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309" r:id="rId2"/>
    <p:sldId id="692" r:id="rId3"/>
    <p:sldId id="693" r:id="rId4"/>
    <p:sldId id="694" r:id="rId5"/>
    <p:sldId id="695" r:id="rId6"/>
    <p:sldId id="712" r:id="rId7"/>
    <p:sldId id="711" r:id="rId8"/>
    <p:sldId id="713" r:id="rId9"/>
    <p:sldId id="709" r:id="rId10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inne Lewy" initials="" lastIdx="1" clrIdx="0"/>
  <p:cmAuthor id="1" name="Al Sargent" initials="A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80"/>
    <a:srgbClr val="E96C42"/>
    <a:srgbClr val="F16F3B"/>
    <a:srgbClr val="2E7CA2"/>
    <a:srgbClr val="1C7B70"/>
    <a:srgbClr val="AEBF2F"/>
    <a:srgbClr val="00685D"/>
    <a:srgbClr val="51A7BB"/>
    <a:srgbClr val="ADC339"/>
    <a:srgbClr val="1B6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80276" autoAdjust="0"/>
  </p:normalViewPr>
  <p:slideViewPr>
    <p:cSldViewPr showGuides="1">
      <p:cViewPr>
        <p:scale>
          <a:sx n="100" d="100"/>
          <a:sy n="100" d="100"/>
        </p:scale>
        <p:origin x="-528" y="-176"/>
      </p:cViewPr>
      <p:guideLst>
        <p:guide orient="horz" pos="1044"/>
        <p:guide pos="417"/>
      </p:guideLst>
    </p:cSldViewPr>
  </p:slideViewPr>
  <p:outlineViewPr>
    <p:cViewPr>
      <p:scale>
        <a:sx n="33" d="100"/>
        <a:sy n="33" d="100"/>
      </p:scale>
      <p:origin x="0" y="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248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Cloud Foundry </a:t>
            </a:r>
            <a:r>
              <a:rPr lang="en-US" sz="1400" b="1" dirty="0" err="1" smtClean="0"/>
              <a:t>PaaS</a:t>
            </a:r>
            <a:endParaRPr lang="en-US" sz="1400" b="1" dirty="0" smtClean="0"/>
          </a:p>
          <a:p>
            <a:endParaRPr lang="en-US" sz="1100" dirty="0" smtClean="0"/>
          </a:p>
          <a:p>
            <a:r>
              <a:rPr lang="en-US" sz="1100" dirty="0" smtClean="0"/>
              <a:t>An application runs in a </a:t>
            </a:r>
            <a:r>
              <a:rPr lang="en-US" sz="1100" b="1" dirty="0" smtClean="0"/>
              <a:t>DEA, </a:t>
            </a:r>
            <a:r>
              <a:rPr lang="en-US" sz="1100" b="0" dirty="0" smtClean="0"/>
              <a:t>which is a droplet execution agent</a:t>
            </a:r>
            <a:r>
              <a:rPr lang="en-US" sz="1100" b="1" dirty="0" smtClean="0"/>
              <a:t>. </a:t>
            </a:r>
            <a:r>
              <a:rPr lang="en-US" sz="1100" dirty="0" smtClean="0"/>
              <a:t>The</a:t>
            </a:r>
            <a:r>
              <a:rPr lang="en-US" sz="1100" b="1" dirty="0" smtClean="0"/>
              <a:t> Cloud Controller </a:t>
            </a:r>
            <a:r>
              <a:rPr lang="en-US" sz="1100" dirty="0" smtClean="0"/>
              <a:t>orchestrates the routing and lifecycle of all DEAs in the pool. </a:t>
            </a:r>
            <a:r>
              <a:rPr lang="en-US" sz="1100" b="1" dirty="0" smtClean="0"/>
              <a:t>Routers</a:t>
            </a:r>
            <a:r>
              <a:rPr lang="en-US" sz="1100" dirty="0" smtClean="0"/>
              <a:t> manage application traffic. </a:t>
            </a:r>
            <a:r>
              <a:rPr lang="en-US" sz="1100" b="1" dirty="0" smtClean="0"/>
              <a:t>Health Manager </a:t>
            </a:r>
            <a:r>
              <a:rPr lang="en-US" sz="1100" dirty="0" smtClean="0"/>
              <a:t>reports mismatched application states to the CC. A </a:t>
            </a:r>
            <a:r>
              <a:rPr lang="en-US" sz="1100" b="1" dirty="0" smtClean="0"/>
              <a:t>service</a:t>
            </a:r>
            <a:r>
              <a:rPr lang="en-US" sz="1100" dirty="0" smtClean="0"/>
              <a:t> </a:t>
            </a:r>
            <a:r>
              <a:rPr lang="en-US" sz="1100" b="1" dirty="0" smtClean="0"/>
              <a:t>gateway</a:t>
            </a:r>
            <a:r>
              <a:rPr lang="en-US" sz="1100" dirty="0" smtClean="0"/>
              <a:t> provides an interface for services (native or external). A </a:t>
            </a:r>
            <a:r>
              <a:rPr lang="en-US" sz="1100" b="1" dirty="0" smtClean="0"/>
              <a:t>messaging</a:t>
            </a:r>
            <a:r>
              <a:rPr lang="en-US" sz="1100" dirty="0" smtClean="0"/>
              <a:t> bus manages all system communication. Apps are accessed directly through the router while web and CLI clients (e.g., </a:t>
            </a:r>
            <a:r>
              <a:rPr lang="en-US" sz="1100" dirty="0" err="1" smtClean="0"/>
              <a:t>vmc</a:t>
            </a:r>
            <a:r>
              <a:rPr lang="en-US" sz="1100" dirty="0" smtClean="0"/>
              <a:t>, STS) access Cloud Controller via </a:t>
            </a:r>
            <a:r>
              <a:rPr lang="en-US" sz="1100" dirty="0" err="1" smtClean="0"/>
              <a:t>RESTful</a:t>
            </a:r>
            <a:r>
              <a:rPr lang="en-US" sz="1100" dirty="0" smtClean="0"/>
              <a:t> services.</a:t>
            </a:r>
          </a:p>
          <a:p>
            <a:endParaRPr lang="en-US" dirty="0" smtClean="0"/>
          </a:p>
          <a:p>
            <a:r>
              <a:rPr lang="en-US" dirty="0" smtClean="0"/>
              <a:t>When your app is uploaded we put the binaries into a </a:t>
            </a:r>
            <a:r>
              <a:rPr lang="en-US" dirty="0" err="1" smtClean="0"/>
              <a:t>blobstore</a:t>
            </a:r>
            <a:r>
              <a:rPr lang="en-US" dirty="0" smtClean="0"/>
              <a:t> and the metadata into a DB.</a:t>
            </a:r>
          </a:p>
          <a:p>
            <a:r>
              <a:rPr lang="en-US" dirty="0" smtClean="0"/>
              <a:t>DEA</a:t>
            </a:r>
            <a:r>
              <a:rPr lang="en-US" baseline="0" dirty="0" smtClean="0"/>
              <a:t> take your app components, runs them against a </a:t>
            </a:r>
            <a:r>
              <a:rPr lang="en-US" baseline="0" dirty="0" err="1" smtClean="0"/>
              <a:t>buildpack</a:t>
            </a:r>
            <a:r>
              <a:rPr lang="en-US" baseline="0" dirty="0" smtClean="0"/>
              <a:t>, bundles them into a droplet and puts the droplet into the </a:t>
            </a:r>
            <a:r>
              <a:rPr lang="en-US" baseline="0" dirty="0" err="1" smtClean="0"/>
              <a:t>blobstore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Then the droplet is assigned to a DEA for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4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Cloud Foundry </a:t>
            </a:r>
            <a:r>
              <a:rPr lang="en-US" sz="1400" b="1" dirty="0" err="1" smtClean="0"/>
              <a:t>PaaS</a:t>
            </a:r>
            <a:endParaRPr lang="en-US" sz="1400" b="1" dirty="0" smtClean="0"/>
          </a:p>
          <a:p>
            <a:endParaRPr lang="en-US" sz="1100" dirty="0" smtClean="0"/>
          </a:p>
          <a:p>
            <a:r>
              <a:rPr lang="en-US" sz="1100" dirty="0" smtClean="0"/>
              <a:t>An application runs in a </a:t>
            </a:r>
            <a:r>
              <a:rPr lang="en-US" sz="1100" b="1" dirty="0" smtClean="0"/>
              <a:t>DEA, </a:t>
            </a:r>
            <a:r>
              <a:rPr lang="en-US" sz="1100" b="0" dirty="0" smtClean="0"/>
              <a:t>which is a droplet execution agent</a:t>
            </a:r>
            <a:r>
              <a:rPr lang="en-US" sz="1100" b="1" dirty="0" smtClean="0"/>
              <a:t>. </a:t>
            </a:r>
            <a:r>
              <a:rPr lang="en-US" sz="1100" dirty="0" smtClean="0"/>
              <a:t>The</a:t>
            </a:r>
            <a:r>
              <a:rPr lang="en-US" sz="1100" b="1" dirty="0" smtClean="0"/>
              <a:t> Cloud Controller </a:t>
            </a:r>
            <a:r>
              <a:rPr lang="en-US" sz="1100" dirty="0" smtClean="0"/>
              <a:t>orchestrates the routing and lifecycle of all DEAs in the pool. </a:t>
            </a:r>
            <a:r>
              <a:rPr lang="en-US" sz="1100" b="1" dirty="0" smtClean="0"/>
              <a:t>Routers</a:t>
            </a:r>
            <a:r>
              <a:rPr lang="en-US" sz="1100" dirty="0" smtClean="0"/>
              <a:t> manage application traffic. </a:t>
            </a:r>
            <a:r>
              <a:rPr lang="en-US" sz="1100" b="1" dirty="0" smtClean="0"/>
              <a:t>Health Manager </a:t>
            </a:r>
            <a:r>
              <a:rPr lang="en-US" sz="1100" dirty="0" smtClean="0"/>
              <a:t>reports mismatched application states to the CC. A </a:t>
            </a:r>
            <a:r>
              <a:rPr lang="en-US" sz="1100" b="1" dirty="0" smtClean="0"/>
              <a:t>service</a:t>
            </a:r>
            <a:r>
              <a:rPr lang="en-US" sz="1100" dirty="0" smtClean="0"/>
              <a:t> </a:t>
            </a:r>
            <a:r>
              <a:rPr lang="en-US" sz="1100" b="1" dirty="0" smtClean="0"/>
              <a:t>gateway</a:t>
            </a:r>
            <a:r>
              <a:rPr lang="en-US" sz="1100" dirty="0" smtClean="0"/>
              <a:t> provides an interface for services (native or external). A </a:t>
            </a:r>
            <a:r>
              <a:rPr lang="en-US" sz="1100" b="1" dirty="0" smtClean="0"/>
              <a:t>messaging</a:t>
            </a:r>
            <a:r>
              <a:rPr lang="en-US" sz="1100" dirty="0" smtClean="0"/>
              <a:t> bus manages all system communication. Apps are accessed directly through the router while web and CLI clients (e.g., </a:t>
            </a:r>
            <a:r>
              <a:rPr lang="en-US" sz="1100" dirty="0" err="1" smtClean="0"/>
              <a:t>vmc</a:t>
            </a:r>
            <a:r>
              <a:rPr lang="en-US" sz="1100" dirty="0" smtClean="0"/>
              <a:t>, STS) access Cloud Controller via </a:t>
            </a:r>
            <a:r>
              <a:rPr lang="en-US" sz="1100" dirty="0" err="1" smtClean="0"/>
              <a:t>RESTful</a:t>
            </a:r>
            <a:r>
              <a:rPr lang="en-US" sz="1100" dirty="0" smtClean="0"/>
              <a:t> services.</a:t>
            </a:r>
          </a:p>
          <a:p>
            <a:endParaRPr lang="en-US" dirty="0" smtClean="0"/>
          </a:p>
          <a:p>
            <a:r>
              <a:rPr lang="en-US" dirty="0" smtClean="0"/>
              <a:t>The first thing</a:t>
            </a:r>
            <a:r>
              <a:rPr lang="en-US" baseline="0" dirty="0" smtClean="0"/>
              <a:t> you do is create a service</a:t>
            </a:r>
          </a:p>
          <a:p>
            <a:r>
              <a:rPr lang="en-US" baseline="0" dirty="0" smtClean="0"/>
              <a:t>Then you bind your app to the service</a:t>
            </a:r>
          </a:p>
          <a:p>
            <a:r>
              <a:rPr lang="en-US" baseline="0" dirty="0" smtClean="0"/>
              <a:t>When the service comes back, it’s information like endpoint and credentials are stored in the CF DB.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Cloud Foundry </a:t>
            </a:r>
            <a:r>
              <a:rPr lang="en-US" sz="1400" b="1" dirty="0" err="1" smtClean="0"/>
              <a:t>PaaS</a:t>
            </a:r>
            <a:endParaRPr lang="en-US" sz="1400" b="1" dirty="0" smtClean="0"/>
          </a:p>
          <a:p>
            <a:endParaRPr lang="en-US" sz="1100" dirty="0" smtClean="0"/>
          </a:p>
          <a:p>
            <a:r>
              <a:rPr lang="en-US" sz="1100" dirty="0" smtClean="0"/>
              <a:t>An application runs in a </a:t>
            </a:r>
            <a:r>
              <a:rPr lang="en-US" sz="1100" b="1" dirty="0" smtClean="0"/>
              <a:t>DEA, </a:t>
            </a:r>
            <a:r>
              <a:rPr lang="en-US" sz="1100" b="0" dirty="0" smtClean="0"/>
              <a:t>which is a droplet execution agent</a:t>
            </a:r>
            <a:r>
              <a:rPr lang="en-US" sz="1100" b="1" dirty="0" smtClean="0"/>
              <a:t>. </a:t>
            </a:r>
            <a:r>
              <a:rPr lang="en-US" sz="1100" dirty="0" smtClean="0"/>
              <a:t>The</a:t>
            </a:r>
            <a:r>
              <a:rPr lang="en-US" sz="1100" b="1" dirty="0" smtClean="0"/>
              <a:t> Cloud Controller </a:t>
            </a:r>
            <a:r>
              <a:rPr lang="en-US" sz="1100" dirty="0" smtClean="0"/>
              <a:t>orchestrates the routing and lifecycle of all DEAs in the pool. </a:t>
            </a:r>
            <a:r>
              <a:rPr lang="en-US" sz="1100" b="1" dirty="0" smtClean="0"/>
              <a:t>Routers</a:t>
            </a:r>
            <a:r>
              <a:rPr lang="en-US" sz="1100" dirty="0" smtClean="0"/>
              <a:t> manage application traffic. </a:t>
            </a:r>
            <a:r>
              <a:rPr lang="en-US" sz="1100" b="1" dirty="0" smtClean="0"/>
              <a:t>Health Manager </a:t>
            </a:r>
            <a:r>
              <a:rPr lang="en-US" sz="1100" dirty="0" smtClean="0"/>
              <a:t>reports mismatched application states to the CC. A </a:t>
            </a:r>
            <a:r>
              <a:rPr lang="en-US" sz="1100" b="1" dirty="0" smtClean="0"/>
              <a:t>service</a:t>
            </a:r>
            <a:r>
              <a:rPr lang="en-US" sz="1100" dirty="0" smtClean="0"/>
              <a:t> </a:t>
            </a:r>
            <a:r>
              <a:rPr lang="en-US" sz="1100" b="1" dirty="0" smtClean="0"/>
              <a:t>gateway</a:t>
            </a:r>
            <a:r>
              <a:rPr lang="en-US" sz="1100" dirty="0" smtClean="0"/>
              <a:t> provides an interface for services (native or external). A </a:t>
            </a:r>
            <a:r>
              <a:rPr lang="en-US" sz="1100" b="1" dirty="0" smtClean="0"/>
              <a:t>messaging</a:t>
            </a:r>
            <a:r>
              <a:rPr lang="en-US" sz="1100" dirty="0" smtClean="0"/>
              <a:t> bus manages all system communication. Apps are accessed directly through the router while web and CLI clients (e.g., </a:t>
            </a:r>
            <a:r>
              <a:rPr lang="en-US" sz="1100" dirty="0" err="1" smtClean="0"/>
              <a:t>vmc</a:t>
            </a:r>
            <a:r>
              <a:rPr lang="en-US" sz="1100" dirty="0" smtClean="0"/>
              <a:t>, STS) access Cloud Controller via </a:t>
            </a:r>
            <a:r>
              <a:rPr lang="en-US" sz="1100" dirty="0" err="1" smtClean="0"/>
              <a:t>RESTful</a:t>
            </a:r>
            <a:r>
              <a:rPr lang="en-US" sz="1100" dirty="0" smtClean="0"/>
              <a:t> services.</a:t>
            </a:r>
          </a:p>
          <a:p>
            <a:endParaRPr lang="en-US" sz="1100" dirty="0" smtClean="0"/>
          </a:p>
          <a:p>
            <a:r>
              <a:rPr lang="en-US" sz="1100" dirty="0" smtClean="0"/>
              <a:t>CF comes with a number of </a:t>
            </a:r>
            <a:r>
              <a:rPr lang="en-US" sz="1100" dirty="0" err="1" smtClean="0"/>
              <a:t>buildpacks</a:t>
            </a:r>
            <a:r>
              <a:rPr lang="en-US" sz="1100" dirty="0" smtClean="0"/>
              <a:t> OOTB</a:t>
            </a:r>
          </a:p>
          <a:p>
            <a:r>
              <a:rPr lang="en-US" sz="1100" dirty="0" smtClean="0"/>
              <a:t>Do</a:t>
            </a:r>
            <a:r>
              <a:rPr lang="en-US" sz="1100" baseline="0" dirty="0" smtClean="0"/>
              <a:t> you know how to run this type of application?  Detection phase</a:t>
            </a:r>
          </a:p>
          <a:p>
            <a:r>
              <a:rPr lang="en-US" sz="1100" dirty="0" smtClean="0"/>
              <a:t>When we find the right </a:t>
            </a:r>
            <a:r>
              <a:rPr lang="en-US" sz="1100" dirty="0" err="1" smtClean="0"/>
              <a:t>buildpack</a:t>
            </a:r>
            <a:r>
              <a:rPr lang="en-US" sz="1100" dirty="0" smtClean="0"/>
              <a:t>, it</a:t>
            </a:r>
            <a:r>
              <a:rPr lang="en-US" sz="1100" baseline="0" dirty="0" smtClean="0"/>
              <a:t> runs through its recipe</a:t>
            </a:r>
          </a:p>
          <a:p>
            <a:r>
              <a:rPr lang="en-US" sz="1100" baseline="0" dirty="0" smtClean="0"/>
              <a:t>All of the dependencies and your application are bundled into a droplet</a:t>
            </a:r>
          </a:p>
          <a:p>
            <a:r>
              <a:rPr lang="en-US" sz="1100" baseline="0" dirty="0" smtClean="0"/>
              <a:t>That droplet is uploaded back to the </a:t>
            </a:r>
            <a:r>
              <a:rPr lang="en-US" sz="1100" baseline="0" dirty="0" err="1" smtClean="0"/>
              <a:t>blobstore</a:t>
            </a:r>
            <a:r>
              <a:rPr lang="en-US" sz="1100" baseline="0" dirty="0" smtClean="0"/>
              <a:t>.</a:t>
            </a:r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80050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Cloud Foundry </a:t>
            </a:r>
            <a:r>
              <a:rPr lang="en-US" sz="1400" b="1" dirty="0" err="1" smtClean="0"/>
              <a:t>PaaS</a:t>
            </a:r>
            <a:endParaRPr lang="en-US" sz="1400" b="1" dirty="0" smtClean="0"/>
          </a:p>
          <a:p>
            <a:endParaRPr lang="en-US" sz="1100" dirty="0" smtClean="0"/>
          </a:p>
          <a:p>
            <a:r>
              <a:rPr lang="en-US" sz="1100" dirty="0" smtClean="0"/>
              <a:t>An application runs in a </a:t>
            </a:r>
            <a:r>
              <a:rPr lang="en-US" sz="1100" b="1" dirty="0" smtClean="0"/>
              <a:t>DEA, </a:t>
            </a:r>
            <a:r>
              <a:rPr lang="en-US" sz="1100" b="0" dirty="0" smtClean="0"/>
              <a:t>which is a droplet execution agent</a:t>
            </a:r>
            <a:r>
              <a:rPr lang="en-US" sz="1100" b="1" dirty="0" smtClean="0"/>
              <a:t>. </a:t>
            </a:r>
            <a:r>
              <a:rPr lang="en-US" sz="1100" dirty="0" smtClean="0"/>
              <a:t>The</a:t>
            </a:r>
            <a:r>
              <a:rPr lang="en-US" sz="1100" b="1" dirty="0" smtClean="0"/>
              <a:t> Cloud Controller </a:t>
            </a:r>
            <a:r>
              <a:rPr lang="en-US" sz="1100" dirty="0" smtClean="0"/>
              <a:t>orchestrates the routing and lifecycle of all DEAs in the pool. </a:t>
            </a:r>
            <a:r>
              <a:rPr lang="en-US" sz="1100" b="1" dirty="0" smtClean="0"/>
              <a:t>Routers</a:t>
            </a:r>
            <a:r>
              <a:rPr lang="en-US" sz="1100" dirty="0" smtClean="0"/>
              <a:t> manage application traffic. </a:t>
            </a:r>
            <a:r>
              <a:rPr lang="en-US" sz="1100" b="1" dirty="0" smtClean="0"/>
              <a:t>Health Manager </a:t>
            </a:r>
            <a:r>
              <a:rPr lang="en-US" sz="1100" dirty="0" smtClean="0"/>
              <a:t>reports mismatched application states to the CC. A </a:t>
            </a:r>
            <a:r>
              <a:rPr lang="en-US" sz="1100" b="1" dirty="0" smtClean="0"/>
              <a:t>service</a:t>
            </a:r>
            <a:r>
              <a:rPr lang="en-US" sz="1100" dirty="0" smtClean="0"/>
              <a:t> </a:t>
            </a:r>
            <a:r>
              <a:rPr lang="en-US" sz="1100" b="1" dirty="0" smtClean="0"/>
              <a:t>gateway</a:t>
            </a:r>
            <a:r>
              <a:rPr lang="en-US" sz="1100" dirty="0" smtClean="0"/>
              <a:t> provides an interface for services (native or external). A </a:t>
            </a:r>
            <a:r>
              <a:rPr lang="en-US" sz="1100" b="1" dirty="0" smtClean="0"/>
              <a:t>messaging</a:t>
            </a:r>
            <a:r>
              <a:rPr lang="en-US" sz="1100" dirty="0" smtClean="0"/>
              <a:t> bus manages all system communication. Apps are accessed directly through the router while web and CLI clients (e.g., </a:t>
            </a:r>
            <a:r>
              <a:rPr lang="en-US" sz="1100" dirty="0" err="1" smtClean="0"/>
              <a:t>vmc</a:t>
            </a:r>
            <a:r>
              <a:rPr lang="en-US" sz="1100" dirty="0" smtClean="0"/>
              <a:t>, STS) access Cloud Controller via </a:t>
            </a:r>
            <a:r>
              <a:rPr lang="en-US" sz="1100" dirty="0" err="1" smtClean="0"/>
              <a:t>RESTful</a:t>
            </a:r>
            <a:r>
              <a:rPr lang="en-US" sz="1100" dirty="0" smtClean="0"/>
              <a:t> services.</a:t>
            </a:r>
          </a:p>
          <a:p>
            <a:endParaRPr lang="en-US" dirty="0" smtClean="0"/>
          </a:p>
          <a:p>
            <a:r>
              <a:rPr lang="en-US" dirty="0" smtClean="0"/>
              <a:t>The Cloud Controller</a:t>
            </a:r>
            <a:r>
              <a:rPr lang="en-US" baseline="0" dirty="0" smtClean="0"/>
              <a:t> coordinates everything.</a:t>
            </a:r>
          </a:p>
          <a:p>
            <a:r>
              <a:rPr lang="en-US" baseline="0" dirty="0" smtClean="0"/>
              <a:t>It sends a message through the messaging bus to a DEA telling it to start an app</a:t>
            </a:r>
          </a:p>
          <a:p>
            <a:r>
              <a:rPr lang="en-US" dirty="0" smtClean="0"/>
              <a:t>The DEA gets the droplet from the </a:t>
            </a:r>
            <a:r>
              <a:rPr lang="en-US" dirty="0" err="1" smtClean="0"/>
              <a:t>blobstore</a:t>
            </a:r>
            <a:r>
              <a:rPr lang="en-US" dirty="0" smtClean="0"/>
              <a:t> and puts the app into a Warden container</a:t>
            </a:r>
          </a:p>
          <a:p>
            <a:r>
              <a:rPr lang="en-US" dirty="0" smtClean="0"/>
              <a:t>The containers</a:t>
            </a:r>
            <a:r>
              <a:rPr lang="en-US" baseline="0" dirty="0" smtClean="0"/>
              <a:t> allow us to run multiple applications with each one isolated.</a:t>
            </a:r>
          </a:p>
          <a:p>
            <a:r>
              <a:rPr lang="en-US" baseline="0" dirty="0" smtClean="0"/>
              <a:t>Containers are lower overhead –</a:t>
            </a:r>
          </a:p>
          <a:p>
            <a:r>
              <a:rPr lang="en-US" baseline="0" dirty="0" smtClean="0"/>
              <a:t>DEA then tells Router that the app is ready.</a:t>
            </a:r>
          </a:p>
          <a:p>
            <a:r>
              <a:rPr lang="en-US" baseline="0" dirty="0" smtClean="0"/>
              <a:t>To scale out the Cloud Controller just sends a message to another DEA</a:t>
            </a:r>
          </a:p>
          <a:p>
            <a:r>
              <a:rPr lang="en-US" dirty="0" smtClean="0"/>
              <a:t>Information such as database credentials are not stored in the droplet.  They are injected into each container</a:t>
            </a:r>
            <a:r>
              <a:rPr lang="en-US" baseline="0" dirty="0" smtClean="0"/>
              <a:t> using environment variables.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cloudfoundry</a:t>
            </a:r>
            <a:r>
              <a:rPr lang="en-US" dirty="0" smtClean="0"/>
              <a:t>/</a:t>
            </a:r>
            <a:r>
              <a:rPr lang="en-US" dirty="0" err="1" smtClean="0"/>
              <a:t>ibm</a:t>
            </a:r>
            <a:r>
              <a:rPr lang="en-US" dirty="0" smtClean="0"/>
              <a:t>-</a:t>
            </a:r>
            <a:r>
              <a:rPr lang="en-US" dirty="0" err="1" smtClean="0"/>
              <a:t>websphere</a:t>
            </a:r>
            <a:r>
              <a:rPr lang="en-US" dirty="0" smtClean="0"/>
              <a:t>-liberty-</a:t>
            </a:r>
            <a:r>
              <a:rPr lang="en-US" dirty="0" err="1" smtClean="0"/>
              <a:t>buildpack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cloudfoundry</a:t>
            </a:r>
            <a:r>
              <a:rPr lang="en-US" dirty="0" smtClean="0"/>
              <a:t>-community/</a:t>
            </a:r>
            <a:r>
              <a:rPr lang="en-US" dirty="0" err="1" smtClean="0"/>
              <a:t>jboss-buildpack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/pivotal-</a:t>
            </a:r>
            <a:r>
              <a:rPr lang="en-US" dirty="0" err="1" smtClean="0"/>
              <a:t>cf</a:t>
            </a:r>
            <a:r>
              <a:rPr lang="en-US" dirty="0" smtClean="0"/>
              <a:t>/</a:t>
            </a:r>
            <a:r>
              <a:rPr lang="en-US" dirty="0" err="1" smtClean="0"/>
              <a:t>weblogic-buildpack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/jmcc0nn3ll/jetty-</a:t>
            </a:r>
            <a:r>
              <a:rPr lang="en-US" dirty="0" err="1" smtClean="0"/>
              <a:t>buildpack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3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%3Cbuildpackur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loudfoundry/java-buildpac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6" y="1160507"/>
            <a:ext cx="7766525" cy="1006429"/>
          </a:xfrm>
        </p:spPr>
        <p:txBody>
          <a:bodyPr/>
          <a:lstStyle/>
          <a:p>
            <a:r>
              <a:rPr lang="en-US" dirty="0"/>
              <a:t>Pivotal </a:t>
            </a:r>
            <a:r>
              <a:rPr lang="en-US" dirty="0" smtClean="0"/>
              <a:t>Cloud Foundry:</a:t>
            </a:r>
            <a:br>
              <a:rPr lang="en-US" dirty="0" smtClean="0"/>
            </a:br>
            <a:r>
              <a:rPr lang="en-US" dirty="0" err="1" smtClean="0"/>
              <a:t>Buildpacks</a:t>
            </a:r>
            <a:endParaRPr lang="en-US" sz="2400" b="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85825" y="2633384"/>
            <a:ext cx="6048375" cy="215444"/>
          </a:xfrm>
        </p:spPr>
        <p:txBody>
          <a:bodyPr/>
          <a:lstStyle/>
          <a:p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329181" y="1541559"/>
            <a:ext cx="1303645" cy="776287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5" cy="722312"/>
          </a:xfrm>
        </p:spPr>
        <p:txBody>
          <a:bodyPr/>
          <a:lstStyle/>
          <a:p>
            <a:r>
              <a:rPr lang="en-US" sz="2800" dirty="0"/>
              <a:t>Overview: Deploying </a:t>
            </a:r>
            <a:r>
              <a:rPr lang="en-US" sz="2800" i="1" dirty="0"/>
              <a:t>App</a:t>
            </a:r>
            <a:r>
              <a:rPr lang="en-US" sz="2800" dirty="0"/>
              <a:t> to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Cloud </a:t>
            </a:r>
            <a:r>
              <a:rPr lang="en-US" sz="2800" dirty="0"/>
              <a:t>Foundry </a:t>
            </a:r>
            <a:r>
              <a:rPr lang="en-US" sz="2800" i="1" dirty="0"/>
              <a:t>Runtime</a:t>
            </a:r>
            <a:endParaRPr lang="en-US" sz="2800" dirty="0"/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7194682" y="312516"/>
            <a:ext cx="1605869" cy="3730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Developer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" name="Picture 210" descr="ICON_Person_Q3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77" y="1541559"/>
            <a:ext cx="43815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630706" y="1276349"/>
            <a:ext cx="5169845" cy="31242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203" y="1581150"/>
            <a:ext cx="174570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solidFill>
                  <a:schemeClr val="bg2"/>
                </a:solidFill>
              </a:rPr>
              <a:t>Upload app bits and metadata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1639050"/>
            <a:ext cx="920445" cy="307777"/>
          </a:xfrm>
          <a:prstGeom prst="rect">
            <a:avLst/>
          </a:prstGeom>
          <a:noFill/>
          <a:effectLst>
            <a:outerShdw dist="12700" sx="1000" sy="1000" algn="ctr" rotWithShape="0">
              <a:schemeClr val="tx2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push app</a:t>
            </a:r>
            <a:endParaRPr lang="en-US" sz="1400" i="1" dirty="0" smtClean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 rot="16200000">
            <a:off x="2318310" y="2651435"/>
            <a:ext cx="3276600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rPr>
              <a:t>Router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203" y="2454354"/>
            <a:ext cx="2885405" cy="12234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chemeClr val="bg2"/>
                </a:solidFill>
              </a:rPr>
              <a:t>Create and bind services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chemeClr val="bg2"/>
                </a:solidFill>
              </a:rPr>
              <a:t>Stage application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chemeClr val="bg2"/>
                </a:solidFill>
              </a:rPr>
              <a:t>Deploy application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90118" y="3598982"/>
            <a:ext cx="16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Cloud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Foundry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Runtime 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PaaS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7" name="Oval 42"/>
          <p:cNvSpPr/>
          <p:nvPr/>
        </p:nvSpPr>
        <p:spPr>
          <a:xfrm>
            <a:off x="3841318" y="2175427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293642" y="1498378"/>
            <a:ext cx="1533402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+mn-lt"/>
                <a:ea typeface="+mn-ea"/>
              </a:rPr>
              <a:t>Blobstore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Oval 194"/>
          <p:cNvSpPr/>
          <p:nvPr/>
        </p:nvSpPr>
        <p:spPr>
          <a:xfrm>
            <a:off x="4357147" y="16123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6095999" y="1498378"/>
            <a:ext cx="2590799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DB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6" name="Oval 194"/>
          <p:cNvSpPr/>
          <p:nvPr/>
        </p:nvSpPr>
        <p:spPr>
          <a:xfrm>
            <a:off x="6159505" y="16123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159505" y="1946827"/>
            <a:ext cx="698495" cy="45918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3" idx="2"/>
          </p:cNvCxnSpPr>
          <p:nvPr/>
        </p:nvCxnSpPr>
        <p:spPr>
          <a:xfrm>
            <a:off x="5060343" y="1942104"/>
            <a:ext cx="654657" cy="46390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6707141" y="2344648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6721768" y="2548827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181600" y="2326964"/>
            <a:ext cx="1533402" cy="443726"/>
            <a:chOff x="5181600" y="2326964"/>
            <a:chExt cx="1533402" cy="443726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Cloud Controller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Rectangle 76"/>
            <p:cNvSpPr/>
            <p:nvPr/>
          </p:nvSpPr>
          <p:spPr>
            <a:xfrm>
              <a:off x="5257800" y="2430983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53397" y="2326964"/>
            <a:ext cx="1533402" cy="443726"/>
            <a:chOff x="7153397" y="2326964"/>
            <a:chExt cx="1533402" cy="443726"/>
          </a:xfrm>
        </p:grpSpPr>
        <p:sp>
          <p:nvSpPr>
            <p:cNvPr id="49" name="Rounded Rectangle 48"/>
            <p:cNvSpPr>
              <a:spLocks noChangeArrowheads="1"/>
            </p:cNvSpPr>
            <p:nvPr/>
          </p:nvSpPr>
          <p:spPr bwMode="auto">
            <a:xfrm>
              <a:off x="7153397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Service Broker Node(s)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175"/>
            <p:cNvSpPr/>
            <p:nvPr/>
          </p:nvSpPr>
          <p:spPr>
            <a:xfrm>
              <a:off x="7215230" y="2435054"/>
              <a:ext cx="227549" cy="227546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463165" y="3467101"/>
            <a:ext cx="1099435" cy="781049"/>
            <a:chOff x="5412945" y="3105151"/>
            <a:chExt cx="1099435" cy="781049"/>
          </a:xfrm>
        </p:grpSpPr>
        <p:sp>
          <p:nvSpPr>
            <p:cNvPr id="83" name="Rounded Rectangle 82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767965" y="3346451"/>
            <a:ext cx="1099435" cy="781049"/>
            <a:chOff x="5412945" y="3105151"/>
            <a:chExt cx="1099435" cy="781049"/>
          </a:xfrm>
        </p:grpSpPr>
        <p:sp>
          <p:nvSpPr>
            <p:cNvPr id="86" name="Rounded Rectangle 85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72765" y="3225801"/>
            <a:ext cx="1099435" cy="781049"/>
            <a:chOff x="5412945" y="3105151"/>
            <a:chExt cx="1099435" cy="781049"/>
          </a:xfrm>
        </p:grpSpPr>
        <p:sp>
          <p:nvSpPr>
            <p:cNvPr id="89" name="Rounded Rectangle 88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12945" y="3105151"/>
            <a:ext cx="1099435" cy="781049"/>
            <a:chOff x="5412945" y="3105151"/>
            <a:chExt cx="1099435" cy="781049"/>
          </a:xfrm>
        </p:grpSpPr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72904" y="1898428"/>
            <a:ext cx="854721" cy="276999"/>
          </a:xfrm>
          <a:prstGeom prst="rect">
            <a:avLst/>
          </a:prstGeom>
          <a:noFill/>
          <a:effectLst>
            <a:outerShdw dist="12700" sx="1000" sy="1000" algn="ctr" rotWithShape="0">
              <a:schemeClr val="tx2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+ app MD</a:t>
            </a:r>
          </a:p>
        </p:txBody>
      </p:sp>
      <p:sp>
        <p:nvSpPr>
          <p:cNvPr id="91" name="Diamond 87"/>
          <p:cNvSpPr/>
          <p:nvPr/>
        </p:nvSpPr>
        <p:spPr>
          <a:xfrm>
            <a:off x="2464594" y="1951133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iamond 87"/>
          <p:cNvSpPr/>
          <p:nvPr/>
        </p:nvSpPr>
        <p:spPr>
          <a:xfrm>
            <a:off x="5360852" y="1639479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5598972" y="3459283"/>
            <a:ext cx="679853" cy="307777"/>
            <a:chOff x="5588669" y="3459283"/>
            <a:chExt cx="679853" cy="307777"/>
          </a:xfrm>
        </p:grpSpPr>
        <p:sp>
          <p:nvSpPr>
            <p:cNvPr id="93" name="Rectangle 102"/>
            <p:cNvSpPr/>
            <p:nvPr/>
          </p:nvSpPr>
          <p:spPr>
            <a:xfrm>
              <a:off x="5824996" y="3469013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88669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79660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=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6" name="Teardrop 95"/>
          <p:cNvSpPr/>
          <p:nvPr/>
        </p:nvSpPr>
        <p:spPr>
          <a:xfrm rot="18900000">
            <a:off x="6240748" y="3569346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ardrop 97"/>
          <p:cNvSpPr/>
          <p:nvPr/>
        </p:nvSpPr>
        <p:spPr>
          <a:xfrm rot="18900000">
            <a:off x="5603450" y="1699419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620000" y="148946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Service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1484378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24591E-6 C 0.10712 0.07744 0.21858 0.10799 0.30712 0.10058 C 0.39566 0.09318 0.2651 0.00339 0.31684 -0.06048 " pathEditMode="relative" rAng="0" ptsTypes="fsf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4" y="23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124 C 0.05035 0.01882 0.22032 0.11937 0.29323 0.10889 C 0.36615 0.0984 0.40851 -0.0256 0.43889 -0.06107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27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32099E-6 C 3.88889E-6 0.0003 0.02743 0.03117 0.04097 0.1145 C 0.05451 0.19784 0.04097 0.2645 0.01493 0.36821 " pathEditMode="relative" rAng="0" ptsTypes="fsf">
                                      <p:cBhvr>
                                        <p:cTn id="4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184E-6 C 0.00035 -0.03547 0.01337 -0.15144 0.00173 -0.21314 C -0.0099 -0.27483 -0.05469 -0.33713 -0.06945 -0.36983 " pathEditMode="relative" rAng="0" ptsTypes="fsF">
                                      <p:cBhvr>
                                        <p:cTn id="5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85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C -5.55556E-7 0.00031 -0.08055 0.06204 -0.1066 0.16944 C -0.13264 0.27685 -0.10139 0.37037 -0.08055 0.41204 " pathEditMode="relative" rAng="0" ptsTypes="fsf">
                                      <p:cBhvr>
                                        <p:cTn id="6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2" y="2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39" grpId="0" build="p"/>
      <p:bldP spid="56" grpId="0" animBg="1"/>
      <p:bldP spid="57" grpId="0" animBg="1"/>
      <p:bldP spid="13" grpId="0"/>
      <p:bldP spid="91" grpId="0" animBg="1"/>
      <p:bldP spid="92" grpId="0" animBg="1"/>
      <p:bldP spid="92" grpId="1" animBg="1"/>
      <p:bldP spid="96" grpId="0" animBg="1"/>
      <p:bldP spid="96" grpId="1" animBg="1"/>
      <p:bldP spid="98" grpId="0" animBg="1"/>
      <p:bldP spid="98" grpId="1" animBg="1"/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and Binding a </a:t>
            </a:r>
            <a:r>
              <a:rPr lang="en-US" sz="2800" i="1" dirty="0"/>
              <a:t>Service</a:t>
            </a: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7194682" y="312516"/>
            <a:ext cx="1605869" cy="3730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Developer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1" y="1276349"/>
            <a:ext cx="3276600" cy="31242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 rot="16200000">
            <a:off x="668804" y="2651435"/>
            <a:ext cx="3276600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182880" tIns="0" rIns="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rPr>
              <a:t>Router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3562350"/>
            <a:ext cx="16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Cloud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Foundry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Runtime 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PaaS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7" name="Oval 42"/>
          <p:cNvSpPr/>
          <p:nvPr/>
        </p:nvSpPr>
        <p:spPr>
          <a:xfrm>
            <a:off x="2191812" y="3464721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831917" y="1437660"/>
            <a:ext cx="2273483" cy="443726"/>
            <a:chOff x="3448049" y="1498378"/>
            <a:chExt cx="2590799" cy="443726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3448049" y="1498378"/>
              <a:ext cx="2590799" cy="443726"/>
            </a:xfrm>
            <a:prstGeom prst="roundRect">
              <a:avLst>
                <a:gd name="adj" fmla="val 4579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DB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194"/>
            <p:cNvSpPr/>
            <p:nvPr/>
          </p:nvSpPr>
          <p:spPr>
            <a:xfrm>
              <a:off x="3511555" y="1612382"/>
              <a:ext cx="206829" cy="215718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114800" y="1428750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Service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credentials</a:t>
            </a:r>
          </a:p>
        </p:txBody>
      </p:sp>
      <p:sp>
        <p:nvSpPr>
          <p:cNvPr id="35" name="Right Arrow 34"/>
          <p:cNvSpPr/>
          <p:nvPr/>
        </p:nvSpPr>
        <p:spPr>
          <a:xfrm rot="10800000">
            <a:off x="3746317" y="249674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3746317" y="3122397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1217143" y="249674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217143" y="3122397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0800000">
            <a:off x="6271377" y="249674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6271377" y="3122397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6271377" y="2183919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reserve resources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220008" y="2183919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create service (HTTP)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744260" y="2183919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create service (HTTP)</a:t>
            </a:r>
          </a:p>
        </p:txBody>
      </p:sp>
      <p:sp>
        <p:nvSpPr>
          <p:cNvPr id="65" name="Right Arrow 64"/>
          <p:cNvSpPr/>
          <p:nvPr/>
        </p:nvSpPr>
        <p:spPr>
          <a:xfrm>
            <a:off x="3746317" y="281900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bind </a:t>
            </a:r>
            <a:r>
              <a:rPr lang="en-US" sz="1000" b="1" dirty="0">
                <a:solidFill>
                  <a:schemeClr val="bg1"/>
                </a:solidFill>
              </a:rPr>
              <a:t>service (HTTP)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1222065" y="2822094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bind </a:t>
            </a:r>
            <a:r>
              <a:rPr lang="en-US" sz="1000" b="1" dirty="0">
                <a:solidFill>
                  <a:schemeClr val="bg1"/>
                </a:solidFill>
              </a:rPr>
              <a:t>service (HTTP)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6271377" y="2822094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obtain connection data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04800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CLI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831917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Cloud Controller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359034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Broker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7886151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Service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Rectangle 76"/>
          <p:cNvSpPr/>
          <p:nvPr/>
        </p:nvSpPr>
        <p:spPr>
          <a:xfrm>
            <a:off x="3189576" y="2785379"/>
            <a:ext cx="199082" cy="265671"/>
          </a:xfrm>
          <a:custGeom>
            <a:avLst/>
            <a:gdLst/>
            <a:ahLst/>
            <a:cxnLst/>
            <a:rect l="l" t="t" r="r" b="b"/>
            <a:pathLst>
              <a:path w="661988" h="883413">
                <a:moveTo>
                  <a:pt x="330994" y="679669"/>
                </a:moveTo>
                <a:lnTo>
                  <a:pt x="212885" y="769898"/>
                </a:lnTo>
                <a:cubicBezTo>
                  <a:pt x="244883" y="796653"/>
                  <a:pt x="286332" y="810415"/>
                  <a:pt x="330994" y="810415"/>
                </a:cubicBezTo>
                <a:cubicBezTo>
                  <a:pt x="375657" y="810415"/>
                  <a:pt x="417105" y="796653"/>
                  <a:pt x="449103" y="769899"/>
                </a:cubicBezTo>
                <a:close/>
                <a:moveTo>
                  <a:pt x="131181" y="527028"/>
                </a:moveTo>
                <a:cubicBezTo>
                  <a:pt x="122509" y="548919"/>
                  <a:pt x="118242" y="572793"/>
                  <a:pt x="118242" y="597663"/>
                </a:cubicBezTo>
                <a:cubicBezTo>
                  <a:pt x="118242" y="668352"/>
                  <a:pt x="152717" y="730988"/>
                  <a:pt x="208006" y="766609"/>
                </a:cubicBezTo>
                <a:lnTo>
                  <a:pt x="253230" y="620264"/>
                </a:lnTo>
                <a:close/>
                <a:moveTo>
                  <a:pt x="530807" y="527027"/>
                </a:moveTo>
                <a:lnTo>
                  <a:pt x="408757" y="620264"/>
                </a:lnTo>
                <a:lnTo>
                  <a:pt x="453981" y="766610"/>
                </a:lnTo>
                <a:cubicBezTo>
                  <a:pt x="509272" y="730989"/>
                  <a:pt x="543746" y="668352"/>
                  <a:pt x="543746" y="597663"/>
                </a:cubicBezTo>
                <a:cubicBezTo>
                  <a:pt x="543746" y="572793"/>
                  <a:pt x="539479" y="548919"/>
                  <a:pt x="530807" y="527027"/>
                </a:cubicBezTo>
                <a:close/>
                <a:moveTo>
                  <a:pt x="336192" y="385435"/>
                </a:moveTo>
                <a:lnTo>
                  <a:pt x="379054" y="524143"/>
                </a:lnTo>
                <a:lnTo>
                  <a:pt x="529912" y="524142"/>
                </a:lnTo>
                <a:cubicBezTo>
                  <a:pt x="501178" y="444293"/>
                  <a:pt x="425507" y="387120"/>
                  <a:pt x="336192" y="385435"/>
                </a:cubicBezTo>
                <a:close/>
                <a:moveTo>
                  <a:pt x="325796" y="385435"/>
                </a:moveTo>
                <a:cubicBezTo>
                  <a:pt x="236481" y="387120"/>
                  <a:pt x="160810" y="444294"/>
                  <a:pt x="132077" y="524142"/>
                </a:cubicBezTo>
                <a:lnTo>
                  <a:pt x="282933" y="524143"/>
                </a:lnTo>
                <a:close/>
                <a:moveTo>
                  <a:pt x="388144" y="107849"/>
                </a:moveTo>
                <a:lnTo>
                  <a:pt x="616744" y="107849"/>
                </a:lnTo>
                <a:lnTo>
                  <a:pt x="616744" y="214664"/>
                </a:lnTo>
                <a:lnTo>
                  <a:pt x="486412" y="358355"/>
                </a:lnTo>
                <a:cubicBezTo>
                  <a:pt x="564963" y="408954"/>
                  <a:pt x="616744" y="497262"/>
                  <a:pt x="616744" y="597663"/>
                </a:cubicBezTo>
                <a:cubicBezTo>
                  <a:pt x="616744" y="755478"/>
                  <a:pt x="488809" y="883413"/>
                  <a:pt x="330994" y="883413"/>
                </a:cubicBezTo>
                <a:cubicBezTo>
                  <a:pt x="173179" y="883413"/>
                  <a:pt x="45244" y="755478"/>
                  <a:pt x="45244" y="597663"/>
                </a:cubicBezTo>
                <a:cubicBezTo>
                  <a:pt x="45244" y="497384"/>
                  <a:pt x="96899" y="409170"/>
                  <a:pt x="175275" y="358519"/>
                </a:cubicBezTo>
                <a:lnTo>
                  <a:pt x="45244" y="215161"/>
                </a:lnTo>
                <a:lnTo>
                  <a:pt x="45244" y="108346"/>
                </a:lnTo>
                <a:lnTo>
                  <a:pt x="273844" y="108346"/>
                </a:lnTo>
                <a:lnTo>
                  <a:pt x="273844" y="215161"/>
                </a:lnTo>
                <a:lnTo>
                  <a:pt x="273844" y="317674"/>
                </a:lnTo>
                <a:cubicBezTo>
                  <a:pt x="292304" y="313881"/>
                  <a:pt x="311419" y="311913"/>
                  <a:pt x="330994" y="311913"/>
                </a:cubicBezTo>
                <a:lnTo>
                  <a:pt x="388144" y="317674"/>
                </a:lnTo>
                <a:lnTo>
                  <a:pt x="388144" y="214664"/>
                </a:lnTo>
                <a:close/>
                <a:moveTo>
                  <a:pt x="0" y="0"/>
                </a:moveTo>
                <a:lnTo>
                  <a:pt x="661988" y="0"/>
                </a:lnTo>
                <a:lnTo>
                  <a:pt x="661988" y="69056"/>
                </a:lnTo>
                <a:lnTo>
                  <a:pt x="0" y="69056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5"/>
          <p:cNvSpPr/>
          <p:nvPr/>
        </p:nvSpPr>
        <p:spPr>
          <a:xfrm>
            <a:off x="5702459" y="2785379"/>
            <a:ext cx="227549" cy="227546"/>
          </a:xfrm>
          <a:custGeom>
            <a:avLst/>
            <a:gdLst/>
            <a:ahLst/>
            <a:cxnLst/>
            <a:rect l="l" t="t" r="r" b="b"/>
            <a:pathLst>
              <a:path w="3195025" h="3194985">
                <a:moveTo>
                  <a:pt x="683252" y="2245091"/>
                </a:moveTo>
                <a:cubicBezTo>
                  <a:pt x="526024" y="2245091"/>
                  <a:pt x="398566" y="2372549"/>
                  <a:pt x="398566" y="2529777"/>
                </a:cubicBezTo>
                <a:lnTo>
                  <a:pt x="398563" y="2529777"/>
                </a:lnTo>
                <a:cubicBezTo>
                  <a:pt x="398563" y="2687004"/>
                  <a:pt x="526021" y="2814463"/>
                  <a:pt x="683249" y="2814463"/>
                </a:cubicBezTo>
                <a:cubicBezTo>
                  <a:pt x="840476" y="2814463"/>
                  <a:pt x="967935" y="2687004"/>
                  <a:pt x="967935" y="2529777"/>
                </a:cubicBezTo>
                <a:lnTo>
                  <a:pt x="967935" y="2245091"/>
                </a:lnTo>
                <a:close/>
                <a:moveTo>
                  <a:pt x="2244948" y="2226032"/>
                </a:moveTo>
                <a:lnTo>
                  <a:pt x="2244948" y="2510715"/>
                </a:lnTo>
                <a:cubicBezTo>
                  <a:pt x="2244948" y="2667943"/>
                  <a:pt x="2372406" y="2795401"/>
                  <a:pt x="2529634" y="2795401"/>
                </a:cubicBezTo>
                <a:lnTo>
                  <a:pt x="2529634" y="2795404"/>
                </a:lnTo>
                <a:cubicBezTo>
                  <a:pt x="2686861" y="2795404"/>
                  <a:pt x="2814320" y="2667945"/>
                  <a:pt x="2814320" y="2510718"/>
                </a:cubicBezTo>
                <a:cubicBezTo>
                  <a:pt x="2814320" y="2353491"/>
                  <a:pt x="2686861" y="2226032"/>
                  <a:pt x="2529634" y="2226032"/>
                </a:cubicBezTo>
                <a:close/>
                <a:moveTo>
                  <a:pt x="1324215" y="1318407"/>
                </a:moveTo>
                <a:lnTo>
                  <a:pt x="1324215" y="1321813"/>
                </a:lnTo>
                <a:lnTo>
                  <a:pt x="1321332" y="1321813"/>
                </a:lnTo>
                <a:lnTo>
                  <a:pt x="1321332" y="1873653"/>
                </a:lnTo>
                <a:lnTo>
                  <a:pt x="1873510" y="1873653"/>
                </a:lnTo>
                <a:lnTo>
                  <a:pt x="1873510" y="1872635"/>
                </a:lnTo>
                <a:lnTo>
                  <a:pt x="1876578" y="1872635"/>
                </a:lnTo>
                <a:lnTo>
                  <a:pt x="1876578" y="1321332"/>
                </a:lnTo>
                <a:lnTo>
                  <a:pt x="1873693" y="1321332"/>
                </a:lnTo>
                <a:lnTo>
                  <a:pt x="1873693" y="1318407"/>
                </a:lnTo>
                <a:close/>
                <a:moveTo>
                  <a:pt x="668091" y="399044"/>
                </a:moveTo>
                <a:cubicBezTo>
                  <a:pt x="510864" y="399044"/>
                  <a:pt x="383405" y="526503"/>
                  <a:pt x="383405" y="683730"/>
                </a:cubicBezTo>
                <a:cubicBezTo>
                  <a:pt x="383405" y="840957"/>
                  <a:pt x="510864" y="968416"/>
                  <a:pt x="668091" y="968416"/>
                </a:cubicBezTo>
                <a:lnTo>
                  <a:pt x="952777" y="968416"/>
                </a:lnTo>
                <a:lnTo>
                  <a:pt x="952777" y="683733"/>
                </a:lnTo>
                <a:cubicBezTo>
                  <a:pt x="952777" y="526505"/>
                  <a:pt x="825319" y="399047"/>
                  <a:pt x="668091" y="399047"/>
                </a:cubicBezTo>
                <a:close/>
                <a:moveTo>
                  <a:pt x="2511776" y="380522"/>
                </a:moveTo>
                <a:cubicBezTo>
                  <a:pt x="2354549" y="380522"/>
                  <a:pt x="2227090" y="507981"/>
                  <a:pt x="2227090" y="665208"/>
                </a:cubicBezTo>
                <a:lnTo>
                  <a:pt x="2227090" y="949894"/>
                </a:lnTo>
                <a:lnTo>
                  <a:pt x="2511773" y="949894"/>
                </a:lnTo>
                <a:cubicBezTo>
                  <a:pt x="2669001" y="949894"/>
                  <a:pt x="2796459" y="822436"/>
                  <a:pt x="2796459" y="665208"/>
                </a:cubicBezTo>
                <a:lnTo>
                  <a:pt x="2796462" y="665208"/>
                </a:lnTo>
                <a:cubicBezTo>
                  <a:pt x="2796462" y="507981"/>
                  <a:pt x="2669003" y="380522"/>
                  <a:pt x="2511776" y="380522"/>
                </a:cubicBezTo>
                <a:close/>
                <a:moveTo>
                  <a:pt x="2534359" y="0"/>
                </a:moveTo>
                <a:cubicBezTo>
                  <a:pt x="2899234" y="0"/>
                  <a:pt x="3195025" y="295791"/>
                  <a:pt x="3195025" y="660666"/>
                </a:cubicBezTo>
                <a:lnTo>
                  <a:pt x="3195022" y="660666"/>
                </a:lnTo>
                <a:cubicBezTo>
                  <a:pt x="3195022" y="1025541"/>
                  <a:pt x="2899231" y="1321332"/>
                  <a:pt x="2534356" y="1321332"/>
                </a:cubicBezTo>
                <a:lnTo>
                  <a:pt x="2227340" y="1321332"/>
                </a:lnTo>
                <a:lnTo>
                  <a:pt x="2227340" y="1872635"/>
                </a:lnTo>
                <a:lnTo>
                  <a:pt x="2534176" y="1872635"/>
                </a:lnTo>
                <a:cubicBezTo>
                  <a:pt x="2899051" y="1872635"/>
                  <a:pt x="3194842" y="2168426"/>
                  <a:pt x="3194842" y="2533301"/>
                </a:cubicBezTo>
                <a:cubicBezTo>
                  <a:pt x="3194842" y="2898176"/>
                  <a:pt x="2899051" y="3193967"/>
                  <a:pt x="2534176" y="3193967"/>
                </a:cubicBezTo>
                <a:lnTo>
                  <a:pt x="2534176" y="3193964"/>
                </a:lnTo>
                <a:cubicBezTo>
                  <a:pt x="2169301" y="3193964"/>
                  <a:pt x="1873510" y="2898174"/>
                  <a:pt x="1873510" y="2533298"/>
                </a:cubicBezTo>
                <a:lnTo>
                  <a:pt x="1873510" y="2245313"/>
                </a:lnTo>
                <a:lnTo>
                  <a:pt x="1321332" y="2245313"/>
                </a:lnTo>
                <a:lnTo>
                  <a:pt x="1321332" y="2534319"/>
                </a:lnTo>
                <a:cubicBezTo>
                  <a:pt x="1321332" y="2899194"/>
                  <a:pt x="1025541" y="3194985"/>
                  <a:pt x="660666" y="3194985"/>
                </a:cubicBezTo>
                <a:cubicBezTo>
                  <a:pt x="295791" y="3194985"/>
                  <a:pt x="0" y="2899194"/>
                  <a:pt x="0" y="2534319"/>
                </a:cubicBezTo>
                <a:lnTo>
                  <a:pt x="2" y="2534319"/>
                </a:lnTo>
                <a:cubicBezTo>
                  <a:pt x="2" y="2169444"/>
                  <a:pt x="295793" y="1873653"/>
                  <a:pt x="660668" y="1873653"/>
                </a:cubicBezTo>
                <a:lnTo>
                  <a:pt x="969070" y="1873653"/>
                </a:lnTo>
                <a:lnTo>
                  <a:pt x="969070" y="1321813"/>
                </a:lnTo>
                <a:lnTo>
                  <a:pt x="663549" y="1321813"/>
                </a:lnTo>
                <a:cubicBezTo>
                  <a:pt x="298674" y="1321813"/>
                  <a:pt x="2883" y="1026022"/>
                  <a:pt x="2883" y="661147"/>
                </a:cubicBezTo>
                <a:cubicBezTo>
                  <a:pt x="2883" y="296272"/>
                  <a:pt x="298674" y="481"/>
                  <a:pt x="663549" y="481"/>
                </a:cubicBezTo>
                <a:lnTo>
                  <a:pt x="663549" y="484"/>
                </a:lnTo>
                <a:cubicBezTo>
                  <a:pt x="1028424" y="484"/>
                  <a:pt x="1324215" y="296274"/>
                  <a:pt x="1324215" y="661150"/>
                </a:cubicBezTo>
                <a:lnTo>
                  <a:pt x="1324215" y="987043"/>
                </a:lnTo>
                <a:lnTo>
                  <a:pt x="1873693" y="987043"/>
                </a:lnTo>
                <a:lnTo>
                  <a:pt x="1873693" y="660666"/>
                </a:lnTo>
                <a:cubicBezTo>
                  <a:pt x="1873693" y="295791"/>
                  <a:pt x="2169484" y="0"/>
                  <a:pt x="2534359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"/>
          <p:cNvSpPr/>
          <p:nvPr/>
        </p:nvSpPr>
        <p:spPr>
          <a:xfrm>
            <a:off x="628650" y="2809875"/>
            <a:ext cx="266700" cy="212420"/>
          </a:xfrm>
          <a:custGeom>
            <a:avLst/>
            <a:gdLst/>
            <a:ahLst/>
            <a:cxnLst/>
            <a:rect l="l" t="t" r="r" b="b"/>
            <a:pathLst>
              <a:path w="266700" h="212420">
                <a:moveTo>
                  <a:pt x="133255" y="122545"/>
                </a:moveTo>
                <a:lnTo>
                  <a:pt x="133255" y="148126"/>
                </a:lnTo>
                <a:lnTo>
                  <a:pt x="210911" y="148126"/>
                </a:lnTo>
                <a:lnTo>
                  <a:pt x="210911" y="122545"/>
                </a:lnTo>
                <a:close/>
                <a:moveTo>
                  <a:pt x="33175" y="28452"/>
                </a:moveTo>
                <a:lnTo>
                  <a:pt x="33175" y="57271"/>
                </a:lnTo>
                <a:lnTo>
                  <a:pt x="93453" y="88214"/>
                </a:lnTo>
                <a:lnTo>
                  <a:pt x="33175" y="119157"/>
                </a:lnTo>
                <a:lnTo>
                  <a:pt x="33175" y="147975"/>
                </a:lnTo>
                <a:lnTo>
                  <a:pt x="125592" y="100534"/>
                </a:lnTo>
                <a:lnTo>
                  <a:pt x="125592" y="75894"/>
                </a:lnTo>
                <a:close/>
                <a:moveTo>
                  <a:pt x="21117" y="0"/>
                </a:moveTo>
                <a:lnTo>
                  <a:pt x="245583" y="0"/>
                </a:lnTo>
                <a:cubicBezTo>
                  <a:pt x="257246" y="0"/>
                  <a:pt x="266700" y="9454"/>
                  <a:pt x="266700" y="21117"/>
                </a:cubicBezTo>
                <a:lnTo>
                  <a:pt x="266700" y="191303"/>
                </a:lnTo>
                <a:cubicBezTo>
                  <a:pt x="266700" y="202966"/>
                  <a:pt x="257246" y="212420"/>
                  <a:pt x="245583" y="212420"/>
                </a:cubicBezTo>
                <a:lnTo>
                  <a:pt x="21117" y="212420"/>
                </a:lnTo>
                <a:cubicBezTo>
                  <a:pt x="9454" y="212420"/>
                  <a:pt x="0" y="202966"/>
                  <a:pt x="0" y="191303"/>
                </a:cubicBezTo>
                <a:lnTo>
                  <a:pt x="0" y="21117"/>
                </a:lnTo>
                <a:cubicBezTo>
                  <a:pt x="0" y="9454"/>
                  <a:pt x="9454" y="0"/>
                  <a:pt x="21117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70"/>
          <p:cNvSpPr/>
          <p:nvPr/>
        </p:nvSpPr>
        <p:spPr>
          <a:xfrm>
            <a:off x="8227936" y="2800127"/>
            <a:ext cx="230829" cy="222168"/>
          </a:xfrm>
          <a:custGeom>
            <a:avLst/>
            <a:gdLst/>
            <a:ahLst/>
            <a:cxnLst/>
            <a:rect l="l" t="t" r="r" b="b"/>
            <a:pathLst>
              <a:path w="230829" h="222168">
                <a:moveTo>
                  <a:pt x="0" y="122119"/>
                </a:moveTo>
                <a:cubicBezTo>
                  <a:pt x="0" y="138438"/>
                  <a:pt x="46300" y="151666"/>
                  <a:pt x="103414" y="151666"/>
                </a:cubicBezTo>
                <a:lnTo>
                  <a:pt x="103414" y="215718"/>
                </a:lnTo>
                <a:cubicBezTo>
                  <a:pt x="46516" y="215718"/>
                  <a:pt x="350" y="202589"/>
                  <a:pt x="65" y="186355"/>
                </a:cubicBezTo>
                <a:lnTo>
                  <a:pt x="0" y="186355"/>
                </a:lnTo>
                <a:lnTo>
                  <a:pt x="0" y="186171"/>
                </a:lnTo>
                <a:close/>
                <a:moveTo>
                  <a:pt x="0" y="41010"/>
                </a:moveTo>
                <a:cubicBezTo>
                  <a:pt x="0" y="57328"/>
                  <a:pt x="46300" y="70557"/>
                  <a:pt x="103414" y="70557"/>
                </a:cubicBezTo>
                <a:lnTo>
                  <a:pt x="103414" y="134609"/>
                </a:lnTo>
                <a:cubicBezTo>
                  <a:pt x="46516" y="134609"/>
                  <a:pt x="350" y="121480"/>
                  <a:pt x="65" y="105246"/>
                </a:cubicBezTo>
                <a:lnTo>
                  <a:pt x="0" y="105246"/>
                </a:lnTo>
                <a:lnTo>
                  <a:pt x="0" y="105062"/>
                </a:lnTo>
                <a:close/>
                <a:moveTo>
                  <a:pt x="118336" y="0"/>
                </a:moveTo>
                <a:lnTo>
                  <a:pt x="127085" y="0"/>
                </a:lnTo>
                <a:cubicBezTo>
                  <a:pt x="130281" y="0"/>
                  <a:pt x="132871" y="2591"/>
                  <a:pt x="132871" y="5786"/>
                </a:cubicBezTo>
                <a:cubicBezTo>
                  <a:pt x="132871" y="12636"/>
                  <a:pt x="133896" y="18535"/>
                  <a:pt x="135109" y="25202"/>
                </a:cubicBezTo>
                <a:cubicBezTo>
                  <a:pt x="143884" y="26925"/>
                  <a:pt x="152199" y="29931"/>
                  <a:pt x="159722" y="34255"/>
                </a:cubicBezTo>
                <a:cubicBezTo>
                  <a:pt x="165117" y="29779"/>
                  <a:pt x="169825" y="25852"/>
                  <a:pt x="174350" y="20459"/>
                </a:cubicBezTo>
                <a:cubicBezTo>
                  <a:pt x="176404" y="18011"/>
                  <a:pt x="180054" y="17692"/>
                  <a:pt x="182502" y="19746"/>
                </a:cubicBezTo>
                <a:lnTo>
                  <a:pt x="189333" y="25478"/>
                </a:lnTo>
                <a:lnTo>
                  <a:pt x="190381" y="26357"/>
                </a:lnTo>
                <a:lnTo>
                  <a:pt x="197212" y="32089"/>
                </a:lnTo>
                <a:cubicBezTo>
                  <a:pt x="199660" y="34143"/>
                  <a:pt x="199979" y="37793"/>
                  <a:pt x="197925" y="40241"/>
                </a:cubicBezTo>
                <a:cubicBezTo>
                  <a:pt x="193510" y="45502"/>
                  <a:pt x="190499" y="50693"/>
                  <a:pt x="187132" y="56600"/>
                </a:cubicBezTo>
                <a:cubicBezTo>
                  <a:pt x="192683" y="63368"/>
                  <a:pt x="197246" y="70971"/>
                  <a:pt x="200399" y="79280"/>
                </a:cubicBezTo>
                <a:cubicBezTo>
                  <a:pt x="207506" y="79319"/>
                  <a:pt x="213695" y="79351"/>
                  <a:pt x="220704" y="78115"/>
                </a:cubicBezTo>
                <a:cubicBezTo>
                  <a:pt x="223851" y="77560"/>
                  <a:pt x="226852" y="79661"/>
                  <a:pt x="227407" y="82808"/>
                </a:cubicBezTo>
                <a:lnTo>
                  <a:pt x="228955" y="91590"/>
                </a:lnTo>
                <a:lnTo>
                  <a:pt x="229193" y="92937"/>
                </a:lnTo>
                <a:lnTo>
                  <a:pt x="230741" y="101719"/>
                </a:lnTo>
                <a:cubicBezTo>
                  <a:pt x="231296" y="104866"/>
                  <a:pt x="229195" y="107867"/>
                  <a:pt x="226048" y="108422"/>
                </a:cubicBezTo>
                <a:cubicBezTo>
                  <a:pt x="219251" y="109621"/>
                  <a:pt x="213585" y="111676"/>
                  <a:pt x="207170" y="114051"/>
                </a:cubicBezTo>
                <a:cubicBezTo>
                  <a:pt x="207083" y="123369"/>
                  <a:pt x="205567" y="132345"/>
                  <a:pt x="202673" y="140719"/>
                </a:cubicBezTo>
                <a:cubicBezTo>
                  <a:pt x="207974" y="145217"/>
                  <a:pt x="212637" y="149143"/>
                  <a:pt x="218693" y="152639"/>
                </a:cubicBezTo>
                <a:cubicBezTo>
                  <a:pt x="221461" y="154237"/>
                  <a:pt x="222409" y="157776"/>
                  <a:pt x="220811" y="160543"/>
                </a:cubicBezTo>
                <a:lnTo>
                  <a:pt x="216352" y="168266"/>
                </a:lnTo>
                <a:lnTo>
                  <a:pt x="215669" y="169450"/>
                </a:lnTo>
                <a:lnTo>
                  <a:pt x="211210" y="177173"/>
                </a:lnTo>
                <a:cubicBezTo>
                  <a:pt x="209612" y="179941"/>
                  <a:pt x="206073" y="180889"/>
                  <a:pt x="203306" y="179291"/>
                </a:cubicBezTo>
                <a:cubicBezTo>
                  <a:pt x="197338" y="175845"/>
                  <a:pt x="191685" y="173779"/>
                  <a:pt x="185257" y="171480"/>
                </a:cubicBezTo>
                <a:cubicBezTo>
                  <a:pt x="179562" y="178286"/>
                  <a:pt x="172757" y="184107"/>
                  <a:pt x="165190" y="188824"/>
                </a:cubicBezTo>
                <a:cubicBezTo>
                  <a:pt x="166330" y="195504"/>
                  <a:pt x="167384" y="201397"/>
                  <a:pt x="169727" y="207834"/>
                </a:cubicBezTo>
                <a:cubicBezTo>
                  <a:pt x="170820" y="210837"/>
                  <a:pt x="169272" y="214157"/>
                  <a:pt x="166269" y="215250"/>
                </a:cubicBezTo>
                <a:lnTo>
                  <a:pt x="157889" y="218300"/>
                </a:lnTo>
                <a:lnTo>
                  <a:pt x="156604" y="218768"/>
                </a:lnTo>
                <a:lnTo>
                  <a:pt x="148224" y="221818"/>
                </a:lnTo>
                <a:cubicBezTo>
                  <a:pt x="145222" y="222911"/>
                  <a:pt x="141901" y="221362"/>
                  <a:pt x="140808" y="218359"/>
                </a:cubicBezTo>
                <a:cubicBezTo>
                  <a:pt x="138516" y="212062"/>
                  <a:pt x="135614" y="206956"/>
                  <a:pt x="132286" y="201261"/>
                </a:cubicBezTo>
                <a:lnTo>
                  <a:pt x="118336" y="202496"/>
                </a:lnTo>
                <a:lnTo>
                  <a:pt x="118336" y="159214"/>
                </a:lnTo>
                <a:cubicBezTo>
                  <a:pt x="144027" y="159165"/>
                  <a:pt x="164829" y="138314"/>
                  <a:pt x="164829" y="112605"/>
                </a:cubicBezTo>
                <a:cubicBezTo>
                  <a:pt x="164829" y="86895"/>
                  <a:pt x="144027" y="66045"/>
                  <a:pt x="118336" y="65995"/>
                </a:cubicBezTo>
                <a:close/>
                <a:moveTo>
                  <a:pt x="103414" y="0"/>
                </a:moveTo>
                <a:lnTo>
                  <a:pt x="103414" y="55843"/>
                </a:lnTo>
                <a:cubicBezTo>
                  <a:pt x="49442" y="55843"/>
                  <a:pt x="5689" y="43342"/>
                  <a:pt x="5689" y="27922"/>
                </a:cubicBezTo>
                <a:cubicBezTo>
                  <a:pt x="5689" y="12501"/>
                  <a:pt x="49442" y="0"/>
                  <a:pt x="10341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6200000">
            <a:off x="3134436" y="1883668"/>
            <a:ext cx="309363" cy="304800"/>
          </a:xfrm>
          <a:prstGeom prst="rightArrow">
            <a:avLst>
              <a:gd name="adj1" fmla="val 51014"/>
              <a:gd name="adj2" fmla="val 56403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66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37" grpId="0" animBg="1"/>
      <p:bldP spid="48" grpId="0" animBg="1"/>
      <p:bldP spid="50" grpId="0" animBg="1"/>
      <p:bldP spid="55" grpId="0" animBg="1"/>
      <p:bldP spid="57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Stage an </a:t>
            </a:r>
            <a:r>
              <a:rPr lang="en-US" sz="2800" i="1" dirty="0"/>
              <a:t>Application</a:t>
            </a: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7194682" y="312516"/>
            <a:ext cx="1605869" cy="3730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Developer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4023" y="971548"/>
            <a:ext cx="8416528" cy="3429001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 rot="16200000">
            <a:off x="-1093611" y="2511873"/>
            <a:ext cx="3607076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rPr>
              <a:t>Router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3678019"/>
            <a:ext cx="16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Cloud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Foundry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Runtime 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PaaS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7" name="Oval 42"/>
          <p:cNvSpPr/>
          <p:nvPr/>
        </p:nvSpPr>
        <p:spPr>
          <a:xfrm>
            <a:off x="594635" y="2101211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046958" y="1193578"/>
            <a:ext cx="1865863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+mn-lt"/>
                <a:ea typeface="+mn-ea"/>
              </a:rPr>
              <a:t>Blobstore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Oval 194"/>
          <p:cNvSpPr/>
          <p:nvPr/>
        </p:nvSpPr>
        <p:spPr>
          <a:xfrm>
            <a:off x="1110464" y="13075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222062" y="1193578"/>
            <a:ext cx="1494084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DB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Oval 194"/>
          <p:cNvSpPr/>
          <p:nvPr/>
        </p:nvSpPr>
        <p:spPr>
          <a:xfrm>
            <a:off x="3285567" y="13075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8" idx="2"/>
          </p:cNvCxnSpPr>
          <p:nvPr/>
        </p:nvCxnSpPr>
        <p:spPr>
          <a:xfrm>
            <a:off x="1979890" y="1637304"/>
            <a:ext cx="488427" cy="46390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1046959" y="2629000"/>
            <a:ext cx="5887241" cy="1619150"/>
          </a:xfrm>
          <a:prstGeom prst="roundRect">
            <a:avLst>
              <a:gd name="adj" fmla="val 2124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118872" rIns="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DEA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4" name="Oval 170"/>
          <p:cNvSpPr/>
          <p:nvPr/>
        </p:nvSpPr>
        <p:spPr>
          <a:xfrm>
            <a:off x="1111061" y="2737090"/>
            <a:ext cx="225280" cy="222168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02"/>
          <p:cNvSpPr/>
          <p:nvPr/>
        </p:nvSpPr>
        <p:spPr>
          <a:xfrm>
            <a:off x="2303320" y="3168602"/>
            <a:ext cx="201273" cy="245737"/>
          </a:xfrm>
          <a:custGeom>
            <a:avLst/>
            <a:gdLst/>
            <a:ahLst/>
            <a:cxnLst/>
            <a:rect l="l" t="t" r="r" b="b"/>
            <a:pathLst>
              <a:path w="611982" h="657475">
                <a:moveTo>
                  <a:pt x="333375" y="406262"/>
                </a:moveTo>
                <a:lnTo>
                  <a:pt x="561975" y="406262"/>
                </a:lnTo>
                <a:lnTo>
                  <a:pt x="561975" y="657475"/>
                </a:lnTo>
                <a:lnTo>
                  <a:pt x="333375" y="657475"/>
                </a:lnTo>
                <a:close/>
                <a:moveTo>
                  <a:pt x="45244" y="406262"/>
                </a:moveTo>
                <a:lnTo>
                  <a:pt x="273844" y="406262"/>
                </a:lnTo>
                <a:lnTo>
                  <a:pt x="273844" y="657475"/>
                </a:lnTo>
                <a:lnTo>
                  <a:pt x="45244" y="657475"/>
                </a:lnTo>
                <a:close/>
                <a:moveTo>
                  <a:pt x="171419" y="48695"/>
                </a:moveTo>
                <a:cubicBezTo>
                  <a:pt x="155741" y="47045"/>
                  <a:pt x="140358" y="52540"/>
                  <a:pt x="127064" y="68094"/>
                </a:cubicBezTo>
                <a:cubicBezTo>
                  <a:pt x="82391" y="123816"/>
                  <a:pt x="155802" y="169538"/>
                  <a:pt x="237066" y="176978"/>
                </a:cubicBezTo>
                <a:cubicBezTo>
                  <a:pt x="248675" y="178041"/>
                  <a:pt x="260444" y="178322"/>
                  <a:pt x="272053" y="177740"/>
                </a:cubicBezTo>
                <a:cubicBezTo>
                  <a:pt x="268136" y="122896"/>
                  <a:pt x="218451" y="53645"/>
                  <a:pt x="171419" y="48695"/>
                </a:cubicBezTo>
                <a:close/>
                <a:moveTo>
                  <a:pt x="440565" y="48694"/>
                </a:moveTo>
                <a:cubicBezTo>
                  <a:pt x="393532" y="53644"/>
                  <a:pt x="343847" y="122895"/>
                  <a:pt x="339931" y="177739"/>
                </a:cubicBezTo>
                <a:cubicBezTo>
                  <a:pt x="351539" y="178321"/>
                  <a:pt x="363308" y="178040"/>
                  <a:pt x="374917" y="176977"/>
                </a:cubicBezTo>
                <a:cubicBezTo>
                  <a:pt x="456181" y="169537"/>
                  <a:pt x="529593" y="123815"/>
                  <a:pt x="484920" y="68093"/>
                </a:cubicBezTo>
                <a:cubicBezTo>
                  <a:pt x="471625" y="52539"/>
                  <a:pt x="456242" y="47044"/>
                  <a:pt x="440565" y="48694"/>
                </a:cubicBezTo>
                <a:close/>
                <a:moveTo>
                  <a:pt x="448567" y="477"/>
                </a:moveTo>
                <a:cubicBezTo>
                  <a:pt x="475777" y="-2373"/>
                  <a:pt x="502500" y="7341"/>
                  <a:pt x="525630" y="34740"/>
                </a:cubicBezTo>
                <a:cubicBezTo>
                  <a:pt x="601817" y="130930"/>
                  <a:pt x="481063" y="209852"/>
                  <a:pt x="343333" y="224089"/>
                </a:cubicBezTo>
                <a:lnTo>
                  <a:pt x="580964" y="224089"/>
                </a:lnTo>
                <a:cubicBezTo>
                  <a:pt x="598095" y="224089"/>
                  <a:pt x="611982" y="241448"/>
                  <a:pt x="611982" y="262862"/>
                </a:cubicBezTo>
                <a:lnTo>
                  <a:pt x="611982" y="355059"/>
                </a:lnTo>
                <a:lnTo>
                  <a:pt x="338138" y="355059"/>
                </a:lnTo>
                <a:lnTo>
                  <a:pt x="338138" y="225202"/>
                </a:lnTo>
                <a:lnTo>
                  <a:pt x="337357" y="225369"/>
                </a:lnTo>
                <a:lnTo>
                  <a:pt x="337688" y="227094"/>
                </a:lnTo>
                <a:cubicBezTo>
                  <a:pt x="327155" y="227649"/>
                  <a:pt x="316546" y="227789"/>
                  <a:pt x="305967" y="226454"/>
                </a:cubicBezTo>
                <a:cubicBezTo>
                  <a:pt x="295404" y="227788"/>
                  <a:pt x="284812" y="227647"/>
                  <a:pt x="274296" y="227093"/>
                </a:cubicBezTo>
                <a:lnTo>
                  <a:pt x="274717" y="225390"/>
                </a:lnTo>
                <a:lnTo>
                  <a:pt x="273844" y="225202"/>
                </a:lnTo>
                <a:lnTo>
                  <a:pt x="273844" y="355059"/>
                </a:lnTo>
                <a:lnTo>
                  <a:pt x="0" y="355059"/>
                </a:lnTo>
                <a:lnTo>
                  <a:pt x="0" y="262862"/>
                </a:lnTo>
                <a:cubicBezTo>
                  <a:pt x="0" y="241448"/>
                  <a:pt x="13887" y="224089"/>
                  <a:pt x="31018" y="224089"/>
                </a:cubicBezTo>
                <a:lnTo>
                  <a:pt x="268646" y="224089"/>
                </a:lnTo>
                <a:cubicBezTo>
                  <a:pt x="130918" y="209852"/>
                  <a:pt x="10167" y="130930"/>
                  <a:pt x="86353" y="34741"/>
                </a:cubicBezTo>
                <a:cubicBezTo>
                  <a:pt x="155580" y="-47261"/>
                  <a:pt x="256978" y="29146"/>
                  <a:pt x="307289" y="126712"/>
                </a:cubicBezTo>
                <a:cubicBezTo>
                  <a:pt x="338790" y="61129"/>
                  <a:pt x="394637" y="6125"/>
                  <a:pt x="448567" y="47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02"/>
          <p:cNvSpPr/>
          <p:nvPr/>
        </p:nvSpPr>
        <p:spPr>
          <a:xfrm>
            <a:off x="2303320" y="3523459"/>
            <a:ext cx="201273" cy="245737"/>
          </a:xfrm>
          <a:custGeom>
            <a:avLst/>
            <a:gdLst/>
            <a:ahLst/>
            <a:cxnLst/>
            <a:rect l="l" t="t" r="r" b="b"/>
            <a:pathLst>
              <a:path w="611982" h="657475">
                <a:moveTo>
                  <a:pt x="333375" y="406262"/>
                </a:moveTo>
                <a:lnTo>
                  <a:pt x="561975" y="406262"/>
                </a:lnTo>
                <a:lnTo>
                  <a:pt x="561975" y="657475"/>
                </a:lnTo>
                <a:lnTo>
                  <a:pt x="333375" y="657475"/>
                </a:lnTo>
                <a:close/>
                <a:moveTo>
                  <a:pt x="45244" y="406262"/>
                </a:moveTo>
                <a:lnTo>
                  <a:pt x="273844" y="406262"/>
                </a:lnTo>
                <a:lnTo>
                  <a:pt x="273844" y="657475"/>
                </a:lnTo>
                <a:lnTo>
                  <a:pt x="45244" y="657475"/>
                </a:lnTo>
                <a:close/>
                <a:moveTo>
                  <a:pt x="171419" y="48695"/>
                </a:moveTo>
                <a:cubicBezTo>
                  <a:pt x="155741" y="47045"/>
                  <a:pt x="140358" y="52540"/>
                  <a:pt x="127064" y="68094"/>
                </a:cubicBezTo>
                <a:cubicBezTo>
                  <a:pt x="82391" y="123816"/>
                  <a:pt x="155802" y="169538"/>
                  <a:pt x="237066" y="176978"/>
                </a:cubicBezTo>
                <a:cubicBezTo>
                  <a:pt x="248675" y="178041"/>
                  <a:pt x="260444" y="178322"/>
                  <a:pt x="272053" y="177740"/>
                </a:cubicBezTo>
                <a:cubicBezTo>
                  <a:pt x="268136" y="122896"/>
                  <a:pt x="218451" y="53645"/>
                  <a:pt x="171419" y="48695"/>
                </a:cubicBezTo>
                <a:close/>
                <a:moveTo>
                  <a:pt x="440565" y="48694"/>
                </a:moveTo>
                <a:cubicBezTo>
                  <a:pt x="393532" y="53644"/>
                  <a:pt x="343847" y="122895"/>
                  <a:pt x="339931" y="177739"/>
                </a:cubicBezTo>
                <a:cubicBezTo>
                  <a:pt x="351539" y="178321"/>
                  <a:pt x="363308" y="178040"/>
                  <a:pt x="374917" y="176977"/>
                </a:cubicBezTo>
                <a:cubicBezTo>
                  <a:pt x="456181" y="169537"/>
                  <a:pt x="529593" y="123815"/>
                  <a:pt x="484920" y="68093"/>
                </a:cubicBezTo>
                <a:cubicBezTo>
                  <a:pt x="471625" y="52539"/>
                  <a:pt x="456242" y="47044"/>
                  <a:pt x="440565" y="48694"/>
                </a:cubicBezTo>
                <a:close/>
                <a:moveTo>
                  <a:pt x="448567" y="477"/>
                </a:moveTo>
                <a:cubicBezTo>
                  <a:pt x="475777" y="-2373"/>
                  <a:pt x="502500" y="7341"/>
                  <a:pt x="525630" y="34740"/>
                </a:cubicBezTo>
                <a:cubicBezTo>
                  <a:pt x="601817" y="130930"/>
                  <a:pt x="481063" y="209852"/>
                  <a:pt x="343333" y="224089"/>
                </a:cubicBezTo>
                <a:lnTo>
                  <a:pt x="580964" y="224089"/>
                </a:lnTo>
                <a:cubicBezTo>
                  <a:pt x="598095" y="224089"/>
                  <a:pt x="611982" y="241448"/>
                  <a:pt x="611982" y="262862"/>
                </a:cubicBezTo>
                <a:lnTo>
                  <a:pt x="611982" y="355059"/>
                </a:lnTo>
                <a:lnTo>
                  <a:pt x="338138" y="355059"/>
                </a:lnTo>
                <a:lnTo>
                  <a:pt x="338138" y="225202"/>
                </a:lnTo>
                <a:lnTo>
                  <a:pt x="337357" y="225369"/>
                </a:lnTo>
                <a:lnTo>
                  <a:pt x="337688" y="227094"/>
                </a:lnTo>
                <a:cubicBezTo>
                  <a:pt x="327155" y="227649"/>
                  <a:pt x="316546" y="227789"/>
                  <a:pt x="305967" y="226454"/>
                </a:cubicBezTo>
                <a:cubicBezTo>
                  <a:pt x="295404" y="227788"/>
                  <a:pt x="284812" y="227647"/>
                  <a:pt x="274296" y="227093"/>
                </a:cubicBezTo>
                <a:lnTo>
                  <a:pt x="274717" y="225390"/>
                </a:lnTo>
                <a:lnTo>
                  <a:pt x="273844" y="225202"/>
                </a:lnTo>
                <a:lnTo>
                  <a:pt x="273844" y="355059"/>
                </a:lnTo>
                <a:lnTo>
                  <a:pt x="0" y="355059"/>
                </a:lnTo>
                <a:lnTo>
                  <a:pt x="0" y="262862"/>
                </a:lnTo>
                <a:cubicBezTo>
                  <a:pt x="0" y="241448"/>
                  <a:pt x="13887" y="224089"/>
                  <a:pt x="31018" y="224089"/>
                </a:cubicBezTo>
                <a:lnTo>
                  <a:pt x="268646" y="224089"/>
                </a:lnTo>
                <a:cubicBezTo>
                  <a:pt x="130918" y="209852"/>
                  <a:pt x="10167" y="130930"/>
                  <a:pt x="86353" y="34741"/>
                </a:cubicBezTo>
                <a:cubicBezTo>
                  <a:pt x="155580" y="-47261"/>
                  <a:pt x="256978" y="29146"/>
                  <a:pt x="307289" y="126712"/>
                </a:cubicBezTo>
                <a:cubicBezTo>
                  <a:pt x="338790" y="61129"/>
                  <a:pt x="394637" y="6125"/>
                  <a:pt x="448567" y="47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2"/>
          <p:cNvSpPr/>
          <p:nvPr/>
        </p:nvSpPr>
        <p:spPr>
          <a:xfrm>
            <a:off x="2303320" y="3878315"/>
            <a:ext cx="201273" cy="245737"/>
          </a:xfrm>
          <a:custGeom>
            <a:avLst/>
            <a:gdLst/>
            <a:ahLst/>
            <a:cxnLst/>
            <a:rect l="l" t="t" r="r" b="b"/>
            <a:pathLst>
              <a:path w="611982" h="657475">
                <a:moveTo>
                  <a:pt x="333375" y="406262"/>
                </a:moveTo>
                <a:lnTo>
                  <a:pt x="561975" y="406262"/>
                </a:lnTo>
                <a:lnTo>
                  <a:pt x="561975" y="657475"/>
                </a:lnTo>
                <a:lnTo>
                  <a:pt x="333375" y="657475"/>
                </a:lnTo>
                <a:close/>
                <a:moveTo>
                  <a:pt x="45244" y="406262"/>
                </a:moveTo>
                <a:lnTo>
                  <a:pt x="273844" y="406262"/>
                </a:lnTo>
                <a:lnTo>
                  <a:pt x="273844" y="657475"/>
                </a:lnTo>
                <a:lnTo>
                  <a:pt x="45244" y="657475"/>
                </a:lnTo>
                <a:close/>
                <a:moveTo>
                  <a:pt x="171419" y="48695"/>
                </a:moveTo>
                <a:cubicBezTo>
                  <a:pt x="155741" y="47045"/>
                  <a:pt x="140358" y="52540"/>
                  <a:pt x="127064" y="68094"/>
                </a:cubicBezTo>
                <a:cubicBezTo>
                  <a:pt x="82391" y="123816"/>
                  <a:pt x="155802" y="169538"/>
                  <a:pt x="237066" y="176978"/>
                </a:cubicBezTo>
                <a:cubicBezTo>
                  <a:pt x="248675" y="178041"/>
                  <a:pt x="260444" y="178322"/>
                  <a:pt x="272053" y="177740"/>
                </a:cubicBezTo>
                <a:cubicBezTo>
                  <a:pt x="268136" y="122896"/>
                  <a:pt x="218451" y="53645"/>
                  <a:pt x="171419" y="48695"/>
                </a:cubicBezTo>
                <a:close/>
                <a:moveTo>
                  <a:pt x="440565" y="48694"/>
                </a:moveTo>
                <a:cubicBezTo>
                  <a:pt x="393532" y="53644"/>
                  <a:pt x="343847" y="122895"/>
                  <a:pt x="339931" y="177739"/>
                </a:cubicBezTo>
                <a:cubicBezTo>
                  <a:pt x="351539" y="178321"/>
                  <a:pt x="363308" y="178040"/>
                  <a:pt x="374917" y="176977"/>
                </a:cubicBezTo>
                <a:cubicBezTo>
                  <a:pt x="456181" y="169537"/>
                  <a:pt x="529593" y="123815"/>
                  <a:pt x="484920" y="68093"/>
                </a:cubicBezTo>
                <a:cubicBezTo>
                  <a:pt x="471625" y="52539"/>
                  <a:pt x="456242" y="47044"/>
                  <a:pt x="440565" y="48694"/>
                </a:cubicBezTo>
                <a:close/>
                <a:moveTo>
                  <a:pt x="448567" y="477"/>
                </a:moveTo>
                <a:cubicBezTo>
                  <a:pt x="475777" y="-2373"/>
                  <a:pt x="502500" y="7341"/>
                  <a:pt x="525630" y="34740"/>
                </a:cubicBezTo>
                <a:cubicBezTo>
                  <a:pt x="601817" y="130930"/>
                  <a:pt x="481063" y="209852"/>
                  <a:pt x="343333" y="224089"/>
                </a:cubicBezTo>
                <a:lnTo>
                  <a:pt x="580964" y="224089"/>
                </a:lnTo>
                <a:cubicBezTo>
                  <a:pt x="598095" y="224089"/>
                  <a:pt x="611982" y="241448"/>
                  <a:pt x="611982" y="262862"/>
                </a:cubicBezTo>
                <a:lnTo>
                  <a:pt x="611982" y="355059"/>
                </a:lnTo>
                <a:lnTo>
                  <a:pt x="338138" y="355059"/>
                </a:lnTo>
                <a:lnTo>
                  <a:pt x="338138" y="225202"/>
                </a:lnTo>
                <a:lnTo>
                  <a:pt x="337357" y="225369"/>
                </a:lnTo>
                <a:lnTo>
                  <a:pt x="337688" y="227094"/>
                </a:lnTo>
                <a:cubicBezTo>
                  <a:pt x="327155" y="227649"/>
                  <a:pt x="316546" y="227789"/>
                  <a:pt x="305967" y="226454"/>
                </a:cubicBezTo>
                <a:cubicBezTo>
                  <a:pt x="295404" y="227788"/>
                  <a:pt x="284812" y="227647"/>
                  <a:pt x="274296" y="227093"/>
                </a:cubicBezTo>
                <a:lnTo>
                  <a:pt x="274717" y="225390"/>
                </a:lnTo>
                <a:lnTo>
                  <a:pt x="273844" y="225202"/>
                </a:lnTo>
                <a:lnTo>
                  <a:pt x="273844" y="355059"/>
                </a:lnTo>
                <a:lnTo>
                  <a:pt x="0" y="355059"/>
                </a:lnTo>
                <a:lnTo>
                  <a:pt x="0" y="262862"/>
                </a:lnTo>
                <a:cubicBezTo>
                  <a:pt x="0" y="241448"/>
                  <a:pt x="13887" y="224089"/>
                  <a:pt x="31018" y="224089"/>
                </a:cubicBezTo>
                <a:lnTo>
                  <a:pt x="268646" y="224089"/>
                </a:lnTo>
                <a:cubicBezTo>
                  <a:pt x="130918" y="209852"/>
                  <a:pt x="10167" y="130930"/>
                  <a:pt x="86353" y="34741"/>
                </a:cubicBezTo>
                <a:cubicBezTo>
                  <a:pt x="155580" y="-47261"/>
                  <a:pt x="256978" y="29146"/>
                  <a:pt x="307289" y="126712"/>
                </a:cubicBezTo>
                <a:cubicBezTo>
                  <a:pt x="338790" y="61129"/>
                  <a:pt x="394637" y="6125"/>
                  <a:pt x="448567" y="47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388982" y="2647950"/>
            <a:ext cx="615874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Detect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55160" y="2647950"/>
            <a:ext cx="740908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Compile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460" y="2647950"/>
            <a:ext cx="6639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52" name="Bent Arrow 51"/>
          <p:cNvSpPr/>
          <p:nvPr/>
        </p:nvSpPr>
        <p:spPr>
          <a:xfrm rot="10800000">
            <a:off x="2559376" y="3073138"/>
            <a:ext cx="1155407" cy="301656"/>
          </a:xfrm>
          <a:prstGeom prst="bentArrow">
            <a:avLst>
              <a:gd name="adj1" fmla="val 15625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ent Arrow 52"/>
          <p:cNvSpPr/>
          <p:nvPr/>
        </p:nvSpPr>
        <p:spPr>
          <a:xfrm rot="10800000">
            <a:off x="2559375" y="3073137"/>
            <a:ext cx="1157756" cy="651137"/>
          </a:xfrm>
          <a:prstGeom prst="bentArrow">
            <a:avLst>
              <a:gd name="adj1" fmla="val 7928"/>
              <a:gd name="adj2" fmla="val 10605"/>
              <a:gd name="adj3" fmla="val 10535"/>
              <a:gd name="adj4" fmla="val 4375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68319" y="2832049"/>
            <a:ext cx="457200" cy="239887"/>
          </a:xfrm>
          <a:prstGeom prst="roundRect">
            <a:avLst>
              <a:gd name="adj" fmla="val 11734"/>
            </a:avLst>
          </a:prstGeom>
          <a:solidFill>
            <a:srgbClr val="C00000"/>
          </a:solidFill>
          <a:ln>
            <a:noFill/>
          </a:ln>
        </p:spPr>
        <p:txBody>
          <a:bodyPr wrap="none" lIns="45720" tIns="27432" rIns="45720" bIns="27432" rtlCol="0" anchor="t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68319" y="2828452"/>
            <a:ext cx="457200" cy="239887"/>
          </a:xfrm>
          <a:prstGeom prst="roundRect">
            <a:avLst>
              <a:gd name="adj" fmla="val 11734"/>
            </a:avLst>
          </a:prstGeom>
          <a:solidFill>
            <a:srgbClr val="00B050"/>
          </a:solidFill>
          <a:ln>
            <a:noFill/>
          </a:ln>
        </p:spPr>
        <p:txBody>
          <a:bodyPr wrap="none" lIns="45720" tIns="27432" rIns="45720" bIns="27432" rtlCol="0" anchor="t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34917" y="2647950"/>
            <a:ext cx="938078" cy="43088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sz="1100" b="1" dirty="0" err="1" smtClean="0">
                <a:solidFill>
                  <a:schemeClr val="bg1"/>
                </a:solidFill>
              </a:rPr>
              <a:t>Buildpacks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40" name="Teardrop 39"/>
          <p:cNvSpPr/>
          <p:nvPr/>
        </p:nvSpPr>
        <p:spPr>
          <a:xfrm rot="18900000">
            <a:off x="5521915" y="350748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48200" y="3399332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83101" y="3399332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=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971537" y="1637303"/>
            <a:ext cx="488427" cy="46390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934917" y="2022164"/>
            <a:ext cx="1533402" cy="443726"/>
            <a:chOff x="5181600" y="2326964"/>
            <a:chExt cx="1533402" cy="443726"/>
          </a:xfrm>
        </p:grpSpPr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Cloud Controller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76"/>
            <p:cNvSpPr/>
            <p:nvPr/>
          </p:nvSpPr>
          <p:spPr>
            <a:xfrm>
              <a:off x="5257800" y="2430983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iamond 87"/>
          <p:cNvSpPr/>
          <p:nvPr/>
        </p:nvSpPr>
        <p:spPr>
          <a:xfrm>
            <a:off x="2191986" y="1334679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7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58025E-6 C 1.66667E-6 0.00031 0.09479 0.05154 0.15625 0.16635 C 0.21771 0.28117 0.23021 0.34722 0.25104 0.41635 " pathEditMode="relative" rAng="0" ptsTypes="fsf">
                                      <p:cBhvr>
                                        <p:cTn id="5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20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6.17284E-7 L 0.28941 -0.0203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08547E-9 L 0.08108 -3.08547E-9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8108 -0.00062 C 0.08108 -0.00031 0.11337 -0.09717 0.09532 -0.14035 C 0.07726 -0.18353 -0.0684 -0.26527 -0.15573 -0.29365 C -0.24305 -0.32203 -0.28229 -0.36367 -0.32812 -0.41456 " pathEditMode="relative" rAng="0" ptsTypes="fssf"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206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7" grpId="1" animBg="1"/>
      <p:bldP spid="48" grpId="0" animBg="1"/>
      <p:bldP spid="49" grpId="0"/>
      <p:bldP spid="50" grpId="0"/>
      <p:bldP spid="51" grpId="0"/>
      <p:bldP spid="52" grpId="0" animBg="1"/>
      <p:bldP spid="53" grpId="0" animBg="1"/>
      <p:bldP spid="56" grpId="0" animBg="1"/>
      <p:bldP spid="56" grpId="1" animBg="1"/>
      <p:bldP spid="55" grpId="0" animBg="1"/>
      <p:bldP spid="45" grpId="0"/>
      <p:bldP spid="40" grpId="0" animBg="1"/>
      <p:bldP spid="40" grpId="1" animBg="1"/>
      <p:bldP spid="40" grpId="2" animBg="1"/>
      <p:bldP spid="58" grpId="0"/>
      <p:bldP spid="59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5" cy="460375"/>
          </a:xfrm>
        </p:spPr>
        <p:txBody>
          <a:bodyPr/>
          <a:lstStyle/>
          <a:p>
            <a:r>
              <a:rPr lang="en-US" sz="2800" dirty="0"/>
              <a:t>Deploying an </a:t>
            </a:r>
            <a:r>
              <a:rPr lang="en-US" sz="2800" i="1" dirty="0"/>
              <a:t>Application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7194682" y="312516"/>
            <a:ext cx="1605869" cy="3730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Developer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7752" y="971548"/>
            <a:ext cx="7162799" cy="3429001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rot="16200000">
            <a:off x="214097" y="2499035"/>
            <a:ext cx="3581399" cy="374030"/>
          </a:xfrm>
          <a:prstGeom prst="roundRect">
            <a:avLst>
              <a:gd name="adj" fmla="val 8685"/>
            </a:avLst>
          </a:prstGeom>
          <a:solidFill>
            <a:srgbClr val="369188"/>
          </a:solidFill>
          <a:ln w="41275">
            <a:noFill/>
            <a:round/>
            <a:headEnd/>
            <a:tailEnd/>
          </a:ln>
        </p:spPr>
        <p:txBody>
          <a:bodyPr wrap="none" lIns="182880" tIns="0" rIns="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rPr>
              <a:t>Router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286000" y="1538732"/>
            <a:ext cx="1533402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+mn-lt"/>
                <a:ea typeface="+mn-ea"/>
              </a:rPr>
              <a:t>Blobstore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Oval 194"/>
          <p:cNvSpPr/>
          <p:nvPr/>
        </p:nvSpPr>
        <p:spPr>
          <a:xfrm>
            <a:off x="2349505" y="1652736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038600" y="1538732"/>
            <a:ext cx="1533402" cy="443726"/>
            <a:chOff x="5181600" y="2326964"/>
            <a:chExt cx="1533402" cy="443726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Cloud Controller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76"/>
            <p:cNvSpPr/>
            <p:nvPr/>
          </p:nvSpPr>
          <p:spPr>
            <a:xfrm>
              <a:off x="5257800" y="2430983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038600" y="2305109"/>
            <a:ext cx="1533402" cy="44372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Messaging</a:t>
            </a:r>
            <a:b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(NATS)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Teardrop 133"/>
          <p:cNvSpPr/>
          <p:nvPr/>
        </p:nvSpPr>
        <p:spPr>
          <a:xfrm rot="11254553">
            <a:off x="4094829" y="2426120"/>
            <a:ext cx="239023" cy="210913"/>
          </a:xfrm>
          <a:custGeom>
            <a:avLst/>
            <a:gdLst/>
            <a:ahLst/>
            <a:cxnLst/>
            <a:rect l="l" t="t" r="r" b="b"/>
            <a:pathLst>
              <a:path w="977409" h="862463">
                <a:moveTo>
                  <a:pt x="259894" y="587617"/>
                </a:moveTo>
                <a:cubicBezTo>
                  <a:pt x="303121" y="581868"/>
                  <a:pt x="333503" y="542165"/>
                  <a:pt x="327754" y="498938"/>
                </a:cubicBezTo>
                <a:cubicBezTo>
                  <a:pt x="322005" y="455710"/>
                  <a:pt x="282301" y="425328"/>
                  <a:pt x="239074" y="431078"/>
                </a:cubicBezTo>
                <a:cubicBezTo>
                  <a:pt x="195846" y="436827"/>
                  <a:pt x="165465" y="476530"/>
                  <a:pt x="171214" y="519757"/>
                </a:cubicBezTo>
                <a:cubicBezTo>
                  <a:pt x="176963" y="562985"/>
                  <a:pt x="216666" y="593367"/>
                  <a:pt x="259894" y="587617"/>
                </a:cubicBezTo>
                <a:close/>
                <a:moveTo>
                  <a:pt x="496117" y="556200"/>
                </a:moveTo>
                <a:cubicBezTo>
                  <a:pt x="539344" y="550450"/>
                  <a:pt x="569726" y="510747"/>
                  <a:pt x="563976" y="467520"/>
                </a:cubicBezTo>
                <a:cubicBezTo>
                  <a:pt x="558227" y="424293"/>
                  <a:pt x="518524" y="393911"/>
                  <a:pt x="475297" y="399660"/>
                </a:cubicBezTo>
                <a:cubicBezTo>
                  <a:pt x="432069" y="405409"/>
                  <a:pt x="401688" y="445112"/>
                  <a:pt x="407437" y="488340"/>
                </a:cubicBezTo>
                <a:cubicBezTo>
                  <a:pt x="413186" y="531567"/>
                  <a:pt x="452889" y="561949"/>
                  <a:pt x="496117" y="556200"/>
                </a:cubicBezTo>
                <a:close/>
                <a:moveTo>
                  <a:pt x="732341" y="524782"/>
                </a:moveTo>
                <a:cubicBezTo>
                  <a:pt x="775568" y="519033"/>
                  <a:pt x="805950" y="479329"/>
                  <a:pt x="800200" y="436102"/>
                </a:cubicBezTo>
                <a:cubicBezTo>
                  <a:pt x="794451" y="392875"/>
                  <a:pt x="754748" y="362493"/>
                  <a:pt x="711521" y="368242"/>
                </a:cubicBezTo>
                <a:cubicBezTo>
                  <a:pt x="668293" y="373991"/>
                  <a:pt x="637912" y="413695"/>
                  <a:pt x="643661" y="456922"/>
                </a:cubicBezTo>
                <a:cubicBezTo>
                  <a:pt x="649410" y="500149"/>
                  <a:pt x="689113" y="530531"/>
                  <a:pt x="732341" y="524782"/>
                </a:cubicBezTo>
                <a:close/>
                <a:moveTo>
                  <a:pt x="539319" y="856951"/>
                </a:moveTo>
                <a:cubicBezTo>
                  <a:pt x="270888" y="892653"/>
                  <a:pt x="30621" y="751209"/>
                  <a:pt x="2667" y="541027"/>
                </a:cubicBezTo>
                <a:cubicBezTo>
                  <a:pt x="-25288" y="330846"/>
                  <a:pt x="169657" y="131519"/>
                  <a:pt x="438089" y="95817"/>
                </a:cubicBezTo>
                <a:cubicBezTo>
                  <a:pt x="491646" y="88694"/>
                  <a:pt x="544084" y="88623"/>
                  <a:pt x="593712" y="96560"/>
                </a:cubicBezTo>
                <a:cubicBezTo>
                  <a:pt x="709420" y="94638"/>
                  <a:pt x="825104" y="62149"/>
                  <a:pt x="940790" y="0"/>
                </a:cubicBezTo>
                <a:cubicBezTo>
                  <a:pt x="908291" y="72634"/>
                  <a:pt x="884680" y="145268"/>
                  <a:pt x="870775" y="218069"/>
                </a:cubicBezTo>
                <a:cubicBezTo>
                  <a:pt x="927482" y="270002"/>
                  <a:pt x="964730" y="336463"/>
                  <a:pt x="974742" y="411741"/>
                </a:cubicBezTo>
                <a:cubicBezTo>
                  <a:pt x="1002697" y="621923"/>
                  <a:pt x="807751" y="821250"/>
                  <a:pt x="539319" y="856951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057291" y="3441840"/>
            <a:ext cx="1099435" cy="781049"/>
            <a:chOff x="5412945" y="3105151"/>
            <a:chExt cx="1099435" cy="781049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9005" y="3441840"/>
            <a:ext cx="1099435" cy="781049"/>
            <a:chOff x="5412945" y="3105151"/>
            <a:chExt cx="1099435" cy="781049"/>
          </a:xfrm>
        </p:grpSpPr>
        <p:sp>
          <p:nvSpPr>
            <p:cNvPr id="18" name="Rounded Rectangle 17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40719" y="3441840"/>
            <a:ext cx="1099435" cy="781049"/>
            <a:chOff x="5412945" y="3105151"/>
            <a:chExt cx="1099435" cy="781049"/>
          </a:xfrm>
        </p:grpSpPr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7010400" y="3678019"/>
            <a:ext cx="16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Cloud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Foundry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Runtime 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PaaS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cxnSp>
        <p:nvCxnSpPr>
          <p:cNvPr id="24" name="Straight Connector 23"/>
          <p:cNvCxnSpPr>
            <a:stCxn id="7" idx="3"/>
            <a:endCxn id="10" idx="1"/>
          </p:cNvCxnSpPr>
          <p:nvPr/>
        </p:nvCxnSpPr>
        <p:spPr>
          <a:xfrm>
            <a:off x="3819402" y="1760595"/>
            <a:ext cx="21919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ardrop 25"/>
          <p:cNvSpPr/>
          <p:nvPr/>
        </p:nvSpPr>
        <p:spPr>
          <a:xfrm rot="18900000">
            <a:off x="3533625" y="172370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10" idx="2"/>
            <a:endCxn id="12" idx="0"/>
          </p:cNvCxnSpPr>
          <p:nvPr/>
        </p:nvCxnSpPr>
        <p:spPr>
          <a:xfrm>
            <a:off x="4805301" y="1982458"/>
            <a:ext cx="0" cy="322651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ardrop 40"/>
          <p:cNvSpPr/>
          <p:nvPr/>
        </p:nvSpPr>
        <p:spPr>
          <a:xfrm rot="18900000">
            <a:off x="3533625" y="172370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62807" y="2390785"/>
            <a:ext cx="2076450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2"/>
          <p:cNvSpPr/>
          <p:nvPr/>
        </p:nvSpPr>
        <p:spPr>
          <a:xfrm>
            <a:off x="1889505" y="3409950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99090" y="2531576"/>
            <a:ext cx="1038662" cy="776287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Access App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98078" y="2748835"/>
            <a:ext cx="640523" cy="693005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"/>
          <p:cNvSpPr/>
          <p:nvPr/>
        </p:nvSpPr>
        <p:spPr>
          <a:xfrm rot="5400000">
            <a:off x="3427170" y="3511508"/>
            <a:ext cx="382603" cy="978671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ounded Rectangle 9"/>
          <p:cNvSpPr/>
          <p:nvPr/>
        </p:nvSpPr>
        <p:spPr>
          <a:xfrm>
            <a:off x="3951726" y="388052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urved Connector 52"/>
          <p:cNvCxnSpPr>
            <a:stCxn id="48" idx="3"/>
            <a:endCxn id="15" idx="1"/>
          </p:cNvCxnSpPr>
          <p:nvPr/>
        </p:nvCxnSpPr>
        <p:spPr>
          <a:xfrm>
            <a:off x="1637752" y="2919720"/>
            <a:ext cx="1419539" cy="912645"/>
          </a:xfrm>
          <a:prstGeom prst="curvedConnector3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962807" y="2531576"/>
            <a:ext cx="2076450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0"/>
          </p:cNvCxnSpPr>
          <p:nvPr/>
        </p:nvCxnSpPr>
        <p:spPr>
          <a:xfrm flipV="1">
            <a:off x="3607009" y="2748835"/>
            <a:ext cx="641996" cy="693005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0"/>
            <a:endCxn id="12" idx="2"/>
          </p:cNvCxnSpPr>
          <p:nvPr/>
        </p:nvCxnSpPr>
        <p:spPr>
          <a:xfrm flipV="1">
            <a:off x="4798723" y="2748835"/>
            <a:ext cx="6578" cy="693005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ardrop 58"/>
          <p:cNvSpPr/>
          <p:nvPr/>
        </p:nvSpPr>
        <p:spPr>
          <a:xfrm rot="18900000">
            <a:off x="3533625" y="1723708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1"/>
          <p:cNvSpPr/>
          <p:nvPr/>
        </p:nvSpPr>
        <p:spPr>
          <a:xfrm rot="5400000">
            <a:off x="4607421" y="3511508"/>
            <a:ext cx="382603" cy="978671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ounded Rectangle 9"/>
          <p:cNvSpPr/>
          <p:nvPr/>
        </p:nvSpPr>
        <p:spPr>
          <a:xfrm>
            <a:off x="5131977" y="388052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019801" y="1538732"/>
            <a:ext cx="1905000" cy="443726"/>
            <a:chOff x="3448049" y="1498378"/>
            <a:chExt cx="2590799" cy="443726"/>
          </a:xfrm>
        </p:grpSpPr>
        <p:sp>
          <p:nvSpPr>
            <p:cNvPr id="42" name="Rounded Rectangle 41"/>
            <p:cNvSpPr>
              <a:spLocks noChangeArrowheads="1"/>
            </p:cNvSpPr>
            <p:nvPr/>
          </p:nvSpPr>
          <p:spPr bwMode="auto">
            <a:xfrm>
              <a:off x="3448049" y="1498378"/>
              <a:ext cx="2590799" cy="443726"/>
            </a:xfrm>
            <a:prstGeom prst="roundRect">
              <a:avLst>
                <a:gd name="adj" fmla="val 4579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DB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Oval 194"/>
            <p:cNvSpPr/>
            <p:nvPr/>
          </p:nvSpPr>
          <p:spPr>
            <a:xfrm>
              <a:off x="3511555" y="1612382"/>
              <a:ext cx="206829" cy="215718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8000" y="153873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Service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credentials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0" y="1712670"/>
            <a:ext cx="560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creds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61175" y="1705459"/>
            <a:ext cx="560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creds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11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00864E-6 L -0.00087 0.4341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00864E-6 L 0.12674 0.4322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215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4949E-6 L -0.23889 0.3859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19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833 0.38692 " pathEditMode="relative" ptsTypes="AA">
                                      <p:cBhvr>
                                        <p:cTn id="8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8" grpId="0" animBg="1"/>
      <p:bldP spid="27" grpId="0" animBg="1"/>
      <p:bldP spid="28" grpId="0" animBg="1"/>
      <p:bldP spid="59" grpId="0" animBg="1"/>
      <p:bldP spid="60" grpId="0" animBg="1"/>
      <p:bldP spid="61" grpId="0" animBg="1"/>
      <p:bldP spid="44" grpId="0"/>
      <p:bldP spid="45" grpId="0"/>
      <p:bldP spid="45" grpId="1"/>
      <p:bldP spid="49" grpId="0"/>
      <p:bldP spid="4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Buildpacks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Java, </a:t>
            </a:r>
            <a:r>
              <a:rPr lang="en-US" dirty="0" err="1" smtClean="0"/>
              <a:t>Node.js</a:t>
            </a:r>
            <a:r>
              <a:rPr lang="en-US" dirty="0" smtClean="0"/>
              <a:t>, Ruby, Binary, Go, PHP, Python, </a:t>
            </a:r>
            <a:r>
              <a:rPr lang="en-US" dirty="0" err="1" smtClean="0"/>
              <a:t>Staticfile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buildpacks</a:t>
            </a:r>
            <a:endParaRPr lang="en-US" dirty="0" smtClean="0"/>
          </a:p>
          <a:p>
            <a:r>
              <a:rPr lang="en-US" sz="2000" dirty="0" err="1"/>
              <a:t>c</a:t>
            </a:r>
            <a:r>
              <a:rPr lang="en-US" sz="2000" dirty="0" err="1" smtClean="0"/>
              <a:t>f</a:t>
            </a:r>
            <a:r>
              <a:rPr lang="en-US" sz="2000" dirty="0" smtClean="0"/>
              <a:t> push &lt;app-name&gt; -p &lt;artifact&gt; -b </a:t>
            </a:r>
            <a:r>
              <a:rPr lang="en-US" sz="2000" dirty="0" smtClean="0">
                <a:hlinkClick r:id="rId2"/>
              </a:rPr>
              <a:t>https://github.com/&lt;buildpackurl</a:t>
            </a:r>
            <a:r>
              <a:rPr lang="en-US" sz="2000" dirty="0" smtClean="0"/>
              <a:t>&gt;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13247279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Buildpack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https://github.com/cloudfoundry/java-buildpack</a:t>
            </a:r>
            <a:endParaRPr lang="en-US" dirty="0" smtClean="0"/>
          </a:p>
          <a:p>
            <a:r>
              <a:rPr lang="en-US" dirty="0" smtClean="0"/>
              <a:t>Java, Grails, Groovy, Servlet, Play Framework, Spring Boot CLI</a:t>
            </a:r>
          </a:p>
          <a:p>
            <a:r>
              <a:rPr lang="en-US" dirty="0" err="1" smtClean="0"/>
              <a:t>OpenJDK</a:t>
            </a:r>
            <a:r>
              <a:rPr lang="en-US" dirty="0" smtClean="0"/>
              <a:t> default</a:t>
            </a:r>
          </a:p>
          <a:p>
            <a:r>
              <a:rPr lang="en-US" dirty="0" smtClean="0"/>
              <a:t>Tomcat default</a:t>
            </a:r>
          </a:p>
          <a:p>
            <a:r>
              <a:rPr lang="en-US" dirty="0" smtClean="0"/>
              <a:t>Standard Frameworks – </a:t>
            </a:r>
            <a:r>
              <a:rPr lang="en-US" dirty="0" err="1" smtClean="0"/>
              <a:t>AppDynamics</a:t>
            </a:r>
            <a:r>
              <a:rPr lang="en-US" dirty="0" smtClean="0"/>
              <a:t>, </a:t>
            </a:r>
            <a:r>
              <a:rPr lang="en-US" dirty="0" err="1" smtClean="0"/>
              <a:t>Introscope</a:t>
            </a:r>
            <a:r>
              <a:rPr lang="en-US" dirty="0" smtClean="0"/>
              <a:t>, New Relic, </a:t>
            </a:r>
            <a:r>
              <a:rPr lang="en-US" dirty="0" err="1" smtClean="0"/>
              <a:t>ProstgreSQL</a:t>
            </a:r>
            <a:r>
              <a:rPr lang="en-US" dirty="0" smtClean="0"/>
              <a:t>, Spring Auto Reconfiguration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66653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</a:t>
            </a:r>
            <a:r>
              <a:rPr lang="en-US" dirty="0" err="1" smtClean="0"/>
              <a:t>Buildpacks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Override .YML values with environment variables</a:t>
            </a:r>
            <a:endParaRPr lang="en-US" dirty="0" smtClean="0"/>
          </a:p>
          <a:p>
            <a:pPr lvl="1"/>
            <a:r>
              <a:rPr lang="en-US" dirty="0" smtClean="0"/>
              <a:t>JDK Versions</a:t>
            </a:r>
          </a:p>
          <a:p>
            <a:pPr lvl="1"/>
            <a:r>
              <a:rPr lang="en-US" smtClean="0"/>
              <a:t>Tomcat Versions</a:t>
            </a:r>
            <a:endParaRPr lang="en-US" dirty="0" smtClean="0"/>
          </a:p>
          <a:p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code</a:t>
            </a:r>
            <a:endParaRPr lang="en-US" dirty="0" smtClean="0"/>
          </a:p>
          <a:p>
            <a:pPr lvl="1"/>
            <a:r>
              <a:rPr lang="en-US" dirty="0" smtClean="0"/>
              <a:t>Jetty, </a:t>
            </a:r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smtClean="0"/>
              <a:t>Liberty, </a:t>
            </a:r>
            <a:r>
              <a:rPr lang="en-US" dirty="0" err="1" smtClean="0"/>
              <a:t>WebLogic</a:t>
            </a:r>
            <a:r>
              <a:rPr lang="en-US" dirty="0" smtClean="0"/>
              <a:t> </a:t>
            </a:r>
            <a:r>
              <a:rPr lang="en-US" dirty="0" err="1" smtClean="0"/>
              <a:t>buildpacks</a:t>
            </a:r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 err="1" smtClean="0"/>
              <a:t>buildpack</a:t>
            </a:r>
            <a:r>
              <a:rPr lang="en-US" dirty="0" smtClean="0"/>
              <a:t> when app is pushed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9051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0872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internal_040113 (2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59431</TotalTime>
  <Words>955</Words>
  <Application>Microsoft Macintosh PowerPoint</Application>
  <PresentationFormat>On-screen Show (16:9)</PresentationFormat>
  <Paragraphs>137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Pivotal_interim_16x9_internal_040113 (2)</vt:lpstr>
      <vt:lpstr>Pivotal Cloud Foundry: Buildpacks</vt:lpstr>
      <vt:lpstr>Overview: Deploying App to  Cloud Foundry Runtime</vt:lpstr>
      <vt:lpstr>Creating and Binding a Service</vt:lpstr>
      <vt:lpstr>Stage an Application</vt:lpstr>
      <vt:lpstr>Deploying an Application</vt:lpstr>
      <vt:lpstr>System Buildpacks</vt:lpstr>
      <vt:lpstr>Java Buildpack</vt:lpstr>
      <vt:lpstr>Customizing Buildpacks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Wes Hewatt</cp:lastModifiedBy>
  <cp:revision>1548</cp:revision>
  <cp:lastPrinted>2014-07-15T22:08:55Z</cp:lastPrinted>
  <dcterms:created xsi:type="dcterms:W3CDTF">2013-04-01T23:04:03Z</dcterms:created>
  <dcterms:modified xsi:type="dcterms:W3CDTF">2015-09-22T14:00:07Z</dcterms:modified>
</cp:coreProperties>
</file>