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0"/>
  </p:notesMasterIdLst>
  <p:handoutMasterIdLst>
    <p:handoutMasterId r:id="rId21"/>
  </p:handoutMasterIdLst>
  <p:sldIdLst>
    <p:sldId id="309" r:id="rId2"/>
    <p:sldId id="710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9" r:id="rId11"/>
    <p:sldId id="718" r:id="rId12"/>
    <p:sldId id="720" r:id="rId13"/>
    <p:sldId id="721" r:id="rId14"/>
    <p:sldId id="722" r:id="rId15"/>
    <p:sldId id="723" r:id="rId16"/>
    <p:sldId id="724" r:id="rId17"/>
    <p:sldId id="725" r:id="rId18"/>
    <p:sldId id="709" r:id="rId19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rinne Lewy" initials="" lastIdx="1" clrIdx="0"/>
  <p:cmAuthor id="1" name="Al Sargent" initials="A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80"/>
    <a:srgbClr val="E96C42"/>
    <a:srgbClr val="F16F3B"/>
    <a:srgbClr val="2E7CA2"/>
    <a:srgbClr val="1C7B70"/>
    <a:srgbClr val="AEBF2F"/>
    <a:srgbClr val="00685D"/>
    <a:srgbClr val="51A7BB"/>
    <a:srgbClr val="ADC339"/>
    <a:srgbClr val="1B6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4" autoAdjust="0"/>
    <p:restoredTop sz="80276" autoAdjust="0"/>
  </p:normalViewPr>
  <p:slideViewPr>
    <p:cSldViewPr showGuides="1">
      <p:cViewPr varScale="1">
        <p:scale>
          <a:sx n="153" d="100"/>
          <a:sy n="153" d="100"/>
        </p:scale>
        <p:origin x="-1024" y="-96"/>
      </p:cViewPr>
      <p:guideLst>
        <p:guide orient="horz" pos="1044"/>
        <p:guide pos="417"/>
      </p:guideLst>
    </p:cSldViewPr>
  </p:slideViewPr>
  <p:outlineViewPr>
    <p:cViewPr>
      <p:scale>
        <a:sx n="33" d="100"/>
        <a:sy n="33" d="100"/>
      </p:scale>
      <p:origin x="0" y="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248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6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1C7B70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6" y="1659105"/>
            <a:ext cx="7766525" cy="507831"/>
          </a:xfrm>
        </p:spPr>
        <p:txBody>
          <a:bodyPr/>
          <a:lstStyle/>
          <a:p>
            <a:r>
              <a:rPr lang="en-US" dirty="0"/>
              <a:t>Pivotal </a:t>
            </a:r>
            <a:r>
              <a:rPr lang="en-US" dirty="0" smtClean="0"/>
              <a:t>Cloud Foundry</a:t>
            </a:r>
            <a:endParaRPr lang="en-US" sz="2400" b="0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85825" y="2633384"/>
            <a:ext cx="6048375" cy="430887"/>
          </a:xfrm>
        </p:spPr>
        <p:txBody>
          <a:bodyPr/>
          <a:lstStyle/>
          <a:p>
            <a:r>
              <a:rPr lang="en-US" sz="2800" dirty="0" smtClean="0"/>
              <a:t>Introduction to Spring Data Rest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Review Spring Data</a:t>
            </a:r>
          </a:p>
          <a:p>
            <a:r>
              <a:rPr lang="en-US" b="1" dirty="0" smtClean="0">
                <a:solidFill>
                  <a:srgbClr val="2E7CA2"/>
                </a:solidFill>
              </a:rPr>
              <a:t>Spring Data Rest</a:t>
            </a:r>
            <a:endParaRPr lang="en-US" b="1" dirty="0">
              <a:solidFill>
                <a:srgbClr val="2E7CA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3350"/>
            <a:ext cx="1090811" cy="10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72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31775" indent="0">
              <a:buNone/>
            </a:pPr>
            <a:r>
              <a:rPr lang="en-US" dirty="0" smtClean="0"/>
              <a:t>The </a:t>
            </a:r>
            <a:r>
              <a:rPr lang="en-US" b="1" dirty="0"/>
              <a:t>goal</a:t>
            </a:r>
            <a:r>
              <a:rPr lang="en-US" dirty="0"/>
              <a:t> of the </a:t>
            </a:r>
            <a:r>
              <a:rPr lang="en-US" b="1" dirty="0"/>
              <a:t>Spring Data REST </a:t>
            </a:r>
            <a:r>
              <a:rPr lang="en-US" dirty="0"/>
              <a:t>project is to provide a solid foundation on which to expose </a:t>
            </a:r>
            <a:r>
              <a:rPr lang="en-US" b="1" dirty="0" smtClean="0"/>
              <a:t>CRUD</a:t>
            </a:r>
            <a:r>
              <a:rPr lang="en-US" dirty="0" smtClean="0"/>
              <a:t> </a:t>
            </a:r>
            <a:r>
              <a:rPr lang="en-US" dirty="0"/>
              <a:t>operations to your </a:t>
            </a:r>
            <a:r>
              <a:rPr lang="en-US" b="1" dirty="0"/>
              <a:t>repository managed entities </a:t>
            </a:r>
            <a:r>
              <a:rPr lang="en-US" dirty="0"/>
              <a:t>using plain </a:t>
            </a:r>
            <a:r>
              <a:rPr lang="en-US" b="1" dirty="0"/>
              <a:t>HTTP REST semantics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658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809750"/>
            <a:ext cx="8153400" cy="17526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required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the Spring Data Rest starter to the </a:t>
            </a:r>
            <a:r>
              <a:rPr lang="en-US" dirty="0" err="1"/>
              <a:t>pom.xml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org.springframework.boot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&gt;spring-boot-starter-data-rest&lt;/</a:t>
            </a:r>
            <a:r>
              <a:rPr lang="en-US" sz="1800" b="1" dirty="0" err="1">
                <a:solidFill>
                  <a:srgbClr val="FFFF00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71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2600" y="946647"/>
            <a:ext cx="7848600" cy="9144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701086" cy="3382962"/>
          </a:xfrm>
        </p:spPr>
        <p:txBody>
          <a:bodyPr/>
          <a:lstStyle/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OrderRepository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CrudRepository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Order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&gt; {</a:t>
            </a: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List&lt;Order&gt;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findByDate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(@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Param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E96C42"/>
                </a:solidFill>
                <a:latin typeface="Courier New"/>
                <a:cs typeface="Courier New"/>
              </a:rPr>
              <a:t>"date"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 Date date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 marL="231775" indent="0">
              <a:spcBef>
                <a:spcPts val="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800" dirty="0"/>
              <a:t>For this repository, Spring Data REST exposes a collection resource at </a:t>
            </a:r>
            <a:r>
              <a:rPr lang="en-US" sz="1800" b="1" dirty="0">
                <a:latin typeface="Courier New"/>
                <a:cs typeface="Courier New"/>
              </a:rPr>
              <a:t>/orders</a:t>
            </a:r>
            <a:r>
              <a:rPr lang="en-US" sz="1800" dirty="0"/>
              <a:t>.</a:t>
            </a:r>
          </a:p>
          <a:p>
            <a:r>
              <a:rPr lang="en-US" sz="1800" dirty="0"/>
              <a:t>The path is derived from the </a:t>
            </a:r>
            <a:r>
              <a:rPr lang="en-US" sz="1800" dirty="0" err="1"/>
              <a:t>uncapitalized</a:t>
            </a:r>
            <a:r>
              <a:rPr lang="en-US" sz="1800" dirty="0"/>
              <a:t>, pluralized, simple class name of the domain class being managed.</a:t>
            </a:r>
          </a:p>
          <a:p>
            <a:r>
              <a:rPr lang="en-US" sz="1800" dirty="0"/>
              <a:t>It also exposes an item resource for each of the items managed by the repository under the URI template </a:t>
            </a:r>
            <a:r>
              <a:rPr lang="en-US" sz="1800" b="1" dirty="0">
                <a:latin typeface="Courier New"/>
                <a:cs typeface="Courier New"/>
              </a:rPr>
              <a:t>/orders/{id}</a:t>
            </a:r>
            <a:r>
              <a:rPr lang="en-US" sz="1800" dirty="0"/>
              <a:t>.</a:t>
            </a:r>
          </a:p>
          <a:p>
            <a:r>
              <a:rPr lang="en-US" sz="1800" dirty="0"/>
              <a:t>Custom queries are exported to </a:t>
            </a:r>
            <a:r>
              <a:rPr lang="en-US" sz="1800" b="1" dirty="0">
                <a:latin typeface="Courier New"/>
                <a:cs typeface="Courier New"/>
              </a:rPr>
              <a:t>/search</a:t>
            </a:r>
            <a:r>
              <a:rPr lang="en-US" sz="1800" dirty="0"/>
              <a:t>. E.g. </a:t>
            </a:r>
            <a:r>
              <a:rPr lang="en-US" sz="1800" b="1" dirty="0">
                <a:latin typeface="Courier New"/>
                <a:cs typeface="Courier New"/>
              </a:rPr>
              <a:t>/search/</a:t>
            </a:r>
            <a:r>
              <a:rPr lang="en-US" sz="1800" b="1" dirty="0" err="1">
                <a:latin typeface="Courier New"/>
                <a:cs typeface="Courier New"/>
              </a:rPr>
              <a:t>findByDate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979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30402"/>
            <a:ext cx="4800600" cy="3470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866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HATEOAS</a:t>
            </a:r>
            <a:br>
              <a:rPr lang="en-US" sz="2800" dirty="0" smtClean="0"/>
            </a:br>
            <a:r>
              <a:rPr lang="en-US" sz="2400" i="1" dirty="0" smtClean="0"/>
              <a:t>(</a:t>
            </a:r>
            <a:r>
              <a:rPr lang="en-US" sz="2400" i="1" dirty="0"/>
              <a:t>Hypermedia as the Engine of Application State</a:t>
            </a:r>
            <a:r>
              <a:rPr lang="en-US" sz="2400" i="1" dirty="0" smtClean="0"/>
              <a:t>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5" y="1581150"/>
            <a:ext cx="4357686" cy="2876550"/>
          </a:xfrm>
        </p:spPr>
        <p:txBody>
          <a:bodyPr/>
          <a:lstStyle/>
          <a:p>
            <a:r>
              <a:rPr lang="en-US" sz="1800" dirty="0"/>
              <a:t>Provides information to navigate the </a:t>
            </a:r>
            <a:r>
              <a:rPr lang="en-US" sz="1800" b="1" dirty="0"/>
              <a:t>REST</a:t>
            </a:r>
            <a:r>
              <a:rPr lang="en-US" sz="1800" dirty="0"/>
              <a:t> interface dynamically by including hypermedia links with responses</a:t>
            </a:r>
          </a:p>
          <a:p>
            <a:r>
              <a:rPr lang="en-US" sz="1800" dirty="0"/>
              <a:t>Differs from </a:t>
            </a:r>
            <a:r>
              <a:rPr lang="en-US" sz="1800" b="1" dirty="0"/>
              <a:t>SOA </a:t>
            </a:r>
            <a:r>
              <a:rPr lang="en-US" sz="1800" dirty="0"/>
              <a:t>based systems and WSDL-driven interfaces, in that a separate fixed specification is distributed</a:t>
            </a:r>
          </a:p>
          <a:p>
            <a:r>
              <a:rPr lang="en-US" sz="1800" b="1" dirty="0"/>
              <a:t>HAL</a:t>
            </a:r>
            <a:r>
              <a:rPr lang="en-US" sz="1800" dirty="0"/>
              <a:t> - Hypertext Application Language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76350"/>
            <a:ext cx="3940342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5989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ALPS (Application-Level Profile)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Alps </a:t>
            </a:r>
            <a:r>
              <a:rPr lang="en-US" dirty="0"/>
              <a:t>is a data format for defining simple descriptions of application-level semantics.</a:t>
            </a:r>
          </a:p>
          <a:p>
            <a:r>
              <a:rPr lang="en-US" dirty="0"/>
              <a:t>Provides metadata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interact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</a:t>
            </a:r>
            <a:r>
              <a:rPr lang="en-US" dirty="0"/>
              <a:t>.</a:t>
            </a:r>
          </a:p>
          <a:p>
            <a:r>
              <a:rPr lang="en-US" dirty="0"/>
              <a:t>Provides details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domain </a:t>
            </a:r>
            <a:r>
              <a:rPr lang="en-US" dirty="0"/>
              <a:t>representation,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114550"/>
            <a:ext cx="4902200" cy="2084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7437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1" y="133350"/>
            <a:ext cx="3200400" cy="44196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091" y="1200150"/>
            <a:ext cx="3532909" cy="33528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65188"/>
            <a:ext cx="8410575" cy="3382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http://localhost:8080/alps/</a:t>
            </a:r>
            <a:r>
              <a:rPr lang="en-US" sz="1800" dirty="0" smtClean="0"/>
              <a:t>persons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endParaRPr lang="en-US" sz="10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"version"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"1.0"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"descriptors" : [ </a:t>
            </a: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   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//representation of domain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"person-representation"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"descriptors" : [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 err="1">
                <a:solidFill>
                  <a:srgbClr val="E96C42"/>
                </a:solidFill>
                <a:latin typeface="Courier New"/>
                <a:cs typeface="Courier New"/>
              </a:rPr>
              <a:t>firstName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"SEMANTIC"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},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 err="1">
                <a:solidFill>
                  <a:srgbClr val="E96C42"/>
                </a:solidFill>
                <a:latin typeface="Courier New"/>
                <a:cs typeface="Courier New"/>
              </a:rPr>
              <a:t>lastName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"SEMANTIC"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},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"id"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"SEMANTIC"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}]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}, {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"create-persons"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 //operations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"persons"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"UNSAFE"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chemeClr val="bg1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000" b="1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lang="en-US" sz="1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133350"/>
            <a:ext cx="28781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"get-persons"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"persons"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"SAFE"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"delete-person"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"IDEMPOTENT"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"patch-person"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"UNSAFE"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"update-person"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"IDEMPOTENT"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}, {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"id"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"get-person"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"name"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"person"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"type"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"SAFE"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  "</a:t>
            </a:r>
            <a:r>
              <a:rPr lang="en-US" sz="1000" b="1" dirty="0" err="1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" : </a:t>
            </a:r>
            <a:r>
              <a:rPr lang="en-US" sz="1000" b="1" dirty="0">
                <a:solidFill>
                  <a:srgbClr val="E96C42"/>
                </a:solidFill>
                <a:latin typeface="Courier New"/>
                <a:cs typeface="Courier New"/>
              </a:rPr>
              <a:t>"#person-representation"</a:t>
            </a:r>
          </a:p>
          <a:p>
            <a:r>
              <a:rPr lang="en-US" sz="1000" b="1" dirty="0">
                <a:solidFill>
                  <a:srgbClr val="FFFFFF"/>
                </a:solidFill>
                <a:latin typeface="Courier New"/>
                <a:cs typeface="Courier New"/>
              </a:rPr>
              <a:t>  } ]</a:t>
            </a:r>
          </a:p>
          <a:p>
            <a:r>
              <a:rPr lang="en-US" sz="1000" b="1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lang="en-US" sz="1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20670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0872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b="1" dirty="0" smtClean="0">
              <a:solidFill>
                <a:srgbClr val="2E7CA2"/>
              </a:solidFill>
            </a:endParaRPr>
          </a:p>
          <a:p>
            <a:r>
              <a:rPr lang="en-US" b="1" dirty="0" smtClean="0">
                <a:solidFill>
                  <a:srgbClr val="2E7CA2"/>
                </a:solidFill>
              </a:rPr>
              <a:t>Review </a:t>
            </a:r>
            <a:r>
              <a:rPr lang="en-US" b="1" dirty="0">
                <a:solidFill>
                  <a:srgbClr val="2E7CA2"/>
                </a:solidFill>
              </a:rPr>
              <a:t>Spring Data</a:t>
            </a:r>
          </a:p>
          <a:p>
            <a:r>
              <a:rPr lang="en-US" dirty="0" smtClean="0"/>
              <a:t>Spring Data Rest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3350"/>
            <a:ext cx="1090811" cy="10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51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5" y="1074738"/>
            <a:ext cx="4586286" cy="338296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Spring Data</a:t>
            </a:r>
          </a:p>
          <a:p>
            <a:pPr>
              <a:spcBef>
                <a:spcPts val="600"/>
              </a:spcBef>
            </a:pPr>
            <a:r>
              <a:rPr lang="en-US" dirty="0"/>
              <a:t>Spring Data JPA</a:t>
            </a:r>
          </a:p>
          <a:p>
            <a:pPr>
              <a:spcBef>
                <a:spcPts val="600"/>
              </a:spcBef>
            </a:pPr>
            <a:r>
              <a:rPr lang="en-US" dirty="0"/>
              <a:t>Spring Data </a:t>
            </a:r>
            <a:r>
              <a:rPr lang="en-US" dirty="0" err="1"/>
              <a:t>MongoDB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Spring Data </a:t>
            </a:r>
            <a:r>
              <a:rPr lang="en-US" dirty="0" err="1"/>
              <a:t>Redis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Spring Data </a:t>
            </a:r>
            <a:r>
              <a:rPr lang="en-US" dirty="0" err="1"/>
              <a:t>Solr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Spring Data GemFire</a:t>
            </a:r>
          </a:p>
          <a:p>
            <a:pPr>
              <a:spcBef>
                <a:spcPts val="600"/>
              </a:spcBef>
            </a:pPr>
            <a:r>
              <a:rPr lang="en-US" dirty="0"/>
              <a:t>Spring Data Rest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047750"/>
            <a:ext cx="351101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18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809750"/>
            <a:ext cx="7848600" cy="14478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required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the JPA starter to the </a:t>
            </a:r>
            <a:r>
              <a:rPr lang="en-US" dirty="0" err="1" smtClean="0"/>
              <a:t>pom.xml</a:t>
            </a:r>
            <a:endParaRPr lang="en-US" dirty="0" smtClean="0"/>
          </a:p>
          <a:p>
            <a:endParaRPr lang="en-US" dirty="0"/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org.springframework.boot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groupId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  &lt;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&gt;spring-boot-starter-data-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jpa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 err="1">
                <a:solidFill>
                  <a:schemeClr val="bg1"/>
                </a:solidFill>
                <a:latin typeface="Courier New"/>
                <a:cs typeface="Courier New"/>
              </a:rPr>
              <a:t>artifactId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&lt;/</a:t>
            </a:r>
            <a:r>
              <a:rPr lang="en-US" sz="1800" b="1" dirty="0">
                <a:solidFill>
                  <a:srgbClr val="FFFF00"/>
                </a:solidFill>
                <a:latin typeface="Courier New"/>
                <a:cs typeface="Courier New"/>
              </a:rPr>
              <a:t>dependency</a:t>
            </a:r>
            <a:r>
              <a:rPr lang="en-US" sz="18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18167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581150"/>
            <a:ext cx="8305800" cy="30480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819150"/>
            <a:ext cx="8548686" cy="376396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Tired of Creating/Maintaining Boilerplate Code?</a:t>
            </a:r>
          </a:p>
          <a:p>
            <a:pPr marL="0" indent="0">
              <a:buNone/>
            </a:pPr>
            <a:r>
              <a:rPr lang="en-US" sz="1600" dirty="0"/>
              <a:t>Use Spring Repositories. CRUD support added with no implementation required</a:t>
            </a:r>
            <a:r>
              <a:rPr lang="en-US" sz="1600" dirty="0" smtClean="0"/>
              <a:t>.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interface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CrudRepository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T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ID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extends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Serializable</a:t>
            </a:r>
            <a:r>
              <a:rPr lang="en-US" sz="1200" b="1" dirty="0" smtClean="0">
                <a:solidFill>
                  <a:schemeClr val="bg1"/>
                </a:solidFill>
                <a:latin typeface="Courier New"/>
                <a:cs typeface="Courier New"/>
              </a:rPr>
              <a:t>&gt; extends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Repository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T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ID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&gt; {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Saves the given entity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&lt;S extends T&gt; S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save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(S entity);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Returns the entity identified by the given id.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T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findOne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(ID 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cs typeface="Courier New"/>
              </a:rPr>
              <a:t>primaryKey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Returns all entities.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 err="1">
                <a:solidFill>
                  <a:schemeClr val="bg1"/>
                </a:solidFill>
                <a:latin typeface="Courier New"/>
                <a:cs typeface="Courier New"/>
              </a:rPr>
              <a:t>Iterable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&lt;T&gt; </a:t>
            </a:r>
            <a:r>
              <a:rPr lang="en-US" sz="1200" b="1" dirty="0" err="1">
                <a:solidFill>
                  <a:srgbClr val="FFFF00"/>
                </a:solidFill>
                <a:latin typeface="Courier New"/>
                <a:cs typeface="Courier New"/>
              </a:rPr>
              <a:t>findAll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Deletes the given entity.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void </a:t>
            </a:r>
            <a:r>
              <a:rPr lang="en-US" sz="1200" b="1" dirty="0">
                <a:solidFill>
                  <a:srgbClr val="FFFF00"/>
                </a:solidFill>
                <a:latin typeface="Courier New"/>
                <a:cs typeface="Courier New"/>
              </a:rPr>
              <a:t>delete</a:t>
            </a: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(T entity);</a:t>
            </a:r>
          </a:p>
          <a:p>
            <a:pPr marL="339725" indent="0">
              <a:spcBef>
                <a:spcPts val="0"/>
              </a:spcBef>
              <a:buNone/>
            </a:pPr>
            <a:endParaRPr lang="en-US" sz="12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// … more functionality omitted.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4348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733550"/>
            <a:ext cx="8077200" cy="12954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repository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Extend from the given repository and provide the </a:t>
            </a:r>
            <a:r>
              <a:rPr lang="en-US" sz="2000" b="1" dirty="0"/>
              <a:t>domain</a:t>
            </a:r>
            <a:r>
              <a:rPr lang="en-US" sz="2000" dirty="0"/>
              <a:t> and </a:t>
            </a:r>
            <a:r>
              <a:rPr lang="en-US" sz="2000" b="1" dirty="0"/>
              <a:t>id</a:t>
            </a:r>
            <a:r>
              <a:rPr lang="en-US" sz="2000" dirty="0"/>
              <a:t> classes: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CitiesRepository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JpaRepository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Cities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marL="457200" indent="0">
              <a:spcBef>
                <a:spcPts val="600"/>
              </a:spcBef>
              <a:buNone/>
            </a:pPr>
            <a:endParaRPr lang="en-US" sz="1400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871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71550"/>
            <a:ext cx="8001000" cy="34290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required methods as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PersonRepository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JpaRepository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User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&gt; 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findByEmailAddressAndLastname</a:t>
            </a:r>
            <a:endParaRPr lang="en-US" sz="14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  (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EmailAddress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emailAddress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;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Enables the distinct flag for the query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findDistinctPeopleByLastnameOrFirstname</a:t>
            </a:r>
            <a:endParaRPr lang="en-US" sz="14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  (String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firstname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findPeopleDistinctByLastnameOrFirstname</a:t>
            </a:r>
            <a:endParaRPr lang="en-US" sz="1400" b="1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  (String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, 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firstname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Enabling ignoring case for an individual property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  List&lt;Person&gt; </a:t>
            </a:r>
            <a:r>
              <a:rPr lang="en-US" sz="1400" b="1" dirty="0" err="1">
                <a:solidFill>
                  <a:srgbClr val="FFFF00"/>
                </a:solidFill>
                <a:latin typeface="Courier New"/>
                <a:cs typeface="Courier New"/>
              </a:rPr>
              <a:t>findByLastnameIgnoreCase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(String </a:t>
            </a:r>
            <a:r>
              <a:rPr lang="en-US" sz="1400" b="1" dirty="0" err="1">
                <a:solidFill>
                  <a:schemeClr val="bg1"/>
                </a:solidFill>
                <a:latin typeface="Courier New"/>
                <a:cs typeface="Courier New"/>
              </a:rPr>
              <a:t>lastname</a:t>
            </a: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 marL="457200" indent="0">
              <a:spcBef>
                <a:spcPts val="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60021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creation from method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Strip prefixes : </a:t>
            </a:r>
            <a:r>
              <a:rPr lang="en-US" b="1" dirty="0">
                <a:latin typeface="Courier New"/>
                <a:cs typeface="Courier New"/>
              </a:rPr>
              <a:t>find...By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read...By</a:t>
            </a:r>
            <a:r>
              <a:rPr lang="en-US" dirty="0"/>
              <a:t>, and </a:t>
            </a:r>
            <a:r>
              <a:rPr lang="en-US" b="1" dirty="0" err="1">
                <a:latin typeface="Courier New"/>
                <a:cs typeface="Courier New"/>
              </a:rPr>
              <a:t>get..By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Introducing clause: </a:t>
            </a:r>
            <a:r>
              <a:rPr lang="en-US" b="1" dirty="0">
                <a:latin typeface="Courier New"/>
                <a:cs typeface="Courier New"/>
              </a:rPr>
              <a:t>Distinct</a:t>
            </a:r>
          </a:p>
          <a:p>
            <a:r>
              <a:rPr lang="en-US" dirty="0"/>
              <a:t>First </a:t>
            </a:r>
            <a:r>
              <a:rPr lang="en-US" b="1" dirty="0">
                <a:latin typeface="Courier New"/>
                <a:cs typeface="Courier New"/>
              </a:rPr>
              <a:t>By</a:t>
            </a:r>
            <a:r>
              <a:rPr lang="en-US" dirty="0"/>
              <a:t> acts as a delimiter to indicate start of criteria</a:t>
            </a:r>
          </a:p>
          <a:p>
            <a:r>
              <a:rPr lang="en-US" b="1" dirty="0">
                <a:latin typeface="Courier New"/>
                <a:cs typeface="Courier New"/>
              </a:rPr>
              <a:t>And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Or</a:t>
            </a:r>
          </a:p>
          <a:p>
            <a:r>
              <a:rPr lang="en-US" b="1" dirty="0">
                <a:latin typeface="Courier New"/>
                <a:cs typeface="Courier New"/>
              </a:rPr>
              <a:t>Between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LessThan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GreaterThan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Like</a:t>
            </a:r>
          </a:p>
          <a:p>
            <a:r>
              <a:rPr lang="en-US" b="1" dirty="0" err="1">
                <a:latin typeface="Courier New"/>
                <a:cs typeface="Courier New"/>
              </a:rPr>
              <a:t>IgnoreCase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24719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00" y="1657350"/>
            <a:ext cx="8458200" cy="1524000"/>
          </a:xfrm>
          <a:prstGeom prst="rect">
            <a:avLst/>
          </a:prstGeom>
          <a:solidFill>
            <a:schemeClr val="tx2"/>
          </a:solidFill>
          <a:ln w="12700">
            <a:solidFill>
              <a:srgbClr val="E96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@Query </a:t>
            </a:r>
            <a:r>
              <a:rPr lang="en-US" dirty="0" smtClean="0"/>
              <a:t>as an alternative to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074738"/>
            <a:ext cx="8701086" cy="33829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JPA based repository using the @Query annotation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public interface </a:t>
            </a:r>
            <a:r>
              <a:rPr lang="en-US" sz="1600" b="1" dirty="0" err="1">
                <a:solidFill>
                  <a:srgbClr val="FFFF00"/>
                </a:solidFill>
                <a:latin typeface="Courier New"/>
                <a:cs typeface="Courier New"/>
              </a:rPr>
              <a:t>UserRepository</a:t>
            </a:r>
            <a:r>
              <a:rPr lang="en-US" sz="1600" b="1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extends </a:t>
            </a:r>
            <a:r>
              <a:rPr lang="en-US" sz="1600" b="1" dirty="0" err="1">
                <a:solidFill>
                  <a:schemeClr val="bg1"/>
                </a:solidFill>
                <a:latin typeface="Courier New"/>
                <a:cs typeface="Courier New"/>
              </a:rPr>
              <a:t>JpaRepository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FFFF00"/>
                </a:solidFill>
                <a:latin typeface="Courier New"/>
                <a:cs typeface="Courier New"/>
              </a:rPr>
              <a:t>User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, </a:t>
            </a:r>
            <a:r>
              <a:rPr lang="en-US" sz="1600" b="1" dirty="0">
                <a:solidFill>
                  <a:srgbClr val="FFFF00"/>
                </a:solidFill>
                <a:latin typeface="Courier New"/>
                <a:cs typeface="Courier New"/>
              </a:rPr>
              <a:t>Long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&gt; {</a:t>
            </a:r>
          </a:p>
          <a:p>
            <a:pPr marL="174625" indent="0">
              <a:spcBef>
                <a:spcPts val="0"/>
              </a:spcBef>
              <a:buNone/>
            </a:pPr>
            <a:endParaRPr lang="en-US" sz="160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 @Query("</a:t>
            </a:r>
            <a:r>
              <a:rPr lang="en-US" sz="1600" b="1" dirty="0">
                <a:solidFill>
                  <a:srgbClr val="F16F3B"/>
                </a:solidFill>
                <a:latin typeface="Courier New"/>
                <a:cs typeface="Courier New"/>
              </a:rPr>
              <a:t>select u from User u where </a:t>
            </a:r>
            <a:r>
              <a:rPr lang="en-US" sz="1600" b="1" dirty="0" err="1">
                <a:solidFill>
                  <a:srgbClr val="F16F3B"/>
                </a:solidFill>
                <a:latin typeface="Courier New"/>
                <a:cs typeface="Courier New"/>
              </a:rPr>
              <a:t>u.emailAddress</a:t>
            </a:r>
            <a:r>
              <a:rPr lang="en-US" sz="1600" b="1" dirty="0">
                <a:solidFill>
                  <a:srgbClr val="F16F3B"/>
                </a:solidFill>
                <a:latin typeface="Courier New"/>
                <a:cs typeface="Courier New"/>
              </a:rPr>
              <a:t> = ?1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")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  User </a:t>
            </a:r>
            <a:r>
              <a:rPr lang="en-US" sz="1600" b="1" dirty="0" err="1">
                <a:solidFill>
                  <a:srgbClr val="FFFF00"/>
                </a:solidFill>
                <a:latin typeface="Courier New"/>
                <a:cs typeface="Courier New"/>
              </a:rPr>
              <a:t>findByEmailAddress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(String </a:t>
            </a:r>
            <a:r>
              <a:rPr lang="en-US" sz="1600" b="1" dirty="0" err="1">
                <a:solidFill>
                  <a:schemeClr val="bg1"/>
                </a:solidFill>
                <a:latin typeface="Courier New"/>
                <a:cs typeface="Courier New"/>
              </a:rPr>
              <a:t>emailAddress</a:t>
            </a: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</a:p>
          <a:p>
            <a:pPr marL="174625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57672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internal_040113 (2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59444</TotalTime>
  <Words>1090</Words>
  <Application>Microsoft Macintosh PowerPoint</Application>
  <PresentationFormat>On-screen Show (16:9)</PresentationFormat>
  <Paragraphs>162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Pivotal_interim_16x9_internal_040113 (2)</vt:lpstr>
      <vt:lpstr>Pivotal Cloud Foundry</vt:lpstr>
      <vt:lpstr>Spring Data Rest</vt:lpstr>
      <vt:lpstr>What type of data?</vt:lpstr>
      <vt:lpstr>Import the required dependency</vt:lpstr>
      <vt:lpstr>Repositories</vt:lpstr>
      <vt:lpstr>Defining your own repository interface</vt:lpstr>
      <vt:lpstr>Add required methods as needed</vt:lpstr>
      <vt:lpstr>Query creation from method names</vt:lpstr>
      <vt:lpstr>@Query as an alternative to keywords</vt:lpstr>
      <vt:lpstr>Spring Data Rest</vt:lpstr>
      <vt:lpstr>Spring Data Rest</vt:lpstr>
      <vt:lpstr>Import the required dependency</vt:lpstr>
      <vt:lpstr>Export repositories</vt:lpstr>
      <vt:lpstr>RESTful API</vt:lpstr>
      <vt:lpstr>HATEOAS (Hypermedia as the Engine of Application State)</vt:lpstr>
      <vt:lpstr>ALPS (Application-Level Profile) </vt:lpstr>
      <vt:lpstr>ALPS explained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Chris Busch</cp:lastModifiedBy>
  <cp:revision>1575</cp:revision>
  <cp:lastPrinted>2014-07-15T22:08:55Z</cp:lastPrinted>
  <dcterms:created xsi:type="dcterms:W3CDTF">2013-04-01T23:04:03Z</dcterms:created>
  <dcterms:modified xsi:type="dcterms:W3CDTF">2015-12-09T01:56:13Z</dcterms:modified>
</cp:coreProperties>
</file>