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8"/>
  </p:notesMasterIdLst>
  <p:handoutMasterIdLst>
    <p:handoutMasterId r:id="rId9"/>
  </p:handoutMasterIdLst>
  <p:sldIdLst>
    <p:sldId id="917" r:id="rId2"/>
    <p:sldId id="907" r:id="rId3"/>
    <p:sldId id="908" r:id="rId4"/>
    <p:sldId id="911" r:id="rId5"/>
    <p:sldId id="912" r:id="rId6"/>
    <p:sldId id="925" r:id="rId7"/>
  </p:sldIdLst>
  <p:sldSz cx="9144000" cy="5143500" type="screen16x9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ervices" id="{83A0419E-19EB-9342-83A0-BB4462C158B2}">
          <p14:sldIdLst>
            <p14:sldId id="917"/>
            <p14:sldId id="907"/>
            <p14:sldId id="908"/>
            <p14:sldId id="911"/>
            <p14:sldId id="912"/>
            <p14:sldId id="92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/>
  <p:clrMru>
    <a:srgbClr val="000000"/>
    <a:srgbClr val="F16F3B"/>
    <a:srgbClr val="AEBF2F"/>
    <a:srgbClr val="00685D"/>
    <a:srgbClr val="1C7B70"/>
    <a:srgbClr val="2E7CA2"/>
    <a:srgbClr val="51A7BB"/>
    <a:srgbClr val="ADC339"/>
    <a:srgbClr val="E96C42"/>
    <a:srgbClr val="1B6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6" autoAdjust="0"/>
    <p:restoredTop sz="84075" autoAdjust="0"/>
  </p:normalViewPr>
  <p:slideViewPr>
    <p:cSldViewPr snapToGrid="0" showGuides="1">
      <p:cViewPr varScale="1">
        <p:scale>
          <a:sx n="100" d="100"/>
          <a:sy n="100" d="100"/>
        </p:scale>
        <p:origin x="-104" y="-192"/>
      </p:cViewPr>
      <p:guideLst>
        <p:guide orient="horz" pos="1044"/>
        <p:guide pos="4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16"/>
    </p:cViewPr>
  </p:sorterViewPr>
  <p:notesViewPr>
    <p:cSldViewPr showGuides="1">
      <p:cViewPr varScale="1">
        <p:scale>
          <a:sx n="76" d="100"/>
          <a:sy n="76" d="100"/>
        </p:scale>
        <p:origin x="-2094" y="-102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18288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306462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49502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00050" indent="-174625" algn="l" defTabSz="914400" rtl="0" eaLnBrk="1" latinLnBrk="0" hangingPunct="1">
      <a:spcBef>
        <a:spcPts val="600"/>
      </a:spcBef>
      <a:buFont typeface="Wingdings" pitchFamily="2" charset="2"/>
      <a:buChar char="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576263" indent="-176213" algn="l" defTabSz="914400" rtl="0" eaLnBrk="1" latinLnBrk="0" hangingPunct="1">
      <a:spcBef>
        <a:spcPts val="600"/>
      </a:spcBef>
      <a:buFont typeface="Verdana" pitchFamily="34" charset="0"/>
      <a:buChar char="–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801688" indent="-174625" algn="l" defTabSz="914400" rtl="0" eaLnBrk="1" latinLnBrk="0" hangingPunct="1">
      <a:spcBef>
        <a:spcPts val="600"/>
      </a:spcBef>
      <a:buFont typeface="Verdana" pitchFamily="34" charset="0"/>
      <a:buChar char="▪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027113" indent="-225425" algn="l" defTabSz="914400" rtl="0" eaLnBrk="1" latinLnBrk="0" hangingPunct="1">
      <a:spcBef>
        <a:spcPts val="600"/>
      </a:spcBef>
      <a:buFont typeface="Verdana" pitchFamily="34" charset="0"/>
      <a:buChar char="—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#1 Enterprise Java App 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Dev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 Framework</a:t>
            </a:r>
          </a:p>
          <a:p>
            <a:pPr>
              <a:buFont typeface="Arial" pitchFamily="34" charset="0"/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Used heavily by Netflix and F2000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OSS, Apache 2.0 licensed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Millions of downloads</a:t>
            </a:r>
          </a:p>
          <a:p>
            <a:pPr>
              <a:buFont typeface="Arial" pitchFamily="34" charset="0"/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Integrated into PCF, BDS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90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Opinionated - for instance, conventional locations for common configuration files, and endpoints for common management and monitoring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21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Web apps – embedded</a:t>
            </a:r>
            <a:r>
              <a:rPr lang="en-US" baseline="0" dirty="0" smtClean="0"/>
              <a:t> web server and Spring MVC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Auto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- </a:t>
            </a:r>
            <a:r>
              <a:rPr lang="en-US" dirty="0" smtClean="0"/>
              <a:t>For example, if</a:t>
            </a:r>
            <a:r>
              <a:rPr lang="en-US" baseline="0" dirty="0" smtClean="0"/>
              <a:t> HSQLDB is in the </a:t>
            </a:r>
            <a:r>
              <a:rPr lang="en-US" baseline="0" dirty="0" err="1" smtClean="0"/>
              <a:t>classpath</a:t>
            </a:r>
            <a:r>
              <a:rPr lang="en-US" baseline="0" dirty="0" smtClean="0"/>
              <a:t>, and there are no manually configured database connection beans, Spring Boot will auto configure an in memory database.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Monitoring &amp; management – Spring</a:t>
            </a:r>
            <a:r>
              <a:rPr lang="en-US" baseline="0" dirty="0" smtClean="0"/>
              <a:t> Boot Actuator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1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8775" y="692150"/>
            <a:ext cx="3733800" cy="2100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7" y="1312907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in Upper &amp; LC Bold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0588" y="263338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24 Point Arial Title Case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908582" y="3710101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Additional Line 18 Point Arial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Picture 9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vot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EMC-no-tag_white_RGB-150dpi.png"/>
          <p:cNvPicPr>
            <a:picLocks noChangeAspect="1"/>
          </p:cNvPicPr>
          <p:nvPr userDrawn="1"/>
        </p:nvPicPr>
        <p:blipFill>
          <a:blip r:embed="rId2" cstate="print">
            <a:alphaModFix amt="31000"/>
          </a:blip>
          <a:stretch>
            <a:fillRect/>
          </a:stretch>
        </p:blipFill>
        <p:spPr>
          <a:xfrm>
            <a:off x="1934110" y="1452326"/>
            <a:ext cx="5152490" cy="136254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01800" y="2984500"/>
            <a:ext cx="568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 smtClean="0">
                <a:solidFill>
                  <a:schemeClr val="accent3"/>
                </a:solidFill>
                <a:latin typeface="Arial"/>
                <a:cs typeface="Arial"/>
              </a:rPr>
              <a:t>A new</a:t>
            </a:r>
            <a:r>
              <a:rPr lang="en-US" sz="2400" cap="all" dirty="0" smtClean="0">
                <a:solidFill>
                  <a:srgbClr val="E96C42"/>
                </a:solidFill>
                <a:latin typeface="Arial"/>
                <a:cs typeface="Arial"/>
              </a:rPr>
              <a:t> </a:t>
            </a:r>
            <a:r>
              <a:rPr lang="en-US" sz="2300" cap="all" dirty="0" smtClean="0">
                <a:solidFill>
                  <a:schemeClr val="accent1"/>
                </a:solidFill>
                <a:latin typeface="Arial"/>
                <a:cs typeface="Arial"/>
              </a:rPr>
              <a:t>Platform</a:t>
            </a:r>
            <a:r>
              <a:rPr lang="en-US" sz="2400" cap="all" baseline="0" dirty="0" smtClean="0">
                <a:solidFill>
                  <a:schemeClr val="bg2"/>
                </a:solidFill>
                <a:latin typeface="Arial"/>
                <a:cs typeface="Arial"/>
              </a:rPr>
              <a:t> </a:t>
            </a:r>
            <a:r>
              <a:rPr lang="en-US" sz="2400" cap="all" baseline="0" dirty="0" smtClean="0">
                <a:solidFill>
                  <a:schemeClr val="accent2"/>
                </a:solidFill>
                <a:latin typeface="Arial"/>
                <a:cs typeface="Arial"/>
              </a:rPr>
              <a:t>for a new Era</a:t>
            </a:r>
            <a:endParaRPr lang="en-US" sz="2400" cap="all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1739930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3" y="2447128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Divider 2 has black background</a:t>
            </a:r>
          </a:p>
        </p:txBody>
      </p:sp>
      <p:pic>
        <p:nvPicPr>
          <p:cNvPr id="19" name="Picture 18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0"/>
            <a:ext cx="9144000" cy="21685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lumMod val="60000"/>
                  <a:lumOff val="40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1674284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rgbClr val="00685D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Divider3</a:t>
            </a:r>
            <a:endParaRPr lang="en-US" dirty="0"/>
          </a:p>
        </p:txBody>
      </p:sp>
      <p:pic>
        <p:nvPicPr>
          <p:cNvPr id="18" name="Picture 17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ADC339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ADC339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EMC logo white-lg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94" r:id="rId3"/>
    <p:sldLayoutId id="2147483696" r:id="rId4"/>
    <p:sldLayoutId id="2147483675" r:id="rId5"/>
    <p:sldLayoutId id="2147483697" r:id="rId6"/>
    <p:sldLayoutId id="2147483676" r:id="rId7"/>
    <p:sldLayoutId id="2147483699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6" r:id="rId14"/>
    <p:sldLayoutId id="2147483698" r:id="rId15"/>
    <p:sldLayoutId id="2147483691" r:id="rId16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587" y="1811505"/>
            <a:ext cx="6416331" cy="507831"/>
          </a:xfrm>
        </p:spPr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588" y="2633384"/>
            <a:ext cx="6048375" cy="73866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306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790"/>
          <p:cNvSpPr/>
          <p:nvPr/>
        </p:nvSpPr>
        <p:spPr>
          <a:xfrm>
            <a:off x="596764" y="1138516"/>
            <a:ext cx="2416298" cy="3111407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9525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endParaRPr lang="en-US" sz="3600" b="0" i="0" u="none" strike="noStrike" cap="none" baseline="0" dirty="0" smtClean="0">
              <a:solidFill>
                <a:schemeClr val="bg1"/>
              </a:solidFill>
              <a:sym typeface="Arial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 dirty="0" smtClean="0">
                <a:solidFill>
                  <a:schemeClr val="bg1"/>
                </a:solidFill>
                <a:sym typeface="Arial"/>
                <a:rtl val="0"/>
              </a:rPr>
              <a:t>Spring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2"/>
                </a:solidFill>
              </a:rPr>
              <a:t>#</a:t>
            </a:r>
            <a:r>
              <a:rPr lang="en-US" sz="1800" dirty="0">
                <a:solidFill>
                  <a:schemeClr val="tx2"/>
                </a:solidFill>
              </a:rPr>
              <a:t>1 Enterprise Java App </a:t>
            </a:r>
            <a:r>
              <a:rPr lang="en-US" sz="1800" dirty="0" smtClean="0">
                <a:solidFill>
                  <a:schemeClr val="tx2"/>
                </a:solidFill>
              </a:rPr>
              <a:t>Framework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 smtClean="0">
                <a:solidFill>
                  <a:schemeClr val="tx2"/>
                </a:solidFill>
              </a:rPr>
              <a:t>Netflix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 smtClean="0">
              <a:solidFill>
                <a:schemeClr val="tx2"/>
              </a:solidFill>
            </a:endParaRPr>
          </a:p>
          <a:p>
            <a:r>
              <a:rPr lang="en-US" sz="1800" dirty="0" smtClean="0">
                <a:solidFill>
                  <a:schemeClr val="tx2"/>
                </a:solidFill>
              </a:rPr>
              <a:t>Open Source</a:t>
            </a:r>
            <a:endParaRPr lang="en-US" sz="1800" dirty="0">
              <a:solidFill>
                <a:schemeClr val="tx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endParaRPr lang="en-US" sz="4400" b="0" i="0" u="none" strike="noStrike" cap="none" baseline="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66712" y="72571"/>
            <a:ext cx="8410499" cy="460500"/>
          </a:xfrm>
        </p:spPr>
        <p:txBody>
          <a:bodyPr/>
          <a:lstStyle/>
          <a:p>
            <a:r>
              <a:rPr lang="en-US" sz="3200" dirty="0" smtClean="0">
                <a:solidFill>
                  <a:srgbClr val="FFFFFF"/>
                </a:solidFill>
              </a:rPr>
              <a:t>1. Application Framework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8" name="Shape 790"/>
          <p:cNvSpPr/>
          <p:nvPr/>
        </p:nvSpPr>
        <p:spPr>
          <a:xfrm>
            <a:off x="5844192" y="1138517"/>
            <a:ext cx="2452355" cy="3126072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9525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endParaRPr lang="en-US" sz="3600" b="0" i="0" u="none" strike="noStrike" cap="none" baseline="0" dirty="0" smtClean="0">
              <a:solidFill>
                <a:schemeClr val="bg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 dirty="0" smtClean="0">
                <a:solidFill>
                  <a:schemeClr val="bg1"/>
                </a:solidFill>
                <a:sym typeface="Arial"/>
                <a:rtl val="0"/>
              </a:rPr>
              <a:t>Spring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0" i="0" u="none" strike="noStrike" cap="none" dirty="0" smtClean="0">
                <a:solidFill>
                  <a:schemeClr val="bg1"/>
                </a:solidFill>
                <a:sym typeface="Arial"/>
                <a:rtl val="0"/>
              </a:rPr>
              <a:t>Cloud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0" defTabSz="777240">
              <a:spcBef>
                <a:spcPts val="400"/>
              </a:spcBef>
              <a:buClr>
                <a:srgbClr val="33928A"/>
              </a:buClr>
              <a:buSzPct val="100000"/>
              <a:defRPr>
                <a:solidFill>
                  <a:srgbClr val="000000"/>
                </a:solidFill>
                <a:uFillTx/>
              </a:defRPr>
            </a:pPr>
            <a:endParaRPr lang="en-US" sz="2000" dirty="0" smtClean="0">
              <a:solidFill>
                <a:schemeClr val="tx2"/>
              </a:solidFill>
              <a:uFill>
                <a:solidFill>
                  <a:srgbClr val="4D4D4D"/>
                </a:solidFill>
              </a:uFill>
              <a:latin typeface="+mn-lt"/>
              <a:ea typeface="Avenir Next"/>
              <a:cs typeface="Avenir Next"/>
              <a:sym typeface="Avenir Next"/>
            </a:endParaRPr>
          </a:p>
          <a:p>
            <a:pPr lvl="0" defTabSz="777240">
              <a:spcBef>
                <a:spcPts val="400"/>
              </a:spcBef>
              <a:buClr>
                <a:srgbClr val="33928A"/>
              </a:buClr>
              <a:buSzPct val="100000"/>
              <a:defRPr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chemeClr val="tx2"/>
                </a:solidFill>
                <a:uFill>
                  <a:solidFill>
                    <a:srgbClr val="4D4D4D"/>
                  </a:solidFill>
                </a:uFill>
                <a:latin typeface="+mn-lt"/>
                <a:ea typeface="Avenir Next"/>
                <a:cs typeface="Avenir Next"/>
                <a:sym typeface="Avenir Next"/>
              </a:rPr>
              <a:t>Distributed</a:t>
            </a:r>
            <a:r>
              <a:rPr lang="en-US" sz="1600" dirty="0">
                <a:solidFill>
                  <a:schemeClr val="tx2"/>
                </a:solidFill>
                <a:uFill>
                  <a:solidFill>
                    <a:srgbClr val="4D4D4D"/>
                  </a:solidFill>
                </a:uFill>
                <a:latin typeface="+mn-lt"/>
                <a:ea typeface="Avenir Next"/>
                <a:cs typeface="Avenir Next"/>
                <a:sym typeface="Avenir Next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uFill>
                  <a:solidFill>
                    <a:srgbClr val="4D4D4D"/>
                  </a:solidFill>
                </a:uFill>
                <a:latin typeface="+mn-lt"/>
                <a:ea typeface="Avenir Next"/>
                <a:cs typeface="Avenir Next"/>
                <a:sym typeface="Avenir Next"/>
              </a:rPr>
              <a:t>Config</a:t>
            </a:r>
            <a:endParaRPr lang="en-US" sz="1600" dirty="0">
              <a:solidFill>
                <a:schemeClr val="tx2"/>
              </a:solidFill>
              <a:uFill>
                <a:solidFill>
                  <a:srgbClr val="4D4D4D"/>
                </a:solidFill>
              </a:uFill>
              <a:latin typeface="+mn-lt"/>
              <a:ea typeface="Avenir Next"/>
              <a:cs typeface="Avenir Next"/>
              <a:sym typeface="Avenir Next"/>
            </a:endParaRPr>
          </a:p>
          <a:p>
            <a:pPr lvl="0" defTabSz="777240">
              <a:spcBef>
                <a:spcPts val="400"/>
              </a:spcBef>
              <a:buClr>
                <a:srgbClr val="33928A"/>
              </a:buClr>
              <a:buSzPct val="100000"/>
              <a:defRPr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chemeClr val="tx2"/>
                </a:solidFill>
                <a:uFill>
                  <a:solidFill>
                    <a:srgbClr val="4D4D4D"/>
                  </a:solidFill>
                </a:uFill>
                <a:latin typeface="+mn-lt"/>
                <a:ea typeface="Avenir Next"/>
                <a:cs typeface="Avenir Next"/>
                <a:sym typeface="Avenir Next"/>
              </a:rPr>
              <a:t>Service </a:t>
            </a:r>
            <a:r>
              <a:rPr lang="en-US" sz="1600" dirty="0" smtClean="0">
                <a:solidFill>
                  <a:schemeClr val="tx2"/>
                </a:solidFill>
                <a:uFill>
                  <a:solidFill>
                    <a:srgbClr val="4D4D4D"/>
                  </a:solidFill>
                </a:uFill>
                <a:latin typeface="+mn-lt"/>
                <a:ea typeface="Avenir Next"/>
                <a:cs typeface="Avenir Next"/>
                <a:sym typeface="Avenir Next"/>
              </a:rPr>
              <a:t>Registration and Discovery</a:t>
            </a:r>
            <a:endParaRPr lang="en-US" sz="1600" dirty="0">
              <a:solidFill>
                <a:schemeClr val="tx2"/>
              </a:solidFill>
              <a:uFill>
                <a:solidFill>
                  <a:srgbClr val="4D4D4D"/>
                </a:solidFill>
              </a:uFill>
              <a:latin typeface="+mn-lt"/>
              <a:ea typeface="Avenir Next"/>
              <a:cs typeface="Avenir Next"/>
              <a:sym typeface="Avenir Next"/>
            </a:endParaRPr>
          </a:p>
          <a:p>
            <a:pPr lvl="0" defTabSz="777240">
              <a:spcBef>
                <a:spcPts val="400"/>
              </a:spcBef>
              <a:buClr>
                <a:srgbClr val="33928A"/>
              </a:buClr>
              <a:buSzPct val="100000"/>
              <a:defRPr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chemeClr val="tx2"/>
                </a:solidFill>
                <a:uFill>
                  <a:solidFill>
                    <a:srgbClr val="4D4D4D"/>
                  </a:solidFill>
                </a:uFill>
                <a:latin typeface="+mn-lt"/>
                <a:ea typeface="Avenir Next"/>
                <a:cs typeface="Avenir Next"/>
                <a:sym typeface="Avenir Next"/>
              </a:rPr>
              <a:t>Routing/Load Balancing</a:t>
            </a:r>
          </a:p>
          <a:p>
            <a:pPr lvl="0" defTabSz="777240">
              <a:spcBef>
                <a:spcPts val="400"/>
              </a:spcBef>
              <a:buClr>
                <a:srgbClr val="33928A"/>
              </a:buClr>
              <a:buSzPct val="100000"/>
              <a:defRPr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chemeClr val="tx2"/>
                </a:solidFill>
                <a:uFill>
                  <a:solidFill>
                    <a:srgbClr val="4D4D4D"/>
                  </a:solidFill>
                </a:uFill>
                <a:latin typeface="+mn-lt"/>
                <a:ea typeface="Avenir Next"/>
                <a:cs typeface="Avenir Next"/>
                <a:sym typeface="Avenir Next"/>
              </a:rPr>
              <a:t>Service Integration</a:t>
            </a:r>
          </a:p>
          <a:p>
            <a:pPr lvl="0" defTabSz="777240">
              <a:spcBef>
                <a:spcPts val="400"/>
              </a:spcBef>
              <a:buClr>
                <a:srgbClr val="33928A"/>
              </a:buClr>
              <a:buSzPct val="100000"/>
              <a:defRPr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chemeClr val="tx2"/>
                </a:solidFill>
                <a:uFill>
                  <a:solidFill>
                    <a:srgbClr val="4D4D4D"/>
                  </a:solidFill>
                </a:uFill>
                <a:latin typeface="+mn-lt"/>
                <a:ea typeface="Avenir Next"/>
                <a:cs typeface="Avenir Next"/>
                <a:sym typeface="Avenir Next"/>
              </a:rPr>
              <a:t>Fault </a:t>
            </a:r>
            <a:r>
              <a:rPr lang="en-US" sz="1600" dirty="0" smtClean="0">
                <a:solidFill>
                  <a:schemeClr val="tx2"/>
                </a:solidFill>
                <a:uFill>
                  <a:solidFill>
                    <a:srgbClr val="4D4D4D"/>
                  </a:solidFill>
                </a:uFill>
                <a:latin typeface="+mn-lt"/>
                <a:ea typeface="Avenir Next"/>
                <a:cs typeface="Avenir Next"/>
                <a:sym typeface="Avenir Next"/>
              </a:rPr>
              <a:t>Tolerance</a:t>
            </a:r>
          </a:p>
          <a:p>
            <a:pPr lvl="0" defTabSz="777240">
              <a:spcBef>
                <a:spcPts val="400"/>
              </a:spcBef>
              <a:buClr>
                <a:srgbClr val="33928A"/>
              </a:buClr>
              <a:buSzPct val="100000"/>
              <a:defRPr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chemeClr val="tx2"/>
              </a:solidFill>
              <a:uFill>
                <a:solidFill>
                  <a:srgbClr val="4D4D4D"/>
                </a:solidFill>
              </a:uFill>
              <a:latin typeface="+mn-lt"/>
              <a:ea typeface="Avenir Next"/>
              <a:cs typeface="Avenir Next"/>
              <a:sym typeface="Avenir Next"/>
            </a:endParaRPr>
          </a:p>
          <a:p>
            <a:pPr lvl="0" defTabSz="777240">
              <a:spcBef>
                <a:spcPts val="400"/>
              </a:spcBef>
              <a:buClr>
                <a:srgbClr val="33928A"/>
              </a:buClr>
              <a:buSzPct val="100000"/>
              <a:defRPr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chemeClr val="tx2"/>
              </a:solidFill>
              <a:uFill>
                <a:solidFill>
                  <a:srgbClr val="4D4D4D"/>
                </a:solidFill>
              </a:uFill>
              <a:latin typeface="+mn-lt"/>
              <a:ea typeface="Avenir Next"/>
              <a:cs typeface="Avenir Next"/>
              <a:sym typeface="Avenir Next"/>
            </a:endParaRPr>
          </a:p>
        </p:txBody>
      </p:sp>
      <p:sp>
        <p:nvSpPr>
          <p:cNvPr id="10" name="Shape 464"/>
          <p:cNvSpPr txBox="1">
            <a:spLocks/>
          </p:cNvSpPr>
          <p:nvPr/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685D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 smtClean="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Frameworks To Support Cloud Native</a:t>
            </a:r>
            <a:endParaRPr lang="en-US" sz="2800" dirty="0">
              <a:solidFill>
                <a:srgbClr val="008881"/>
              </a:solidFill>
              <a:uFill>
                <a:solidFill>
                  <a:srgbClr val="008881"/>
                </a:solidFill>
              </a:uFill>
            </a:endParaRPr>
          </a:p>
        </p:txBody>
      </p:sp>
      <p:sp>
        <p:nvSpPr>
          <p:cNvPr id="9" name="Shape 790"/>
          <p:cNvSpPr/>
          <p:nvPr/>
        </p:nvSpPr>
        <p:spPr>
          <a:xfrm>
            <a:off x="3224682" y="1134460"/>
            <a:ext cx="2416298" cy="3111407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9525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endParaRPr lang="en-US" sz="3600" dirty="0">
              <a:solidFill>
                <a:schemeClr val="bg1"/>
              </a:solidFill>
              <a:sym typeface="Arial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 dirty="0" smtClean="0">
                <a:solidFill>
                  <a:schemeClr val="bg1"/>
                </a:solidFill>
                <a:sym typeface="Arial"/>
                <a:rtl val="0"/>
              </a:rPr>
              <a:t>Spring Boot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2"/>
                </a:solidFill>
              </a:rPr>
              <a:t>Quick Start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 smtClean="0">
                <a:solidFill>
                  <a:schemeClr val="tx2"/>
                </a:solidFill>
              </a:rPr>
              <a:t>Little to no </a:t>
            </a:r>
            <a:r>
              <a:rPr lang="en-US" sz="1800" dirty="0" err="1" smtClean="0">
                <a:solidFill>
                  <a:schemeClr val="tx2"/>
                </a:solidFill>
              </a:rPr>
              <a:t>config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 smtClean="0">
              <a:solidFill>
                <a:schemeClr val="tx2"/>
              </a:solidFill>
            </a:endParaRPr>
          </a:p>
          <a:p>
            <a:r>
              <a:rPr lang="en-US" sz="1800" dirty="0" smtClean="0">
                <a:solidFill>
                  <a:schemeClr val="tx2"/>
                </a:solidFill>
              </a:rPr>
              <a:t>Opinionated View</a:t>
            </a:r>
            <a:endParaRPr lang="en-US" sz="1800" dirty="0">
              <a:solidFill>
                <a:schemeClr val="tx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endParaRPr lang="en-US" sz="4400" b="0" i="0" u="none" strike="noStrike" cap="none" baseline="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2749440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 smtClean="0"/>
              <a:t>An opinionated view of Spring</a:t>
            </a:r>
          </a:p>
          <a:p>
            <a:r>
              <a:rPr lang="en-US" sz="2000" dirty="0" smtClean="0"/>
              <a:t>A tool for getting started very quickly with Spring</a:t>
            </a:r>
          </a:p>
          <a:p>
            <a:r>
              <a:rPr lang="en-US" sz="2000" dirty="0" smtClean="0"/>
              <a:t>A single point of focus (instead of the collection of spring-* projects)</a:t>
            </a:r>
          </a:p>
          <a:p>
            <a:r>
              <a:rPr lang="en-US" sz="2000" dirty="0" smtClean="0"/>
              <a:t>Common non-functional requirements for a “real” application</a:t>
            </a:r>
          </a:p>
          <a:p>
            <a:r>
              <a:rPr lang="en-US" sz="2000" dirty="0" smtClean="0"/>
              <a:t>Exposes a lot of useful features by default</a:t>
            </a:r>
          </a:p>
          <a:p>
            <a:r>
              <a:rPr lang="en-US" sz="2000" dirty="0" smtClean="0"/>
              <a:t>Gets out of the way quickly if you want to change the defaults</a:t>
            </a:r>
            <a:endParaRPr lang="en-US" sz="2000" dirty="0"/>
          </a:p>
        </p:txBody>
      </p:sp>
      <p:sp>
        <p:nvSpPr>
          <p:cNvPr id="4" name="Shape 592"/>
          <p:cNvSpPr/>
          <p:nvPr/>
        </p:nvSpPr>
        <p:spPr>
          <a:xfrm>
            <a:off x="289202" y="4621185"/>
            <a:ext cx="401709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dirty="0" smtClean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</a:rPr>
              <a:t>http://projects.spring.io/spring-boot/</a:t>
            </a:r>
            <a:endParaRPr sz="1700" dirty="0">
              <a:solidFill>
                <a:schemeClr val="bg1"/>
              </a:solidFill>
              <a:uFill>
                <a:solidFill>
                  <a:srgbClr val="4D4D4D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8706738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Spring Boot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Web App Development</a:t>
            </a:r>
          </a:p>
          <a:p>
            <a:r>
              <a:rPr lang="en-US" dirty="0" smtClean="0"/>
              <a:t>Auto-configuration</a:t>
            </a:r>
          </a:p>
          <a:p>
            <a:r>
              <a:rPr lang="en-US" dirty="0" smtClean="0"/>
              <a:t>External configuration</a:t>
            </a:r>
          </a:p>
          <a:p>
            <a:r>
              <a:rPr lang="en-US" dirty="0" smtClean="0"/>
              <a:t>Profiles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Monitoring &amp;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514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start.spring.io</a:t>
            </a:r>
            <a:endParaRPr lang="en-US" dirty="0"/>
          </a:p>
        </p:txBody>
      </p:sp>
      <p:pic>
        <p:nvPicPr>
          <p:cNvPr id="3" name="Picture 2" descr="Screen Shot 2015-08-11 at 11.27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933" y="811884"/>
            <a:ext cx="5691780" cy="4054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95992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3444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interim_16x9_external_040113 (3)">
  <a:themeElements>
    <a:clrScheme name="Pivotal 2">
      <a:dk1>
        <a:srgbClr val="00685D"/>
      </a:dk1>
      <a:lt1>
        <a:srgbClr val="FFFFFF"/>
      </a:lt1>
      <a:dk2>
        <a:srgbClr val="000000"/>
      </a:dk2>
      <a:lt2>
        <a:srgbClr val="4D4D4D"/>
      </a:lt2>
      <a:accent1>
        <a:srgbClr val="AEBF2F"/>
      </a:accent1>
      <a:accent2>
        <a:srgbClr val="3EA7BC"/>
      </a:accent2>
      <a:accent3>
        <a:srgbClr val="F16F3B"/>
      </a:accent3>
      <a:accent4>
        <a:srgbClr val="007CA2"/>
      </a:accent4>
      <a:accent5>
        <a:srgbClr val="000000"/>
      </a:accent5>
      <a:accent6>
        <a:srgbClr val="FFFFFF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Pivotal_interim_16x9_external_040113 (3)</Template>
  <TotalTime>18359</TotalTime>
  <Words>240</Words>
  <Application>Microsoft Macintosh PowerPoint</Application>
  <PresentationFormat>On-screen Show (16:9)</PresentationFormat>
  <Paragraphs>58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Pivotal_interim_16x9_external_040113 (3)</vt:lpstr>
      <vt:lpstr>Spring Boot</vt:lpstr>
      <vt:lpstr>1. Application Framework</vt:lpstr>
      <vt:lpstr>Spring Boot</vt:lpstr>
      <vt:lpstr>Some Things Spring Boot Addresses</vt:lpstr>
      <vt:lpstr>http://start.spring.io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EMC</dc:creator>
  <cp:lastModifiedBy>Wes Hewatt</cp:lastModifiedBy>
  <cp:revision>986</cp:revision>
  <cp:lastPrinted>2015-08-20T16:14:45Z</cp:lastPrinted>
  <dcterms:created xsi:type="dcterms:W3CDTF">2013-04-01T23:03:32Z</dcterms:created>
  <dcterms:modified xsi:type="dcterms:W3CDTF">2015-09-14T15:03:07Z</dcterms:modified>
</cp:coreProperties>
</file>