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917" r:id="rId2"/>
    <p:sldId id="907" r:id="rId3"/>
    <p:sldId id="787" r:id="rId4"/>
    <p:sldId id="913" r:id="rId5"/>
    <p:sldId id="909" r:id="rId6"/>
    <p:sldId id="888" r:id="rId7"/>
    <p:sldId id="883" r:id="rId8"/>
    <p:sldId id="838" r:id="rId9"/>
    <p:sldId id="839" r:id="rId10"/>
    <p:sldId id="840" r:id="rId11"/>
    <p:sldId id="889" r:id="rId12"/>
    <p:sldId id="890" r:id="rId13"/>
    <p:sldId id="836" r:id="rId14"/>
    <p:sldId id="837" r:id="rId15"/>
    <p:sldId id="799" r:id="rId16"/>
    <p:sldId id="800" r:id="rId17"/>
    <p:sldId id="844" r:id="rId18"/>
    <p:sldId id="845" r:id="rId19"/>
    <p:sldId id="843" r:id="rId20"/>
    <p:sldId id="848" r:id="rId21"/>
    <p:sldId id="920" r:id="rId22"/>
    <p:sldId id="803" r:id="rId23"/>
    <p:sldId id="918" r:id="rId24"/>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ervices" id="{83A0419E-19EB-9342-83A0-BB4462C158B2}">
          <p14:sldIdLst>
            <p14:sldId id="917"/>
            <p14:sldId id="907"/>
            <p14:sldId id="787"/>
            <p14:sldId id="913"/>
            <p14:sldId id="909"/>
            <p14:sldId id="888"/>
            <p14:sldId id="883"/>
            <p14:sldId id="838"/>
            <p14:sldId id="839"/>
            <p14:sldId id="840"/>
            <p14:sldId id="889"/>
            <p14:sldId id="890"/>
            <p14:sldId id="836"/>
            <p14:sldId id="837"/>
            <p14:sldId id="799"/>
            <p14:sldId id="800"/>
            <p14:sldId id="844"/>
            <p14:sldId id="845"/>
            <p14:sldId id="843"/>
            <p14:sldId id="848"/>
            <p14:sldId id="920"/>
            <p14:sldId id="803"/>
            <p14:sldId id="91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p:clrMru>
    <a:srgbClr val="000000"/>
    <a:srgbClr val="F16F3B"/>
    <a:srgbClr val="AEBF2F"/>
    <a:srgbClr val="00685D"/>
    <a:srgbClr val="1C7B70"/>
    <a:srgbClr val="2E7CA2"/>
    <a:srgbClr val="51A7BB"/>
    <a:srgbClr val="ADC339"/>
    <a:srgbClr val="E96C42"/>
    <a:srgbClr val="1B69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84075" autoAdjust="0"/>
  </p:normalViewPr>
  <p:slideViewPr>
    <p:cSldViewPr snapToGrid="0" showGuides="1">
      <p:cViewPr varScale="1">
        <p:scale>
          <a:sx n="101" d="100"/>
          <a:sy n="101" d="100"/>
        </p:scale>
        <p:origin x="-480" y="-104"/>
      </p:cViewPr>
      <p:guideLst>
        <p:guide orient="horz" pos="1044"/>
        <p:guide pos="417"/>
      </p:guideLst>
    </p:cSldViewPr>
  </p:slideViewPr>
  <p:notesTextViewPr>
    <p:cViewPr>
      <p:scale>
        <a:sx n="100" d="100"/>
        <a:sy n="100" d="100"/>
      </p:scale>
      <p:origin x="0" y="0"/>
    </p:cViewPr>
  </p:notesTextViewPr>
  <p:sorterViewPr>
    <p:cViewPr>
      <p:scale>
        <a:sx n="100" d="100"/>
        <a:sy n="100" d="100"/>
      </p:scale>
      <p:origin x="0" y="781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6F95F-F3A2-2F46-90F7-86CC3FEB614D}"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E56A7E6D-4D55-DB47-9A7B-B4D5FF186CC7}">
      <dgm:prSet custT="1"/>
      <dgm:spPr>
        <a:solidFill>
          <a:schemeClr val="tx1"/>
        </a:solidFill>
        <a:ln>
          <a:solidFill>
            <a:srgbClr val="2E7CA2"/>
          </a:solidFill>
        </a:ln>
      </dgm:spPr>
      <dgm:t>
        <a:bodyPr/>
        <a:lstStyle/>
        <a:p>
          <a:pPr rtl="0"/>
          <a:r>
            <a:rPr lang="en-US" sz="1050" dirty="0" smtClean="0"/>
            <a:t>CONFIG</a:t>
          </a:r>
        </a:p>
        <a:p>
          <a:pPr rtl="0"/>
          <a:r>
            <a:rPr lang="en-US" sz="1050" dirty="0" smtClean="0"/>
            <a:t>SERVER</a:t>
          </a:r>
          <a:endParaRPr lang="en-US" sz="1050" dirty="0"/>
        </a:p>
      </dgm:t>
    </dgm:pt>
    <dgm:pt modelId="{EA60F531-F689-B84D-B857-63EBBF7980A7}" type="parTrans" cxnId="{9F601E89-BC38-E149-B758-E2E0872D4730}">
      <dgm:prSet/>
      <dgm:spPr/>
      <dgm:t>
        <a:bodyPr/>
        <a:lstStyle/>
        <a:p>
          <a:endParaRPr lang="en-US"/>
        </a:p>
      </dgm:t>
    </dgm:pt>
    <dgm:pt modelId="{EC2E0C2B-5025-DB43-A962-64B243C231B1}" type="sibTrans" cxnId="{9F601E89-BC38-E149-B758-E2E0872D4730}">
      <dgm:prSet/>
      <dgm:spPr/>
      <dgm:t>
        <a:bodyPr/>
        <a:lstStyle/>
        <a:p>
          <a:endParaRPr lang="en-US"/>
        </a:p>
      </dgm:t>
    </dgm:pt>
    <dgm:pt modelId="{5C400B69-E50A-6445-B2F0-F29C275F8898}">
      <dgm:prSet custT="1"/>
      <dgm:spPr>
        <a:noFill/>
        <a:ln>
          <a:solidFill>
            <a:srgbClr val="2E7CA2"/>
          </a:solidFill>
        </a:ln>
      </dgm:spPr>
      <dgm:t>
        <a:bodyPr/>
        <a:lstStyle/>
        <a:p>
          <a:pPr rtl="0"/>
          <a:r>
            <a:rPr lang="en-US" sz="1600" dirty="0" smtClean="0"/>
            <a:t>Externalized application configuration management to easily manage external properties for applications across all environments</a:t>
          </a:r>
          <a:endParaRPr lang="en-US" sz="1600" dirty="0"/>
        </a:p>
      </dgm:t>
    </dgm:pt>
    <dgm:pt modelId="{0867CD52-0D84-8E45-82B7-350B62E35FCA}" type="parTrans" cxnId="{86707599-DA6F-D54F-A2D7-0E615C2EA93F}">
      <dgm:prSet/>
      <dgm:spPr/>
      <dgm:t>
        <a:bodyPr/>
        <a:lstStyle/>
        <a:p>
          <a:endParaRPr lang="en-US"/>
        </a:p>
      </dgm:t>
    </dgm:pt>
    <dgm:pt modelId="{91BF0D14-BC32-5241-828A-8EB51D8C1324}" type="sibTrans" cxnId="{86707599-DA6F-D54F-A2D7-0E615C2EA93F}">
      <dgm:prSet/>
      <dgm:spPr/>
      <dgm:t>
        <a:bodyPr/>
        <a:lstStyle/>
        <a:p>
          <a:endParaRPr lang="en-US"/>
        </a:p>
      </dgm:t>
    </dgm:pt>
    <dgm:pt modelId="{E48B2B4C-7106-B84D-A5F1-BFA8DF201D37}">
      <dgm:prSet custT="1"/>
      <dgm:spPr>
        <a:solidFill>
          <a:schemeClr val="tx1"/>
        </a:solidFill>
        <a:ln>
          <a:solidFill>
            <a:srgbClr val="2E7CA2"/>
          </a:solidFill>
        </a:ln>
      </dgm:spPr>
      <dgm:t>
        <a:bodyPr/>
        <a:lstStyle/>
        <a:p>
          <a:pPr rtl="0"/>
          <a:r>
            <a:rPr lang="en-US" sz="1050" dirty="0" smtClean="0"/>
            <a:t>SERVICE</a:t>
          </a:r>
        </a:p>
        <a:p>
          <a:pPr rtl="0"/>
          <a:r>
            <a:rPr lang="en-US" sz="1050" dirty="0" smtClean="0"/>
            <a:t>REGISTRY</a:t>
          </a:r>
          <a:endParaRPr lang="en-US" sz="1050" dirty="0"/>
        </a:p>
      </dgm:t>
    </dgm:pt>
    <dgm:pt modelId="{65F084B7-4E5E-DC40-95CB-4ACBABA9D3E9}" type="parTrans" cxnId="{4571E655-5A45-4C49-8AAE-BDFB06D7406E}">
      <dgm:prSet/>
      <dgm:spPr/>
      <dgm:t>
        <a:bodyPr/>
        <a:lstStyle/>
        <a:p>
          <a:endParaRPr lang="en-US"/>
        </a:p>
      </dgm:t>
    </dgm:pt>
    <dgm:pt modelId="{F376BA3A-4CD1-C648-9457-72F43F6A04C1}" type="sibTrans" cxnId="{4571E655-5A45-4C49-8AAE-BDFB06D7406E}">
      <dgm:prSet/>
      <dgm:spPr/>
      <dgm:t>
        <a:bodyPr/>
        <a:lstStyle/>
        <a:p>
          <a:endParaRPr lang="en-US"/>
        </a:p>
      </dgm:t>
    </dgm:pt>
    <dgm:pt modelId="{C88EE5CC-3FA4-E940-86D7-2EC677459111}">
      <dgm:prSet custT="1"/>
      <dgm:spPr>
        <a:solidFill>
          <a:srgbClr val="FFFFFF"/>
        </a:solidFill>
        <a:ln>
          <a:solidFill>
            <a:srgbClr val="2E7CA2"/>
          </a:solidFill>
        </a:ln>
      </dgm:spPr>
      <dgm:t>
        <a:bodyPr/>
        <a:lstStyle/>
        <a:p>
          <a:pPr rtl="0"/>
          <a:r>
            <a:rPr lang="en-US" sz="1600" dirty="0" smtClean="0"/>
            <a:t>Enable service discoverability for applications running in a Pivotal Cloud Foundry environment</a:t>
          </a:r>
          <a:endParaRPr lang="en-US" sz="1600" dirty="0"/>
        </a:p>
      </dgm:t>
    </dgm:pt>
    <dgm:pt modelId="{6DBCABED-5806-5A45-847F-A49170AF2B99}" type="parTrans" cxnId="{ECDCDB4F-65D6-D94A-9B1C-95EEEBA32E04}">
      <dgm:prSet/>
      <dgm:spPr/>
      <dgm:t>
        <a:bodyPr/>
        <a:lstStyle/>
        <a:p>
          <a:endParaRPr lang="en-US"/>
        </a:p>
      </dgm:t>
    </dgm:pt>
    <dgm:pt modelId="{F0F9282F-2E4F-CB48-9ECA-88A242D13D3C}" type="sibTrans" cxnId="{ECDCDB4F-65D6-D94A-9B1C-95EEEBA32E04}">
      <dgm:prSet/>
      <dgm:spPr/>
      <dgm:t>
        <a:bodyPr/>
        <a:lstStyle/>
        <a:p>
          <a:endParaRPr lang="en-US"/>
        </a:p>
      </dgm:t>
    </dgm:pt>
    <dgm:pt modelId="{70C01783-6117-C843-A0B8-C3402FA2C562}">
      <dgm:prSet custT="1"/>
      <dgm:spPr>
        <a:solidFill>
          <a:schemeClr val="tx1"/>
        </a:solidFill>
        <a:ln>
          <a:solidFill>
            <a:srgbClr val="2E7CA2"/>
          </a:solidFill>
        </a:ln>
      </dgm:spPr>
      <dgm:t>
        <a:bodyPr/>
        <a:lstStyle/>
        <a:p>
          <a:pPr rtl="0"/>
          <a:r>
            <a:rPr lang="en-US" sz="1050" u="none" dirty="0" smtClean="0"/>
            <a:t>CIRCUIT</a:t>
          </a:r>
        </a:p>
        <a:p>
          <a:pPr rtl="0"/>
          <a:r>
            <a:rPr lang="en-US" sz="1050" u="none" dirty="0" smtClean="0"/>
            <a:t> BREAKER</a:t>
          </a:r>
          <a:endParaRPr lang="en-US" sz="1050" u="none" dirty="0"/>
        </a:p>
      </dgm:t>
    </dgm:pt>
    <dgm:pt modelId="{3E65212C-059B-E648-8D2E-30D5672C173A}" type="parTrans" cxnId="{6D937989-5C36-7147-967F-061665FD7F02}">
      <dgm:prSet/>
      <dgm:spPr/>
      <dgm:t>
        <a:bodyPr/>
        <a:lstStyle/>
        <a:p>
          <a:endParaRPr lang="en-US"/>
        </a:p>
      </dgm:t>
    </dgm:pt>
    <dgm:pt modelId="{CE9E8DE5-56AD-3045-B2FE-E70B435AFA6E}" type="sibTrans" cxnId="{6D937989-5C36-7147-967F-061665FD7F02}">
      <dgm:prSet/>
      <dgm:spPr/>
      <dgm:t>
        <a:bodyPr/>
        <a:lstStyle/>
        <a:p>
          <a:endParaRPr lang="en-US"/>
        </a:p>
      </dgm:t>
    </dgm:pt>
    <dgm:pt modelId="{E3A970D0-8340-EA40-A35D-E548AEF38938}">
      <dgm:prSet custT="1"/>
      <dgm:spPr>
        <a:solidFill>
          <a:srgbClr val="FFFFFF"/>
        </a:solidFill>
        <a:ln>
          <a:solidFill>
            <a:srgbClr val="2E7CA2"/>
          </a:solidFill>
        </a:ln>
      </dgm:spPr>
      <dgm:t>
        <a:bodyPr/>
        <a:lstStyle/>
        <a:p>
          <a:pPr rtl="0"/>
          <a:r>
            <a:rPr lang="en-US" sz="1600" dirty="0" smtClean="0"/>
            <a:t>Spring applications running in PCF can utilize the Circuit Breaker Pattern</a:t>
          </a:r>
          <a:endParaRPr lang="en-US" sz="1600" b="1" dirty="0"/>
        </a:p>
      </dgm:t>
    </dgm:pt>
    <dgm:pt modelId="{1E4A837A-6FCB-B746-AD3F-36033E38B0FF}" type="parTrans" cxnId="{32AD3A07-197F-364E-B3CF-A68644F8A553}">
      <dgm:prSet/>
      <dgm:spPr/>
      <dgm:t>
        <a:bodyPr/>
        <a:lstStyle/>
        <a:p>
          <a:endParaRPr lang="en-US"/>
        </a:p>
      </dgm:t>
    </dgm:pt>
    <dgm:pt modelId="{6B8E6307-839C-7A4E-A483-0AAF3AFF855D}" type="sibTrans" cxnId="{32AD3A07-197F-364E-B3CF-A68644F8A553}">
      <dgm:prSet/>
      <dgm:spPr/>
      <dgm:t>
        <a:bodyPr/>
        <a:lstStyle/>
        <a:p>
          <a:endParaRPr lang="en-US"/>
        </a:p>
      </dgm:t>
    </dgm:pt>
    <dgm:pt modelId="{A4B95269-87B4-904C-A856-F6C1C9C524ED}">
      <dgm:prSet custT="1"/>
      <dgm:spPr>
        <a:solidFill>
          <a:srgbClr val="FFFFFF"/>
        </a:solidFill>
        <a:ln>
          <a:solidFill>
            <a:srgbClr val="2E7CA2"/>
          </a:solidFill>
        </a:ln>
      </dgm:spPr>
      <dgm:t>
        <a:bodyPr/>
        <a:lstStyle/>
        <a:p>
          <a:pPr rtl="0"/>
          <a:r>
            <a:rPr lang="en-US" sz="1600" dirty="0" smtClean="0"/>
            <a:t>Netflix OSS: Eureka</a:t>
          </a:r>
          <a:endParaRPr lang="en-US" sz="1600" dirty="0"/>
        </a:p>
      </dgm:t>
    </dgm:pt>
    <dgm:pt modelId="{A96B9FAD-32B9-5646-AE30-FB099E591550}" type="parTrans" cxnId="{8BB47CDD-59E0-7C48-B27C-342B3A393F16}">
      <dgm:prSet/>
      <dgm:spPr/>
      <dgm:t>
        <a:bodyPr/>
        <a:lstStyle/>
        <a:p>
          <a:endParaRPr lang="en-US"/>
        </a:p>
      </dgm:t>
    </dgm:pt>
    <dgm:pt modelId="{78FC6A52-FCDC-A545-9D5E-B4623B0BDC44}" type="sibTrans" cxnId="{8BB47CDD-59E0-7C48-B27C-342B3A393F16}">
      <dgm:prSet/>
      <dgm:spPr/>
      <dgm:t>
        <a:bodyPr/>
        <a:lstStyle/>
        <a:p>
          <a:endParaRPr lang="en-US"/>
        </a:p>
      </dgm:t>
    </dgm:pt>
    <dgm:pt modelId="{AA4CFE02-C715-6A4A-9F99-38282DA2C61E}">
      <dgm:prSet custT="1"/>
      <dgm:spPr>
        <a:solidFill>
          <a:srgbClr val="FFFFFF"/>
        </a:solidFill>
        <a:ln>
          <a:solidFill>
            <a:srgbClr val="2E7CA2"/>
          </a:solidFill>
        </a:ln>
      </dgm:spPr>
      <dgm:t>
        <a:bodyPr/>
        <a:lstStyle/>
        <a:p>
          <a:pPr rtl="0"/>
          <a:r>
            <a:rPr lang="en-US" sz="1600" b="0" dirty="0" smtClean="0"/>
            <a:t>Netflix OSS: </a:t>
          </a:r>
          <a:r>
            <a:rPr lang="en-US" sz="1600" b="0" dirty="0" err="1" smtClean="0"/>
            <a:t>Hystrix</a:t>
          </a:r>
          <a:r>
            <a:rPr lang="en-US" sz="1600" b="0" dirty="0" smtClean="0"/>
            <a:t> and Turbine Circuit Breaker</a:t>
          </a:r>
          <a:endParaRPr lang="en-US" sz="1600" b="0" dirty="0"/>
        </a:p>
      </dgm:t>
    </dgm:pt>
    <dgm:pt modelId="{D889458E-9B55-6E4D-A4C4-CD7B4A5B7B1C}" type="parTrans" cxnId="{B429B37A-EEAF-7E40-A08E-4C2D1CC245D7}">
      <dgm:prSet/>
      <dgm:spPr/>
      <dgm:t>
        <a:bodyPr/>
        <a:lstStyle/>
        <a:p>
          <a:endParaRPr lang="en-US"/>
        </a:p>
      </dgm:t>
    </dgm:pt>
    <dgm:pt modelId="{A349B96F-721A-EA4F-AC3D-F1B76B0E40D5}" type="sibTrans" cxnId="{B429B37A-EEAF-7E40-A08E-4C2D1CC245D7}">
      <dgm:prSet/>
      <dgm:spPr/>
      <dgm:t>
        <a:bodyPr/>
        <a:lstStyle/>
        <a:p>
          <a:endParaRPr lang="en-US"/>
        </a:p>
      </dgm:t>
    </dgm:pt>
    <dgm:pt modelId="{257765AA-B614-784B-A2AA-1773FFE55BA0}">
      <dgm:prSet custT="1"/>
      <dgm:spPr>
        <a:noFill/>
        <a:ln>
          <a:solidFill>
            <a:srgbClr val="2E7CA2"/>
          </a:solidFill>
        </a:ln>
      </dgm:spPr>
      <dgm:t>
        <a:bodyPr/>
        <a:lstStyle/>
        <a:p>
          <a:pPr rtl="0"/>
          <a:r>
            <a:rPr lang="en-US" sz="1600" dirty="0" smtClean="0"/>
            <a:t>Pivotal Developed</a:t>
          </a:r>
          <a:endParaRPr lang="en-US" sz="1600" dirty="0"/>
        </a:p>
      </dgm:t>
    </dgm:pt>
    <dgm:pt modelId="{07131469-BF00-EB43-9B92-CA29AA9CE75D}" type="parTrans" cxnId="{6D01B1B8-8844-6A41-BCBA-6C1444BB74A3}">
      <dgm:prSet/>
      <dgm:spPr/>
      <dgm:t>
        <a:bodyPr/>
        <a:lstStyle/>
        <a:p>
          <a:endParaRPr lang="en-US"/>
        </a:p>
      </dgm:t>
    </dgm:pt>
    <dgm:pt modelId="{A80E9E32-5754-5649-AE0A-AD60A0977005}" type="sibTrans" cxnId="{6D01B1B8-8844-6A41-BCBA-6C1444BB74A3}">
      <dgm:prSet/>
      <dgm:spPr/>
      <dgm:t>
        <a:bodyPr/>
        <a:lstStyle/>
        <a:p>
          <a:endParaRPr lang="en-US"/>
        </a:p>
      </dgm:t>
    </dgm:pt>
    <dgm:pt modelId="{2F726A8B-6460-9543-9DF0-A85F770C25DA}" type="pres">
      <dgm:prSet presAssocID="{5EE6F95F-F3A2-2F46-90F7-86CC3FEB614D}" presName="linearFlow" presStyleCnt="0">
        <dgm:presLayoutVars>
          <dgm:dir/>
          <dgm:animLvl val="lvl"/>
          <dgm:resizeHandles val="exact"/>
        </dgm:presLayoutVars>
      </dgm:prSet>
      <dgm:spPr/>
      <dgm:t>
        <a:bodyPr/>
        <a:lstStyle/>
        <a:p>
          <a:endParaRPr lang="en-US"/>
        </a:p>
      </dgm:t>
    </dgm:pt>
    <dgm:pt modelId="{6EEDB188-A9D8-8544-A8C0-F56475517D04}" type="pres">
      <dgm:prSet presAssocID="{E56A7E6D-4D55-DB47-9A7B-B4D5FF186CC7}" presName="composite" presStyleCnt="0"/>
      <dgm:spPr/>
      <dgm:t>
        <a:bodyPr/>
        <a:lstStyle/>
        <a:p>
          <a:endParaRPr lang="en-US"/>
        </a:p>
      </dgm:t>
    </dgm:pt>
    <dgm:pt modelId="{DFFEA138-584A-214B-9FF9-500CD12AD695}" type="pres">
      <dgm:prSet presAssocID="{E56A7E6D-4D55-DB47-9A7B-B4D5FF186CC7}" presName="parentText" presStyleLbl="alignNode1" presStyleIdx="0" presStyleCnt="3" custLinFactNeighborY="-602">
        <dgm:presLayoutVars>
          <dgm:chMax val="1"/>
          <dgm:bulletEnabled val="1"/>
        </dgm:presLayoutVars>
      </dgm:prSet>
      <dgm:spPr/>
      <dgm:t>
        <a:bodyPr/>
        <a:lstStyle/>
        <a:p>
          <a:endParaRPr lang="en-US"/>
        </a:p>
      </dgm:t>
    </dgm:pt>
    <dgm:pt modelId="{BB6062B2-2702-8044-A842-66E37CBDD983}" type="pres">
      <dgm:prSet presAssocID="{E56A7E6D-4D55-DB47-9A7B-B4D5FF186CC7}" presName="descendantText" presStyleLbl="alignAcc1" presStyleIdx="0" presStyleCnt="3">
        <dgm:presLayoutVars>
          <dgm:bulletEnabled val="1"/>
        </dgm:presLayoutVars>
      </dgm:prSet>
      <dgm:spPr/>
      <dgm:t>
        <a:bodyPr/>
        <a:lstStyle/>
        <a:p>
          <a:endParaRPr lang="en-US"/>
        </a:p>
      </dgm:t>
    </dgm:pt>
    <dgm:pt modelId="{C5C34AFB-CDA6-8848-A431-770DFF2EBB42}" type="pres">
      <dgm:prSet presAssocID="{EC2E0C2B-5025-DB43-A962-64B243C231B1}" presName="sp" presStyleCnt="0"/>
      <dgm:spPr/>
      <dgm:t>
        <a:bodyPr/>
        <a:lstStyle/>
        <a:p>
          <a:endParaRPr lang="en-US"/>
        </a:p>
      </dgm:t>
    </dgm:pt>
    <dgm:pt modelId="{39504AD7-E06D-DE41-A4E4-64A011E10E5E}" type="pres">
      <dgm:prSet presAssocID="{E48B2B4C-7106-B84D-A5F1-BFA8DF201D37}" presName="composite" presStyleCnt="0"/>
      <dgm:spPr/>
      <dgm:t>
        <a:bodyPr/>
        <a:lstStyle/>
        <a:p>
          <a:endParaRPr lang="en-US"/>
        </a:p>
      </dgm:t>
    </dgm:pt>
    <dgm:pt modelId="{0686E0C9-21A3-8C49-B1F0-2882317D5295}" type="pres">
      <dgm:prSet presAssocID="{E48B2B4C-7106-B84D-A5F1-BFA8DF201D37}" presName="parentText" presStyleLbl="alignNode1" presStyleIdx="1" presStyleCnt="3">
        <dgm:presLayoutVars>
          <dgm:chMax val="1"/>
          <dgm:bulletEnabled val="1"/>
        </dgm:presLayoutVars>
      </dgm:prSet>
      <dgm:spPr/>
      <dgm:t>
        <a:bodyPr/>
        <a:lstStyle/>
        <a:p>
          <a:endParaRPr lang="en-US"/>
        </a:p>
      </dgm:t>
    </dgm:pt>
    <dgm:pt modelId="{29E55E60-3491-D44D-A5A7-63BCEFB6A221}" type="pres">
      <dgm:prSet presAssocID="{E48B2B4C-7106-B84D-A5F1-BFA8DF201D37}" presName="descendantText" presStyleLbl="alignAcc1" presStyleIdx="1" presStyleCnt="3">
        <dgm:presLayoutVars>
          <dgm:bulletEnabled val="1"/>
        </dgm:presLayoutVars>
      </dgm:prSet>
      <dgm:spPr/>
      <dgm:t>
        <a:bodyPr/>
        <a:lstStyle/>
        <a:p>
          <a:endParaRPr lang="en-US"/>
        </a:p>
      </dgm:t>
    </dgm:pt>
    <dgm:pt modelId="{619FA47E-2EE1-7648-8633-30048F23E555}" type="pres">
      <dgm:prSet presAssocID="{F376BA3A-4CD1-C648-9457-72F43F6A04C1}" presName="sp" presStyleCnt="0"/>
      <dgm:spPr/>
      <dgm:t>
        <a:bodyPr/>
        <a:lstStyle/>
        <a:p>
          <a:endParaRPr lang="en-US"/>
        </a:p>
      </dgm:t>
    </dgm:pt>
    <dgm:pt modelId="{E745F7A5-4FFE-A54B-8365-83CBCF96A226}" type="pres">
      <dgm:prSet presAssocID="{70C01783-6117-C843-A0B8-C3402FA2C562}" presName="composite" presStyleCnt="0"/>
      <dgm:spPr/>
      <dgm:t>
        <a:bodyPr/>
        <a:lstStyle/>
        <a:p>
          <a:endParaRPr lang="en-US"/>
        </a:p>
      </dgm:t>
    </dgm:pt>
    <dgm:pt modelId="{B244DF7A-4E5F-384A-BE5D-3AF1086FAD4F}" type="pres">
      <dgm:prSet presAssocID="{70C01783-6117-C843-A0B8-C3402FA2C562}" presName="parentText" presStyleLbl="alignNode1" presStyleIdx="2" presStyleCnt="3">
        <dgm:presLayoutVars>
          <dgm:chMax val="1"/>
          <dgm:bulletEnabled val="1"/>
        </dgm:presLayoutVars>
      </dgm:prSet>
      <dgm:spPr/>
      <dgm:t>
        <a:bodyPr/>
        <a:lstStyle/>
        <a:p>
          <a:endParaRPr lang="en-US"/>
        </a:p>
      </dgm:t>
    </dgm:pt>
    <dgm:pt modelId="{3CA51A9C-4CE0-2E46-9F5E-6F267A730869}" type="pres">
      <dgm:prSet presAssocID="{70C01783-6117-C843-A0B8-C3402FA2C562}" presName="descendantText" presStyleLbl="alignAcc1" presStyleIdx="2" presStyleCnt="3" custScaleY="101175">
        <dgm:presLayoutVars>
          <dgm:bulletEnabled val="1"/>
        </dgm:presLayoutVars>
      </dgm:prSet>
      <dgm:spPr/>
      <dgm:t>
        <a:bodyPr/>
        <a:lstStyle/>
        <a:p>
          <a:endParaRPr lang="en-US"/>
        </a:p>
      </dgm:t>
    </dgm:pt>
  </dgm:ptLst>
  <dgm:cxnLst>
    <dgm:cxn modelId="{67E22682-DE63-A54B-9027-678BF202995C}" type="presOf" srcId="{E56A7E6D-4D55-DB47-9A7B-B4D5FF186CC7}" destId="{DFFEA138-584A-214B-9FF9-500CD12AD695}" srcOrd="0" destOrd="0" presId="urn:microsoft.com/office/officeart/2005/8/layout/chevron2"/>
    <dgm:cxn modelId="{9F601E89-BC38-E149-B758-E2E0872D4730}" srcId="{5EE6F95F-F3A2-2F46-90F7-86CC3FEB614D}" destId="{E56A7E6D-4D55-DB47-9A7B-B4D5FF186CC7}" srcOrd="0" destOrd="0" parTransId="{EA60F531-F689-B84D-B857-63EBBF7980A7}" sibTransId="{EC2E0C2B-5025-DB43-A962-64B243C231B1}"/>
    <dgm:cxn modelId="{F15C10DF-8A5B-7F4D-853E-F21B72936A95}" type="presOf" srcId="{A4B95269-87B4-904C-A856-F6C1C9C524ED}" destId="{29E55E60-3491-D44D-A5A7-63BCEFB6A221}" srcOrd="0" destOrd="1" presId="urn:microsoft.com/office/officeart/2005/8/layout/chevron2"/>
    <dgm:cxn modelId="{ECDCDB4F-65D6-D94A-9B1C-95EEEBA32E04}" srcId="{E48B2B4C-7106-B84D-A5F1-BFA8DF201D37}" destId="{C88EE5CC-3FA4-E940-86D7-2EC677459111}" srcOrd="0" destOrd="0" parTransId="{6DBCABED-5806-5A45-847F-A49170AF2B99}" sibTransId="{F0F9282F-2E4F-CB48-9ECA-88A242D13D3C}"/>
    <dgm:cxn modelId="{44FCF06F-EB2C-3C43-B524-3A34D6EE77FA}" type="presOf" srcId="{AA4CFE02-C715-6A4A-9F99-38282DA2C61E}" destId="{3CA51A9C-4CE0-2E46-9F5E-6F267A730869}" srcOrd="0" destOrd="1" presId="urn:microsoft.com/office/officeart/2005/8/layout/chevron2"/>
    <dgm:cxn modelId="{8BB47CDD-59E0-7C48-B27C-342B3A393F16}" srcId="{E48B2B4C-7106-B84D-A5F1-BFA8DF201D37}" destId="{A4B95269-87B4-904C-A856-F6C1C9C524ED}" srcOrd="1" destOrd="0" parTransId="{A96B9FAD-32B9-5646-AE30-FB099E591550}" sibTransId="{78FC6A52-FCDC-A545-9D5E-B4623B0BDC44}"/>
    <dgm:cxn modelId="{32AD3A07-197F-364E-B3CF-A68644F8A553}" srcId="{70C01783-6117-C843-A0B8-C3402FA2C562}" destId="{E3A970D0-8340-EA40-A35D-E548AEF38938}" srcOrd="0" destOrd="0" parTransId="{1E4A837A-6FCB-B746-AD3F-36033E38B0FF}" sibTransId="{6B8E6307-839C-7A4E-A483-0AAF3AFF855D}"/>
    <dgm:cxn modelId="{CC467991-3564-3E4A-9096-49C041B34D88}" type="presOf" srcId="{5C400B69-E50A-6445-B2F0-F29C275F8898}" destId="{BB6062B2-2702-8044-A842-66E37CBDD983}" srcOrd="0" destOrd="0" presId="urn:microsoft.com/office/officeart/2005/8/layout/chevron2"/>
    <dgm:cxn modelId="{FF05A993-FA97-B546-AE2F-835AD24EE704}" type="presOf" srcId="{257765AA-B614-784B-A2AA-1773FFE55BA0}" destId="{BB6062B2-2702-8044-A842-66E37CBDD983}" srcOrd="0" destOrd="1" presId="urn:microsoft.com/office/officeart/2005/8/layout/chevron2"/>
    <dgm:cxn modelId="{86707599-DA6F-D54F-A2D7-0E615C2EA93F}" srcId="{E56A7E6D-4D55-DB47-9A7B-B4D5FF186CC7}" destId="{5C400B69-E50A-6445-B2F0-F29C275F8898}" srcOrd="0" destOrd="0" parTransId="{0867CD52-0D84-8E45-82B7-350B62E35FCA}" sibTransId="{91BF0D14-BC32-5241-828A-8EB51D8C1324}"/>
    <dgm:cxn modelId="{E11D83D1-3B78-0847-BB28-66BFC146AE28}" type="presOf" srcId="{5EE6F95F-F3A2-2F46-90F7-86CC3FEB614D}" destId="{2F726A8B-6460-9543-9DF0-A85F770C25DA}" srcOrd="0" destOrd="0" presId="urn:microsoft.com/office/officeart/2005/8/layout/chevron2"/>
    <dgm:cxn modelId="{AC1E9B2D-297E-134C-AADB-ECE3C7486E99}" type="presOf" srcId="{E3A970D0-8340-EA40-A35D-E548AEF38938}" destId="{3CA51A9C-4CE0-2E46-9F5E-6F267A730869}" srcOrd="0" destOrd="0" presId="urn:microsoft.com/office/officeart/2005/8/layout/chevron2"/>
    <dgm:cxn modelId="{E3015956-80D1-4248-AE49-1DF3FE6FAD0C}" type="presOf" srcId="{C88EE5CC-3FA4-E940-86D7-2EC677459111}" destId="{29E55E60-3491-D44D-A5A7-63BCEFB6A221}" srcOrd="0" destOrd="0" presId="urn:microsoft.com/office/officeart/2005/8/layout/chevron2"/>
    <dgm:cxn modelId="{B429B37A-EEAF-7E40-A08E-4C2D1CC245D7}" srcId="{70C01783-6117-C843-A0B8-C3402FA2C562}" destId="{AA4CFE02-C715-6A4A-9F99-38282DA2C61E}" srcOrd="1" destOrd="0" parTransId="{D889458E-9B55-6E4D-A4C4-CD7B4A5B7B1C}" sibTransId="{A349B96F-721A-EA4F-AC3D-F1B76B0E40D5}"/>
    <dgm:cxn modelId="{6D01B1B8-8844-6A41-BCBA-6C1444BB74A3}" srcId="{E56A7E6D-4D55-DB47-9A7B-B4D5FF186CC7}" destId="{257765AA-B614-784B-A2AA-1773FFE55BA0}" srcOrd="1" destOrd="0" parTransId="{07131469-BF00-EB43-9B92-CA29AA9CE75D}" sibTransId="{A80E9E32-5754-5649-AE0A-AD60A0977005}"/>
    <dgm:cxn modelId="{FA66F565-C2A0-D64D-AE5C-26C05E282693}" type="presOf" srcId="{E48B2B4C-7106-B84D-A5F1-BFA8DF201D37}" destId="{0686E0C9-21A3-8C49-B1F0-2882317D5295}" srcOrd="0" destOrd="0" presId="urn:microsoft.com/office/officeart/2005/8/layout/chevron2"/>
    <dgm:cxn modelId="{4571E655-5A45-4C49-8AAE-BDFB06D7406E}" srcId="{5EE6F95F-F3A2-2F46-90F7-86CC3FEB614D}" destId="{E48B2B4C-7106-B84D-A5F1-BFA8DF201D37}" srcOrd="1" destOrd="0" parTransId="{65F084B7-4E5E-DC40-95CB-4ACBABA9D3E9}" sibTransId="{F376BA3A-4CD1-C648-9457-72F43F6A04C1}"/>
    <dgm:cxn modelId="{6D937989-5C36-7147-967F-061665FD7F02}" srcId="{5EE6F95F-F3A2-2F46-90F7-86CC3FEB614D}" destId="{70C01783-6117-C843-A0B8-C3402FA2C562}" srcOrd="2" destOrd="0" parTransId="{3E65212C-059B-E648-8D2E-30D5672C173A}" sibTransId="{CE9E8DE5-56AD-3045-B2FE-E70B435AFA6E}"/>
    <dgm:cxn modelId="{B6C48D5C-D98C-D64B-8AA7-9DCD24DA50CE}" type="presOf" srcId="{70C01783-6117-C843-A0B8-C3402FA2C562}" destId="{B244DF7A-4E5F-384A-BE5D-3AF1086FAD4F}" srcOrd="0" destOrd="0" presId="urn:microsoft.com/office/officeart/2005/8/layout/chevron2"/>
    <dgm:cxn modelId="{BB9B2890-2715-EB44-8450-B39E7FDD46F7}" type="presParOf" srcId="{2F726A8B-6460-9543-9DF0-A85F770C25DA}" destId="{6EEDB188-A9D8-8544-A8C0-F56475517D04}" srcOrd="0" destOrd="0" presId="urn:microsoft.com/office/officeart/2005/8/layout/chevron2"/>
    <dgm:cxn modelId="{0F88B67D-BCF6-324A-867A-5CB76BA81C01}" type="presParOf" srcId="{6EEDB188-A9D8-8544-A8C0-F56475517D04}" destId="{DFFEA138-584A-214B-9FF9-500CD12AD695}" srcOrd="0" destOrd="0" presId="urn:microsoft.com/office/officeart/2005/8/layout/chevron2"/>
    <dgm:cxn modelId="{B06BABE6-AF88-8B48-98E9-D02F3BA18F0A}" type="presParOf" srcId="{6EEDB188-A9D8-8544-A8C0-F56475517D04}" destId="{BB6062B2-2702-8044-A842-66E37CBDD983}" srcOrd="1" destOrd="0" presId="urn:microsoft.com/office/officeart/2005/8/layout/chevron2"/>
    <dgm:cxn modelId="{28E113C3-D7FD-B647-8D63-05859AAA6D37}" type="presParOf" srcId="{2F726A8B-6460-9543-9DF0-A85F770C25DA}" destId="{C5C34AFB-CDA6-8848-A431-770DFF2EBB42}" srcOrd="1" destOrd="0" presId="urn:microsoft.com/office/officeart/2005/8/layout/chevron2"/>
    <dgm:cxn modelId="{3E6808D5-2E85-0B41-AC6C-DC84D18CF915}" type="presParOf" srcId="{2F726A8B-6460-9543-9DF0-A85F770C25DA}" destId="{39504AD7-E06D-DE41-A4E4-64A011E10E5E}" srcOrd="2" destOrd="0" presId="urn:microsoft.com/office/officeart/2005/8/layout/chevron2"/>
    <dgm:cxn modelId="{14519230-7B84-4D47-8DD2-6B8C07D0C77E}" type="presParOf" srcId="{39504AD7-E06D-DE41-A4E4-64A011E10E5E}" destId="{0686E0C9-21A3-8C49-B1F0-2882317D5295}" srcOrd="0" destOrd="0" presId="urn:microsoft.com/office/officeart/2005/8/layout/chevron2"/>
    <dgm:cxn modelId="{36ECEF76-13F4-8C44-B814-D337814432BA}" type="presParOf" srcId="{39504AD7-E06D-DE41-A4E4-64A011E10E5E}" destId="{29E55E60-3491-D44D-A5A7-63BCEFB6A221}" srcOrd="1" destOrd="0" presId="urn:microsoft.com/office/officeart/2005/8/layout/chevron2"/>
    <dgm:cxn modelId="{7301D3A8-A982-E44E-8E46-6A204FE54B6A}" type="presParOf" srcId="{2F726A8B-6460-9543-9DF0-A85F770C25DA}" destId="{619FA47E-2EE1-7648-8633-30048F23E555}" srcOrd="3" destOrd="0" presId="urn:microsoft.com/office/officeart/2005/8/layout/chevron2"/>
    <dgm:cxn modelId="{4F281D5F-3B77-E84F-AC47-DD6B45B0EB38}" type="presParOf" srcId="{2F726A8B-6460-9543-9DF0-A85F770C25DA}" destId="{E745F7A5-4FFE-A54B-8365-83CBCF96A226}" srcOrd="4" destOrd="0" presId="urn:microsoft.com/office/officeart/2005/8/layout/chevron2"/>
    <dgm:cxn modelId="{C5B814B5-5B1C-4F40-81E4-8EB47AE50903}" type="presParOf" srcId="{E745F7A5-4FFE-A54B-8365-83CBCF96A226}" destId="{B244DF7A-4E5F-384A-BE5D-3AF1086FAD4F}" srcOrd="0" destOrd="0" presId="urn:microsoft.com/office/officeart/2005/8/layout/chevron2"/>
    <dgm:cxn modelId="{6FF49323-1B0B-D548-9AD7-F62A3D279604}" type="presParOf" srcId="{E745F7A5-4FFE-A54B-8365-83CBCF96A226}" destId="{3CA51A9C-4CE0-2E46-9F5E-6F267A73086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EA138-584A-214B-9FF9-500CD12AD695}">
      <dsp:nvSpPr>
        <dsp:cNvPr id="0" name=""/>
        <dsp:cNvSpPr/>
      </dsp:nvSpPr>
      <dsp:spPr>
        <a:xfrm rot="5400000">
          <a:off x="-181721" y="181721"/>
          <a:ext cx="1211474" cy="848032"/>
        </a:xfrm>
        <a:prstGeom prst="chevron">
          <a:avLst/>
        </a:prstGeom>
        <a:solidFill>
          <a:schemeClr val="tx1"/>
        </a:solidFill>
        <a:ln w="25400" cap="flat" cmpd="sng" algn="ctr">
          <a:solidFill>
            <a:srgbClr val="2E7CA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rtl="0">
            <a:lnSpc>
              <a:spcPct val="90000"/>
            </a:lnSpc>
            <a:spcBef>
              <a:spcPct val="0"/>
            </a:spcBef>
            <a:spcAft>
              <a:spcPct val="35000"/>
            </a:spcAft>
          </a:pPr>
          <a:r>
            <a:rPr lang="en-US" sz="1050" kern="1200" dirty="0" smtClean="0"/>
            <a:t>CONFIG</a:t>
          </a:r>
        </a:p>
        <a:p>
          <a:pPr lvl="0" algn="ctr" defTabSz="466725" rtl="0">
            <a:lnSpc>
              <a:spcPct val="90000"/>
            </a:lnSpc>
            <a:spcBef>
              <a:spcPct val="0"/>
            </a:spcBef>
            <a:spcAft>
              <a:spcPct val="35000"/>
            </a:spcAft>
          </a:pPr>
          <a:r>
            <a:rPr lang="en-US" sz="1050" kern="1200" dirty="0" smtClean="0"/>
            <a:t>SERVER</a:t>
          </a:r>
          <a:endParaRPr lang="en-US" sz="1050" kern="1200" dirty="0"/>
        </a:p>
      </dsp:txBody>
      <dsp:txXfrm rot="-5400000">
        <a:off x="0" y="424016"/>
        <a:ext cx="848032" cy="363442"/>
      </dsp:txXfrm>
    </dsp:sp>
    <dsp:sp modelId="{BB6062B2-2702-8044-A842-66E37CBDD983}">
      <dsp:nvSpPr>
        <dsp:cNvPr id="0" name=""/>
        <dsp:cNvSpPr/>
      </dsp:nvSpPr>
      <dsp:spPr>
        <a:xfrm rot="5400000">
          <a:off x="4120480" y="-3268854"/>
          <a:ext cx="787458" cy="7332355"/>
        </a:xfrm>
        <a:prstGeom prst="round2SameRect">
          <a:avLst/>
        </a:prstGeom>
        <a:noFill/>
        <a:ln w="25400" cap="flat" cmpd="sng" algn="ctr">
          <a:solidFill>
            <a:srgbClr val="2E7CA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Externalized application configuration management to easily manage external properties for applications across all environments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Pivotal Developed</a:t>
          </a:r>
          <a:endParaRPr lang="en-US" sz="1600" kern="1200" dirty="0"/>
        </a:p>
      </dsp:txBody>
      <dsp:txXfrm rot="-5400000">
        <a:off x="848032" y="42035"/>
        <a:ext cx="7293914" cy="710576"/>
      </dsp:txXfrm>
    </dsp:sp>
    <dsp:sp modelId="{0686E0C9-21A3-8C49-B1F0-2882317D5295}">
      <dsp:nvSpPr>
        <dsp:cNvPr id="0" name=""/>
        <dsp:cNvSpPr/>
      </dsp:nvSpPr>
      <dsp:spPr>
        <a:xfrm rot="5400000">
          <a:off x="-181721" y="1196889"/>
          <a:ext cx="1211474" cy="848032"/>
        </a:xfrm>
        <a:prstGeom prst="chevron">
          <a:avLst/>
        </a:prstGeom>
        <a:solidFill>
          <a:schemeClr val="tx1"/>
        </a:solidFill>
        <a:ln w="25400" cap="flat" cmpd="sng" algn="ctr">
          <a:solidFill>
            <a:srgbClr val="2E7CA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rtl="0">
            <a:lnSpc>
              <a:spcPct val="90000"/>
            </a:lnSpc>
            <a:spcBef>
              <a:spcPct val="0"/>
            </a:spcBef>
            <a:spcAft>
              <a:spcPct val="35000"/>
            </a:spcAft>
          </a:pPr>
          <a:r>
            <a:rPr lang="en-US" sz="1050" kern="1200" dirty="0" smtClean="0"/>
            <a:t>SERVICE</a:t>
          </a:r>
        </a:p>
        <a:p>
          <a:pPr lvl="0" algn="ctr" defTabSz="466725" rtl="0">
            <a:lnSpc>
              <a:spcPct val="90000"/>
            </a:lnSpc>
            <a:spcBef>
              <a:spcPct val="0"/>
            </a:spcBef>
            <a:spcAft>
              <a:spcPct val="35000"/>
            </a:spcAft>
          </a:pPr>
          <a:r>
            <a:rPr lang="en-US" sz="1050" kern="1200" dirty="0" smtClean="0"/>
            <a:t>REGISTRY</a:t>
          </a:r>
          <a:endParaRPr lang="en-US" sz="1050" kern="1200" dirty="0"/>
        </a:p>
      </dsp:txBody>
      <dsp:txXfrm rot="-5400000">
        <a:off x="0" y="1439184"/>
        <a:ext cx="848032" cy="363442"/>
      </dsp:txXfrm>
    </dsp:sp>
    <dsp:sp modelId="{29E55E60-3491-D44D-A5A7-63BCEFB6A221}">
      <dsp:nvSpPr>
        <dsp:cNvPr id="0" name=""/>
        <dsp:cNvSpPr/>
      </dsp:nvSpPr>
      <dsp:spPr>
        <a:xfrm rot="5400000">
          <a:off x="4120480" y="-2257280"/>
          <a:ext cx="787458" cy="7332355"/>
        </a:xfrm>
        <a:prstGeom prst="round2SameRect">
          <a:avLst/>
        </a:prstGeom>
        <a:solidFill>
          <a:srgbClr val="FFFFFF"/>
        </a:solidFill>
        <a:ln w="25400" cap="flat" cmpd="sng" algn="ctr">
          <a:solidFill>
            <a:srgbClr val="2E7CA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Enable service discoverability for applications running in a Pivotal Cloud Foundry environment</a:t>
          </a:r>
          <a:endParaRPr lang="en-US" sz="1600" kern="1200" dirty="0"/>
        </a:p>
        <a:p>
          <a:pPr marL="171450" lvl="1" indent="-171450" algn="l" defTabSz="711200" rtl="0">
            <a:lnSpc>
              <a:spcPct val="90000"/>
            </a:lnSpc>
            <a:spcBef>
              <a:spcPct val="0"/>
            </a:spcBef>
            <a:spcAft>
              <a:spcPct val="15000"/>
            </a:spcAft>
            <a:buChar char="••"/>
          </a:pPr>
          <a:r>
            <a:rPr lang="en-US" sz="1600" kern="1200" dirty="0" smtClean="0"/>
            <a:t>Netflix OSS: Eureka</a:t>
          </a:r>
          <a:endParaRPr lang="en-US" sz="1600" kern="1200" dirty="0"/>
        </a:p>
      </dsp:txBody>
      <dsp:txXfrm rot="-5400000">
        <a:off x="848032" y="1053609"/>
        <a:ext cx="7293914" cy="710576"/>
      </dsp:txXfrm>
    </dsp:sp>
    <dsp:sp modelId="{B244DF7A-4E5F-384A-BE5D-3AF1086FAD4F}">
      <dsp:nvSpPr>
        <dsp:cNvPr id="0" name=""/>
        <dsp:cNvSpPr/>
      </dsp:nvSpPr>
      <dsp:spPr>
        <a:xfrm rot="5400000">
          <a:off x="-181721" y="2213090"/>
          <a:ext cx="1211474" cy="848032"/>
        </a:xfrm>
        <a:prstGeom prst="chevron">
          <a:avLst/>
        </a:prstGeom>
        <a:solidFill>
          <a:schemeClr val="tx1"/>
        </a:solidFill>
        <a:ln w="25400" cap="flat" cmpd="sng" algn="ctr">
          <a:solidFill>
            <a:srgbClr val="2E7CA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rtl="0">
            <a:lnSpc>
              <a:spcPct val="90000"/>
            </a:lnSpc>
            <a:spcBef>
              <a:spcPct val="0"/>
            </a:spcBef>
            <a:spcAft>
              <a:spcPct val="35000"/>
            </a:spcAft>
          </a:pPr>
          <a:r>
            <a:rPr lang="en-US" sz="1050" u="none" kern="1200" dirty="0" smtClean="0"/>
            <a:t>CIRCUIT</a:t>
          </a:r>
        </a:p>
        <a:p>
          <a:pPr lvl="0" algn="ctr" defTabSz="466725" rtl="0">
            <a:lnSpc>
              <a:spcPct val="90000"/>
            </a:lnSpc>
            <a:spcBef>
              <a:spcPct val="0"/>
            </a:spcBef>
            <a:spcAft>
              <a:spcPct val="35000"/>
            </a:spcAft>
          </a:pPr>
          <a:r>
            <a:rPr lang="en-US" sz="1050" u="none" kern="1200" dirty="0" smtClean="0"/>
            <a:t> BREAKER</a:t>
          </a:r>
          <a:endParaRPr lang="en-US" sz="1050" u="none" kern="1200" dirty="0"/>
        </a:p>
      </dsp:txBody>
      <dsp:txXfrm rot="-5400000">
        <a:off x="0" y="2455385"/>
        <a:ext cx="848032" cy="363442"/>
      </dsp:txXfrm>
    </dsp:sp>
    <dsp:sp modelId="{3CA51A9C-4CE0-2E46-9F5E-6F267A730869}">
      <dsp:nvSpPr>
        <dsp:cNvPr id="0" name=""/>
        <dsp:cNvSpPr/>
      </dsp:nvSpPr>
      <dsp:spPr>
        <a:xfrm rot="5400000">
          <a:off x="4115854" y="-1241079"/>
          <a:ext cx="796711" cy="7332355"/>
        </a:xfrm>
        <a:prstGeom prst="round2SameRect">
          <a:avLst/>
        </a:prstGeom>
        <a:solidFill>
          <a:srgbClr val="FFFFFF"/>
        </a:solidFill>
        <a:ln w="25400" cap="flat" cmpd="sng" algn="ctr">
          <a:solidFill>
            <a:srgbClr val="2E7CA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Spring applications running in PCF can utilize the Circuit Breaker Pattern</a:t>
          </a:r>
          <a:endParaRPr lang="en-US" sz="1600" b="1" kern="1200" dirty="0"/>
        </a:p>
        <a:p>
          <a:pPr marL="171450" lvl="1" indent="-171450" algn="l" defTabSz="711200" rtl="0">
            <a:lnSpc>
              <a:spcPct val="90000"/>
            </a:lnSpc>
            <a:spcBef>
              <a:spcPct val="0"/>
            </a:spcBef>
            <a:spcAft>
              <a:spcPct val="15000"/>
            </a:spcAft>
            <a:buChar char="••"/>
          </a:pPr>
          <a:r>
            <a:rPr lang="en-US" sz="1600" b="0" kern="1200" dirty="0" smtClean="0"/>
            <a:t>Netflix OSS: </a:t>
          </a:r>
          <a:r>
            <a:rPr lang="en-US" sz="1600" b="0" kern="1200" dirty="0" err="1" smtClean="0"/>
            <a:t>Hystrix</a:t>
          </a:r>
          <a:r>
            <a:rPr lang="en-US" sz="1600" b="0" kern="1200" dirty="0" smtClean="0"/>
            <a:t> and Turbine Circuit Breaker</a:t>
          </a:r>
          <a:endParaRPr lang="en-US" sz="1600" b="0" kern="1200" dirty="0"/>
        </a:p>
      </dsp:txBody>
      <dsp:txXfrm rot="-5400000">
        <a:off x="848032" y="2065635"/>
        <a:ext cx="7293463" cy="7189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run.pivotal.i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24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p>
          <a:p>
            <a:endParaRPr lang="en-US" dirty="0" smtClean="0"/>
          </a:p>
          <a:p>
            <a:r>
              <a:rPr lang="en-US" dirty="0" smtClean="0"/>
              <a:t>Consul, </a:t>
            </a:r>
            <a:r>
              <a:rPr lang="en-US" dirty="0" err="1" smtClean="0"/>
              <a:t>Zoookeeper</a:t>
            </a:r>
            <a:endParaRPr lang="en-US"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sz="1100" kern="1200" dirty="0" smtClean="0">
              <a:solidFill>
                <a:schemeClr val="tx1"/>
              </a:solidFill>
              <a:effectLst/>
              <a:latin typeface="Verdana" pitchFamily="34" charset="0"/>
              <a:ea typeface="+mn-ea"/>
              <a:cs typeface="Arial" pitchFamily="34" charset="0"/>
            </a:endParaRPr>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sz="1100" kern="1200" dirty="0" err="1" smtClean="0">
                <a:solidFill>
                  <a:schemeClr val="tx1"/>
                </a:solidFill>
                <a:effectLst/>
                <a:latin typeface="Verdana" pitchFamily="34" charset="0"/>
                <a:ea typeface="+mn-ea"/>
                <a:cs typeface="Arial" pitchFamily="34" charset="0"/>
              </a:rPr>
              <a:t>Cloudfoundry</a:t>
            </a:r>
            <a:r>
              <a:rPr lang="en-US" sz="1100" kern="1200" dirty="0" smtClean="0">
                <a:solidFill>
                  <a:schemeClr val="tx1"/>
                </a:solidFill>
                <a:effectLst/>
                <a:latin typeface="Verdana" pitchFamily="34" charset="0"/>
                <a:ea typeface="+mn-ea"/>
                <a:cs typeface="Arial" pitchFamily="34" charset="0"/>
              </a:rPr>
              <a:t> has a global router so that all instances of the same app have the same hostname (it’s the same in other </a:t>
            </a:r>
            <a:r>
              <a:rPr lang="en-US" sz="1100" kern="1200" dirty="0" err="1" smtClean="0">
                <a:solidFill>
                  <a:schemeClr val="tx1"/>
                </a:solidFill>
                <a:effectLst/>
                <a:latin typeface="Verdana" pitchFamily="34" charset="0"/>
                <a:ea typeface="+mn-ea"/>
                <a:cs typeface="Arial" pitchFamily="34" charset="0"/>
              </a:rPr>
              <a:t>PaaS</a:t>
            </a:r>
            <a:r>
              <a:rPr lang="en-US" sz="1100" kern="1200" dirty="0" smtClean="0">
                <a:solidFill>
                  <a:schemeClr val="tx1"/>
                </a:solidFill>
                <a:effectLst/>
                <a:latin typeface="Verdana" pitchFamily="34" charset="0"/>
                <a:ea typeface="+mn-ea"/>
                <a:cs typeface="Arial" pitchFamily="34" charset="0"/>
              </a:rPr>
              <a:t> solutions with a similar architecture). This isn’t necessarily a barrier to using Eureka, but if you use the router (recommended, or even mandatory depending on the way your platform was set up), you need to explicitly set the hostname and port numbers (secure or non-secure) so that they use the router. You might also want to use instance metadata so you can distinguish between the instances on the client (e.g. in a custom load balancer). </a:t>
            </a:r>
          </a:p>
          <a:p>
            <a:endParaRPr lang="en-US"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sz="1100" kern="1200" dirty="0" smtClean="0">
                <a:solidFill>
                  <a:schemeClr val="tx1"/>
                </a:solidFill>
                <a:effectLst/>
                <a:latin typeface="Verdana" pitchFamily="34" charset="0"/>
                <a:ea typeface="+mn-ea"/>
                <a:cs typeface="Arial" pitchFamily="34" charset="0"/>
              </a:rPr>
              <a:t>Depending on the way the security rules are set up in your </a:t>
            </a:r>
            <a:r>
              <a:rPr lang="en-US" sz="1100" kern="1200" dirty="0" err="1" smtClean="0">
                <a:solidFill>
                  <a:schemeClr val="tx1"/>
                </a:solidFill>
                <a:effectLst/>
                <a:latin typeface="Verdana" pitchFamily="34" charset="0"/>
                <a:ea typeface="+mn-ea"/>
                <a:cs typeface="Arial" pitchFamily="34" charset="0"/>
              </a:rPr>
              <a:t>Cloudfoundry</a:t>
            </a:r>
            <a:r>
              <a:rPr lang="en-US" sz="1100" kern="1200" dirty="0" smtClean="0">
                <a:solidFill>
                  <a:schemeClr val="tx1"/>
                </a:solidFill>
                <a:effectLst/>
                <a:latin typeface="Verdana" pitchFamily="34" charset="0"/>
                <a:ea typeface="+mn-ea"/>
                <a:cs typeface="Arial" pitchFamily="34" charset="0"/>
              </a:rPr>
              <a:t> instance, you might be able to register and use the IP address of the host VM for direct service-to-service calls. This feature is not (yet) available on Pivotal Web Services (</a:t>
            </a:r>
            <a:r>
              <a:rPr lang="en-US" sz="1100" kern="1200" dirty="0" smtClean="0">
                <a:solidFill>
                  <a:schemeClr val="tx1"/>
                </a:solidFill>
                <a:effectLst/>
                <a:latin typeface="Verdana" pitchFamily="34" charset="0"/>
                <a:ea typeface="+mn-ea"/>
                <a:cs typeface="Arial" pitchFamily="34" charset="0"/>
                <a:hlinkClick r:id="rId3"/>
              </a:rPr>
              <a:t>PWS</a:t>
            </a:r>
            <a:r>
              <a:rPr lang="en-US" sz="1100" kern="1200" dirty="0" smtClean="0">
                <a:solidFill>
                  <a:schemeClr val="tx1"/>
                </a:solidFill>
                <a:effectLst/>
                <a:latin typeface="Verdana" pitchFamily="34" charset="0"/>
                <a:ea typeface="+mn-ea"/>
                <a:cs typeface="Arial" pitchFamily="34" charset="0"/>
              </a:rPr>
              <a:t>).  Maybe you need to do custom load balancing?</a:t>
            </a:r>
          </a:p>
          <a:p>
            <a:endParaRPr lang="en-US" dirty="0"/>
          </a:p>
        </p:txBody>
      </p:sp>
    </p:spTree>
    <p:extLst>
      <p:ext uri="{BB962C8B-B14F-4D97-AF65-F5344CB8AC3E}">
        <p14:creationId xmlns:p14="http://schemas.microsoft.com/office/powerpoint/2010/main" val="81573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325726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3802113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Verdana" pitchFamily="34" charset="0"/>
                <a:ea typeface="+mn-ea"/>
                <a:cs typeface="Arial" pitchFamily="34" charset="0"/>
              </a:rPr>
              <a:t>Spring’s priorities for configuration: </a:t>
            </a:r>
          </a:p>
          <a:p>
            <a:r>
              <a:rPr lang="en-US" sz="1100" kern="1200" dirty="0" smtClean="0">
                <a:solidFill>
                  <a:schemeClr val="tx1"/>
                </a:solidFill>
                <a:effectLst/>
                <a:latin typeface="Verdana" pitchFamily="34" charset="0"/>
                <a:ea typeface="+mn-ea"/>
                <a:cs typeface="Arial" pitchFamily="34" charset="0"/>
              </a:rPr>
              <a:t>     Command Line </a:t>
            </a:r>
            <a:r>
              <a:rPr lang="en-US" sz="1100" kern="1200" dirty="0" err="1" smtClean="0">
                <a:solidFill>
                  <a:schemeClr val="tx1"/>
                </a:solidFill>
                <a:effectLst/>
                <a:latin typeface="Verdana" pitchFamily="34" charset="0"/>
                <a:ea typeface="+mn-ea"/>
                <a:cs typeface="Arial" pitchFamily="34" charset="0"/>
              </a:rPr>
              <a:t>Args</a:t>
            </a:r>
            <a:r>
              <a:rPr lang="en-US" sz="1100" kern="1200" dirty="0" smtClean="0">
                <a:solidFill>
                  <a:schemeClr val="tx1"/>
                </a:solidFill>
                <a:effectLst/>
                <a:latin typeface="Verdana" pitchFamily="34" charset="0"/>
                <a:ea typeface="+mn-ea"/>
                <a:cs typeface="Arial" pitchFamily="34" charset="0"/>
              </a:rPr>
              <a:t> </a:t>
            </a:r>
          </a:p>
          <a:p>
            <a:r>
              <a:rPr lang="en-US" sz="1100" kern="1200" dirty="0" smtClean="0">
                <a:solidFill>
                  <a:schemeClr val="tx1"/>
                </a:solidFill>
                <a:effectLst/>
                <a:latin typeface="Verdana" pitchFamily="34" charset="0"/>
                <a:ea typeface="+mn-ea"/>
                <a:cs typeface="Arial" pitchFamily="34" charset="0"/>
              </a:rPr>
              <a:t>     JNDI </a:t>
            </a:r>
          </a:p>
          <a:p>
            <a:r>
              <a:rPr lang="en-US" sz="1100" kern="1200" dirty="0" smtClean="0">
                <a:solidFill>
                  <a:schemeClr val="tx1"/>
                </a:solidFill>
                <a:effectLst/>
                <a:latin typeface="Verdana" pitchFamily="34" charset="0"/>
                <a:ea typeface="+mn-ea"/>
                <a:cs typeface="Arial" pitchFamily="34" charset="0"/>
              </a:rPr>
              <a:t>     Java System Properties </a:t>
            </a:r>
          </a:p>
          <a:p>
            <a:r>
              <a:rPr lang="en-US" sz="1100" kern="1200" dirty="0" smtClean="0">
                <a:solidFill>
                  <a:schemeClr val="tx1"/>
                </a:solidFill>
                <a:effectLst/>
                <a:latin typeface="Verdana" pitchFamily="34" charset="0"/>
                <a:ea typeface="+mn-ea"/>
                <a:cs typeface="Arial" pitchFamily="34" charset="0"/>
              </a:rPr>
              <a:t>     OS Environment Variables </a:t>
            </a:r>
          </a:p>
          <a:p>
            <a:r>
              <a:rPr lang="en-US" sz="1100" kern="1200" dirty="0" smtClean="0">
                <a:solidFill>
                  <a:schemeClr val="tx1"/>
                </a:solidFill>
                <a:effectLst/>
                <a:latin typeface="Verdana" pitchFamily="34" charset="0"/>
                <a:ea typeface="+mn-ea"/>
                <a:cs typeface="Arial" pitchFamily="34" charset="0"/>
              </a:rPr>
              <a:t>     Properties Files - i.e. </a:t>
            </a:r>
            <a:r>
              <a:rPr lang="en-US" sz="1100" kern="1200" dirty="0" err="1" smtClean="0">
                <a:solidFill>
                  <a:schemeClr val="tx1"/>
                </a:solidFill>
                <a:effectLst/>
                <a:latin typeface="Verdana" pitchFamily="34" charset="0"/>
                <a:ea typeface="+mn-ea"/>
                <a:cs typeface="Arial" pitchFamily="34" charset="0"/>
              </a:rPr>
              <a:t>application.yml</a:t>
            </a:r>
            <a:r>
              <a:rPr lang="en-US" sz="1100" kern="1200" dirty="0" smtClean="0">
                <a:solidFill>
                  <a:schemeClr val="tx1"/>
                </a:solidFill>
                <a:effectLst/>
                <a:latin typeface="Verdana" pitchFamily="34" charset="0"/>
                <a:ea typeface="+mn-ea"/>
                <a:cs typeface="Arial" pitchFamily="34" charset="0"/>
              </a:rPr>
              <a:t>, but the file is part of the deployable artifact.  Whole point of this is to not change the artifacts as they move between environments </a:t>
            </a:r>
          </a:p>
          <a:p>
            <a:r>
              <a:rPr lang="en-US" sz="1100" kern="1200" dirty="0" smtClean="0">
                <a:solidFill>
                  <a:schemeClr val="tx1"/>
                </a:solidFill>
                <a:effectLst/>
                <a:latin typeface="Verdana" pitchFamily="34" charset="0"/>
                <a:ea typeface="+mn-ea"/>
                <a:cs typeface="Arial" pitchFamily="34" charset="0"/>
              </a:rPr>
              <a:t>     @</a:t>
            </a:r>
            <a:r>
              <a:rPr lang="en-US" sz="1100" kern="1200" dirty="0" err="1" smtClean="0">
                <a:solidFill>
                  <a:schemeClr val="tx1"/>
                </a:solidFill>
                <a:effectLst/>
                <a:latin typeface="Verdana" pitchFamily="34" charset="0"/>
                <a:ea typeface="+mn-ea"/>
                <a:cs typeface="Arial" pitchFamily="34" charset="0"/>
              </a:rPr>
              <a:t>PropertySource</a:t>
            </a:r>
            <a:r>
              <a:rPr lang="en-US" sz="1100" kern="1200" dirty="0" smtClean="0">
                <a:solidFill>
                  <a:schemeClr val="tx1"/>
                </a:solidFill>
                <a:effectLst/>
                <a:latin typeface="Verdana" pitchFamily="34" charset="0"/>
                <a:ea typeface="+mn-ea"/>
                <a:cs typeface="Arial" pitchFamily="34" charset="0"/>
              </a:rPr>
              <a:t> </a:t>
            </a:r>
          </a:p>
          <a:p>
            <a:r>
              <a:rPr lang="en-US" sz="1100" kern="1200" dirty="0" smtClean="0">
                <a:solidFill>
                  <a:schemeClr val="tx1"/>
                </a:solidFill>
                <a:effectLst/>
                <a:latin typeface="Verdana" pitchFamily="34" charset="0"/>
                <a:ea typeface="+mn-ea"/>
                <a:cs typeface="Arial" pitchFamily="34" charset="0"/>
              </a:rPr>
              <a:t>     Defaults </a:t>
            </a:r>
            <a:endParaRPr lang="en-US" sz="1100" kern="1200" dirty="0">
              <a:solidFill>
                <a:schemeClr val="tx1"/>
              </a:solidFill>
              <a:effectLst/>
              <a:latin typeface="Verdana" pitchFamily="34" charset="0"/>
              <a:ea typeface="+mn-ea"/>
              <a:cs typeface="Arial" pitchFamily="34" charset="0"/>
            </a:endParaRPr>
          </a:p>
        </p:txBody>
      </p:sp>
    </p:spTree>
    <p:extLst>
      <p:ext uri="{BB962C8B-B14F-4D97-AF65-F5344CB8AC3E}">
        <p14:creationId xmlns:p14="http://schemas.microsoft.com/office/powerpoint/2010/main" val="2585674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4206068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124291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2735027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82353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3057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pPr>
              <a:buFont typeface="Arial" pitchFamily="34" charset="0"/>
              <a:buNone/>
            </a:pPr>
            <a:r>
              <a:rPr lang="en-US" b="1" dirty="0">
                <a:solidFill>
                  <a:schemeClr val="bg1">
                    <a:lumMod val="85000"/>
                  </a:schemeClr>
                </a:solidFill>
              </a:rPr>
              <a:t>#1 Enterprise Java App </a:t>
            </a:r>
            <a:r>
              <a:rPr lang="en-US" b="1" dirty="0" err="1">
                <a:solidFill>
                  <a:schemeClr val="bg1">
                    <a:lumMod val="85000"/>
                  </a:schemeClr>
                </a:solidFill>
              </a:rPr>
              <a:t>Dev</a:t>
            </a:r>
            <a:r>
              <a:rPr lang="en-US" b="1" dirty="0">
                <a:solidFill>
                  <a:schemeClr val="bg1">
                    <a:lumMod val="85000"/>
                  </a:schemeClr>
                </a:solidFill>
              </a:rPr>
              <a:t> Framework</a:t>
            </a:r>
          </a:p>
          <a:p>
            <a:pPr>
              <a:buFont typeface="Arial" pitchFamily="34" charset="0"/>
              <a:buNone/>
            </a:pPr>
            <a:endParaRPr lang="en-US" dirty="0">
              <a:solidFill>
                <a:schemeClr val="bg1">
                  <a:lumMod val="85000"/>
                </a:schemeClr>
              </a:solidFill>
            </a:endParaRPr>
          </a:p>
          <a:p>
            <a:pPr>
              <a:buFont typeface="Arial" pitchFamily="34" charset="0"/>
              <a:buNone/>
            </a:pPr>
            <a:r>
              <a:rPr lang="en-US" dirty="0">
                <a:solidFill>
                  <a:schemeClr val="bg1">
                    <a:lumMod val="85000"/>
                  </a:schemeClr>
                </a:solidFill>
              </a:rPr>
              <a:t>Used heavily by Netflix and F2000</a:t>
            </a:r>
          </a:p>
          <a:p>
            <a:pPr>
              <a:buFont typeface="Arial" pitchFamily="34" charset="0"/>
              <a:buNone/>
            </a:pPr>
            <a:r>
              <a:rPr lang="en-US" dirty="0">
                <a:solidFill>
                  <a:schemeClr val="bg1">
                    <a:lumMod val="85000"/>
                  </a:schemeClr>
                </a:solidFill>
              </a:rPr>
              <a:t>OSS, Apache 2.0 licensed</a:t>
            </a:r>
          </a:p>
          <a:p>
            <a:pPr>
              <a:buFont typeface="Arial" pitchFamily="34" charset="0"/>
              <a:buNone/>
            </a:pPr>
            <a:r>
              <a:rPr lang="en-US" dirty="0">
                <a:solidFill>
                  <a:schemeClr val="bg1">
                    <a:lumMod val="85000"/>
                  </a:schemeClr>
                </a:solidFill>
              </a:rPr>
              <a:t>Millions of downloads</a:t>
            </a:r>
          </a:p>
          <a:p>
            <a:pPr>
              <a:buFont typeface="Arial" pitchFamily="34" charset="0"/>
              <a:buNone/>
            </a:pPr>
            <a:endParaRPr lang="en-US" dirty="0">
              <a:solidFill>
                <a:schemeClr val="bg1">
                  <a:lumMod val="85000"/>
                </a:schemeClr>
              </a:solidFill>
            </a:endParaRPr>
          </a:p>
          <a:p>
            <a:pPr>
              <a:buNone/>
            </a:pPr>
            <a:r>
              <a:rPr lang="en-US" dirty="0">
                <a:solidFill>
                  <a:schemeClr val="bg1">
                    <a:lumMod val="85000"/>
                  </a:schemeClr>
                </a:solidFill>
              </a:rPr>
              <a:t>Integrated into PCF, BDS</a:t>
            </a:r>
          </a:p>
          <a:p>
            <a:endParaRPr lang="en-US" dirty="0"/>
          </a:p>
        </p:txBody>
      </p:sp>
    </p:spTree>
    <p:extLst>
      <p:ext uri="{BB962C8B-B14F-4D97-AF65-F5344CB8AC3E}">
        <p14:creationId xmlns:p14="http://schemas.microsoft.com/office/powerpoint/2010/main" val="132619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baseline="0" dirty="0" smtClean="0"/>
              <a:t>Remember, when they started, </a:t>
            </a:r>
            <a:r>
              <a:rPr lang="en-US" baseline="0" dirty="0" err="1" smtClean="0"/>
              <a:t>IaaS</a:t>
            </a:r>
            <a:r>
              <a:rPr lang="en-US" baseline="0" dirty="0" smtClean="0"/>
              <a:t> was all they had.  They had to invent </a:t>
            </a:r>
            <a:r>
              <a:rPr lang="en-US" baseline="0" dirty="0" err="1" smtClean="0"/>
              <a:t>PaaS</a:t>
            </a:r>
            <a:r>
              <a:rPr lang="en-US" baseline="0" dirty="0" smtClean="0"/>
              <a:t> + </a:t>
            </a:r>
            <a:r>
              <a:rPr lang="en-US" baseline="0" dirty="0" err="1" smtClean="0"/>
              <a:t>Microservice</a:t>
            </a:r>
            <a:r>
              <a:rPr lang="en-US" baseline="0" dirty="0" smtClean="0"/>
              <a:t> infrastructure at app layer before. </a:t>
            </a:r>
            <a:endParaRPr lang="en-US" dirty="0" smtClean="0"/>
          </a:p>
          <a:p>
            <a:endParaRPr lang="en-US" dirty="0" smtClean="0"/>
          </a:p>
          <a:p>
            <a:r>
              <a:rPr lang="en-US" dirty="0" smtClean="0"/>
              <a:t>Left is logical arch for edge services</a:t>
            </a:r>
            <a:r>
              <a:rPr lang="en-US" baseline="0" dirty="0" smtClean="0"/>
              <a:t> @ </a:t>
            </a:r>
            <a:r>
              <a:rPr lang="en-US" baseline="0" dirty="0" err="1" smtClean="0"/>
              <a:t>netlflix</a:t>
            </a:r>
            <a:r>
              <a:rPr lang="en-US" baseline="0" dirty="0" smtClean="0"/>
              <a:t> (green bars are device types with)</a:t>
            </a:r>
          </a:p>
          <a:p>
            <a:endParaRPr lang="en-US" baseline="0" dirty="0" smtClean="0"/>
          </a:p>
          <a:p>
            <a:r>
              <a:rPr lang="en-US" baseline="0" dirty="0" smtClean="0"/>
              <a:t>On right is the physical platform </a:t>
            </a:r>
            <a:r>
              <a:rPr lang="en-US" baseline="0" dirty="0" err="1" smtClean="0"/>
              <a:t>deployables</a:t>
            </a:r>
            <a:r>
              <a:rPr lang="en-US" baseline="0" dirty="0" smtClean="0"/>
              <a:t> to support that architecture – the </a:t>
            </a:r>
            <a:r>
              <a:rPr lang="en-US" baseline="0" dirty="0" err="1" smtClean="0"/>
              <a:t>PaaS</a:t>
            </a:r>
            <a:endParaRPr lang="en-US" baseline="0" dirty="0" smtClean="0"/>
          </a:p>
          <a:p>
            <a:endParaRPr lang="en-US" baseline="0" dirty="0" smtClean="0"/>
          </a:p>
          <a:p>
            <a:r>
              <a:rPr lang="en-US" baseline="0" dirty="0" smtClean="0"/>
              <a:t>Can’t just take some VMs and deploy this stuff atop azure or </a:t>
            </a:r>
            <a:r>
              <a:rPr lang="en-US" baseline="0" dirty="0" err="1" smtClean="0"/>
              <a:t>aws</a:t>
            </a:r>
            <a:r>
              <a:rPr lang="en-US" baseline="0" dirty="0" smtClean="0"/>
              <a:t>.</a:t>
            </a:r>
          </a:p>
          <a:p>
            <a:endParaRPr lang="en-US" baseline="0" dirty="0" smtClean="0"/>
          </a:p>
          <a:p>
            <a:endParaRPr lang="en-US" dirty="0" smtClean="0"/>
          </a:p>
          <a:p>
            <a:r>
              <a:rPr lang="en-US" dirty="0" smtClean="0"/>
              <a:t>Netflix didn’t OSS the analytics,</a:t>
            </a:r>
            <a:r>
              <a:rPr lang="en-US" baseline="0" dirty="0" smtClean="0"/>
              <a:t> monitoring</a:t>
            </a:r>
            <a:r>
              <a:rPr lang="en-US" dirty="0" smtClean="0"/>
              <a:t>   That’s the secret</a:t>
            </a:r>
            <a:r>
              <a:rPr lang="en-US" baseline="0" dirty="0" smtClean="0"/>
              <a:t> sauce.  They are slowly open sourcing more (project Atlas) but that’s still not a complete solution.</a:t>
            </a:r>
            <a:endParaRPr lang="en-US" dirty="0"/>
          </a:p>
        </p:txBody>
      </p:sp>
    </p:spTree>
    <p:extLst>
      <p:ext uri="{BB962C8B-B14F-4D97-AF65-F5344CB8AC3E}">
        <p14:creationId xmlns:p14="http://schemas.microsoft.com/office/powerpoint/2010/main" val="358673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Zuul</a:t>
            </a:r>
            <a:r>
              <a:rPr lang="en-US" dirty="0" smtClean="0"/>
              <a:t> is “a JVM based router and server side load balancer” –</a:t>
            </a:r>
            <a:r>
              <a:rPr lang="en-US" baseline="0" dirty="0" smtClean="0"/>
              <a:t> can also create </a:t>
            </a:r>
            <a:r>
              <a:rPr lang="en-US" baseline="0" dirty="0" err="1" smtClean="0"/>
              <a:t>Zuul</a:t>
            </a:r>
            <a:r>
              <a:rPr lang="en-US" baseline="0" dirty="0" smtClean="0"/>
              <a:t> filters.</a:t>
            </a:r>
          </a:p>
          <a:p>
            <a:endParaRPr lang="en-US" baseline="0" dirty="0" smtClean="0"/>
          </a:p>
          <a:p>
            <a:r>
              <a:rPr lang="en-US" baseline="0" dirty="0" err="1" smtClean="0"/>
              <a:t>Archaius</a:t>
            </a:r>
            <a:r>
              <a:rPr lang="en-US" baseline="0" dirty="0" smtClean="0"/>
              <a:t> has its own set of configuration files and loading priorities; Spring applications should generally not use it directly.  Spring Environment Bridge allows </a:t>
            </a:r>
            <a:r>
              <a:rPr lang="en-US" baseline="0" dirty="0" err="1" smtClean="0"/>
              <a:t>Archaius</a:t>
            </a:r>
            <a:r>
              <a:rPr lang="en-US" baseline="0" dirty="0" smtClean="0"/>
              <a:t> to read properties from Spring Environment.</a:t>
            </a:r>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Spring Cloud Bus links nodes of a distributed system</a:t>
            </a:r>
            <a:r>
              <a:rPr lang="en-US" baseline="0" dirty="0" smtClean="0"/>
              <a:t> with a lightweight message broker.  This can be used to broadcast </a:t>
            </a:r>
            <a:r>
              <a:rPr lang="en-US" baseline="0" dirty="0" err="1" smtClean="0"/>
              <a:t>config</a:t>
            </a:r>
            <a:r>
              <a:rPr lang="en-US" baseline="0" dirty="0" smtClean="0"/>
              <a:t> changes or other management instructions.  It’s like a </a:t>
            </a:r>
            <a:r>
              <a:rPr lang="en-US" baseline="0" dirty="0" err="1" smtClean="0"/>
              <a:t>distribtuted</a:t>
            </a:r>
            <a:r>
              <a:rPr lang="en-US" baseline="0" dirty="0" smtClean="0"/>
              <a:t> Actuator for Spring Boot apps that is scaled out, but can also be used as a communication channel between apps.  AMQP is the only currently supported transport.</a:t>
            </a:r>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dirty="0" smtClean="0"/>
              <a:t>Turbine aggregates</a:t>
            </a:r>
            <a:r>
              <a:rPr lang="en-US" baseline="0" dirty="0" smtClean="0"/>
              <a:t> all relevant </a:t>
            </a:r>
            <a:r>
              <a:rPr lang="en-US" baseline="0" dirty="0" err="1" smtClean="0"/>
              <a:t>hystrix</a:t>
            </a:r>
            <a:r>
              <a:rPr lang="en-US" baseline="0" dirty="0" smtClean="0"/>
              <a:t> endpoints for use in the </a:t>
            </a:r>
            <a:r>
              <a:rPr lang="en-US" baseline="0" dirty="0" err="1" smtClean="0"/>
              <a:t>Hystrix</a:t>
            </a:r>
            <a:r>
              <a:rPr lang="en-US" baseline="0" dirty="0" smtClean="0"/>
              <a:t> Dashboard.</a:t>
            </a:r>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baseline="0" dirty="0" smtClean="0"/>
              <a:t>Ribbon algorithms include:  simple round robin, weighted response time, zone aware round robin, random</a:t>
            </a:r>
            <a:endParaRPr lang="en-US"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dirty="0"/>
          </a:p>
        </p:txBody>
      </p:sp>
    </p:spTree>
    <p:extLst>
      <p:ext uri="{BB962C8B-B14F-4D97-AF65-F5344CB8AC3E}">
        <p14:creationId xmlns:p14="http://schemas.microsoft.com/office/powerpoint/2010/main" val="65991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146800" cy="3457575"/>
          </a:xfrm>
        </p:spPr>
      </p:sp>
      <p:sp>
        <p:nvSpPr>
          <p:cNvPr id="3" name="Notes Placeholder 2"/>
          <p:cNvSpPr>
            <a:spLocks noGrp="1"/>
          </p:cNvSpPr>
          <p:nvPr>
            <p:ph type="body" idx="1"/>
          </p:nvPr>
        </p:nvSpPr>
        <p:spPr/>
        <p:txBody>
          <a:bodyPr/>
          <a:lstStyle/>
          <a:p>
            <a:r>
              <a:rPr lang="en-US" dirty="0" smtClean="0"/>
              <a:t>Dependencies of Spring Cloud Services – MySQL and </a:t>
            </a:r>
            <a:r>
              <a:rPr lang="en-US" dirty="0" err="1" smtClean="0"/>
              <a:t>RabbitMQ</a:t>
            </a:r>
            <a:endParaRPr lang="en-US" dirty="0" smtClean="0"/>
          </a:p>
          <a:p>
            <a:endParaRPr lang="en-US" dirty="0" smtClean="0"/>
          </a:p>
          <a:p>
            <a:r>
              <a:rPr lang="en-US" dirty="0" smtClean="0"/>
              <a:t>This is stuff we have tiles for</a:t>
            </a:r>
          </a:p>
          <a:p>
            <a:pPr defTabSz="923087">
              <a:spcBef>
                <a:spcPts val="1211"/>
              </a:spcBef>
              <a:defRPr/>
            </a:pPr>
            <a:r>
              <a:rPr lang="en-US" baseline="0" dirty="0" smtClean="0"/>
              <a:t>Ribbon and </a:t>
            </a:r>
            <a:r>
              <a:rPr lang="en-US" baseline="0" dirty="0" err="1" smtClean="0"/>
              <a:t>Hystrix</a:t>
            </a:r>
            <a:r>
              <a:rPr lang="en-US" baseline="0" dirty="0" smtClean="0"/>
              <a:t> are really client libraries – hence no tile.    </a:t>
            </a:r>
          </a:p>
          <a:p>
            <a:endParaRPr lang="en-US" dirty="0" smtClean="0"/>
          </a:p>
          <a:p>
            <a:endParaRPr lang="en-US" dirty="0" smtClean="0"/>
          </a:p>
          <a:p>
            <a:r>
              <a:rPr lang="en-US" dirty="0" smtClean="0"/>
              <a:t>This is what’s in</a:t>
            </a:r>
            <a:r>
              <a:rPr lang="en-US" baseline="0" dirty="0" smtClean="0"/>
              <a:t> the box for 1.0 – </a:t>
            </a:r>
          </a:p>
          <a:p>
            <a:r>
              <a:rPr lang="en-US" baseline="0" dirty="0" smtClean="0"/>
              <a:t>Service Registry:  Eureka (not any others, need something that “just works” for </a:t>
            </a:r>
            <a:r>
              <a:rPr lang="en-US" baseline="0" dirty="0" err="1" smtClean="0"/>
              <a:t>devs</a:t>
            </a:r>
            <a:endParaRPr lang="en-US" baseline="0" dirty="0" smtClean="0"/>
          </a:p>
          <a:p>
            <a:r>
              <a:rPr lang="en-US" baseline="0" dirty="0" err="1" smtClean="0"/>
              <a:t>Config</a:t>
            </a:r>
            <a:r>
              <a:rPr lang="en-US" baseline="0" dirty="0" smtClean="0"/>
              <a:t> Server – can use SVN, </a:t>
            </a:r>
            <a:r>
              <a:rPr lang="en-US" baseline="0" dirty="0" err="1" smtClean="0"/>
              <a:t>Git</a:t>
            </a:r>
            <a:endParaRPr lang="en-US" baseline="0" dirty="0" smtClean="0"/>
          </a:p>
          <a:p>
            <a:r>
              <a:rPr lang="en-US" baseline="0" dirty="0" smtClean="0"/>
              <a:t>Circuit Breaker – </a:t>
            </a:r>
            <a:r>
              <a:rPr lang="en-US" baseline="0" dirty="0" err="1" smtClean="0"/>
              <a:t>Hystrix</a:t>
            </a:r>
            <a:r>
              <a:rPr lang="en-US" baseline="0" dirty="0" smtClean="0"/>
              <a:t> Dashboard + turbine.  </a:t>
            </a:r>
            <a:endParaRPr lang="en-US" dirty="0"/>
          </a:p>
        </p:txBody>
      </p:sp>
    </p:spTree>
    <p:extLst>
      <p:ext uri="{BB962C8B-B14F-4D97-AF65-F5344CB8AC3E}">
        <p14:creationId xmlns:p14="http://schemas.microsoft.com/office/powerpoint/2010/main" val="352745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69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351667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293031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9370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9" name="Shape 279"/>
          <p:cNvSpPr txBox="1">
            <a:spLocks noGrp="1"/>
          </p:cNvSpPr>
          <p:nvPr>
            <p:ph type="body" idx="1"/>
          </p:nvPr>
        </p:nvSpPr>
        <p:spPr>
          <a:xfrm>
            <a:off x="693421" y="4379595"/>
            <a:ext cx="5547359" cy="4149090"/>
          </a:xfrm>
          <a:prstGeom prst="rect">
            <a:avLst/>
          </a:prstGeom>
        </p:spPr>
        <p:txBody>
          <a:bodyPr lIns="92294" tIns="92294" rIns="92294" bIns="92294" anchor="t" anchorCtr="0">
            <a:noAutofit/>
          </a:bodyPr>
          <a:lstStyle/>
          <a:p>
            <a:pPr>
              <a:spcBef>
                <a:spcPts val="0"/>
              </a:spcBef>
            </a:pPr>
            <a:endParaRPr lang="en" dirty="0">
              <a:solidFill>
                <a:schemeClr val="dk1"/>
              </a:solidFill>
            </a:endParaRPr>
          </a:p>
        </p:txBody>
      </p:sp>
    </p:spTree>
    <p:extLst>
      <p:ext uri="{BB962C8B-B14F-4D97-AF65-F5344CB8AC3E}">
        <p14:creationId xmlns:p14="http://schemas.microsoft.com/office/powerpoint/2010/main" val="98046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votal Title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cap="all" dirty="0" smtClean="0">
                <a:solidFill>
                  <a:schemeClr val="accent3"/>
                </a:solidFill>
                <a:latin typeface="Arial"/>
                <a:cs typeface="Arial"/>
              </a:rPr>
              <a:t>A new</a:t>
            </a:r>
            <a:r>
              <a:rPr lang="en-US" sz="2400" cap="all" dirty="0" smtClean="0">
                <a:solidFill>
                  <a:srgbClr val="E96C42"/>
                </a:solidFill>
                <a:latin typeface="Arial"/>
                <a:cs typeface="Arial"/>
              </a:rPr>
              <a:t> </a:t>
            </a:r>
            <a:r>
              <a:rPr lang="en-US" sz="2300" cap="all" dirty="0" smtClean="0">
                <a:solidFill>
                  <a:schemeClr val="accent1"/>
                </a:solidFill>
                <a:latin typeface="Arial"/>
                <a:cs typeface="Arial"/>
              </a:rPr>
              <a:t>Platform</a:t>
            </a:r>
            <a:r>
              <a:rPr lang="en-US" sz="2400" cap="all" baseline="0" dirty="0" smtClean="0">
                <a:solidFill>
                  <a:schemeClr val="bg2"/>
                </a:solidFill>
                <a:latin typeface="Arial"/>
                <a:cs typeface="Arial"/>
              </a:rPr>
              <a:t> </a:t>
            </a:r>
            <a:r>
              <a:rPr lang="en-US" sz="2400" cap="all" baseline="0" dirty="0" smtClean="0">
                <a:solidFill>
                  <a:schemeClr val="accent2"/>
                </a:solidFill>
                <a:latin typeface="Arial"/>
                <a:cs typeface="Arial"/>
              </a:rPr>
              <a:t>for a new Era</a:t>
            </a:r>
            <a:endParaRPr lang="en-US" sz="2400" cap="all" dirty="0" smtClean="0">
              <a:solidFill>
                <a:schemeClr val="accent2"/>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0" y="4686262"/>
            <a:ext cx="899577" cy="255363"/>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0" y="4686262"/>
            <a:ext cx="899577" cy="255363"/>
          </a:xfrm>
          <a:prstGeom prst="rect">
            <a:avLst/>
          </a:prstGeom>
        </p:spPr>
      </p:pic>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2013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99" r:id="rId8"/>
    <p:sldLayoutId id="2147483677" r:id="rId9"/>
    <p:sldLayoutId id="2147483678" r:id="rId10"/>
    <p:sldLayoutId id="2147483679" r:id="rId11"/>
    <p:sldLayoutId id="2147483680" r:id="rId12"/>
    <p:sldLayoutId id="2147483681" r:id="rId13"/>
    <p:sldLayoutId id="2147483686" r:id="rId14"/>
    <p:sldLayoutId id="2147483698" r:id="rId15"/>
    <p:sldLayoutId id="2147483691"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7" y="1312907"/>
            <a:ext cx="6416331" cy="1006429"/>
          </a:xfrm>
        </p:spPr>
        <p:txBody>
          <a:bodyPr/>
          <a:lstStyle/>
          <a:p>
            <a:r>
              <a:rPr lang="en-US" dirty="0" smtClean="0"/>
              <a:t>Spring Cloud Services on Pivotal Cloud Foundry</a:t>
            </a:r>
            <a:endParaRPr lang="en-US" dirty="0"/>
          </a:p>
        </p:txBody>
      </p:sp>
      <p:sp>
        <p:nvSpPr>
          <p:cNvPr id="3" name="Subtitle 2"/>
          <p:cNvSpPr>
            <a:spLocks noGrp="1"/>
          </p:cNvSpPr>
          <p:nvPr>
            <p:ph type="subTitle" idx="1"/>
          </p:nvPr>
        </p:nvSpPr>
        <p:spPr>
          <a:xfrm>
            <a:off x="890588" y="2633384"/>
            <a:ext cx="6048375" cy="369332"/>
          </a:xfrm>
        </p:spPr>
        <p:txBody>
          <a:bodyPr/>
          <a:lstStyle/>
          <a:p>
            <a:endParaRPr lang="en-US" dirty="0" smtClean="0"/>
          </a:p>
        </p:txBody>
      </p:sp>
      <p:sp>
        <p:nvSpPr>
          <p:cNvPr id="4" name="Content Placeholder 3"/>
          <p:cNvSpPr>
            <a:spLocks noGrp="1"/>
          </p:cNvSpPr>
          <p:nvPr>
            <p:ph sz="quarter" idx="11"/>
          </p:nvPr>
        </p:nvSpPr>
        <p:spPr/>
        <p:txBody>
          <a:bodyPr/>
          <a:lstStyle/>
          <a:p>
            <a:endParaRPr lang="en-US" dirty="0"/>
          </a:p>
        </p:txBody>
      </p:sp>
    </p:spTree>
    <p:extLst>
      <p:ext uri="{BB962C8B-B14F-4D97-AF65-F5344CB8AC3E}">
        <p14:creationId xmlns:p14="http://schemas.microsoft.com/office/powerpoint/2010/main" val="17992306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Service Discovery: Registration/Discovery</a:t>
            </a:r>
            <a:endParaRPr lang="en" sz="2400" dirty="0">
              <a:solidFill>
                <a:schemeClr val="tx1"/>
              </a:solidFill>
            </a:endParaRPr>
          </a:p>
        </p:txBody>
      </p:sp>
      <p:sp>
        <p:nvSpPr>
          <p:cNvPr id="20" name="Title 1"/>
          <p:cNvSpPr txBox="1">
            <a:spLocks/>
          </p:cNvSpPr>
          <p:nvPr/>
        </p:nvSpPr>
        <p:spPr>
          <a:xfrm>
            <a:off x="366712" y="3511547"/>
            <a:ext cx="8402970" cy="4605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9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z="2400" i="1" dirty="0" smtClean="0">
                <a:solidFill>
                  <a:schemeClr val="bg2"/>
                </a:solidFill>
              </a:rPr>
              <a:t>Just a Spring Boot Application</a:t>
            </a:r>
            <a:endParaRPr lang="en-US" sz="2400" i="1" dirty="0">
              <a:solidFill>
                <a:schemeClr val="bg2"/>
              </a:solidFill>
            </a:endParaRPr>
          </a:p>
        </p:txBody>
      </p:sp>
      <p:sp>
        <p:nvSpPr>
          <p:cNvPr id="6" name="Shape 530"/>
          <p:cNvSpPr/>
          <p:nvPr/>
        </p:nvSpPr>
        <p:spPr>
          <a:xfrm>
            <a:off x="39751" y="982640"/>
            <a:ext cx="9097130" cy="344709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squar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@SpringBootApplication</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@EnableCircuitBreaker</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@EnableDiscoveryClient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public class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CustomerApp</a:t>
            </a: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extends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RepositoryRestMvcConfiguration</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@Override</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protected</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configureRepositoryRestConfiguration(</a:t>
            </a:r>
            <a:r>
              <a:rPr sz="1400" b="1" dirty="0">
                <a:solidFill>
                  <a:srgbClr val="788E95"/>
                </a:solidFill>
                <a:latin typeface="Courier New"/>
                <a:ea typeface="Courier New"/>
                <a:cs typeface="Courier New"/>
                <a:sym typeface="Courier New"/>
              </a:rPr>
              <a:t>RepositoryRestConfiguration config</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config</a:t>
            </a:r>
            <a:r>
              <a:rPr sz="1400" b="1" dirty="0">
                <a:solidFill>
                  <a:srgbClr val="6A8188"/>
                </a:solidFill>
                <a:latin typeface="Courier New"/>
                <a:ea typeface="Courier New"/>
                <a:cs typeface="Courier New"/>
                <a:sym typeface="Courier New"/>
              </a:rPr>
              <a:t>.exposeIdsFor(</a:t>
            </a:r>
            <a:r>
              <a:rPr sz="1400" b="1" dirty="0">
                <a:solidFill>
                  <a:srgbClr val="788E95"/>
                </a:solidFill>
                <a:latin typeface="Courier New"/>
                <a:ea typeface="Courier New"/>
                <a:cs typeface="Courier New"/>
                <a:sym typeface="Courier New"/>
              </a:rPr>
              <a:t>Customer</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 static</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main(</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SpringApplication</a:t>
            </a:r>
            <a:r>
              <a:rPr sz="1400" b="1" dirty="0">
                <a:solidFill>
                  <a:srgbClr val="6A8188"/>
                </a:solidFill>
                <a:latin typeface="Courier New"/>
                <a:ea typeface="Courier New"/>
                <a:cs typeface="Courier New"/>
                <a:sym typeface="Courier New"/>
              </a:rPr>
              <a:t>.run(</a:t>
            </a:r>
            <a:r>
              <a:rPr sz="1400" b="1" dirty="0">
                <a:solidFill>
                  <a:srgbClr val="788E95"/>
                </a:solidFill>
                <a:latin typeface="Courier New"/>
                <a:ea typeface="Courier New"/>
                <a:cs typeface="Courier New"/>
                <a:sym typeface="Courier New"/>
              </a:rPr>
              <a:t>CustomerApp</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
        <p:nvSpPr>
          <p:cNvPr id="7" name="Shape 531"/>
          <p:cNvSpPr/>
          <p:nvPr/>
        </p:nvSpPr>
        <p:spPr>
          <a:xfrm flipH="1" flipV="1">
            <a:off x="2495723" y="1520625"/>
            <a:ext cx="2292266" cy="1"/>
          </a:xfrm>
          <a:prstGeom prst="line">
            <a:avLst/>
          </a:prstGeom>
          <a:ln w="50800">
            <a:solidFill>
              <a:srgbClr val="33928A"/>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spTree>
    <p:extLst>
      <p:ext uri="{BB962C8B-B14F-4D97-AF65-F5344CB8AC3E}">
        <p14:creationId xmlns:p14="http://schemas.microsoft.com/office/powerpoint/2010/main" val="85984023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Service Registry</a:t>
            </a:r>
            <a:endParaRPr lang="en-US" dirty="0"/>
          </a:p>
        </p:txBody>
      </p:sp>
      <p:grpSp>
        <p:nvGrpSpPr>
          <p:cNvPr id="3" name="Group 695"/>
          <p:cNvGrpSpPr/>
          <p:nvPr/>
        </p:nvGrpSpPr>
        <p:grpSpPr>
          <a:xfrm>
            <a:off x="642183" y="1886267"/>
            <a:ext cx="1400898" cy="1527780"/>
            <a:chOff x="235313" y="0"/>
            <a:chExt cx="1400897" cy="1527779"/>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94"/>
            <p:cNvSpPr/>
            <p:nvPr/>
          </p:nvSpPr>
          <p:spPr>
            <a:xfrm>
              <a:off x="235313" y="1312335"/>
              <a:ext cx="140089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Service </a:t>
              </a:r>
              <a:r>
                <a:rPr sz="1400" b="1" dirty="0" smtClean="0">
                  <a:solidFill>
                    <a:srgbClr val="4D4D4D"/>
                  </a:solidFill>
                  <a:uFill>
                    <a:solidFill>
                      <a:srgbClr val="4D4D4D"/>
                    </a:solidFill>
                  </a:uFill>
                  <a:latin typeface="Avenir Next Regular"/>
                  <a:ea typeface="Avenir Next Regular"/>
                  <a:cs typeface="Avenir Next Regular"/>
                  <a:sym typeface="Avenir Next Regular"/>
                </a:rPr>
                <a:t>Registry</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98"/>
          <p:cNvSpPr txBox="1">
            <a:spLocks/>
          </p:cNvSpPr>
          <p:nvPr/>
        </p:nvSpPr>
        <p:spPr>
          <a:xfrm>
            <a:off x="2728914" y="1461531"/>
            <a:ext cx="6045201" cy="3429001"/>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Registration and Discovery via Netflix OSS Eureka</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Service Binding via Spring Cloud Connector</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Single-tenant, scoped to CF space</a:t>
            </a:r>
          </a:p>
          <a:p>
            <a:pPr marL="217170" indent="-217170" defTabSz="868680">
              <a:spcBef>
                <a:spcPts val="1100"/>
              </a:spcBef>
              <a:buClr>
                <a:schemeClr val="tx2"/>
              </a:buClr>
              <a:defRPr sz="1800">
                <a:solidFill>
                  <a:srgbClr val="000000"/>
                </a:solidFill>
                <a:uFillTx/>
              </a:defRPr>
            </a:pPr>
            <a:r>
              <a:rPr lang="en-US" sz="2280" dirty="0" smtClean="0">
                <a:solidFill>
                  <a:srgbClr val="4D4D4D"/>
                </a:solidFill>
                <a:uFill>
                  <a:solidFill>
                    <a:srgbClr val="4D4D4D"/>
                  </a:solidFill>
                </a:uFill>
              </a:rPr>
              <a:t>Registration via CF Route</a:t>
            </a:r>
          </a:p>
        </p:txBody>
      </p:sp>
    </p:spTree>
    <p:extLst>
      <p:ext uri="{BB962C8B-B14F-4D97-AF65-F5344CB8AC3E}">
        <p14:creationId xmlns:p14="http://schemas.microsoft.com/office/powerpoint/2010/main" val="30554584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64571"/>
            <a:ext cx="8410575" cy="460375"/>
          </a:xfrm>
        </p:spPr>
        <p:txBody>
          <a:bodyPr/>
          <a:lstStyle/>
          <a:p>
            <a:r>
              <a:rPr lang="en-US" dirty="0" smtClean="0"/>
              <a:t>Spring Cloud Service Registry Dashboard</a:t>
            </a:r>
            <a:endParaRPr lang="en-US" dirty="0"/>
          </a:p>
        </p:txBody>
      </p:sp>
      <p:pic>
        <p:nvPicPr>
          <p:cNvPr id="3" name="Picture 2"/>
          <p:cNvPicPr>
            <a:picLocks noChangeAspect="1"/>
          </p:cNvPicPr>
          <p:nvPr/>
        </p:nvPicPr>
        <p:blipFill rotWithShape="1">
          <a:blip r:embed="rId2"/>
          <a:srcRect t="22" b="24779"/>
          <a:stretch/>
        </p:blipFill>
        <p:spPr>
          <a:xfrm>
            <a:off x="139384" y="704088"/>
            <a:ext cx="8869144" cy="3867912"/>
          </a:xfrm>
          <a:prstGeom prst="rect">
            <a:avLst/>
          </a:prstGeom>
        </p:spPr>
      </p:pic>
    </p:spTree>
    <p:extLst>
      <p:ext uri="{BB962C8B-B14F-4D97-AF65-F5344CB8AC3E}">
        <p14:creationId xmlns:p14="http://schemas.microsoft.com/office/powerpoint/2010/main" val="3246665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rgbClr val="FFFFFF"/>
                </a:solidFill>
              </a:rPr>
              <a:t>Configuration Server</a:t>
            </a:r>
            <a:endParaRPr lang="en" sz="2400" dirty="0">
              <a:solidFill>
                <a:srgbClr val="FFFFFF"/>
              </a:solidFill>
            </a:endParaRPr>
          </a:p>
        </p:txBody>
      </p:sp>
      <p:pic>
        <p:nvPicPr>
          <p:cNvPr id="6" name="Picture 5"/>
          <p:cNvPicPr>
            <a:picLocks noChangeAspect="1"/>
          </p:cNvPicPr>
          <p:nvPr/>
        </p:nvPicPr>
        <p:blipFill>
          <a:blip r:embed="rId3"/>
          <a:stretch>
            <a:fillRect/>
          </a:stretch>
        </p:blipFill>
        <p:spPr>
          <a:xfrm>
            <a:off x="0" y="787400"/>
            <a:ext cx="9144000" cy="3567843"/>
          </a:xfrm>
          <a:prstGeom prst="rect">
            <a:avLst/>
          </a:prstGeom>
        </p:spPr>
      </p:pic>
      <p:sp>
        <p:nvSpPr>
          <p:cNvPr id="4" name="Title 1"/>
          <p:cNvSpPr txBox="1">
            <a:spLocks/>
          </p:cNvSpPr>
          <p:nvPr/>
        </p:nvSpPr>
        <p:spPr bwMode="gray">
          <a:xfrm>
            <a:off x="366713" y="325438"/>
            <a:ext cx="8410575" cy="460375"/>
          </a:xfrm>
          <a:prstGeom prst="rect">
            <a:avLst/>
          </a:prstGeom>
          <a:noFill/>
        </p:spPr>
        <p:txBody>
          <a:bodyPr lIns="0" tIns="0" rIns="0" bIns="0" anchor="t" anchorCtr="0"/>
          <a:lstStyle>
            <a:lvl1pPr algn="l" defTabSz="914400" rtl="0" eaLnBrk="1" latinLnBrk="0" hangingPunct="1">
              <a:lnSpc>
                <a:spcPct val="90000"/>
              </a:lnSpc>
              <a:spcBef>
                <a:spcPct val="0"/>
              </a:spcBef>
              <a:buNone/>
              <a:defRPr sz="3200" kern="1200">
                <a:solidFill>
                  <a:srgbClr val="00685D"/>
                </a:solidFill>
                <a:latin typeface="Arial"/>
                <a:ea typeface="+mj-ea"/>
                <a:cs typeface="Arial"/>
              </a:defRPr>
            </a:lvl1pPr>
          </a:lstStyle>
          <a:p>
            <a:r>
              <a:rPr lang="en-US" dirty="0" smtClean="0"/>
              <a:t>Spring Cloud </a:t>
            </a:r>
            <a:r>
              <a:rPr lang="en-US" dirty="0" err="1" smtClean="0"/>
              <a:t>Config</a:t>
            </a:r>
            <a:r>
              <a:rPr lang="en-US" dirty="0" smtClean="0"/>
              <a:t> Server</a:t>
            </a:r>
            <a:endParaRPr lang="en-US" dirty="0"/>
          </a:p>
        </p:txBody>
      </p:sp>
    </p:spTree>
    <p:extLst>
      <p:ext uri="{BB962C8B-B14F-4D97-AF65-F5344CB8AC3E}">
        <p14:creationId xmlns:p14="http://schemas.microsoft.com/office/powerpoint/2010/main" val="250774524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rgbClr val="FFFFFF"/>
                </a:solidFill>
              </a:rPr>
              <a:t>Running Configuration Server</a:t>
            </a:r>
            <a:endParaRPr lang="en" sz="2400" dirty="0">
              <a:solidFill>
                <a:srgbClr val="FFFFFF"/>
              </a:solidFill>
            </a:endParaRPr>
          </a:p>
        </p:txBody>
      </p:sp>
      <p:sp>
        <p:nvSpPr>
          <p:cNvPr id="5" name="Shape 516"/>
          <p:cNvSpPr/>
          <p:nvPr/>
        </p:nvSpPr>
        <p:spPr>
          <a:xfrm>
            <a:off x="527599" y="1321535"/>
            <a:ext cx="7420383" cy="1920241"/>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@SpringBootApplication</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@EnableConfigServer</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public class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ConfigServerApplication</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 static</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main(</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SpringApplication</a:t>
            </a:r>
            <a:r>
              <a:rPr sz="1400" b="1" dirty="0">
                <a:solidFill>
                  <a:srgbClr val="6A8188"/>
                </a:solidFill>
                <a:latin typeface="Courier New"/>
                <a:ea typeface="Courier New"/>
                <a:cs typeface="Courier New"/>
                <a:sym typeface="Courier New"/>
              </a:rPr>
              <a:t>.run(</a:t>
            </a:r>
            <a:r>
              <a:rPr sz="1400" b="1" dirty="0">
                <a:solidFill>
                  <a:srgbClr val="788E95"/>
                </a:solidFill>
                <a:latin typeface="Courier New"/>
                <a:ea typeface="Courier New"/>
                <a:cs typeface="Courier New"/>
                <a:sym typeface="Courier New"/>
              </a:rPr>
              <a:t>ConfigServerApplication</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cxnSp>
        <p:nvCxnSpPr>
          <p:cNvPr id="3" name="Straight Arrow Connector 2"/>
          <p:cNvCxnSpPr/>
          <p:nvPr/>
        </p:nvCxnSpPr>
        <p:spPr>
          <a:xfrm flipH="1">
            <a:off x="2600159" y="1671053"/>
            <a:ext cx="71520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itle 1"/>
          <p:cNvSpPr txBox="1">
            <a:spLocks/>
          </p:cNvSpPr>
          <p:nvPr/>
        </p:nvSpPr>
        <p:spPr>
          <a:xfrm>
            <a:off x="366712" y="3511547"/>
            <a:ext cx="8402970" cy="4605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9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z="2400" i="1" dirty="0" smtClean="0">
                <a:solidFill>
                  <a:schemeClr val="bg2"/>
                </a:solidFill>
              </a:rPr>
              <a:t>Just a Spring Boot </a:t>
            </a:r>
            <a:r>
              <a:rPr lang="en-US" sz="2400" i="1" dirty="0" smtClean="0">
                <a:solidFill>
                  <a:schemeClr val="bg2"/>
                </a:solidFill>
              </a:rPr>
              <a:t>Application</a:t>
            </a:r>
          </a:p>
          <a:p>
            <a:r>
              <a:rPr lang="en-US" sz="2400" i="1" dirty="0" err="1" smtClean="0">
                <a:solidFill>
                  <a:schemeClr val="bg2"/>
                </a:solidFill>
              </a:rPr>
              <a:t>Github</a:t>
            </a:r>
            <a:r>
              <a:rPr lang="en-US" sz="2400" i="1" dirty="0" smtClean="0">
                <a:solidFill>
                  <a:schemeClr val="bg2"/>
                </a:solidFill>
              </a:rPr>
              <a:t> URL in </a:t>
            </a:r>
            <a:r>
              <a:rPr lang="en-US" sz="2400" i="1" dirty="0" err="1" smtClean="0">
                <a:solidFill>
                  <a:schemeClr val="bg2"/>
                </a:solidFill>
              </a:rPr>
              <a:t>Application.Properties</a:t>
            </a:r>
            <a:endParaRPr lang="en-US" sz="2400" i="1" dirty="0">
              <a:solidFill>
                <a:schemeClr val="bg2"/>
              </a:solidFill>
            </a:endParaRPr>
          </a:p>
        </p:txBody>
      </p:sp>
      <p:sp>
        <p:nvSpPr>
          <p:cNvPr id="6" name="Title 1"/>
          <p:cNvSpPr txBox="1">
            <a:spLocks/>
          </p:cNvSpPr>
          <p:nvPr/>
        </p:nvSpPr>
        <p:spPr bwMode="gray">
          <a:xfrm>
            <a:off x="366713" y="325438"/>
            <a:ext cx="8410575" cy="460375"/>
          </a:xfrm>
          <a:prstGeom prst="rect">
            <a:avLst/>
          </a:prstGeom>
          <a:noFill/>
        </p:spPr>
        <p:txBody>
          <a:bodyPr lIns="0" tIns="0" rIns="0" bIns="0" anchor="t" anchorCtr="0"/>
          <a:lstStyle>
            <a:lvl1pPr algn="l" defTabSz="914400" rtl="0" eaLnBrk="1" latinLnBrk="0" hangingPunct="1">
              <a:lnSpc>
                <a:spcPct val="90000"/>
              </a:lnSpc>
              <a:spcBef>
                <a:spcPct val="0"/>
              </a:spcBef>
              <a:buNone/>
              <a:defRPr sz="3200" kern="1200">
                <a:solidFill>
                  <a:srgbClr val="00685D"/>
                </a:solidFill>
                <a:latin typeface="Arial"/>
                <a:ea typeface="+mj-ea"/>
                <a:cs typeface="Arial"/>
              </a:defRPr>
            </a:lvl1pPr>
          </a:lstStyle>
          <a:p>
            <a:r>
              <a:rPr lang="en-US" dirty="0" smtClean="0"/>
              <a:t>Spring Cloud </a:t>
            </a:r>
            <a:r>
              <a:rPr lang="en-US" dirty="0" err="1" smtClean="0"/>
              <a:t>Config</a:t>
            </a:r>
            <a:r>
              <a:rPr lang="en-US" dirty="0" smtClean="0"/>
              <a:t> Server</a:t>
            </a:r>
            <a:endParaRPr lang="en-US" dirty="0"/>
          </a:p>
        </p:txBody>
      </p:sp>
    </p:spTree>
    <p:extLst>
      <p:ext uri="{BB962C8B-B14F-4D97-AF65-F5344CB8AC3E}">
        <p14:creationId xmlns:p14="http://schemas.microsoft.com/office/powerpoint/2010/main" val="19978242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grpSp>
        <p:nvGrpSpPr>
          <p:cNvPr id="3" name="Group 684"/>
          <p:cNvGrpSpPr/>
          <p:nvPr/>
        </p:nvGrpSpPr>
        <p:grpSpPr>
          <a:xfrm>
            <a:off x="707631" y="1883334"/>
            <a:ext cx="1270002" cy="1522993"/>
            <a:chOff x="300761" y="0"/>
            <a:chExt cx="1270001" cy="1522992"/>
          </a:xfrm>
        </p:grpSpPr>
        <p:pic>
          <p:nvPicPr>
            <p:cNvPr id="4"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5" name="Shape 683"/>
            <p:cNvSpPr/>
            <p:nvPr/>
          </p:nvSpPr>
          <p:spPr>
            <a:xfrm>
              <a:off x="333033" y="1307548"/>
              <a:ext cx="120545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Config </a:t>
              </a:r>
              <a:r>
                <a:rPr sz="1400" b="1" dirty="0" smtClean="0">
                  <a:solidFill>
                    <a:srgbClr val="4D4D4D"/>
                  </a:solidFill>
                  <a:uFill>
                    <a:solidFill>
                      <a:srgbClr val="4D4D4D"/>
                    </a:solidFill>
                  </a:uFill>
                  <a:latin typeface="Avenir Next Regular"/>
                  <a:ea typeface="Avenir Next Regular"/>
                  <a:cs typeface="Avenir Next Regular"/>
                  <a:sym typeface="Avenir Next Regular"/>
                </a:rPr>
                <a:t>Server</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687"/>
          <p:cNvSpPr txBox="1">
            <a:spLocks/>
          </p:cNvSpPr>
          <p:nvPr/>
        </p:nvSpPr>
        <p:spPr>
          <a:xfrm>
            <a:off x="2728914" y="1191505"/>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Service Binding via Spring Cloud Connector</a:t>
            </a:r>
          </a:p>
          <a:p>
            <a:pPr>
              <a:buClr>
                <a:schemeClr val="tx2"/>
              </a:buClr>
              <a:defRPr sz="1800">
                <a:solidFill>
                  <a:srgbClr val="000000"/>
                </a:solidFill>
                <a:uFillTx/>
              </a:defRPr>
            </a:pPr>
            <a:r>
              <a:rPr lang="en-US" sz="2400" dirty="0" err="1" smtClean="0">
                <a:solidFill>
                  <a:srgbClr val="4D4D4D"/>
                </a:solidFill>
                <a:uFill>
                  <a:solidFill>
                    <a:srgbClr val="4D4D4D"/>
                  </a:solidFill>
                </a:uFill>
              </a:rPr>
              <a:t>Git</a:t>
            </a:r>
            <a:r>
              <a:rPr lang="en-US" sz="2400" dirty="0" smtClean="0">
                <a:solidFill>
                  <a:srgbClr val="4D4D4D"/>
                </a:solidFill>
                <a:uFill>
                  <a:solidFill>
                    <a:srgbClr val="4D4D4D"/>
                  </a:solidFill>
                </a:uFill>
              </a:rPr>
              <a:t>/SVN URL for </a:t>
            </a:r>
            <a:r>
              <a:rPr lang="en-US" sz="2400" dirty="0" err="1" smtClean="0">
                <a:solidFill>
                  <a:srgbClr val="4D4D4D"/>
                </a:solidFill>
                <a:uFill>
                  <a:solidFill>
                    <a:srgbClr val="4D4D4D"/>
                  </a:solidFill>
                </a:uFill>
              </a:rPr>
              <a:t>Config</a:t>
            </a:r>
            <a:r>
              <a:rPr lang="en-US" sz="2400" dirty="0" smtClean="0">
                <a:solidFill>
                  <a:srgbClr val="4D4D4D"/>
                </a:solidFill>
                <a:uFill>
                  <a:solidFill>
                    <a:srgbClr val="4D4D4D"/>
                  </a:solidFill>
                </a:uFill>
              </a:rPr>
              <a:t> Repo provided via Service Dashboard (post-provisioning)</a:t>
            </a:r>
          </a:p>
          <a:p>
            <a:pPr>
              <a:buClr>
                <a:schemeClr val="tx2"/>
              </a:buClr>
              <a:defRPr sz="1800">
                <a:solidFill>
                  <a:srgbClr val="000000"/>
                </a:solidFill>
                <a:uFillTx/>
              </a:defRPr>
            </a:pPr>
            <a:r>
              <a:rPr lang="en-US" sz="2400" dirty="0" smtClean="0">
                <a:solidFill>
                  <a:srgbClr val="4D4D4D"/>
                </a:solidFill>
                <a:uFill>
                  <a:solidFill>
                    <a:srgbClr val="4D4D4D"/>
                  </a:solidFill>
                </a:uFill>
              </a:rPr>
              <a:t>Single tenant, scoped to CF space</a:t>
            </a:r>
            <a:br>
              <a:rPr lang="en-US" sz="2400" dirty="0" smtClean="0">
                <a:solidFill>
                  <a:srgbClr val="4D4D4D"/>
                </a:solidFill>
                <a:uFill>
                  <a:solidFill>
                    <a:srgbClr val="4D4D4D"/>
                  </a:solidFill>
                </a:uFill>
              </a:rPr>
            </a:br>
            <a:r>
              <a:rPr lang="en-US" sz="1800" dirty="0" smtClean="0">
                <a:solidFill>
                  <a:srgbClr val="4D4D4D"/>
                </a:solidFill>
                <a:uFill>
                  <a:solidFill>
                    <a:srgbClr val="4D4D4D"/>
                  </a:solidFill>
                </a:uFill>
              </a:rPr>
              <a:t>(nothing prevents shared </a:t>
            </a:r>
            <a:r>
              <a:rPr lang="en-US" sz="1800" dirty="0" err="1" smtClean="0">
                <a:solidFill>
                  <a:srgbClr val="4D4D4D"/>
                </a:solidFill>
                <a:uFill>
                  <a:solidFill>
                    <a:srgbClr val="4D4D4D"/>
                  </a:solidFill>
                </a:uFill>
              </a:rPr>
              <a:t>Git</a:t>
            </a:r>
            <a:r>
              <a:rPr lang="en-US" sz="1800" dirty="0" smtClean="0">
                <a:solidFill>
                  <a:srgbClr val="4D4D4D"/>
                </a:solidFill>
                <a:uFill>
                  <a:solidFill>
                    <a:srgbClr val="4D4D4D"/>
                  </a:solidFill>
                </a:uFill>
              </a:rPr>
              <a:t> repo)</a:t>
            </a:r>
            <a:endParaRPr lang="en-US" sz="1800" dirty="0">
              <a:solidFill>
                <a:srgbClr val="4D4D4D"/>
              </a:solidFill>
              <a:uFill>
                <a:solidFill>
                  <a:srgbClr val="4D4D4D"/>
                </a:solidFill>
              </a:uFill>
            </a:endParaRPr>
          </a:p>
        </p:txBody>
      </p:sp>
    </p:spTree>
    <p:extLst>
      <p:ext uri="{BB962C8B-B14F-4D97-AF65-F5344CB8AC3E}">
        <p14:creationId xmlns:p14="http://schemas.microsoft.com/office/powerpoint/2010/main" val="18790575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881"/>
                </a:solidFill>
                <a:uFill>
                  <a:solidFill>
                    <a:srgbClr val="008881"/>
                  </a:solidFill>
                </a:uFill>
              </a:rPr>
              <a:t>Spring Cloud </a:t>
            </a:r>
            <a:r>
              <a:rPr lang="en-US" dirty="0" err="1" smtClean="0">
                <a:solidFill>
                  <a:srgbClr val="008881"/>
                </a:solidFill>
                <a:uFill>
                  <a:solidFill>
                    <a:srgbClr val="008881"/>
                  </a:solidFill>
                </a:uFill>
              </a:rPr>
              <a:t>Config</a:t>
            </a:r>
            <a:r>
              <a:rPr lang="en-US" dirty="0" smtClean="0">
                <a:solidFill>
                  <a:srgbClr val="008881"/>
                </a:solidFill>
                <a:uFill>
                  <a:solidFill>
                    <a:srgbClr val="008881"/>
                  </a:solidFill>
                </a:uFill>
              </a:rPr>
              <a:t> </a:t>
            </a:r>
            <a:r>
              <a:rPr lang="en-US" dirty="0">
                <a:solidFill>
                  <a:srgbClr val="008881"/>
                </a:solidFill>
                <a:uFill>
                  <a:solidFill>
                    <a:srgbClr val="008881"/>
                  </a:solidFill>
                </a:uFill>
              </a:rPr>
              <a:t>Server Dashboard</a:t>
            </a:r>
            <a:endParaRPr lang="en-US" dirty="0"/>
          </a:p>
        </p:txBody>
      </p:sp>
      <p:pic>
        <p:nvPicPr>
          <p:cNvPr id="3" name="pasted-image.png"/>
          <p:cNvPicPr/>
          <p:nvPr/>
        </p:nvPicPr>
        <p:blipFill>
          <a:blip r:embed="rId2">
            <a:extLst/>
          </a:blip>
          <a:stretch>
            <a:fillRect/>
          </a:stretch>
        </p:blipFill>
        <p:spPr>
          <a:xfrm>
            <a:off x="1582668" y="922783"/>
            <a:ext cx="5978664" cy="3566222"/>
          </a:xfrm>
          <a:prstGeom prst="rect">
            <a:avLst/>
          </a:prstGeom>
          <a:ln w="12700">
            <a:miter lim="400000"/>
          </a:ln>
        </p:spPr>
      </p:pic>
    </p:spTree>
    <p:extLst>
      <p:ext uri="{BB962C8B-B14F-4D97-AF65-F5344CB8AC3E}">
        <p14:creationId xmlns:p14="http://schemas.microsoft.com/office/powerpoint/2010/main" val="24116632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Circuit Breaker Example</a:t>
            </a:r>
            <a:endParaRPr lang="en" sz="2400" dirty="0">
              <a:solidFill>
                <a:schemeClr val="tx1"/>
              </a:solidFill>
            </a:endParaRPr>
          </a:p>
        </p:txBody>
      </p:sp>
      <p:pic>
        <p:nvPicPr>
          <p:cNvPr id="2" name="Picture 1"/>
          <p:cNvPicPr>
            <a:picLocks noChangeAspect="1"/>
          </p:cNvPicPr>
          <p:nvPr/>
        </p:nvPicPr>
        <p:blipFill>
          <a:blip r:embed="rId3"/>
          <a:stretch>
            <a:fillRect/>
          </a:stretch>
        </p:blipFill>
        <p:spPr>
          <a:xfrm>
            <a:off x="2052053" y="889065"/>
            <a:ext cx="4503151" cy="3724829"/>
          </a:xfrm>
          <a:prstGeom prst="rect">
            <a:avLst/>
          </a:prstGeom>
        </p:spPr>
      </p:pic>
    </p:spTree>
    <p:extLst>
      <p:ext uri="{BB962C8B-B14F-4D97-AF65-F5344CB8AC3E}">
        <p14:creationId xmlns:p14="http://schemas.microsoft.com/office/powerpoint/2010/main" val="359308488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Enable Circuit Breaker</a:t>
            </a:r>
            <a:endParaRPr lang="en" sz="2400" dirty="0">
              <a:solidFill>
                <a:schemeClr val="tx1"/>
              </a:solidFill>
            </a:endParaRPr>
          </a:p>
        </p:txBody>
      </p:sp>
      <p:sp>
        <p:nvSpPr>
          <p:cNvPr id="7" name="Shape 549"/>
          <p:cNvSpPr/>
          <p:nvPr/>
        </p:nvSpPr>
        <p:spPr>
          <a:xfrm>
            <a:off x="381671" y="750702"/>
            <a:ext cx="8380659" cy="387798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squar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	@HystrixCommand</a:t>
            </a:r>
            <a:r>
              <a:rPr sz="1400" b="1" dirty="0">
                <a:solidFill>
                  <a:srgbClr val="6A8188"/>
                </a:solidFill>
                <a:latin typeface="Courier New"/>
                <a:ea typeface="Courier New"/>
                <a:cs typeface="Courier New"/>
                <a:sym typeface="Courier New"/>
              </a:rPr>
              <a:t>(</a:t>
            </a:r>
            <a:r>
              <a:rPr sz="1400" b="1" dirty="0">
                <a:solidFill>
                  <a:srgbClr val="788E95"/>
                </a:solidFill>
                <a:latin typeface="Courier New"/>
                <a:ea typeface="Courier New"/>
                <a:cs typeface="Courier New"/>
                <a:sym typeface="Courier New"/>
              </a:rPr>
              <a:t>fallbackMethod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E5493D"/>
                </a:solidFill>
                <a:latin typeface="Courier New"/>
                <a:ea typeface="Courier New"/>
                <a:cs typeface="Courier New"/>
                <a:sym typeface="Courier New"/>
              </a:rPr>
              <a:t>"defaultLink"</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Link</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getStoresByLocationLink(</a:t>
            </a:r>
            <a:r>
              <a:rPr sz="1400" b="1" dirty="0">
                <a:solidFill>
                  <a:srgbClr val="788E95"/>
                </a:solidFill>
                <a:latin typeface="Courier New"/>
                <a:ea typeface="Courier New"/>
                <a:cs typeface="Courier New"/>
                <a:sym typeface="Courier New"/>
              </a:rPr>
              <a:t>Map</a:t>
            </a:r>
            <a:r>
              <a:rPr sz="1400" b="1" dirty="0">
                <a:solidFill>
                  <a:srgbClr val="6A8188"/>
                </a:solidFill>
                <a:latin typeface="Courier New"/>
                <a:ea typeface="Courier New"/>
                <a:cs typeface="Courier New"/>
                <a:sym typeface="Courier New"/>
              </a:rPr>
              <a:t>&lt;</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Object</a:t>
            </a:r>
            <a:r>
              <a:rPr sz="1400" b="1" dirty="0">
                <a:solidFill>
                  <a:srgbClr val="6A8188"/>
                </a:solidFill>
                <a:latin typeface="Courier New"/>
                <a:ea typeface="Courier New"/>
                <a:cs typeface="Courier New"/>
                <a:sym typeface="Courier New"/>
              </a:rPr>
              <a:t>&gt;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parameters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URI storesUri</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URI</a:t>
            </a:r>
            <a:r>
              <a:rPr sz="1400" b="1" dirty="0">
                <a:solidFill>
                  <a:srgbClr val="6A8188"/>
                </a:solidFill>
                <a:latin typeface="Courier New"/>
                <a:ea typeface="Courier New"/>
                <a:cs typeface="Courier New"/>
                <a:sym typeface="Courier New"/>
              </a:rPr>
              <a:t>.create(</a:t>
            </a:r>
            <a:r>
              <a:rPr sz="1400" b="1" dirty="0">
                <a:solidFill>
                  <a:srgbClr val="788E95"/>
                </a:solidFill>
                <a:latin typeface="Courier New"/>
                <a:ea typeface="Courier New"/>
                <a:cs typeface="Courier New"/>
                <a:sym typeface="Courier New"/>
              </a:rPr>
              <a:t>uri</a:t>
            </a:r>
            <a:r>
              <a:rPr sz="1400" b="1" dirty="0">
                <a:solidFill>
                  <a:srgbClr val="6A8188"/>
                </a:solidFill>
                <a:latin typeface="Courier New"/>
                <a:ea typeface="Courier New"/>
                <a:cs typeface="Courier New"/>
                <a:sym typeface="Courier New"/>
              </a:rPr>
              <a:t>);</a:t>
            </a:r>
            <a:endParaRPr sz="1400" b="1" dirty="0">
              <a:solidFill>
                <a:srgbClr val="788E95"/>
              </a:solidFill>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try</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ServiceInstance instance</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loadBalancer</a:t>
            </a:r>
            <a:r>
              <a:rPr sz="1400" b="1" dirty="0">
                <a:solidFill>
                  <a:srgbClr val="6A8188"/>
                </a:solidFill>
                <a:latin typeface="Courier New"/>
                <a:ea typeface="Courier New"/>
                <a:cs typeface="Courier New"/>
                <a:sym typeface="Courier New"/>
              </a:rPr>
              <a:t>.choose(</a:t>
            </a:r>
            <a:r>
              <a:rPr sz="1400" b="1" dirty="0">
                <a:solidFill>
                  <a:srgbClr val="E5493D"/>
                </a:solidFill>
                <a:latin typeface="Courier New"/>
                <a:ea typeface="Courier New"/>
                <a:cs typeface="Courier New"/>
                <a:sym typeface="Courier New"/>
              </a:rPr>
              <a:t>"stores"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storesUri</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URI</a:t>
            </a:r>
            <a:r>
              <a:rPr sz="1400" b="1" dirty="0">
                <a:solidFill>
                  <a:srgbClr val="6A8188"/>
                </a:solidFill>
                <a:latin typeface="Courier New"/>
                <a:ea typeface="Courier New"/>
                <a:cs typeface="Courier New"/>
                <a:sym typeface="Courier New"/>
              </a:rPr>
              <a:t>.create(</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.format(</a:t>
            </a:r>
            <a:r>
              <a:rPr sz="1400" b="1" dirty="0">
                <a:solidFill>
                  <a:srgbClr val="E5493D"/>
                </a:solidFill>
                <a:latin typeface="Courier New"/>
                <a:ea typeface="Courier New"/>
                <a:cs typeface="Courier New"/>
                <a:sym typeface="Courier New"/>
              </a:rPr>
              <a:t>"http://%s:%s"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instance</a:t>
            </a:r>
            <a:r>
              <a:rPr sz="1400" b="1" dirty="0">
                <a:solidFill>
                  <a:srgbClr val="6A8188"/>
                </a:solidFill>
                <a:latin typeface="Courier New"/>
                <a:ea typeface="Courier New"/>
                <a:cs typeface="Courier New"/>
                <a:sym typeface="Courier New"/>
              </a:rPr>
              <a:t>.getHost(),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instance</a:t>
            </a:r>
            <a:r>
              <a:rPr sz="1400" b="1" dirty="0">
                <a:solidFill>
                  <a:srgbClr val="6A8188"/>
                </a:solidFill>
                <a:latin typeface="Courier New"/>
                <a:ea typeface="Courier New"/>
                <a:cs typeface="Courier New"/>
                <a:sym typeface="Courier New"/>
              </a:rPr>
              <a:t>.getPort()));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catch</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solidFill>
                  <a:srgbClr val="788E95"/>
                </a:solidFill>
                <a:latin typeface="Courier New"/>
                <a:ea typeface="Courier New"/>
                <a:cs typeface="Courier New"/>
                <a:sym typeface="Courier New"/>
              </a:rPr>
              <a:t>RuntimeException e</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A4B0B1"/>
                </a:solidFill>
                <a:latin typeface="Courier New"/>
                <a:ea typeface="Courier New"/>
                <a:cs typeface="Courier New"/>
                <a:sym typeface="Courier New"/>
              </a:rPr>
              <a:t>// Eureka not available</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solidFill>
                <a:srgbClr val="788E95"/>
              </a:solidFill>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Traverson traverson</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new</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Traverson(</a:t>
            </a:r>
            <a:r>
              <a:rPr sz="1400" b="1" dirty="0">
                <a:solidFill>
                  <a:srgbClr val="788E95"/>
                </a:solidFill>
                <a:latin typeface="Courier New"/>
                <a:ea typeface="Courier New"/>
                <a:cs typeface="Courier New"/>
                <a:sym typeface="Courier New"/>
              </a:rPr>
              <a:t>storesUri</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MediaTypes</a:t>
            </a:r>
            <a:r>
              <a:rPr sz="1400" b="1" dirty="0">
                <a:solidFill>
                  <a:srgbClr val="6A8188"/>
                </a:solidFill>
                <a:latin typeface="Courier New"/>
                <a:ea typeface="Courier New"/>
                <a:cs typeface="Courier New"/>
                <a:sym typeface="Courier New"/>
              </a:rPr>
              <a:t>.</a:t>
            </a:r>
            <a:r>
              <a:rPr sz="1400" b="1" dirty="0">
                <a:solidFill>
                  <a:srgbClr val="788E95"/>
                </a:solidFill>
                <a:latin typeface="Courier New"/>
                <a:ea typeface="Courier New"/>
                <a:cs typeface="Courier New"/>
                <a:sym typeface="Courier New"/>
              </a:rPr>
              <a:t>HAL_JSON</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Link link</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traverson</a:t>
            </a:r>
            <a:r>
              <a:rPr sz="1400" b="1" dirty="0">
                <a:solidFill>
                  <a:srgbClr val="6A8188"/>
                </a:solidFill>
                <a:latin typeface="Courier New"/>
                <a:ea typeface="Courier New"/>
                <a:cs typeface="Courier New"/>
                <a:sym typeface="Courier New"/>
              </a:rPr>
              <a:t>.follow(</a:t>
            </a:r>
            <a:r>
              <a:rPr sz="1400" b="1" dirty="0">
                <a:solidFill>
                  <a:srgbClr val="E5493D"/>
                </a:solidFill>
                <a:latin typeface="Courier New"/>
                <a:ea typeface="Courier New"/>
                <a:cs typeface="Courier New"/>
                <a:sym typeface="Courier New"/>
              </a:rPr>
              <a:t>"stores"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E5493D"/>
                </a:solidFill>
                <a:latin typeface="Courier New"/>
                <a:ea typeface="Courier New"/>
                <a:cs typeface="Courier New"/>
                <a:sym typeface="Courier New"/>
              </a:rPr>
              <a:t>"search"</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E5493D"/>
                </a:solidFill>
                <a:latin typeface="Courier New"/>
                <a:ea typeface="Courier New"/>
                <a:cs typeface="Courier New"/>
                <a:sym typeface="Courier New"/>
              </a:rPr>
              <a:t>"by-location"</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.withTemplateParameters(</a:t>
            </a:r>
            <a:r>
              <a:rPr sz="1400" b="1" dirty="0">
                <a:solidFill>
                  <a:srgbClr val="788E95"/>
                </a:solidFill>
                <a:latin typeface="Courier New"/>
                <a:ea typeface="Courier New"/>
                <a:cs typeface="Courier New"/>
                <a:sym typeface="Courier New"/>
              </a:rPr>
              <a:t>parameters</a:t>
            </a:r>
            <a:r>
              <a:rPr sz="1400" b="1" dirty="0">
                <a:solidFill>
                  <a:srgbClr val="6A8188"/>
                </a:solidFill>
                <a:latin typeface="Courier New"/>
                <a:ea typeface="Courier New"/>
                <a:cs typeface="Courier New"/>
                <a:sym typeface="Courier New"/>
              </a:rPr>
              <a:t>).asLink();</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return</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link</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p>
        </p:txBody>
      </p:sp>
      <p:sp>
        <p:nvSpPr>
          <p:cNvPr id="8" name="Shape 550"/>
          <p:cNvSpPr/>
          <p:nvPr/>
        </p:nvSpPr>
        <p:spPr>
          <a:xfrm flipH="1" flipV="1">
            <a:off x="5917101" y="906072"/>
            <a:ext cx="2292266" cy="1"/>
          </a:xfrm>
          <a:prstGeom prst="line">
            <a:avLst/>
          </a:prstGeom>
          <a:ln w="50800">
            <a:solidFill>
              <a:srgbClr val="33928A"/>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9" name="Shape 551"/>
          <p:cNvSpPr/>
          <p:nvPr/>
        </p:nvSpPr>
        <p:spPr>
          <a:xfrm flipV="1">
            <a:off x="7478151" y="1822193"/>
            <a:ext cx="1" cy="803030"/>
          </a:xfrm>
          <a:prstGeom prst="line">
            <a:avLst/>
          </a:prstGeom>
          <a:ln w="50800">
            <a:solidFill>
              <a:srgbClr val="33928A"/>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10" name="Shape 552"/>
          <p:cNvSpPr/>
          <p:nvPr/>
        </p:nvSpPr>
        <p:spPr>
          <a:xfrm>
            <a:off x="5999820" y="2608292"/>
            <a:ext cx="3063551" cy="3506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i="1"/>
            </a:lvl1pPr>
          </a:lstStyle>
          <a:p>
            <a:pPr lvl="0">
              <a:defRPr b="0" i="0">
                <a:solidFill>
                  <a:srgbClr val="000000"/>
                </a:solidFill>
                <a:uFillTx/>
              </a:defRPr>
            </a:pPr>
            <a:r>
              <a:rPr b="1" i="1" dirty="0">
                <a:solidFill>
                  <a:srgbClr val="4D4D4D"/>
                </a:solidFill>
                <a:uFill>
                  <a:solidFill>
                    <a:srgbClr val="4D4D4D"/>
                  </a:solidFill>
                </a:uFill>
              </a:rPr>
              <a:t>Client-Side Load Balancing</a:t>
            </a:r>
          </a:p>
        </p:txBody>
      </p:sp>
    </p:spTree>
    <p:extLst>
      <p:ext uri="{BB962C8B-B14F-4D97-AF65-F5344CB8AC3E}">
        <p14:creationId xmlns:p14="http://schemas.microsoft.com/office/powerpoint/2010/main" val="15005276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Enable Circuit Breaker</a:t>
            </a:r>
            <a:endParaRPr lang="en" sz="2400" dirty="0">
              <a:solidFill>
                <a:schemeClr val="tx1"/>
              </a:solidFill>
            </a:endParaRPr>
          </a:p>
        </p:txBody>
      </p:sp>
      <p:sp>
        <p:nvSpPr>
          <p:cNvPr id="5" name="Shape 542"/>
          <p:cNvSpPr/>
          <p:nvPr/>
        </p:nvSpPr>
        <p:spPr>
          <a:xfrm>
            <a:off x="23435" y="985108"/>
            <a:ext cx="9097130" cy="344709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squar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@SpringBootApplication</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@EnableCircuitBreaker</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@EnableDiscoveryClient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public class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CustomerApp</a:t>
            </a: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extends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RepositoryRestMvcConfiguration</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@Override</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protected</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configureRepositoryRestConfiguration(</a:t>
            </a:r>
            <a:r>
              <a:rPr sz="1400" b="1" dirty="0">
                <a:solidFill>
                  <a:srgbClr val="788E95"/>
                </a:solidFill>
                <a:latin typeface="Courier New"/>
                <a:ea typeface="Courier New"/>
                <a:cs typeface="Courier New"/>
                <a:sym typeface="Courier New"/>
              </a:rPr>
              <a:t>RepositoryRestConfiguration config</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config</a:t>
            </a:r>
            <a:r>
              <a:rPr sz="1400" b="1" dirty="0">
                <a:solidFill>
                  <a:srgbClr val="6A8188"/>
                </a:solidFill>
                <a:latin typeface="Courier New"/>
                <a:ea typeface="Courier New"/>
                <a:cs typeface="Courier New"/>
                <a:sym typeface="Courier New"/>
              </a:rPr>
              <a:t>.exposeIdsFor(</a:t>
            </a:r>
            <a:r>
              <a:rPr sz="1400" b="1" dirty="0">
                <a:solidFill>
                  <a:srgbClr val="788E95"/>
                </a:solidFill>
                <a:latin typeface="Courier New"/>
                <a:ea typeface="Courier New"/>
                <a:cs typeface="Courier New"/>
                <a:sym typeface="Courier New"/>
              </a:rPr>
              <a:t>Customer</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 static</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main(</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SpringApplication</a:t>
            </a:r>
            <a:r>
              <a:rPr sz="1400" b="1" dirty="0">
                <a:solidFill>
                  <a:srgbClr val="6A8188"/>
                </a:solidFill>
                <a:latin typeface="Courier New"/>
                <a:ea typeface="Courier New"/>
                <a:cs typeface="Courier New"/>
                <a:sym typeface="Courier New"/>
              </a:rPr>
              <a:t>.run(</a:t>
            </a:r>
            <a:r>
              <a:rPr sz="1400" b="1" dirty="0">
                <a:solidFill>
                  <a:srgbClr val="788E95"/>
                </a:solidFill>
                <a:latin typeface="Courier New"/>
                <a:ea typeface="Courier New"/>
                <a:cs typeface="Courier New"/>
                <a:sym typeface="Courier New"/>
              </a:rPr>
              <a:t>CustomerApp</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
        <p:nvSpPr>
          <p:cNvPr id="6" name="Shape 543"/>
          <p:cNvSpPr/>
          <p:nvPr/>
        </p:nvSpPr>
        <p:spPr>
          <a:xfrm flipH="1" flipV="1">
            <a:off x="2379800" y="1335307"/>
            <a:ext cx="2292266" cy="1"/>
          </a:xfrm>
          <a:prstGeom prst="line">
            <a:avLst/>
          </a:prstGeom>
          <a:ln w="50800">
            <a:solidFill>
              <a:srgbClr val="33928A"/>
            </a:solidFill>
            <a:round/>
            <a:tailEnd type="triangle"/>
          </a:ln>
        </p:spPr>
        <p:txBody>
          <a:bodyPr wrap="square" lIns="0" tIns="0" rIns="0" bIns="0"/>
          <a:lstStyle/>
          <a:p>
            <a:pPr lvl="0" defTabSz="457200">
              <a:defRPr sz="1200">
                <a:solidFill>
                  <a:srgbClr val="000000"/>
                </a:solidFill>
                <a:uFillTx/>
                <a:latin typeface="+mn-lt"/>
                <a:ea typeface="+mn-ea"/>
                <a:cs typeface="+mn-cs"/>
                <a:sym typeface="Helvetica"/>
              </a:defRPr>
            </a:pPr>
            <a:endParaRPr/>
          </a:p>
        </p:txBody>
      </p:sp>
    </p:spTree>
    <p:extLst>
      <p:ext uri="{BB962C8B-B14F-4D97-AF65-F5344CB8AC3E}">
        <p14:creationId xmlns:p14="http://schemas.microsoft.com/office/powerpoint/2010/main" val="331696584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790"/>
          <p:cNvSpPr/>
          <p:nvPr/>
        </p:nvSpPr>
        <p:spPr>
          <a:xfrm>
            <a:off x="596764" y="1138516"/>
            <a:ext cx="2416298" cy="3111407"/>
          </a:xfrm>
          <a:prstGeom prst="roundRect">
            <a:avLst>
              <a:gd name="adj" fmla="val 16667"/>
            </a:avLst>
          </a:prstGeom>
          <a:solidFill>
            <a:schemeClr val="accent2">
              <a:lumMod val="75000"/>
            </a:schemeClr>
          </a:solidFill>
          <a:ln w="9525" cap="flat">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685D"/>
              </a:buClr>
              <a:buSzPct val="25000"/>
              <a:buFont typeface="Arial"/>
              <a:buNone/>
            </a:pPr>
            <a:endParaRPr lang="en-US" sz="3600" b="0" i="0" u="none" strike="noStrike" cap="none" baseline="0" dirty="0" smtClean="0">
              <a:solidFill>
                <a:schemeClr val="bg1"/>
              </a:solidFill>
              <a:sym typeface="Arial"/>
              <a:rtl val="0"/>
            </a:endParaRPr>
          </a:p>
          <a:p>
            <a:pPr marL="0" marR="0" lvl="0" indent="0" algn="ctr" rtl="0">
              <a:lnSpc>
                <a:spcPct val="100000"/>
              </a:lnSpc>
              <a:spcBef>
                <a:spcPts val="0"/>
              </a:spcBef>
              <a:spcAft>
                <a:spcPts val="0"/>
              </a:spcAft>
              <a:buClr>
                <a:srgbClr val="00685D"/>
              </a:buClr>
              <a:buSzPct val="25000"/>
              <a:buFont typeface="Arial"/>
              <a:buNone/>
            </a:pPr>
            <a:r>
              <a:rPr lang="en-US" sz="2400" b="0" i="0" u="none" strike="noStrike" cap="none" baseline="0" dirty="0" smtClean="0">
                <a:solidFill>
                  <a:schemeClr val="bg1"/>
                </a:solidFill>
                <a:sym typeface="Arial"/>
                <a:rtl val="0"/>
              </a:rPr>
              <a:t>Spring</a:t>
            </a:r>
            <a:endParaRPr lang="en-US" sz="2400" dirty="0" smtClean="0">
              <a:solidFill>
                <a:schemeClr val="bg1"/>
              </a:solidFill>
            </a:endParaRPr>
          </a:p>
          <a:p>
            <a:endParaRPr lang="en-US" sz="2000" b="1" dirty="0" smtClean="0">
              <a:solidFill>
                <a:schemeClr val="bg1">
                  <a:lumMod val="85000"/>
                </a:schemeClr>
              </a:solidFill>
            </a:endParaRPr>
          </a:p>
          <a:p>
            <a:endParaRPr lang="en-US" sz="2000" b="1" dirty="0">
              <a:solidFill>
                <a:schemeClr val="bg1">
                  <a:lumMod val="85000"/>
                </a:schemeClr>
              </a:solidFill>
            </a:endParaRPr>
          </a:p>
          <a:p>
            <a:r>
              <a:rPr lang="en-US" sz="1800" dirty="0" smtClean="0">
                <a:solidFill>
                  <a:schemeClr val="tx2"/>
                </a:solidFill>
              </a:rPr>
              <a:t>#</a:t>
            </a:r>
            <a:r>
              <a:rPr lang="en-US" sz="1800" dirty="0">
                <a:solidFill>
                  <a:schemeClr val="tx2"/>
                </a:solidFill>
              </a:rPr>
              <a:t>1 Enterprise Java App </a:t>
            </a:r>
            <a:r>
              <a:rPr lang="en-US" sz="1800" dirty="0" smtClean="0">
                <a:solidFill>
                  <a:schemeClr val="tx2"/>
                </a:solidFill>
              </a:rPr>
              <a:t>Framework</a:t>
            </a:r>
            <a:endParaRPr lang="en-US" sz="1800" dirty="0">
              <a:solidFill>
                <a:schemeClr val="tx2"/>
              </a:solidFill>
            </a:endParaRPr>
          </a:p>
          <a:p>
            <a:endParaRPr lang="en-US" sz="1800" dirty="0">
              <a:solidFill>
                <a:schemeClr val="tx2"/>
              </a:solidFill>
            </a:endParaRPr>
          </a:p>
          <a:p>
            <a:r>
              <a:rPr lang="en-US" sz="1800" dirty="0" smtClean="0">
                <a:solidFill>
                  <a:schemeClr val="tx2"/>
                </a:solidFill>
              </a:rPr>
              <a:t>Netflix</a:t>
            </a:r>
            <a:endParaRPr lang="en-US" sz="1800" dirty="0">
              <a:solidFill>
                <a:schemeClr val="tx2"/>
              </a:solidFill>
            </a:endParaRPr>
          </a:p>
          <a:p>
            <a:endParaRPr lang="en-US" sz="1800" dirty="0" smtClean="0">
              <a:solidFill>
                <a:schemeClr val="tx2"/>
              </a:solidFill>
            </a:endParaRPr>
          </a:p>
          <a:p>
            <a:r>
              <a:rPr lang="en-US" sz="1800" dirty="0" smtClean="0">
                <a:solidFill>
                  <a:schemeClr val="tx2"/>
                </a:solidFill>
              </a:rPr>
              <a:t>Open Source</a:t>
            </a:r>
            <a:endParaRPr lang="en-US" sz="1800" dirty="0">
              <a:solidFill>
                <a:schemeClr val="tx2"/>
              </a:solidFill>
            </a:endParaRPr>
          </a:p>
          <a:p>
            <a:pPr marL="0" marR="0" lvl="0" indent="0" algn="ctr" rtl="0">
              <a:lnSpc>
                <a:spcPct val="100000"/>
              </a:lnSpc>
              <a:spcBef>
                <a:spcPts val="0"/>
              </a:spcBef>
              <a:spcAft>
                <a:spcPts val="0"/>
              </a:spcAft>
              <a:buClr>
                <a:srgbClr val="00685D"/>
              </a:buClr>
              <a:buSzPct val="25000"/>
              <a:buFont typeface="Arial"/>
              <a:buNone/>
            </a:pPr>
            <a:endParaRPr lang="en-US" sz="4400" b="0" i="0" u="none" strike="noStrike" cap="none" baseline="0" dirty="0">
              <a:solidFill>
                <a:schemeClr val="bg1"/>
              </a:solidFill>
              <a:latin typeface="Arial"/>
              <a:ea typeface="Arial"/>
              <a:cs typeface="Arial"/>
              <a:sym typeface="Arial"/>
              <a:rtl val="0"/>
            </a:endParaRPr>
          </a:p>
        </p:txBody>
      </p:sp>
      <p:sp>
        <p:nvSpPr>
          <p:cNvPr id="7" name="Title 1"/>
          <p:cNvSpPr>
            <a:spLocks noGrp="1"/>
          </p:cNvSpPr>
          <p:nvPr>
            <p:ph type="title"/>
          </p:nvPr>
        </p:nvSpPr>
        <p:spPr>
          <a:xfrm>
            <a:off x="366712" y="72571"/>
            <a:ext cx="8410499" cy="460500"/>
          </a:xfrm>
        </p:spPr>
        <p:txBody>
          <a:bodyPr/>
          <a:lstStyle/>
          <a:p>
            <a:r>
              <a:rPr lang="en-US" sz="3200" dirty="0" smtClean="0">
                <a:solidFill>
                  <a:srgbClr val="FFFFFF"/>
                </a:solidFill>
              </a:rPr>
              <a:t>1. Application Framework</a:t>
            </a:r>
            <a:endParaRPr lang="en-US" sz="3200" dirty="0">
              <a:solidFill>
                <a:srgbClr val="FFFFFF"/>
              </a:solidFill>
            </a:endParaRPr>
          </a:p>
        </p:txBody>
      </p:sp>
      <p:sp>
        <p:nvSpPr>
          <p:cNvPr id="8" name="Shape 790"/>
          <p:cNvSpPr/>
          <p:nvPr/>
        </p:nvSpPr>
        <p:spPr>
          <a:xfrm>
            <a:off x="5844192" y="1138517"/>
            <a:ext cx="2452355" cy="3126072"/>
          </a:xfrm>
          <a:prstGeom prst="roundRect">
            <a:avLst>
              <a:gd name="adj" fmla="val 16667"/>
            </a:avLst>
          </a:prstGeom>
          <a:solidFill>
            <a:schemeClr val="accent2">
              <a:lumMod val="75000"/>
            </a:schemeClr>
          </a:solidFill>
          <a:ln w="9525" cap="flat">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685D"/>
              </a:buClr>
              <a:buSzPct val="25000"/>
              <a:buFont typeface="Arial"/>
              <a:buNone/>
            </a:pPr>
            <a:endParaRPr lang="en-US" sz="3600" b="0" i="0" u="none" strike="noStrike" cap="none" baseline="0" dirty="0" smtClean="0">
              <a:solidFill>
                <a:schemeClr val="bg1"/>
              </a:solidFill>
              <a:latin typeface="Arial"/>
              <a:ea typeface="Arial"/>
              <a:cs typeface="Arial"/>
              <a:sym typeface="Arial"/>
              <a:rtl val="0"/>
            </a:endParaRPr>
          </a:p>
          <a:p>
            <a:pPr marL="0" marR="0" lvl="0" indent="0" algn="ctr" rtl="0">
              <a:lnSpc>
                <a:spcPct val="100000"/>
              </a:lnSpc>
              <a:spcBef>
                <a:spcPts val="0"/>
              </a:spcBef>
              <a:spcAft>
                <a:spcPts val="0"/>
              </a:spcAft>
              <a:buClr>
                <a:srgbClr val="00685D"/>
              </a:buClr>
              <a:buSzPct val="25000"/>
              <a:buFont typeface="Arial"/>
              <a:buNone/>
            </a:pPr>
            <a:r>
              <a:rPr lang="en-US" sz="2400" b="0" i="0" u="none" strike="noStrike" cap="none" baseline="0" dirty="0" smtClean="0">
                <a:solidFill>
                  <a:schemeClr val="bg1"/>
                </a:solidFill>
                <a:sym typeface="Arial"/>
                <a:rtl val="0"/>
              </a:rPr>
              <a:t>Spring</a:t>
            </a:r>
            <a:r>
              <a:rPr lang="en-US" sz="2400" dirty="0">
                <a:solidFill>
                  <a:schemeClr val="bg1"/>
                </a:solidFill>
              </a:rPr>
              <a:t> </a:t>
            </a:r>
            <a:r>
              <a:rPr lang="en-US" sz="2400" b="0" i="0" u="none" strike="noStrike" cap="none" dirty="0" smtClean="0">
                <a:solidFill>
                  <a:schemeClr val="bg1"/>
                </a:solidFill>
                <a:sym typeface="Arial"/>
                <a:rtl val="0"/>
              </a:rPr>
              <a:t>Cloud</a:t>
            </a:r>
            <a:endParaRPr lang="en-US" sz="2400" b="1" dirty="0" smtClean="0">
              <a:solidFill>
                <a:schemeClr val="bg1">
                  <a:lumMod val="85000"/>
                </a:schemeClr>
              </a:solidFill>
            </a:endParaRPr>
          </a:p>
          <a:p>
            <a:pPr lvl="0" defTabSz="777240">
              <a:spcBef>
                <a:spcPts val="400"/>
              </a:spcBef>
              <a:buClr>
                <a:srgbClr val="33928A"/>
              </a:buClr>
              <a:buSzPct val="100000"/>
              <a:defRPr>
                <a:solidFill>
                  <a:srgbClr val="000000"/>
                </a:solidFill>
                <a:uFillTx/>
              </a:defRPr>
            </a:pPr>
            <a:endParaRPr lang="en-US" sz="2000" dirty="0" smtClean="0">
              <a:solidFill>
                <a:schemeClr val="tx2"/>
              </a:solidFill>
              <a:uFill>
                <a:solidFill>
                  <a:srgbClr val="4D4D4D"/>
                </a:solidFill>
              </a:uFill>
              <a:latin typeface="+mn-lt"/>
              <a:ea typeface="Avenir Next"/>
              <a:cs typeface="Avenir Next"/>
              <a:sym typeface="Avenir Next"/>
            </a:endParaRPr>
          </a:p>
          <a:p>
            <a:pPr lvl="0" defTabSz="777240">
              <a:spcBef>
                <a:spcPts val="400"/>
              </a:spcBef>
              <a:buClr>
                <a:srgbClr val="33928A"/>
              </a:buClr>
              <a:buSzPct val="100000"/>
              <a:defRPr>
                <a:solidFill>
                  <a:srgbClr val="000000"/>
                </a:solidFill>
                <a:uFillTx/>
              </a:defRPr>
            </a:pPr>
            <a:r>
              <a:rPr lang="en-US" sz="1600" dirty="0" smtClean="0">
                <a:solidFill>
                  <a:schemeClr val="tx2"/>
                </a:solidFill>
                <a:uFill>
                  <a:solidFill>
                    <a:srgbClr val="4D4D4D"/>
                  </a:solidFill>
                </a:uFill>
                <a:latin typeface="+mn-lt"/>
                <a:ea typeface="Avenir Next"/>
                <a:cs typeface="Avenir Next"/>
                <a:sym typeface="Avenir Next"/>
              </a:rPr>
              <a:t>Distributed</a:t>
            </a:r>
            <a:r>
              <a:rPr lang="en-US" sz="1600" dirty="0">
                <a:solidFill>
                  <a:schemeClr val="tx2"/>
                </a:solidFill>
                <a:uFill>
                  <a:solidFill>
                    <a:srgbClr val="4D4D4D"/>
                  </a:solidFill>
                </a:uFill>
                <a:latin typeface="+mn-lt"/>
                <a:ea typeface="Avenir Next"/>
                <a:cs typeface="Avenir Next"/>
                <a:sym typeface="Avenir Next"/>
              </a:rPr>
              <a:t> </a:t>
            </a:r>
            <a:r>
              <a:rPr lang="en-US" sz="1600" dirty="0" smtClean="0">
                <a:solidFill>
                  <a:schemeClr val="tx2"/>
                </a:solidFill>
                <a:uFill>
                  <a:solidFill>
                    <a:srgbClr val="4D4D4D"/>
                  </a:solidFill>
                </a:uFill>
                <a:latin typeface="+mn-lt"/>
                <a:ea typeface="Avenir Next"/>
                <a:cs typeface="Avenir Next"/>
                <a:sym typeface="Avenir Next"/>
              </a:rPr>
              <a:t>Config</a:t>
            </a:r>
            <a:endParaRPr lang="en-US" sz="1600" dirty="0">
              <a:solidFill>
                <a:schemeClr val="tx2"/>
              </a:solidFill>
              <a:uFill>
                <a:solidFill>
                  <a:srgbClr val="4D4D4D"/>
                </a:solidFill>
              </a:uFill>
              <a:latin typeface="+mn-lt"/>
              <a:ea typeface="Avenir Next"/>
              <a:cs typeface="Avenir Next"/>
              <a:sym typeface="Avenir Next"/>
            </a:endParaRPr>
          </a:p>
          <a:p>
            <a:pPr lvl="0" defTabSz="777240">
              <a:spcBef>
                <a:spcPts val="400"/>
              </a:spcBef>
              <a:buClr>
                <a:srgbClr val="33928A"/>
              </a:buClr>
              <a:buSzPct val="100000"/>
              <a:defRPr>
                <a:solidFill>
                  <a:srgbClr val="000000"/>
                </a:solidFill>
                <a:uFillTx/>
              </a:defRPr>
            </a:pPr>
            <a:r>
              <a:rPr lang="en-US" sz="1600" dirty="0">
                <a:solidFill>
                  <a:schemeClr val="tx2"/>
                </a:solidFill>
                <a:uFill>
                  <a:solidFill>
                    <a:srgbClr val="4D4D4D"/>
                  </a:solidFill>
                </a:uFill>
                <a:latin typeface="+mn-lt"/>
                <a:ea typeface="Avenir Next"/>
                <a:cs typeface="Avenir Next"/>
                <a:sym typeface="Avenir Next"/>
              </a:rPr>
              <a:t>Service </a:t>
            </a:r>
            <a:r>
              <a:rPr lang="en-US" sz="1600" dirty="0" smtClean="0">
                <a:solidFill>
                  <a:schemeClr val="tx2"/>
                </a:solidFill>
                <a:uFill>
                  <a:solidFill>
                    <a:srgbClr val="4D4D4D"/>
                  </a:solidFill>
                </a:uFill>
                <a:latin typeface="+mn-lt"/>
                <a:ea typeface="Avenir Next"/>
                <a:cs typeface="Avenir Next"/>
                <a:sym typeface="Avenir Next"/>
              </a:rPr>
              <a:t>Registration and Discovery</a:t>
            </a:r>
            <a:endParaRPr lang="en-US" sz="1600" dirty="0">
              <a:solidFill>
                <a:schemeClr val="tx2"/>
              </a:solidFill>
              <a:uFill>
                <a:solidFill>
                  <a:srgbClr val="4D4D4D"/>
                </a:solidFill>
              </a:uFill>
              <a:latin typeface="+mn-lt"/>
              <a:ea typeface="Avenir Next"/>
              <a:cs typeface="Avenir Next"/>
              <a:sym typeface="Avenir Next"/>
            </a:endParaRPr>
          </a:p>
          <a:p>
            <a:pPr lvl="0" defTabSz="777240">
              <a:spcBef>
                <a:spcPts val="400"/>
              </a:spcBef>
              <a:buClr>
                <a:srgbClr val="33928A"/>
              </a:buClr>
              <a:buSzPct val="100000"/>
              <a:defRPr>
                <a:solidFill>
                  <a:srgbClr val="000000"/>
                </a:solidFill>
                <a:uFillTx/>
              </a:defRPr>
            </a:pPr>
            <a:r>
              <a:rPr lang="en-US" sz="1600" dirty="0">
                <a:solidFill>
                  <a:schemeClr val="tx2"/>
                </a:solidFill>
                <a:uFill>
                  <a:solidFill>
                    <a:srgbClr val="4D4D4D"/>
                  </a:solidFill>
                </a:uFill>
                <a:latin typeface="+mn-lt"/>
                <a:ea typeface="Avenir Next"/>
                <a:cs typeface="Avenir Next"/>
                <a:sym typeface="Avenir Next"/>
              </a:rPr>
              <a:t>Routing/Load Balancing</a:t>
            </a:r>
          </a:p>
          <a:p>
            <a:pPr lvl="0" defTabSz="777240">
              <a:spcBef>
                <a:spcPts val="400"/>
              </a:spcBef>
              <a:buClr>
                <a:srgbClr val="33928A"/>
              </a:buClr>
              <a:buSzPct val="100000"/>
              <a:defRPr>
                <a:solidFill>
                  <a:srgbClr val="000000"/>
                </a:solidFill>
                <a:uFillTx/>
              </a:defRPr>
            </a:pPr>
            <a:r>
              <a:rPr lang="en-US" sz="1600" dirty="0">
                <a:solidFill>
                  <a:schemeClr val="tx2"/>
                </a:solidFill>
                <a:uFill>
                  <a:solidFill>
                    <a:srgbClr val="4D4D4D"/>
                  </a:solidFill>
                </a:uFill>
                <a:latin typeface="+mn-lt"/>
                <a:ea typeface="Avenir Next"/>
                <a:cs typeface="Avenir Next"/>
                <a:sym typeface="Avenir Next"/>
              </a:rPr>
              <a:t>Service Integration</a:t>
            </a:r>
          </a:p>
          <a:p>
            <a:pPr lvl="0" defTabSz="777240">
              <a:spcBef>
                <a:spcPts val="400"/>
              </a:spcBef>
              <a:buClr>
                <a:srgbClr val="33928A"/>
              </a:buClr>
              <a:buSzPct val="100000"/>
              <a:defRPr>
                <a:solidFill>
                  <a:srgbClr val="000000"/>
                </a:solidFill>
                <a:uFillTx/>
              </a:defRPr>
            </a:pPr>
            <a:r>
              <a:rPr lang="en-US" sz="1600" dirty="0">
                <a:solidFill>
                  <a:schemeClr val="tx2"/>
                </a:solidFill>
                <a:uFill>
                  <a:solidFill>
                    <a:srgbClr val="4D4D4D"/>
                  </a:solidFill>
                </a:uFill>
                <a:latin typeface="+mn-lt"/>
                <a:ea typeface="Avenir Next"/>
                <a:cs typeface="Avenir Next"/>
                <a:sym typeface="Avenir Next"/>
              </a:rPr>
              <a:t>Fault </a:t>
            </a:r>
            <a:r>
              <a:rPr lang="en-US" sz="1600" dirty="0" smtClean="0">
                <a:solidFill>
                  <a:schemeClr val="tx2"/>
                </a:solidFill>
                <a:uFill>
                  <a:solidFill>
                    <a:srgbClr val="4D4D4D"/>
                  </a:solidFill>
                </a:uFill>
                <a:latin typeface="+mn-lt"/>
                <a:ea typeface="Avenir Next"/>
                <a:cs typeface="Avenir Next"/>
                <a:sym typeface="Avenir Next"/>
              </a:rPr>
              <a:t>Tolerance</a:t>
            </a:r>
          </a:p>
          <a:p>
            <a:pPr lvl="0" defTabSz="777240">
              <a:spcBef>
                <a:spcPts val="400"/>
              </a:spcBef>
              <a:buClr>
                <a:srgbClr val="33928A"/>
              </a:buClr>
              <a:buSzPct val="100000"/>
              <a:defRPr>
                <a:solidFill>
                  <a:srgbClr val="000000"/>
                </a:solidFill>
                <a:uFillTx/>
              </a:defRPr>
            </a:pPr>
            <a:endParaRPr lang="en-US" sz="1600" dirty="0">
              <a:solidFill>
                <a:schemeClr val="tx2"/>
              </a:solidFill>
              <a:uFill>
                <a:solidFill>
                  <a:srgbClr val="4D4D4D"/>
                </a:solidFill>
              </a:uFill>
              <a:latin typeface="+mn-lt"/>
              <a:ea typeface="Avenir Next"/>
              <a:cs typeface="Avenir Next"/>
              <a:sym typeface="Avenir Next"/>
            </a:endParaRPr>
          </a:p>
          <a:p>
            <a:pPr lvl="0" defTabSz="777240">
              <a:spcBef>
                <a:spcPts val="400"/>
              </a:spcBef>
              <a:buClr>
                <a:srgbClr val="33928A"/>
              </a:buClr>
              <a:buSzPct val="100000"/>
              <a:defRPr>
                <a:solidFill>
                  <a:srgbClr val="000000"/>
                </a:solidFill>
                <a:uFillTx/>
              </a:defRPr>
            </a:pPr>
            <a:endParaRPr lang="en-US" sz="1600" dirty="0">
              <a:solidFill>
                <a:schemeClr val="tx2"/>
              </a:solidFill>
              <a:uFill>
                <a:solidFill>
                  <a:srgbClr val="4D4D4D"/>
                </a:solidFill>
              </a:uFill>
              <a:latin typeface="+mn-lt"/>
              <a:ea typeface="Avenir Next"/>
              <a:cs typeface="Avenir Next"/>
              <a:sym typeface="Avenir Next"/>
            </a:endParaRPr>
          </a:p>
        </p:txBody>
      </p:sp>
      <p:sp>
        <p:nvSpPr>
          <p:cNvPr id="10" name="Shape 464"/>
          <p:cNvSpPr txBox="1">
            <a:spLocks/>
          </p:cNvSpPr>
          <p:nvPr/>
        </p:nvSpPr>
        <p:spPr bwMode="gray">
          <a:xfrm>
            <a:off x="366713" y="325438"/>
            <a:ext cx="8410575" cy="460375"/>
          </a:xfrm>
          <a:prstGeom prst="rect">
            <a:avLst/>
          </a:prstGeom>
          <a:noFill/>
        </p:spPr>
        <p:txBody>
          <a:bodyPr lIns="0" tIns="0" rIns="0" bIns="0" anchor="t" anchorCtr="0"/>
          <a:lstStyle>
            <a:lvl1pPr algn="l" defTabSz="914400" rtl="0" eaLnBrk="1" latinLnBrk="0" hangingPunct="1">
              <a:lnSpc>
                <a:spcPct val="90000"/>
              </a:lnSpc>
              <a:spcBef>
                <a:spcPct val="0"/>
              </a:spcBef>
              <a:buNone/>
              <a:defRPr sz="3200" kern="1200">
                <a:solidFill>
                  <a:srgbClr val="00685D"/>
                </a:solidFill>
                <a:latin typeface="Arial"/>
                <a:ea typeface="+mj-ea"/>
                <a:cs typeface="Arial"/>
              </a:defRPr>
            </a:lvl1pPr>
          </a:lstStyle>
          <a:p>
            <a:pPr>
              <a:defRPr sz="1800">
                <a:solidFill>
                  <a:srgbClr val="000000"/>
                </a:solidFill>
                <a:uFillTx/>
              </a:defRPr>
            </a:pPr>
            <a:r>
              <a:rPr lang="en-US" sz="2800" dirty="0" smtClean="0">
                <a:solidFill>
                  <a:srgbClr val="008881"/>
                </a:solidFill>
                <a:uFill>
                  <a:solidFill>
                    <a:srgbClr val="008881"/>
                  </a:solidFill>
                </a:uFill>
              </a:rPr>
              <a:t>Frameworks To Support Cloud Native</a:t>
            </a:r>
            <a:endParaRPr lang="en-US" sz="2800" dirty="0">
              <a:solidFill>
                <a:srgbClr val="008881"/>
              </a:solidFill>
              <a:uFill>
                <a:solidFill>
                  <a:srgbClr val="008881"/>
                </a:solidFill>
              </a:uFill>
            </a:endParaRPr>
          </a:p>
        </p:txBody>
      </p:sp>
      <p:sp>
        <p:nvSpPr>
          <p:cNvPr id="9" name="Shape 790"/>
          <p:cNvSpPr/>
          <p:nvPr/>
        </p:nvSpPr>
        <p:spPr>
          <a:xfrm>
            <a:off x="3224682" y="1134460"/>
            <a:ext cx="2416298" cy="3111407"/>
          </a:xfrm>
          <a:prstGeom prst="roundRect">
            <a:avLst>
              <a:gd name="adj" fmla="val 16667"/>
            </a:avLst>
          </a:prstGeom>
          <a:solidFill>
            <a:schemeClr val="accent2">
              <a:lumMod val="75000"/>
            </a:schemeClr>
          </a:solidFill>
          <a:ln w="9525" cap="flat">
            <a:no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685D"/>
              </a:buClr>
              <a:buSzPct val="25000"/>
              <a:buFont typeface="Arial"/>
              <a:buNone/>
            </a:pPr>
            <a:endParaRPr lang="en-US" sz="3600" dirty="0">
              <a:solidFill>
                <a:schemeClr val="bg1"/>
              </a:solidFill>
              <a:sym typeface="Arial"/>
              <a:rtl val="0"/>
            </a:endParaRPr>
          </a:p>
          <a:p>
            <a:pPr marL="0" marR="0" lvl="0" indent="0" algn="ctr" rtl="0">
              <a:lnSpc>
                <a:spcPct val="100000"/>
              </a:lnSpc>
              <a:spcBef>
                <a:spcPts val="0"/>
              </a:spcBef>
              <a:spcAft>
                <a:spcPts val="0"/>
              </a:spcAft>
              <a:buClr>
                <a:srgbClr val="00685D"/>
              </a:buClr>
              <a:buSzPct val="25000"/>
              <a:buFont typeface="Arial"/>
              <a:buNone/>
            </a:pPr>
            <a:r>
              <a:rPr lang="en-US" sz="2400" b="0" i="0" u="none" strike="noStrike" cap="none" baseline="0" dirty="0" smtClean="0">
                <a:solidFill>
                  <a:schemeClr val="bg1"/>
                </a:solidFill>
                <a:sym typeface="Arial"/>
                <a:rtl val="0"/>
              </a:rPr>
              <a:t>Spring Boot</a:t>
            </a:r>
            <a:endParaRPr lang="en-US" sz="2400" dirty="0" smtClean="0">
              <a:solidFill>
                <a:schemeClr val="bg1"/>
              </a:solidFill>
            </a:endParaRPr>
          </a:p>
          <a:p>
            <a:endParaRPr lang="en-US" sz="2000" b="1" dirty="0" smtClean="0">
              <a:solidFill>
                <a:schemeClr val="bg1">
                  <a:lumMod val="85000"/>
                </a:schemeClr>
              </a:solidFill>
            </a:endParaRPr>
          </a:p>
          <a:p>
            <a:endParaRPr lang="en-US" sz="2000" b="1" dirty="0">
              <a:solidFill>
                <a:schemeClr val="bg1">
                  <a:lumMod val="85000"/>
                </a:schemeClr>
              </a:solidFill>
            </a:endParaRPr>
          </a:p>
          <a:p>
            <a:r>
              <a:rPr lang="en-US" sz="1800" dirty="0" smtClean="0">
                <a:solidFill>
                  <a:schemeClr val="tx2"/>
                </a:solidFill>
              </a:rPr>
              <a:t>Quick Start</a:t>
            </a:r>
            <a:endParaRPr lang="en-US" sz="1800" dirty="0">
              <a:solidFill>
                <a:schemeClr val="tx2"/>
              </a:solidFill>
            </a:endParaRPr>
          </a:p>
          <a:p>
            <a:endParaRPr lang="en-US" sz="1800" dirty="0">
              <a:solidFill>
                <a:schemeClr val="tx2"/>
              </a:solidFill>
            </a:endParaRPr>
          </a:p>
          <a:p>
            <a:r>
              <a:rPr lang="en-US" sz="1800" dirty="0" smtClean="0">
                <a:solidFill>
                  <a:schemeClr val="tx2"/>
                </a:solidFill>
              </a:rPr>
              <a:t>Little to no </a:t>
            </a:r>
            <a:r>
              <a:rPr lang="en-US" sz="1800" dirty="0" err="1" smtClean="0">
                <a:solidFill>
                  <a:schemeClr val="tx2"/>
                </a:solidFill>
              </a:rPr>
              <a:t>config</a:t>
            </a:r>
            <a:endParaRPr lang="en-US" sz="1800" dirty="0">
              <a:solidFill>
                <a:schemeClr val="tx2"/>
              </a:solidFill>
            </a:endParaRPr>
          </a:p>
          <a:p>
            <a:endParaRPr lang="en-US" sz="1800" dirty="0" smtClean="0">
              <a:solidFill>
                <a:schemeClr val="tx2"/>
              </a:solidFill>
            </a:endParaRPr>
          </a:p>
          <a:p>
            <a:r>
              <a:rPr lang="en-US" sz="1800" dirty="0" smtClean="0">
                <a:solidFill>
                  <a:schemeClr val="tx2"/>
                </a:solidFill>
              </a:rPr>
              <a:t>Opinionated View</a:t>
            </a:r>
            <a:endParaRPr lang="en-US" sz="1800" dirty="0">
              <a:solidFill>
                <a:schemeClr val="tx2"/>
              </a:solidFill>
            </a:endParaRPr>
          </a:p>
          <a:p>
            <a:pPr marL="0" marR="0" lvl="0" indent="0" algn="ctr" rtl="0">
              <a:lnSpc>
                <a:spcPct val="100000"/>
              </a:lnSpc>
              <a:spcBef>
                <a:spcPts val="0"/>
              </a:spcBef>
              <a:spcAft>
                <a:spcPts val="0"/>
              </a:spcAft>
              <a:buClr>
                <a:srgbClr val="00685D"/>
              </a:buClr>
              <a:buSzPct val="25000"/>
              <a:buFont typeface="Arial"/>
              <a:buNone/>
            </a:pPr>
            <a:endParaRPr lang="en-US" sz="4400" b="0" i="0" u="none" strike="noStrike" cap="none" baseline="0" dirty="0">
              <a:solidFill>
                <a:schemeClr val="bg1"/>
              </a:solidFill>
              <a:latin typeface="Arial"/>
              <a:ea typeface="Arial"/>
              <a:cs typeface="Arial"/>
              <a:sym typeface="Arial"/>
              <a:rtl val="0"/>
            </a:endParaRPr>
          </a:p>
        </p:txBody>
      </p:sp>
    </p:spTree>
    <p:extLst>
      <p:ext uri="{BB962C8B-B14F-4D97-AF65-F5344CB8AC3E}">
        <p14:creationId xmlns:p14="http://schemas.microsoft.com/office/powerpoint/2010/main" val="42749440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Enable Circuit Breaker – Fallback</a:t>
            </a:r>
            <a:endParaRPr lang="en" sz="2400" dirty="0">
              <a:solidFill>
                <a:schemeClr val="tx1"/>
              </a:solidFill>
            </a:endParaRPr>
          </a:p>
        </p:txBody>
      </p:sp>
      <p:sp>
        <p:nvSpPr>
          <p:cNvPr id="5" name="Shape 571"/>
          <p:cNvSpPr/>
          <p:nvPr/>
        </p:nvSpPr>
        <p:spPr>
          <a:xfrm>
            <a:off x="747132" y="2950294"/>
            <a:ext cx="6292588" cy="7010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public</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Link</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defaultLink(</a:t>
            </a:r>
            <a:r>
              <a:rPr sz="1400" b="1" dirty="0">
                <a:solidFill>
                  <a:srgbClr val="788E95"/>
                </a:solidFill>
                <a:latin typeface="Courier New"/>
                <a:ea typeface="Courier New"/>
                <a:cs typeface="Courier New"/>
                <a:sym typeface="Courier New"/>
              </a:rPr>
              <a:t>Map</a:t>
            </a:r>
            <a:r>
              <a:rPr sz="1400" b="1" dirty="0">
                <a:solidFill>
                  <a:srgbClr val="6A8188"/>
                </a:solidFill>
                <a:latin typeface="Courier New"/>
                <a:ea typeface="Courier New"/>
                <a:cs typeface="Courier New"/>
                <a:sym typeface="Courier New"/>
              </a:rPr>
              <a:t>&lt;</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Object</a:t>
            </a:r>
            <a:r>
              <a:rPr sz="1400" b="1" dirty="0">
                <a:solidFill>
                  <a:srgbClr val="6A8188"/>
                </a:solidFill>
                <a:latin typeface="Courier New"/>
                <a:ea typeface="Courier New"/>
                <a:cs typeface="Courier New"/>
                <a:sym typeface="Courier New"/>
              </a:rPr>
              <a:t>&gt;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parameters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return</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null</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
        <p:nvSpPr>
          <p:cNvPr id="6" name="Shape 572"/>
          <p:cNvSpPr/>
          <p:nvPr/>
        </p:nvSpPr>
        <p:spPr>
          <a:xfrm>
            <a:off x="747132" y="1606783"/>
            <a:ext cx="8030156" cy="904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@HystrixCommand</a:t>
            </a:r>
            <a:r>
              <a:rPr sz="1400" b="1" dirty="0">
                <a:solidFill>
                  <a:srgbClr val="6A8188"/>
                </a:solidFill>
                <a:latin typeface="Courier New"/>
                <a:ea typeface="Courier New"/>
                <a:cs typeface="Courier New"/>
                <a:sym typeface="Courier New"/>
              </a:rPr>
              <a:t>(</a:t>
            </a:r>
            <a:r>
              <a:rPr sz="1400" b="1" dirty="0">
                <a:solidFill>
                  <a:srgbClr val="788E95"/>
                </a:solidFill>
                <a:latin typeface="Courier New"/>
                <a:ea typeface="Courier New"/>
                <a:cs typeface="Courier New"/>
                <a:sym typeface="Courier New"/>
              </a:rPr>
              <a:t>fallbackMethod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E5493D"/>
                </a:solidFill>
                <a:latin typeface="Courier New"/>
                <a:ea typeface="Courier New"/>
                <a:cs typeface="Courier New"/>
                <a:sym typeface="Courier New"/>
              </a:rPr>
              <a:t>"defaultLink"</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Link</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getStoresByLocationLink(</a:t>
            </a:r>
            <a:r>
              <a:rPr sz="1400" b="1" dirty="0">
                <a:solidFill>
                  <a:srgbClr val="788E95"/>
                </a:solidFill>
                <a:latin typeface="Courier New"/>
                <a:ea typeface="Courier New"/>
                <a:cs typeface="Courier New"/>
                <a:sym typeface="Courier New"/>
              </a:rPr>
              <a:t>Map</a:t>
            </a:r>
            <a:r>
              <a:rPr sz="1400" b="1" dirty="0">
                <a:solidFill>
                  <a:srgbClr val="6A8188"/>
                </a:solidFill>
                <a:latin typeface="Courier New"/>
                <a:ea typeface="Courier New"/>
                <a:cs typeface="Courier New"/>
                <a:sym typeface="Courier New"/>
              </a:rPr>
              <a:t>&lt;</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Object</a:t>
            </a:r>
            <a:r>
              <a:rPr sz="1400" b="1" dirty="0">
                <a:solidFill>
                  <a:srgbClr val="6A8188"/>
                </a:solidFill>
                <a:latin typeface="Courier New"/>
                <a:ea typeface="Courier New"/>
                <a:cs typeface="Courier New"/>
                <a:sym typeface="Courier New"/>
              </a:rPr>
              <a:t>&gt;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parameters</a:t>
            </a:r>
            <a:r>
              <a:rPr sz="1400" b="1" dirty="0">
                <a:solidFill>
                  <a:srgbClr val="6A8188"/>
                </a:solidFill>
                <a:latin typeface="Courier New"/>
                <a:ea typeface="Courier New"/>
                <a:cs typeface="Courier New"/>
                <a:sym typeface="Courier New"/>
              </a:rPr>
              <a:t>) {</a:t>
            </a: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
        <p:nvSpPr>
          <p:cNvPr id="7" name="Shape 573"/>
          <p:cNvSpPr/>
          <p:nvPr/>
        </p:nvSpPr>
        <p:spPr>
          <a:xfrm flipH="1" flipV="1">
            <a:off x="2887744" y="3300814"/>
            <a:ext cx="2292266" cy="895230"/>
          </a:xfrm>
          <a:prstGeom prst="line">
            <a:avLst/>
          </a:prstGeom>
          <a:ln w="50800">
            <a:solidFill>
              <a:srgbClr val="33928A"/>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spTree>
    <p:extLst>
      <p:ext uri="{BB962C8B-B14F-4D97-AF65-F5344CB8AC3E}">
        <p14:creationId xmlns:p14="http://schemas.microsoft.com/office/powerpoint/2010/main" val="12694559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Hystrix</a:t>
            </a:r>
            <a:r>
              <a:rPr lang="en-US" dirty="0" smtClean="0"/>
              <a:t> Dashboard</a:t>
            </a:r>
            <a:endParaRPr lang="en-US" dirty="0"/>
          </a:p>
        </p:txBody>
      </p:sp>
      <p:sp>
        <p:nvSpPr>
          <p:cNvPr id="4" name="Shape 516"/>
          <p:cNvSpPr/>
          <p:nvPr/>
        </p:nvSpPr>
        <p:spPr>
          <a:xfrm>
            <a:off x="536823" y="1229375"/>
            <a:ext cx="3724552" cy="2369880"/>
          </a:xfrm>
          <a:prstGeom prst="rect">
            <a:avLst/>
          </a:prstGeom>
          <a:solidFill>
            <a:schemeClr val="bg1"/>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@SpringBootApplication</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a:t>
            </a:r>
            <a:r>
              <a:rPr sz="1400" b="1" dirty="0" smtClean="0">
                <a:solidFill>
                  <a:srgbClr val="D7601B"/>
                </a:solidFill>
                <a:latin typeface="Courier New"/>
                <a:ea typeface="Courier New"/>
                <a:cs typeface="Courier New"/>
                <a:sym typeface="Courier New"/>
              </a:rPr>
              <a:t>Enable</a:t>
            </a:r>
            <a:r>
              <a:rPr lang="en-US" sz="1400" b="1" dirty="0" smtClean="0">
                <a:solidFill>
                  <a:srgbClr val="D7601B"/>
                </a:solidFill>
                <a:latin typeface="Courier New"/>
                <a:ea typeface="Courier New"/>
                <a:cs typeface="Courier New"/>
                <a:sym typeface="Courier New"/>
              </a:rPr>
              <a:t>HystrixDashboard</a:t>
            </a:r>
          </a:p>
          <a:p>
            <a:pPr lvl="0" defTabSz="457200">
              <a:defRPr>
                <a:solidFill>
                  <a:srgbClr val="000000"/>
                </a:solidFill>
                <a:uFillTx/>
              </a:defRPr>
            </a:pPr>
            <a:r>
              <a:rPr lang="en-US" sz="1400" b="1" dirty="0" smtClean="0">
                <a:solidFill>
                  <a:srgbClr val="D7601B"/>
                </a:solidFill>
                <a:latin typeface="Courier New"/>
                <a:ea typeface="Courier New"/>
                <a:cs typeface="Courier New"/>
                <a:sym typeface="Courier New"/>
              </a:rPr>
              <a:t>@Controller</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public class</a:t>
            </a:r>
            <a:r>
              <a:rPr sz="1400" b="1" dirty="0">
                <a:latin typeface="Courier New"/>
                <a:ea typeface="Courier New"/>
                <a:cs typeface="Courier New"/>
                <a:sym typeface="Courier New"/>
              </a:rPr>
              <a:t> </a:t>
            </a:r>
            <a:r>
              <a:rPr sz="1400" b="1" dirty="0" smtClean="0">
                <a:solidFill>
                  <a:srgbClr val="788E95"/>
                </a:solidFill>
                <a:latin typeface="Courier New"/>
                <a:ea typeface="Courier New"/>
                <a:cs typeface="Courier New"/>
                <a:sym typeface="Courier New"/>
              </a:rPr>
              <a:t>Application</a:t>
            </a:r>
            <a:r>
              <a:rPr sz="1400" b="1" dirty="0" smtClean="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lang="en-US" sz="1400" b="1" dirty="0" smtClean="0">
                <a:solidFill>
                  <a:srgbClr val="D7601B"/>
                </a:solidFill>
                <a:latin typeface="Courier New"/>
                <a:ea typeface="Courier New"/>
                <a:cs typeface="Courier New"/>
                <a:sym typeface="Courier New"/>
              </a:rPr>
              <a:t>@RequestMapping(“/”)</a:t>
            </a:r>
          </a:p>
          <a:p>
            <a:pPr lvl="0" defTabSz="457200">
              <a:defRPr>
                <a:solidFill>
                  <a:srgbClr val="000000"/>
                </a:solidFill>
                <a:uFillTx/>
              </a:defRPr>
            </a:pPr>
            <a:r>
              <a:rPr lang="en-US" sz="1400" b="1" dirty="0">
                <a:solidFill>
                  <a:srgbClr val="D7601B"/>
                </a:solidFill>
                <a:latin typeface="Courier New"/>
                <a:ea typeface="Courier New"/>
                <a:cs typeface="Courier New"/>
                <a:sym typeface="Courier New"/>
              </a:rPr>
              <a:t> </a:t>
            </a:r>
            <a:r>
              <a:rPr lang="en-US" sz="1400" b="1" dirty="0" smtClean="0">
                <a:solidFill>
                  <a:srgbClr val="D7601B"/>
                </a:solidFill>
                <a:latin typeface="Courier New"/>
                <a:ea typeface="Courier New"/>
                <a:cs typeface="Courier New"/>
                <a:sym typeface="Courier New"/>
              </a:rPr>
              <a:t>   P</a:t>
            </a:r>
            <a:r>
              <a:rPr sz="1400" b="1" dirty="0" smtClean="0">
                <a:solidFill>
                  <a:srgbClr val="D7601B"/>
                </a:solidFill>
                <a:latin typeface="Courier New"/>
                <a:ea typeface="Courier New"/>
                <a:cs typeface="Courier New"/>
                <a:sym typeface="Courier New"/>
              </a:rPr>
              <a:t>ublic </a:t>
            </a:r>
            <a:r>
              <a:rPr lang="en-US" sz="1400" b="1" dirty="0" smtClean="0">
                <a:solidFill>
                  <a:srgbClr val="D7601B"/>
                </a:solidFill>
                <a:latin typeface="Courier New"/>
                <a:ea typeface="Courier New"/>
                <a:cs typeface="Courier New"/>
                <a:sym typeface="Courier New"/>
              </a:rPr>
              <a:t>String </a:t>
            </a:r>
            <a:r>
              <a:rPr lang="en-US" sz="1400" b="1" dirty="0" smtClean="0">
                <a:solidFill>
                  <a:srgbClr val="6A8188"/>
                </a:solidFill>
                <a:latin typeface="Courier New"/>
                <a:ea typeface="Courier New"/>
                <a:cs typeface="Courier New"/>
                <a:sym typeface="Courier New"/>
              </a:rPr>
              <a:t>home</a:t>
            </a:r>
            <a:r>
              <a:rPr sz="1400" b="1" dirty="0" smtClean="0">
                <a:solidFill>
                  <a:srgbClr val="6A8188"/>
                </a:solidFill>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a:t>
            </a:r>
            <a:r>
              <a:rPr lang="en-US" sz="1400" b="1" dirty="0" smtClean="0">
                <a:solidFill>
                  <a:srgbClr val="788E95"/>
                </a:solidFill>
                <a:latin typeface="Courier New"/>
                <a:ea typeface="Courier New"/>
                <a:cs typeface="Courier New"/>
                <a:sym typeface="Courier New"/>
              </a:rPr>
              <a:t>return “forward:/hystrix”</a:t>
            </a:r>
            <a:r>
              <a:rPr sz="1400" b="1" dirty="0" smtClean="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Tree>
    <p:extLst>
      <p:ext uri="{BB962C8B-B14F-4D97-AF65-F5344CB8AC3E}">
        <p14:creationId xmlns:p14="http://schemas.microsoft.com/office/powerpoint/2010/main" val="3324368828"/>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Spring Cloud Services Circuit Breaker Dashboard</a:t>
            </a:r>
            <a:endParaRPr lang="en-US" dirty="0"/>
          </a:p>
        </p:txBody>
      </p:sp>
      <p:grpSp>
        <p:nvGrpSpPr>
          <p:cNvPr id="3" name="Group 702"/>
          <p:cNvGrpSpPr/>
          <p:nvPr/>
        </p:nvGrpSpPr>
        <p:grpSpPr>
          <a:xfrm>
            <a:off x="695018" y="1886267"/>
            <a:ext cx="1295226" cy="1760157"/>
            <a:chOff x="509395" y="0"/>
            <a:chExt cx="1295225" cy="1760156"/>
          </a:xfrm>
        </p:grpSpPr>
        <p:pic>
          <p:nvPicPr>
            <p:cNvPr id="4" name="pasted-image.png"/>
            <p:cNvPicPr/>
            <p:nvPr/>
          </p:nvPicPr>
          <p:blipFill>
            <a:blip r:embed="rId2">
              <a:extLst/>
            </a:blip>
            <a:stretch>
              <a:fillRect/>
            </a:stretch>
          </p:blipFill>
          <p:spPr>
            <a:xfrm>
              <a:off x="522008" y="0"/>
              <a:ext cx="1270001" cy="1270000"/>
            </a:xfrm>
            <a:prstGeom prst="rect">
              <a:avLst/>
            </a:prstGeom>
            <a:ln w="12700" cap="flat">
              <a:noFill/>
              <a:miter lim="400000"/>
            </a:ln>
            <a:effectLst/>
          </p:spPr>
        </p:pic>
        <p:sp>
          <p:nvSpPr>
            <p:cNvPr id="5" name="Shape 701"/>
            <p:cNvSpPr/>
            <p:nvPr/>
          </p:nvSpPr>
          <p:spPr>
            <a:xfrm>
              <a:off x="509395" y="1329269"/>
              <a:ext cx="1295225"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a:solidFill>
                    <a:srgbClr val="4D4D4D"/>
                  </a:solidFill>
                  <a:uFill>
                    <a:solidFill>
                      <a:srgbClr val="4D4D4D"/>
                    </a:solidFill>
                  </a:uFill>
                  <a:latin typeface="Avenir Next Regular"/>
                  <a:ea typeface="Avenir Next Regular"/>
                  <a:cs typeface="Avenir Next Regular"/>
                  <a:sym typeface="Avenir Next Regular"/>
                </a:rPr>
                <a:t>Circuit </a:t>
              </a:r>
              <a:r>
                <a:rPr sz="1400" b="1" dirty="0" smtClean="0">
                  <a:solidFill>
                    <a:srgbClr val="4D4D4D"/>
                  </a:solidFill>
                  <a:uFill>
                    <a:solidFill>
                      <a:srgbClr val="4D4D4D"/>
                    </a:solidFill>
                  </a:uFill>
                  <a:latin typeface="Avenir Next Regular"/>
                  <a:ea typeface="Avenir Next Regular"/>
                  <a:cs typeface="Avenir Next Regular"/>
                  <a:sym typeface="Avenir Next Regular"/>
                </a:rPr>
                <a:t>Breaker</a:t>
              </a:r>
              <a:endParaRPr lang="en-US" sz="1400" b="1" dirty="0" smtClean="0">
                <a:solidFill>
                  <a:srgbClr val="4D4D4D"/>
                </a:solidFill>
                <a:uFill>
                  <a:solidFill>
                    <a:srgbClr val="4D4D4D"/>
                  </a:solidFill>
                </a:uFill>
                <a:latin typeface="Avenir Next Regular"/>
                <a:ea typeface="Avenir Next Regular"/>
                <a:cs typeface="Avenir Next Regular"/>
                <a:sym typeface="Avenir Next Regular"/>
              </a:endParaRPr>
            </a:p>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Dashboard</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sp>
        <p:nvSpPr>
          <p:cNvPr id="6" name="Shape 705"/>
          <p:cNvSpPr txBox="1">
            <a:spLocks/>
          </p:cNvSpPr>
          <p:nvPr/>
        </p:nvSpPr>
        <p:spPr>
          <a:xfrm>
            <a:off x="2772709" y="1714499"/>
            <a:ext cx="6045201" cy="342900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buClr>
              <a:defRPr sz="1800">
                <a:solidFill>
                  <a:srgbClr val="000000"/>
                </a:solidFill>
                <a:uFillTx/>
              </a:defRPr>
            </a:pPr>
            <a:r>
              <a:rPr lang="en-US" sz="2400" dirty="0" smtClean="0">
                <a:solidFill>
                  <a:srgbClr val="4D4D4D"/>
                </a:solidFill>
                <a:uFill>
                  <a:solidFill>
                    <a:srgbClr val="4D4D4D"/>
                  </a:solidFill>
                </a:uFill>
              </a:rPr>
              <a:t>Netflix OSS Turbine + </a:t>
            </a:r>
            <a:r>
              <a:rPr lang="en-US" sz="2400" dirty="0" err="1" smtClean="0">
                <a:solidFill>
                  <a:srgbClr val="4D4D4D"/>
                </a:solidFill>
                <a:uFill>
                  <a:solidFill>
                    <a:srgbClr val="4D4D4D"/>
                  </a:solidFill>
                </a:uFill>
              </a:rPr>
              <a:t>Hystrix</a:t>
            </a:r>
            <a:r>
              <a:rPr lang="en-US" sz="2400" dirty="0" smtClean="0">
                <a:solidFill>
                  <a:srgbClr val="4D4D4D"/>
                </a:solidFill>
                <a:uFill>
                  <a:solidFill>
                    <a:srgbClr val="4D4D4D"/>
                  </a:solidFill>
                </a:uFill>
              </a:rPr>
              <a:t> Dashboard</a:t>
            </a:r>
          </a:p>
          <a:p>
            <a:pPr>
              <a:buClr>
                <a:schemeClr val="tx2"/>
              </a:buClr>
              <a:defRPr sz="1800">
                <a:solidFill>
                  <a:srgbClr val="000000"/>
                </a:solidFill>
                <a:uFillTx/>
              </a:defRPr>
            </a:pPr>
            <a:r>
              <a:rPr lang="en-US" sz="2400" dirty="0" smtClean="0">
                <a:solidFill>
                  <a:srgbClr val="4D4D4D"/>
                </a:solidFill>
                <a:uFill>
                  <a:solidFill>
                    <a:srgbClr val="4D4D4D"/>
                  </a:solidFill>
                </a:uFill>
              </a:rPr>
              <a:t>Aggregation via AMQP (</a:t>
            </a:r>
            <a:r>
              <a:rPr lang="en-US" sz="2400" dirty="0" err="1" smtClean="0">
                <a:solidFill>
                  <a:srgbClr val="4D4D4D"/>
                </a:solidFill>
                <a:uFill>
                  <a:solidFill>
                    <a:srgbClr val="4D4D4D"/>
                  </a:solidFill>
                </a:uFill>
              </a:rPr>
              <a:t>RabbitMQ</a:t>
            </a:r>
            <a:r>
              <a:rPr lang="en-US" sz="2400" dirty="0" smtClean="0">
                <a:solidFill>
                  <a:srgbClr val="4D4D4D"/>
                </a:solidFill>
                <a:uFill>
                  <a:solidFill>
                    <a:srgbClr val="4D4D4D"/>
                  </a:solidFill>
                </a:uFill>
              </a:rPr>
              <a:t>)</a:t>
            </a:r>
          </a:p>
          <a:p>
            <a:pPr>
              <a:buClr>
                <a:schemeClr val="tx2"/>
              </a:buClr>
              <a:defRPr sz="1800">
                <a:solidFill>
                  <a:srgbClr val="000000"/>
                </a:solidFill>
                <a:uFillTx/>
              </a:defRPr>
            </a:pPr>
            <a:r>
              <a:rPr lang="en-US" sz="2400" dirty="0" smtClean="0">
                <a:solidFill>
                  <a:srgbClr val="4D4D4D"/>
                </a:solidFill>
                <a:uFill>
                  <a:solidFill>
                    <a:srgbClr val="4D4D4D"/>
                  </a:solidFill>
                </a:uFill>
              </a:rPr>
              <a:t>Binding via Spring Cloud Connector</a:t>
            </a:r>
          </a:p>
          <a:p>
            <a:pPr>
              <a:buClr>
                <a:schemeClr val="tx2"/>
              </a:buClr>
              <a:defRPr sz="1800">
                <a:solidFill>
                  <a:srgbClr val="000000"/>
                </a:solidFill>
                <a:uFillTx/>
              </a:defRPr>
            </a:pPr>
            <a:r>
              <a:rPr lang="en-US" sz="2400" dirty="0" smtClean="0">
                <a:solidFill>
                  <a:srgbClr val="4D4D4D"/>
                </a:solidFill>
                <a:uFill>
                  <a:solidFill>
                    <a:srgbClr val="4D4D4D"/>
                  </a:solidFill>
                </a:uFill>
              </a:rPr>
              <a:t>Single-tenant, scoped to CF space</a:t>
            </a:r>
            <a:endParaRPr lang="en-US" sz="2400" dirty="0">
              <a:solidFill>
                <a:srgbClr val="4D4D4D"/>
              </a:solidFill>
              <a:uFill>
                <a:solidFill>
                  <a:srgbClr val="4D4D4D"/>
                </a:solidFill>
              </a:uFill>
            </a:endParaRPr>
          </a:p>
        </p:txBody>
      </p:sp>
    </p:spTree>
    <p:extLst>
      <p:ext uri="{BB962C8B-B14F-4D97-AF65-F5344CB8AC3E}">
        <p14:creationId xmlns:p14="http://schemas.microsoft.com/office/powerpoint/2010/main" val="2862328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3444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47631"/>
            <a:ext cx="8410575" cy="460375"/>
          </a:xfrm>
        </p:spPr>
        <p:txBody>
          <a:bodyPr/>
          <a:lstStyle/>
          <a:p>
            <a:r>
              <a:rPr lang="en-US" dirty="0" smtClean="0"/>
              <a:t>Netflix Invented A </a:t>
            </a:r>
            <a:r>
              <a:rPr lang="en-US" dirty="0"/>
              <a:t>L</a:t>
            </a:r>
            <a:r>
              <a:rPr lang="en-US" dirty="0" smtClean="0"/>
              <a:t>ot </a:t>
            </a:r>
            <a:r>
              <a:rPr lang="en-US" dirty="0"/>
              <a:t>O</a:t>
            </a:r>
            <a:r>
              <a:rPr lang="en-US" dirty="0" smtClean="0"/>
              <a:t>f Hard Stuff</a:t>
            </a:r>
            <a:endParaRPr lang="en-US" dirty="0"/>
          </a:p>
        </p:txBody>
      </p:sp>
      <p:pic>
        <p:nvPicPr>
          <p:cNvPr id="4" name="pasted-image.png"/>
          <p:cNvPicPr/>
          <p:nvPr/>
        </p:nvPicPr>
        <p:blipFill>
          <a:blip r:embed="rId3">
            <a:extLst/>
          </a:blip>
          <a:stretch>
            <a:fillRect/>
          </a:stretch>
        </p:blipFill>
        <p:spPr>
          <a:xfrm>
            <a:off x="4324099" y="712874"/>
            <a:ext cx="4762751" cy="3780435"/>
          </a:xfrm>
          <a:prstGeom prst="rect">
            <a:avLst/>
          </a:prstGeom>
          <a:ln w="12700">
            <a:miter lim="400000"/>
          </a:ln>
        </p:spPr>
      </p:pic>
      <p:pic>
        <p:nvPicPr>
          <p:cNvPr id="5" name="pasted-image.png"/>
          <p:cNvPicPr/>
          <p:nvPr/>
        </p:nvPicPr>
        <p:blipFill>
          <a:blip r:embed="rId4">
            <a:extLst/>
          </a:blip>
          <a:stretch>
            <a:fillRect/>
          </a:stretch>
        </p:blipFill>
        <p:spPr>
          <a:xfrm>
            <a:off x="108078" y="636674"/>
            <a:ext cx="4018438" cy="3979923"/>
          </a:xfrm>
          <a:prstGeom prst="rect">
            <a:avLst/>
          </a:prstGeom>
          <a:ln w="12700">
            <a:miter lim="400000"/>
          </a:ln>
        </p:spPr>
      </p:pic>
      <p:sp>
        <p:nvSpPr>
          <p:cNvPr id="6" name="Shape 619"/>
          <p:cNvSpPr/>
          <p:nvPr/>
        </p:nvSpPr>
        <p:spPr>
          <a:xfrm>
            <a:off x="172682" y="4633531"/>
            <a:ext cx="3759582" cy="2692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000">
                <a:solidFill>
                  <a:srgbClr val="FFFFFF"/>
                </a:solidFill>
                <a:latin typeface="Avenir Next Regular"/>
                <a:ea typeface="Avenir Next Regular"/>
                <a:cs typeface="Avenir Next Regular"/>
                <a:sym typeface="Avenir Next Regular"/>
              </a:defRPr>
            </a:lvl1pPr>
          </a:lstStyle>
          <a:p>
            <a:pPr lvl="0">
              <a:defRPr sz="1800">
                <a:solidFill>
                  <a:srgbClr val="000000"/>
                </a:solidFill>
                <a:uFillTx/>
              </a:defRPr>
            </a:pPr>
            <a:r>
              <a:rPr sz="1000" dirty="0">
                <a:solidFill>
                  <a:srgbClr val="FFFFFF"/>
                </a:solidFill>
                <a:uFill>
                  <a:solidFill>
                    <a:srgbClr val="4D4D4D"/>
                  </a:solidFill>
                </a:uFill>
              </a:rPr>
              <a:t>http://techblog.netflix.com/2013/01/optimizing-netflix-api.html</a:t>
            </a:r>
          </a:p>
        </p:txBody>
      </p:sp>
      <p:sp>
        <p:nvSpPr>
          <p:cNvPr id="7" name="Shape 620"/>
          <p:cNvSpPr/>
          <p:nvPr/>
        </p:nvSpPr>
        <p:spPr>
          <a:xfrm>
            <a:off x="172682" y="4819990"/>
            <a:ext cx="4659921" cy="15388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000">
                <a:solidFill>
                  <a:srgbClr val="FFFFFF"/>
                </a:solidFill>
                <a:latin typeface="Avenir Next Regular"/>
                <a:ea typeface="Avenir Next Regular"/>
                <a:cs typeface="Avenir Next Regular"/>
                <a:sym typeface="Avenir Next Regular"/>
              </a:defRPr>
            </a:lvl1pPr>
          </a:lstStyle>
          <a:p>
            <a:pPr lvl="0">
              <a:defRPr sz="1800">
                <a:solidFill>
                  <a:srgbClr val="000000"/>
                </a:solidFill>
                <a:uFillTx/>
              </a:defRPr>
            </a:pPr>
            <a:r>
              <a:rPr sz="1000" dirty="0">
                <a:solidFill>
                  <a:srgbClr val="FFFFFF"/>
                </a:solidFill>
                <a:uFill>
                  <a:solidFill>
                    <a:srgbClr val="4D4D4D"/>
                  </a:solidFill>
                </a:uFill>
              </a:rPr>
              <a:t>http://techblog.netflix.com</a:t>
            </a:r>
            <a:r>
              <a:rPr sz="1000" dirty="0" smtClean="0">
                <a:solidFill>
                  <a:srgbClr val="FFFFFF"/>
                </a:solidFill>
                <a:uFill>
                  <a:solidFill>
                    <a:srgbClr val="4D4D4D"/>
                  </a:solidFill>
                </a:uFill>
              </a:rPr>
              <a:t>/</a:t>
            </a:r>
            <a:r>
              <a:rPr lang="en-US" sz="1000" dirty="0" smtClean="0">
                <a:solidFill>
                  <a:srgbClr val="FFFFFF"/>
                </a:solidFill>
                <a:uFill>
                  <a:solidFill>
                    <a:srgbClr val="4D4D4D"/>
                  </a:solidFill>
                </a:uFill>
              </a:rPr>
              <a:t>2015</a:t>
            </a:r>
            <a:r>
              <a:rPr sz="1000" dirty="0" smtClean="0">
                <a:solidFill>
                  <a:srgbClr val="FFFFFF"/>
                </a:solidFill>
                <a:uFill>
                  <a:solidFill>
                    <a:srgbClr val="4D4D4D"/>
                  </a:solidFill>
                </a:uFill>
              </a:rPr>
              <a:t>/</a:t>
            </a:r>
            <a:r>
              <a:rPr sz="1000" dirty="0">
                <a:solidFill>
                  <a:srgbClr val="FFFFFF"/>
                </a:solidFill>
                <a:uFill>
                  <a:solidFill>
                    <a:srgbClr val="4D4D4D"/>
                  </a:solidFill>
                </a:uFill>
              </a:rPr>
              <a:t>03/the-netflix-dynamic-scripting-platform.html</a:t>
            </a:r>
          </a:p>
        </p:txBody>
      </p:sp>
    </p:spTree>
    <p:extLst>
      <p:ext uri="{BB962C8B-B14F-4D97-AF65-F5344CB8AC3E}">
        <p14:creationId xmlns:p14="http://schemas.microsoft.com/office/powerpoint/2010/main" val="34464597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96"/>
          <p:cNvSpPr txBox="1">
            <a:spLocks/>
          </p:cNvSpPr>
          <p:nvPr/>
        </p:nvSpPr>
        <p:spPr>
          <a:xfrm>
            <a:off x="4485105" y="1504281"/>
            <a:ext cx="4424948" cy="2134938"/>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0594" indent="-180594" defTabSz="722376">
              <a:spcBef>
                <a:spcPts val="900"/>
              </a:spcBef>
              <a:buClr>
                <a:schemeClr val="tx2"/>
              </a:buClr>
              <a:defRPr sz="1800">
                <a:solidFill>
                  <a:srgbClr val="000000"/>
                </a:solidFill>
                <a:uFillTx/>
              </a:defRPr>
            </a:pPr>
            <a:r>
              <a:rPr lang="en-US" sz="1896" dirty="0" smtClean="0">
                <a:uFill>
                  <a:solidFill>
                    <a:srgbClr val="4D4D4D"/>
                  </a:solidFill>
                </a:uFill>
              </a:rPr>
              <a:t>Eureka (Service Discovery)</a:t>
            </a:r>
          </a:p>
          <a:p>
            <a:pPr marL="180594" indent="-180594" defTabSz="722376">
              <a:spcBef>
                <a:spcPts val="900"/>
              </a:spcBef>
              <a:buClr>
                <a:schemeClr val="tx2"/>
              </a:buClr>
              <a:defRPr sz="1800">
                <a:solidFill>
                  <a:srgbClr val="000000"/>
                </a:solidFill>
                <a:uFillTx/>
              </a:defRPr>
            </a:pPr>
            <a:r>
              <a:rPr lang="en-US" sz="1896" dirty="0" err="1" smtClean="0">
                <a:uFill>
                  <a:solidFill>
                    <a:srgbClr val="4D4D4D"/>
                  </a:solidFill>
                </a:uFill>
              </a:rPr>
              <a:t>Hystrix</a:t>
            </a:r>
            <a:r>
              <a:rPr lang="en-US" sz="1896" dirty="0" smtClean="0">
                <a:uFill>
                  <a:solidFill>
                    <a:srgbClr val="4D4D4D"/>
                  </a:solidFill>
                </a:uFill>
              </a:rPr>
              <a:t> + Turbine (Circuit Breaker)</a:t>
            </a:r>
          </a:p>
          <a:p>
            <a:pPr marL="180594" indent="-180594" defTabSz="722376">
              <a:spcBef>
                <a:spcPts val="900"/>
              </a:spcBef>
              <a:buClr>
                <a:schemeClr val="tx2"/>
              </a:buClr>
              <a:defRPr sz="1800">
                <a:solidFill>
                  <a:srgbClr val="000000"/>
                </a:solidFill>
                <a:uFillTx/>
              </a:defRPr>
            </a:pPr>
            <a:r>
              <a:rPr lang="en-US" sz="1896" dirty="0" smtClean="0">
                <a:uFill>
                  <a:solidFill>
                    <a:srgbClr val="4D4D4D"/>
                  </a:solidFill>
                </a:uFill>
              </a:rPr>
              <a:t>Ribbon (Load Balancer)</a:t>
            </a:r>
          </a:p>
          <a:p>
            <a:pPr marL="180594" indent="-180594" defTabSz="722376">
              <a:spcBef>
                <a:spcPts val="900"/>
              </a:spcBef>
              <a:buClr>
                <a:schemeClr val="tx2"/>
              </a:buClr>
              <a:defRPr sz="1800">
                <a:solidFill>
                  <a:srgbClr val="000000"/>
                </a:solidFill>
                <a:uFillTx/>
              </a:defRPr>
            </a:pPr>
            <a:r>
              <a:rPr lang="en-US" sz="1896" dirty="0" smtClean="0">
                <a:uFill>
                  <a:solidFill>
                    <a:srgbClr val="4D4D4D"/>
                  </a:solidFill>
                </a:uFill>
              </a:rPr>
              <a:t>Feign (REST Client)</a:t>
            </a:r>
          </a:p>
          <a:p>
            <a:pPr marL="180594" indent="-180594" defTabSz="722376">
              <a:spcBef>
                <a:spcPts val="900"/>
              </a:spcBef>
              <a:buClr>
                <a:schemeClr val="tx2"/>
              </a:buClr>
              <a:defRPr sz="1800">
                <a:solidFill>
                  <a:srgbClr val="000000"/>
                </a:solidFill>
                <a:uFillTx/>
              </a:defRPr>
            </a:pPr>
            <a:r>
              <a:rPr lang="en-US" sz="1896" dirty="0" err="1" smtClean="0">
                <a:uFill>
                  <a:solidFill>
                    <a:srgbClr val="4D4D4D"/>
                  </a:solidFill>
                </a:uFill>
              </a:rPr>
              <a:t>Zuul</a:t>
            </a:r>
            <a:r>
              <a:rPr lang="en-US" sz="1896" dirty="0" smtClean="0">
                <a:uFill>
                  <a:solidFill>
                    <a:srgbClr val="4D4D4D"/>
                  </a:solidFill>
                </a:uFill>
              </a:rPr>
              <a:t> (Gateway/Proxy)</a:t>
            </a:r>
            <a:endParaRPr lang="en-US" sz="1896" dirty="0">
              <a:uFill>
                <a:solidFill>
                  <a:srgbClr val="4D4D4D"/>
                </a:solidFill>
              </a:uFill>
            </a:endParaRPr>
          </a:p>
        </p:txBody>
      </p:sp>
      <p:pic>
        <p:nvPicPr>
          <p:cNvPr id="5" name="pasted-image.png"/>
          <p:cNvPicPr/>
          <p:nvPr/>
        </p:nvPicPr>
        <p:blipFill>
          <a:blip r:embed="rId2">
            <a:extLst/>
          </a:blip>
          <a:srcRect l="1448" b="3642"/>
          <a:stretch>
            <a:fillRect/>
          </a:stretch>
        </p:blipFill>
        <p:spPr>
          <a:xfrm>
            <a:off x="366712" y="1123553"/>
            <a:ext cx="4070845" cy="2896335"/>
          </a:xfrm>
          <a:prstGeom prst="rect">
            <a:avLst/>
          </a:prstGeom>
          <a:ln w="12700">
            <a:miter lim="400000"/>
          </a:ln>
        </p:spPr>
      </p:pic>
      <p:sp>
        <p:nvSpPr>
          <p:cNvPr id="6"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rgbClr val="FFFFFF"/>
                </a:solidFill>
              </a:rPr>
              <a:t>Spring Cloud Netflix</a:t>
            </a:r>
            <a:endParaRPr lang="en" sz="2400" dirty="0">
              <a:solidFill>
                <a:srgbClr val="FFFFFF"/>
              </a:solidFill>
            </a:endParaRPr>
          </a:p>
        </p:txBody>
      </p:sp>
    </p:spTree>
    <p:extLst>
      <p:ext uri="{BB962C8B-B14F-4D97-AF65-F5344CB8AC3E}">
        <p14:creationId xmlns:p14="http://schemas.microsoft.com/office/powerpoint/2010/main" val="39716157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And Netflix OSS</a:t>
            </a:r>
            <a:endParaRPr lang="en-US" dirty="0"/>
          </a:p>
        </p:txBody>
      </p:sp>
      <p:sp>
        <p:nvSpPr>
          <p:cNvPr id="3" name="Content Placeholder 2"/>
          <p:cNvSpPr>
            <a:spLocks noGrp="1"/>
          </p:cNvSpPr>
          <p:nvPr>
            <p:ph sz="quarter" idx="10"/>
          </p:nvPr>
        </p:nvSpPr>
        <p:spPr/>
        <p:txBody>
          <a:bodyPr/>
          <a:lstStyle/>
          <a:p>
            <a:r>
              <a:rPr lang="en-US" sz="1400" dirty="0" smtClean="0"/>
              <a:t>Tools to solve common problems in distributed systems</a:t>
            </a:r>
          </a:p>
          <a:p>
            <a:r>
              <a:rPr lang="en-US" sz="1400" dirty="0" smtClean="0"/>
              <a:t>Spring Cloud </a:t>
            </a:r>
            <a:r>
              <a:rPr lang="en-US" sz="1400" dirty="0" err="1" smtClean="0"/>
              <a:t>Config</a:t>
            </a:r>
            <a:r>
              <a:rPr lang="en-US" sz="1400" dirty="0" smtClean="0"/>
              <a:t> Server (distributed configuration)</a:t>
            </a:r>
          </a:p>
          <a:p>
            <a:r>
              <a:rPr lang="en-US" sz="1400" dirty="0" smtClean="0"/>
              <a:t>Eureka (service registration and discovery)</a:t>
            </a:r>
          </a:p>
          <a:p>
            <a:r>
              <a:rPr lang="en-US" sz="1400" dirty="0" err="1" smtClean="0"/>
              <a:t>Hystrix</a:t>
            </a:r>
            <a:r>
              <a:rPr lang="en-US" sz="1400" dirty="0"/>
              <a:t> </a:t>
            </a:r>
            <a:r>
              <a:rPr lang="en-US" sz="1400" dirty="0" smtClean="0"/>
              <a:t>(circuit breaker/fault tolerance library)</a:t>
            </a:r>
          </a:p>
          <a:p>
            <a:r>
              <a:rPr lang="en-US" sz="1400" dirty="0" err="1" smtClean="0"/>
              <a:t>Hystrix</a:t>
            </a:r>
            <a:r>
              <a:rPr lang="en-US" sz="1400" dirty="0" smtClean="0"/>
              <a:t> Dashboard (service health dashboard)</a:t>
            </a:r>
          </a:p>
          <a:p>
            <a:r>
              <a:rPr lang="en-US" sz="1400" dirty="0" smtClean="0"/>
              <a:t>Ribbon (client side load balancing, including </a:t>
            </a:r>
            <a:r>
              <a:rPr lang="en-US" sz="1400" dirty="0" err="1" smtClean="0"/>
              <a:t>RestTemplate</a:t>
            </a:r>
            <a:r>
              <a:rPr lang="en-US" sz="1400" dirty="0" smtClean="0"/>
              <a:t> integration)</a:t>
            </a:r>
          </a:p>
          <a:p>
            <a:r>
              <a:rPr lang="en-US" sz="1400" dirty="0" smtClean="0"/>
              <a:t>Feign (easy REST clients)</a:t>
            </a:r>
          </a:p>
          <a:p>
            <a:r>
              <a:rPr lang="en-US" sz="1400" dirty="0" err="1" smtClean="0"/>
              <a:t>Zuul</a:t>
            </a:r>
            <a:r>
              <a:rPr lang="en-US" sz="1400" dirty="0" smtClean="0"/>
              <a:t> (routing &amp; server side load balancing)</a:t>
            </a:r>
          </a:p>
          <a:p>
            <a:r>
              <a:rPr lang="en-US" sz="1400" dirty="0" smtClean="0"/>
              <a:t>Spring Cloud Bus (distributed Spring Boot actuator)</a:t>
            </a:r>
          </a:p>
          <a:p>
            <a:r>
              <a:rPr lang="en-US" sz="1400" dirty="0" smtClean="0"/>
              <a:t>Spring Cloud Security</a:t>
            </a:r>
            <a:endParaRPr lang="en-US" sz="1400" dirty="0"/>
          </a:p>
        </p:txBody>
      </p:sp>
      <p:sp>
        <p:nvSpPr>
          <p:cNvPr id="4" name="Shape 592"/>
          <p:cNvSpPr/>
          <p:nvPr/>
        </p:nvSpPr>
        <p:spPr>
          <a:xfrm>
            <a:off x="366713" y="4629150"/>
            <a:ext cx="3776168" cy="38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700">
                <a:solidFill>
                  <a:srgbClr val="FFFFFF"/>
                </a:solidFill>
                <a:latin typeface="Avenir Next"/>
                <a:ea typeface="Avenir Next"/>
                <a:cs typeface="Avenir Next"/>
                <a:sym typeface="Avenir Next"/>
              </a:defRPr>
            </a:lvl1pPr>
          </a:lstStyle>
          <a:p>
            <a:pPr lvl="0">
              <a:defRPr sz="1800">
                <a:solidFill>
                  <a:srgbClr val="000000"/>
                </a:solidFill>
                <a:uFillTx/>
              </a:defRPr>
            </a:pPr>
            <a:r>
              <a:rPr sz="1700" dirty="0">
                <a:solidFill>
                  <a:srgbClr val="FFFFFF"/>
                </a:solidFill>
                <a:uFill>
                  <a:solidFill>
                    <a:srgbClr val="4D4D4D"/>
                  </a:solidFill>
                </a:uFill>
              </a:rPr>
              <a:t>http://projects.spring.io/spring-cloud</a:t>
            </a:r>
          </a:p>
        </p:txBody>
      </p:sp>
    </p:spTree>
    <p:extLst>
      <p:ext uri="{BB962C8B-B14F-4D97-AF65-F5344CB8AC3E}">
        <p14:creationId xmlns:p14="http://schemas.microsoft.com/office/powerpoint/2010/main" val="5168125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59"/>
          <p:cNvSpPr/>
          <p:nvPr/>
        </p:nvSpPr>
        <p:spPr>
          <a:xfrm>
            <a:off x="3315503" y="2156472"/>
            <a:ext cx="2000595" cy="307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lgn="ctr">
              <a:defRPr>
                <a:solidFill>
                  <a:srgbClr val="000000"/>
                </a:solidFill>
                <a:uFillTx/>
              </a:defRPr>
            </a:pPr>
            <a:r>
              <a:rPr lang="en-US" sz="1400" b="1" dirty="0" smtClean="0">
                <a:solidFill>
                  <a:srgbClr val="4D4D4D"/>
                </a:solidFill>
                <a:uFill>
                  <a:solidFill>
                    <a:srgbClr val="4D4D4D"/>
                  </a:solidFill>
                </a:uFill>
                <a:latin typeface="Avenir Next Regular"/>
                <a:ea typeface="Avenir Next Regular"/>
                <a:cs typeface="Avenir Next Regular"/>
                <a:sym typeface="Avenir Next Regular"/>
              </a:rPr>
              <a:t>Spring Cloud Services</a:t>
            </a:r>
            <a:endParaRPr sz="1200" dirty="0">
              <a:solidFill>
                <a:srgbClr val="4D4D4D"/>
              </a:solidFill>
              <a:uFill>
                <a:solidFill>
                  <a:srgbClr val="4D4D4D"/>
                </a:solidFill>
              </a:uFill>
              <a:latin typeface="Avenir Next Regular"/>
              <a:ea typeface="Avenir Next Regular"/>
              <a:cs typeface="Avenir Next Regular"/>
              <a:sym typeface="Avenir Next Regular"/>
            </a:endParaRPr>
          </a:p>
        </p:txBody>
      </p:sp>
      <p:grpSp>
        <p:nvGrpSpPr>
          <p:cNvPr id="6" name="Group 663"/>
          <p:cNvGrpSpPr/>
          <p:nvPr/>
        </p:nvGrpSpPr>
        <p:grpSpPr>
          <a:xfrm>
            <a:off x="1371599" y="2739754"/>
            <a:ext cx="1270002" cy="1472192"/>
            <a:chOff x="300761" y="0"/>
            <a:chExt cx="1270001" cy="1472190"/>
          </a:xfrm>
        </p:grpSpPr>
        <p:pic>
          <p:nvPicPr>
            <p:cNvPr id="7" name="pasted-image.png"/>
            <p:cNvPicPr/>
            <p:nvPr/>
          </p:nvPicPr>
          <p:blipFill>
            <a:blip r:embed="rId3">
              <a:extLst/>
            </a:blip>
            <a:stretch>
              <a:fillRect/>
            </a:stretch>
          </p:blipFill>
          <p:spPr>
            <a:xfrm>
              <a:off x="300761" y="0"/>
              <a:ext cx="1270001" cy="1270000"/>
            </a:xfrm>
            <a:prstGeom prst="rect">
              <a:avLst/>
            </a:prstGeom>
            <a:ln w="12700" cap="flat">
              <a:noFill/>
              <a:miter lim="400000"/>
            </a:ln>
            <a:effectLst/>
          </p:spPr>
        </p:pic>
        <p:sp>
          <p:nvSpPr>
            <p:cNvPr id="8" name="Shape 662"/>
            <p:cNvSpPr/>
            <p:nvPr/>
          </p:nvSpPr>
          <p:spPr>
            <a:xfrm>
              <a:off x="333032" y="1256746"/>
              <a:ext cx="120545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Config Server</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grpSp>
        <p:nvGrpSpPr>
          <p:cNvPr id="9" name="Group 666"/>
          <p:cNvGrpSpPr/>
          <p:nvPr/>
        </p:nvGrpSpPr>
        <p:grpSpPr>
          <a:xfrm>
            <a:off x="3615344" y="2739754"/>
            <a:ext cx="1400898" cy="1485445"/>
            <a:chOff x="235312" y="0"/>
            <a:chExt cx="1400897" cy="1485444"/>
          </a:xfrm>
        </p:grpSpPr>
        <p:pic>
          <p:nvPicPr>
            <p:cNvPr id="10" name="pasted-image.png"/>
            <p:cNvPicPr/>
            <p:nvPr/>
          </p:nvPicPr>
          <p:blipFill>
            <a:blip r:embed="rId4">
              <a:extLst/>
            </a:blip>
            <a:stretch>
              <a:fillRect/>
            </a:stretch>
          </p:blipFill>
          <p:spPr>
            <a:xfrm>
              <a:off x="300761" y="0"/>
              <a:ext cx="1270001" cy="1270000"/>
            </a:xfrm>
            <a:prstGeom prst="rect">
              <a:avLst/>
            </a:prstGeom>
            <a:ln w="12700" cap="flat">
              <a:noFill/>
              <a:miter lim="400000"/>
            </a:ln>
            <a:effectLst/>
          </p:spPr>
        </p:pic>
        <p:sp>
          <p:nvSpPr>
            <p:cNvPr id="11" name="Shape 665"/>
            <p:cNvSpPr/>
            <p:nvPr/>
          </p:nvSpPr>
          <p:spPr>
            <a:xfrm>
              <a:off x="235312" y="1270000"/>
              <a:ext cx="1400897" cy="2154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Service Registry</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grpSp>
        <p:nvGrpSpPr>
          <p:cNvPr id="12" name="Group 669"/>
          <p:cNvGrpSpPr/>
          <p:nvPr/>
        </p:nvGrpSpPr>
        <p:grpSpPr>
          <a:xfrm>
            <a:off x="5977376" y="2726501"/>
            <a:ext cx="1295226" cy="1700888"/>
            <a:chOff x="509397" y="0"/>
            <a:chExt cx="1295225" cy="1700887"/>
          </a:xfrm>
        </p:grpSpPr>
        <p:pic>
          <p:nvPicPr>
            <p:cNvPr id="13" name="pasted-image.png"/>
            <p:cNvPicPr/>
            <p:nvPr/>
          </p:nvPicPr>
          <p:blipFill>
            <a:blip r:embed="rId5">
              <a:extLst/>
            </a:blip>
            <a:stretch>
              <a:fillRect/>
            </a:stretch>
          </p:blipFill>
          <p:spPr>
            <a:xfrm>
              <a:off x="522008" y="0"/>
              <a:ext cx="1270001" cy="1270000"/>
            </a:xfrm>
            <a:prstGeom prst="rect">
              <a:avLst/>
            </a:prstGeom>
            <a:ln w="12700" cap="flat">
              <a:noFill/>
              <a:miter lim="400000"/>
            </a:ln>
            <a:effectLst/>
          </p:spPr>
        </p:pic>
        <p:sp>
          <p:nvSpPr>
            <p:cNvPr id="14" name="Shape 668"/>
            <p:cNvSpPr/>
            <p:nvPr/>
          </p:nvSpPr>
          <p:spPr>
            <a:xfrm>
              <a:off x="509397" y="1270000"/>
              <a:ext cx="1295225" cy="4308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Circuit </a:t>
              </a:r>
              <a:r>
                <a:rPr sz="1400" b="1" dirty="0">
                  <a:solidFill>
                    <a:srgbClr val="4D4D4D"/>
                  </a:solidFill>
                  <a:uFill>
                    <a:solidFill>
                      <a:srgbClr val="4D4D4D"/>
                    </a:solidFill>
                  </a:uFill>
                  <a:latin typeface="Avenir Next Regular"/>
                  <a:ea typeface="Avenir Next Regular"/>
                  <a:cs typeface="Avenir Next Regular"/>
                  <a:sym typeface="Avenir Next Regular"/>
                </a:rPr>
                <a:t>Breaker </a:t>
              </a:r>
              <a:endParaRPr lang="en-US" sz="1400" b="1" dirty="0" smtClean="0">
                <a:solidFill>
                  <a:srgbClr val="4D4D4D"/>
                </a:solidFill>
                <a:uFill>
                  <a:solidFill>
                    <a:srgbClr val="4D4D4D"/>
                  </a:solidFill>
                </a:uFill>
                <a:latin typeface="Avenir Next Regular"/>
                <a:ea typeface="Avenir Next Regular"/>
                <a:cs typeface="Avenir Next Regular"/>
                <a:sym typeface="Avenir Next Regular"/>
              </a:endParaRPr>
            </a:p>
            <a:p>
              <a:pPr lvl="0" algn="ctr">
                <a:defRPr>
                  <a:solidFill>
                    <a:srgbClr val="000000"/>
                  </a:solidFill>
                  <a:uFillTx/>
                </a:defRPr>
              </a:pPr>
              <a:r>
                <a:rPr sz="1400" b="1" dirty="0" smtClean="0">
                  <a:solidFill>
                    <a:srgbClr val="4D4D4D"/>
                  </a:solidFill>
                  <a:uFill>
                    <a:solidFill>
                      <a:srgbClr val="4D4D4D"/>
                    </a:solidFill>
                  </a:uFill>
                  <a:latin typeface="Avenir Next Regular"/>
                  <a:ea typeface="Avenir Next Regular"/>
                  <a:cs typeface="Avenir Next Regular"/>
                  <a:sym typeface="Avenir Next Regular"/>
                </a:rPr>
                <a:t>Dashboard</a:t>
              </a:r>
              <a:endParaRPr sz="1400" b="1" dirty="0">
                <a:solidFill>
                  <a:srgbClr val="4D4D4D"/>
                </a:solidFill>
                <a:uFill>
                  <a:solidFill>
                    <a:srgbClr val="4D4D4D"/>
                  </a:solidFill>
                </a:uFill>
                <a:latin typeface="Avenir Next Regular"/>
                <a:ea typeface="Avenir Next Regular"/>
                <a:cs typeface="Avenir Next Regular"/>
                <a:sym typeface="Avenir Next Regular"/>
              </a:endParaRPr>
            </a:p>
          </p:txBody>
        </p:sp>
      </p:grpSp>
      <p:pic>
        <p:nvPicPr>
          <p:cNvPr id="15" name="Picture 14"/>
          <p:cNvPicPr>
            <a:picLocks noChangeAspect="1"/>
          </p:cNvPicPr>
          <p:nvPr/>
        </p:nvPicPr>
        <p:blipFill>
          <a:blip r:embed="rId6"/>
          <a:stretch>
            <a:fillRect/>
          </a:stretch>
        </p:blipFill>
        <p:spPr>
          <a:xfrm>
            <a:off x="3691466" y="884014"/>
            <a:ext cx="1236133" cy="1236133"/>
          </a:xfrm>
          <a:prstGeom prst="rect">
            <a:avLst/>
          </a:prstGeom>
        </p:spPr>
      </p:pic>
      <p:sp>
        <p:nvSpPr>
          <p:cNvPr id="3" name="Title 2"/>
          <p:cNvSpPr>
            <a:spLocks noGrp="1"/>
          </p:cNvSpPr>
          <p:nvPr>
            <p:ph type="title"/>
          </p:nvPr>
        </p:nvSpPr>
        <p:spPr/>
        <p:txBody>
          <a:bodyPr/>
          <a:lstStyle/>
          <a:p>
            <a:r>
              <a:rPr lang="en-US" dirty="0" smtClean="0"/>
              <a:t>Spring Cloud Services Components </a:t>
            </a:r>
            <a:endParaRPr lang="en-US" dirty="0"/>
          </a:p>
        </p:txBody>
      </p:sp>
    </p:spTree>
    <p:extLst>
      <p:ext uri="{BB962C8B-B14F-4D97-AF65-F5344CB8AC3E}">
        <p14:creationId xmlns:p14="http://schemas.microsoft.com/office/powerpoint/2010/main" val="23305275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Cloud Services Overview</a:t>
            </a:r>
            <a:endParaRPr lang="en-US" dirty="0"/>
          </a:p>
        </p:txBody>
      </p:sp>
      <p:sp>
        <p:nvSpPr>
          <p:cNvPr id="7" name="Text Placeholder 6"/>
          <p:cNvSpPr>
            <a:spLocks noGrp="1"/>
          </p:cNvSpPr>
          <p:nvPr>
            <p:ph type="body" idx="4294967295"/>
          </p:nvPr>
        </p:nvSpPr>
        <p:spPr>
          <a:xfrm>
            <a:off x="334540" y="787983"/>
            <a:ext cx="8704146" cy="346075"/>
          </a:xfrm>
          <a:prstGeom prst="rect">
            <a:avLst/>
          </a:prstGeom>
        </p:spPr>
        <p:txBody>
          <a:bodyPr>
            <a:normAutofit fontScale="85000" lnSpcReduction="10000"/>
          </a:bodyPr>
          <a:lstStyle/>
          <a:p>
            <a:pPr marL="0" indent="0">
              <a:buNone/>
            </a:pPr>
            <a:r>
              <a:rPr lang="en-US" sz="2000" dirty="0" smtClean="0">
                <a:solidFill>
                  <a:schemeClr val="bg2"/>
                </a:solidFill>
              </a:rPr>
              <a:t>Enabling µServices on the World’s Leading Spring Platform: Pivotal Cloud Foundry</a:t>
            </a:r>
          </a:p>
          <a:p>
            <a:pPr marL="0" indent="0">
              <a:buNone/>
            </a:pPr>
            <a:endParaRPr lang="en-US" sz="2400" dirty="0">
              <a:solidFill>
                <a:schemeClr val="bg2"/>
              </a:solidFill>
            </a:endParaRPr>
          </a:p>
        </p:txBody>
      </p:sp>
      <p:graphicFrame>
        <p:nvGraphicFramePr>
          <p:cNvPr id="8" name="Content Placeholder 7"/>
          <p:cNvGraphicFramePr>
            <a:graphicFrameLocks noGrp="1"/>
          </p:cNvGraphicFramePr>
          <p:nvPr>
            <p:ph sz="quarter" idx="4294967295"/>
            <p:extLst>
              <p:ext uri="{D42A27DB-BD31-4B8C-83A1-F6EECF244321}">
                <p14:modId xmlns:p14="http://schemas.microsoft.com/office/powerpoint/2010/main" val="98893887"/>
              </p:ext>
            </p:extLst>
          </p:nvPr>
        </p:nvGraphicFramePr>
        <p:xfrm>
          <a:off x="408870" y="1396920"/>
          <a:ext cx="8180388" cy="3246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8976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Service Discovery (Eureka)</a:t>
            </a:r>
            <a:endParaRPr lang="en" sz="2400" dirty="0">
              <a:solidFill>
                <a:schemeClr val="tx1"/>
              </a:solidFill>
            </a:endParaRPr>
          </a:p>
        </p:txBody>
      </p:sp>
      <p:sp>
        <p:nvSpPr>
          <p:cNvPr id="7" name="Rounded Rectangle 6"/>
          <p:cNvSpPr/>
          <p:nvPr/>
        </p:nvSpPr>
        <p:spPr>
          <a:xfrm>
            <a:off x="1481891" y="3081227"/>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Service</a:t>
            </a:r>
            <a:endParaRPr lang="en-US" dirty="0"/>
          </a:p>
        </p:txBody>
      </p:sp>
      <p:sp>
        <p:nvSpPr>
          <p:cNvPr id="8" name="Rounded Rectangle 7"/>
          <p:cNvSpPr/>
          <p:nvPr/>
        </p:nvSpPr>
        <p:spPr>
          <a:xfrm>
            <a:off x="5497764" y="2987494"/>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Store Service</a:t>
            </a:r>
            <a:endParaRPr lang="en-US" dirty="0"/>
          </a:p>
        </p:txBody>
      </p:sp>
      <p:sp>
        <p:nvSpPr>
          <p:cNvPr id="9" name="Rounded Rectangle 8"/>
          <p:cNvSpPr/>
          <p:nvPr/>
        </p:nvSpPr>
        <p:spPr>
          <a:xfrm>
            <a:off x="1928394" y="1123898"/>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Service</a:t>
            </a:r>
            <a:endParaRPr lang="en-US" dirty="0"/>
          </a:p>
        </p:txBody>
      </p:sp>
      <p:sp>
        <p:nvSpPr>
          <p:cNvPr id="11" name="Rounded Rectangle 10"/>
          <p:cNvSpPr/>
          <p:nvPr/>
        </p:nvSpPr>
        <p:spPr>
          <a:xfrm>
            <a:off x="4418263" y="1742379"/>
            <a:ext cx="1689768" cy="63786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Service Registry</a:t>
            </a:r>
            <a:endParaRPr lang="en-US" dirty="0"/>
          </a:p>
        </p:txBody>
      </p:sp>
      <p:cxnSp>
        <p:nvCxnSpPr>
          <p:cNvPr id="4" name="Straight Arrow Connector 3"/>
          <p:cNvCxnSpPr>
            <a:endCxn id="11" idx="2"/>
          </p:cNvCxnSpPr>
          <p:nvPr/>
        </p:nvCxnSpPr>
        <p:spPr>
          <a:xfrm flipH="1" flipV="1">
            <a:off x="5263147" y="2380246"/>
            <a:ext cx="580858" cy="6072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824081" y="2331926"/>
            <a:ext cx="1681077" cy="749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709870" y="3170366"/>
            <a:ext cx="1483895" cy="369332"/>
          </a:xfrm>
          <a:prstGeom prst="rect">
            <a:avLst/>
          </a:prstGeom>
          <a:noFill/>
        </p:spPr>
        <p:txBody>
          <a:bodyPr wrap="square" rtlCol="0">
            <a:spAutoFit/>
          </a:bodyPr>
          <a:lstStyle/>
          <a:p>
            <a:r>
              <a:rPr lang="en-US" dirty="0" smtClean="0">
                <a:solidFill>
                  <a:schemeClr val="tx1"/>
                </a:solidFill>
              </a:rPr>
              <a:t>1. Register</a:t>
            </a:r>
            <a:endParaRPr lang="en-US" dirty="0">
              <a:solidFill>
                <a:schemeClr val="tx1"/>
              </a:solidFill>
            </a:endParaRPr>
          </a:p>
        </p:txBody>
      </p:sp>
      <p:cxnSp>
        <p:nvCxnSpPr>
          <p:cNvPr id="16" name="Straight Arrow Connector 15"/>
          <p:cNvCxnSpPr>
            <a:stCxn id="9" idx="3"/>
            <a:endCxn id="11" idx="1"/>
          </p:cNvCxnSpPr>
          <p:nvPr/>
        </p:nvCxnSpPr>
        <p:spPr>
          <a:xfrm>
            <a:off x="3445708" y="1418671"/>
            <a:ext cx="972555" cy="6426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676315" y="1157077"/>
            <a:ext cx="1483895" cy="369332"/>
          </a:xfrm>
          <a:prstGeom prst="rect">
            <a:avLst/>
          </a:prstGeom>
          <a:noFill/>
        </p:spPr>
        <p:txBody>
          <a:bodyPr wrap="square" rtlCol="0">
            <a:spAutoFit/>
          </a:bodyPr>
          <a:lstStyle/>
          <a:p>
            <a:r>
              <a:rPr lang="en-US" dirty="0" smtClean="0">
                <a:solidFill>
                  <a:schemeClr val="tx1"/>
                </a:solidFill>
              </a:rPr>
              <a:t>2. Discover</a:t>
            </a:r>
            <a:endParaRPr lang="en-US" dirty="0">
              <a:solidFill>
                <a:schemeClr val="tx1"/>
              </a:solidFill>
            </a:endParaRPr>
          </a:p>
        </p:txBody>
      </p:sp>
      <p:cxnSp>
        <p:nvCxnSpPr>
          <p:cNvPr id="23" name="Straight Arrow Connector 22"/>
          <p:cNvCxnSpPr/>
          <p:nvPr/>
        </p:nvCxnSpPr>
        <p:spPr>
          <a:xfrm>
            <a:off x="2473153" y="1713444"/>
            <a:ext cx="0" cy="1367784"/>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9234" y="2072470"/>
            <a:ext cx="1483895" cy="369332"/>
          </a:xfrm>
          <a:prstGeom prst="rect">
            <a:avLst/>
          </a:prstGeom>
          <a:noFill/>
        </p:spPr>
        <p:txBody>
          <a:bodyPr wrap="square" rtlCol="0">
            <a:spAutoFit/>
          </a:bodyPr>
          <a:lstStyle/>
          <a:p>
            <a:r>
              <a:rPr lang="en-US" dirty="0" smtClean="0">
                <a:solidFill>
                  <a:schemeClr val="tx1"/>
                </a:solidFill>
              </a:rPr>
              <a:t>3. Connect</a:t>
            </a:r>
            <a:endParaRPr lang="en-US" dirty="0">
              <a:solidFill>
                <a:schemeClr val="tx1"/>
              </a:solidFill>
            </a:endParaRPr>
          </a:p>
        </p:txBody>
      </p:sp>
      <p:sp>
        <p:nvSpPr>
          <p:cNvPr id="34" name="TextBox 33"/>
          <p:cNvSpPr txBox="1"/>
          <p:nvPr/>
        </p:nvSpPr>
        <p:spPr>
          <a:xfrm>
            <a:off x="3709870" y="3686489"/>
            <a:ext cx="1483895" cy="307777"/>
          </a:xfrm>
          <a:prstGeom prst="rect">
            <a:avLst/>
          </a:prstGeom>
          <a:noFill/>
        </p:spPr>
        <p:txBody>
          <a:bodyPr wrap="square" rtlCol="0">
            <a:spAutoFit/>
          </a:bodyPr>
          <a:lstStyle/>
          <a:p>
            <a:r>
              <a:rPr lang="en-US" dirty="0" smtClean="0">
                <a:solidFill>
                  <a:srgbClr val="008881"/>
                </a:solidFill>
              </a:rPr>
              <a:t>Host:port</a:t>
            </a:r>
            <a:endParaRPr lang="en-US" dirty="0">
              <a:solidFill>
                <a:srgbClr val="008881"/>
              </a:solidFill>
            </a:endParaRPr>
          </a:p>
        </p:txBody>
      </p:sp>
      <p:sp>
        <p:nvSpPr>
          <p:cNvPr id="36" name="TextBox 35"/>
          <p:cNvSpPr txBox="1"/>
          <p:nvPr/>
        </p:nvSpPr>
        <p:spPr>
          <a:xfrm>
            <a:off x="5024456" y="1157077"/>
            <a:ext cx="1483895" cy="307777"/>
          </a:xfrm>
          <a:prstGeom prst="rect">
            <a:avLst/>
          </a:prstGeom>
          <a:noFill/>
        </p:spPr>
        <p:txBody>
          <a:bodyPr wrap="square" rtlCol="0">
            <a:spAutoFit/>
          </a:bodyPr>
          <a:lstStyle/>
          <a:p>
            <a:r>
              <a:rPr lang="en-US" dirty="0" smtClean="0">
                <a:solidFill>
                  <a:srgbClr val="008881"/>
                </a:solidFill>
              </a:rPr>
              <a:t>“customers”</a:t>
            </a:r>
            <a:endParaRPr lang="en-US" dirty="0">
              <a:solidFill>
                <a:srgbClr val="008881"/>
              </a:solidFill>
            </a:endParaRPr>
          </a:p>
        </p:txBody>
      </p:sp>
      <p:sp>
        <p:nvSpPr>
          <p:cNvPr id="37" name="Rounded Rectangle 36"/>
          <p:cNvSpPr/>
          <p:nvPr/>
        </p:nvSpPr>
        <p:spPr>
          <a:xfrm>
            <a:off x="1594187" y="3200207"/>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Service</a:t>
            </a:r>
            <a:endParaRPr lang="en-US" dirty="0"/>
          </a:p>
        </p:txBody>
      </p:sp>
      <p:sp>
        <p:nvSpPr>
          <p:cNvPr id="38" name="Rounded Rectangle 37"/>
          <p:cNvSpPr/>
          <p:nvPr/>
        </p:nvSpPr>
        <p:spPr>
          <a:xfrm>
            <a:off x="1746587" y="3325871"/>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Service</a:t>
            </a:r>
            <a:endParaRPr lang="en-US" dirty="0"/>
          </a:p>
        </p:txBody>
      </p:sp>
      <p:cxnSp>
        <p:nvCxnSpPr>
          <p:cNvPr id="40" name="Straight Arrow Connector 39"/>
          <p:cNvCxnSpPr/>
          <p:nvPr/>
        </p:nvCxnSpPr>
        <p:spPr>
          <a:xfrm flipV="1">
            <a:off x="2976481" y="2484326"/>
            <a:ext cx="1681077" cy="749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3128881" y="2636726"/>
            <a:ext cx="1681077" cy="749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a:xfrm>
            <a:off x="5685588" y="3072789"/>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Store Service</a:t>
            </a:r>
            <a:endParaRPr lang="en-US" dirty="0"/>
          </a:p>
        </p:txBody>
      </p:sp>
      <p:cxnSp>
        <p:nvCxnSpPr>
          <p:cNvPr id="50" name="Straight Arrow Connector 49"/>
          <p:cNvCxnSpPr/>
          <p:nvPr/>
        </p:nvCxnSpPr>
        <p:spPr>
          <a:xfrm flipH="1" flipV="1">
            <a:off x="5696280" y="2380246"/>
            <a:ext cx="498643" cy="700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5844005" y="3139895"/>
            <a:ext cx="1517314" cy="5895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Store Service</a:t>
            </a:r>
            <a:endParaRPr lang="en-US" dirty="0"/>
          </a:p>
        </p:txBody>
      </p:sp>
      <p:cxnSp>
        <p:nvCxnSpPr>
          <p:cNvPr id="52" name="Straight Arrow Connector 51"/>
          <p:cNvCxnSpPr/>
          <p:nvPr/>
        </p:nvCxnSpPr>
        <p:spPr>
          <a:xfrm flipH="1" flipV="1">
            <a:off x="6010440" y="2401956"/>
            <a:ext cx="498643" cy="7009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721073" y="2063674"/>
            <a:ext cx="1483895" cy="307777"/>
          </a:xfrm>
          <a:prstGeom prst="rect">
            <a:avLst/>
          </a:prstGeom>
          <a:noFill/>
        </p:spPr>
        <p:txBody>
          <a:bodyPr wrap="square" rtlCol="0">
            <a:spAutoFit/>
          </a:bodyPr>
          <a:lstStyle/>
          <a:p>
            <a:r>
              <a:rPr lang="en-US" dirty="0" smtClean="0">
                <a:solidFill>
                  <a:srgbClr val="008881"/>
                </a:solidFill>
              </a:rPr>
              <a:t>“customers”</a:t>
            </a:r>
            <a:endParaRPr lang="en-US" dirty="0">
              <a:solidFill>
                <a:srgbClr val="008881"/>
              </a:solidFill>
            </a:endParaRPr>
          </a:p>
        </p:txBody>
      </p:sp>
      <p:sp>
        <p:nvSpPr>
          <p:cNvPr id="59" name="TextBox 58"/>
          <p:cNvSpPr txBox="1"/>
          <p:nvPr/>
        </p:nvSpPr>
        <p:spPr>
          <a:xfrm>
            <a:off x="3718555" y="3935181"/>
            <a:ext cx="1628270" cy="307777"/>
          </a:xfrm>
          <a:prstGeom prst="rect">
            <a:avLst/>
          </a:prstGeom>
          <a:noFill/>
        </p:spPr>
        <p:txBody>
          <a:bodyPr wrap="square" rtlCol="0">
            <a:spAutoFit/>
          </a:bodyPr>
          <a:lstStyle/>
          <a:p>
            <a:r>
              <a:rPr lang="en-US" dirty="0" smtClean="0">
                <a:solidFill>
                  <a:srgbClr val="008881"/>
                </a:solidFill>
              </a:rPr>
              <a:t>Home page URL</a:t>
            </a:r>
            <a:endParaRPr lang="en-US" dirty="0">
              <a:solidFill>
                <a:srgbClr val="008881"/>
              </a:solidFill>
            </a:endParaRPr>
          </a:p>
        </p:txBody>
      </p:sp>
      <p:sp>
        <p:nvSpPr>
          <p:cNvPr id="60" name="TextBox 59"/>
          <p:cNvSpPr txBox="1"/>
          <p:nvPr/>
        </p:nvSpPr>
        <p:spPr>
          <a:xfrm>
            <a:off x="6405481" y="2481349"/>
            <a:ext cx="1483895" cy="307777"/>
          </a:xfrm>
          <a:prstGeom prst="rect">
            <a:avLst/>
          </a:prstGeom>
          <a:noFill/>
        </p:spPr>
        <p:txBody>
          <a:bodyPr wrap="square" rtlCol="0">
            <a:spAutoFit/>
          </a:bodyPr>
          <a:lstStyle/>
          <a:p>
            <a:r>
              <a:rPr lang="en-US" dirty="0" smtClean="0">
                <a:solidFill>
                  <a:srgbClr val="008881"/>
                </a:solidFill>
              </a:rPr>
              <a:t>“stores”</a:t>
            </a:r>
            <a:endParaRPr lang="en-US" dirty="0">
              <a:solidFill>
                <a:srgbClr val="008881"/>
              </a:solidFill>
            </a:endParaRPr>
          </a:p>
        </p:txBody>
      </p:sp>
      <p:sp>
        <p:nvSpPr>
          <p:cNvPr id="28" name="TextBox 27"/>
          <p:cNvSpPr txBox="1"/>
          <p:nvPr/>
        </p:nvSpPr>
        <p:spPr>
          <a:xfrm>
            <a:off x="3718555" y="3452768"/>
            <a:ext cx="1938356" cy="369332"/>
          </a:xfrm>
          <a:prstGeom prst="rect">
            <a:avLst/>
          </a:prstGeom>
          <a:noFill/>
        </p:spPr>
        <p:txBody>
          <a:bodyPr wrap="square" rtlCol="0">
            <a:spAutoFit/>
          </a:bodyPr>
          <a:lstStyle/>
          <a:p>
            <a:r>
              <a:rPr lang="en-US" dirty="0" smtClean="0">
                <a:solidFill>
                  <a:srgbClr val="008881"/>
                </a:solidFill>
              </a:rPr>
              <a:t>Health Endpoint</a:t>
            </a:r>
            <a:endParaRPr lang="en-US" dirty="0">
              <a:solidFill>
                <a:srgbClr val="008881"/>
              </a:solidFill>
            </a:endParaRPr>
          </a:p>
        </p:txBody>
      </p:sp>
    </p:spTree>
    <p:extLst>
      <p:ext uri="{BB962C8B-B14F-4D97-AF65-F5344CB8AC3E}">
        <p14:creationId xmlns:p14="http://schemas.microsoft.com/office/powerpoint/2010/main" val="10835329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66712" y="245072"/>
            <a:ext cx="8410499" cy="460500"/>
          </a:xfrm>
          <a:prstGeom prst="rect">
            <a:avLst/>
          </a:prstGeom>
        </p:spPr>
        <p:txBody>
          <a:bodyPr lIns="91425" tIns="91425" rIns="91425" bIns="91425" anchor="t" anchorCtr="0">
            <a:noAutofit/>
          </a:bodyPr>
          <a:lstStyle/>
          <a:p>
            <a:pPr lvl="0" rtl="0">
              <a:spcBef>
                <a:spcPts val="0"/>
              </a:spcBef>
              <a:buNone/>
            </a:pPr>
            <a:r>
              <a:rPr lang="en-US" sz="3200" dirty="0" smtClean="0">
                <a:solidFill>
                  <a:schemeClr val="tx1"/>
                </a:solidFill>
              </a:rPr>
              <a:t>Service Discovery: Running a Registry</a:t>
            </a:r>
            <a:endParaRPr lang="en" sz="2400" dirty="0">
              <a:solidFill>
                <a:schemeClr val="tx1"/>
              </a:solidFill>
            </a:endParaRPr>
          </a:p>
        </p:txBody>
      </p:sp>
      <p:sp>
        <p:nvSpPr>
          <p:cNvPr id="17" name="Shape 523"/>
          <p:cNvSpPr/>
          <p:nvPr/>
        </p:nvSpPr>
        <p:spPr>
          <a:xfrm>
            <a:off x="1181901" y="1205230"/>
            <a:ext cx="6780198" cy="192024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a:solidFill>
                  <a:srgbClr val="000000"/>
                </a:solidFill>
                <a:uFillTx/>
              </a:defRPr>
            </a:pPr>
            <a:r>
              <a:rPr sz="1400" b="1" dirty="0">
                <a:solidFill>
                  <a:srgbClr val="D7601B"/>
                </a:solidFill>
                <a:latin typeface="Courier New"/>
                <a:ea typeface="Courier New"/>
                <a:cs typeface="Courier New"/>
                <a:sym typeface="Courier New"/>
              </a:rPr>
              <a:t>@SpringBootApplication</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@EnableEurekaServer</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D7601B"/>
                </a:solidFill>
                <a:latin typeface="Courier New"/>
                <a:ea typeface="Courier New"/>
                <a:cs typeface="Courier New"/>
                <a:sym typeface="Courier New"/>
              </a:rPr>
              <a:t>public class</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EurekaApplication</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D7601B"/>
                </a:solidFill>
                <a:latin typeface="Courier New"/>
                <a:ea typeface="Courier New"/>
                <a:cs typeface="Courier New"/>
                <a:sym typeface="Courier New"/>
              </a:rPr>
              <a:t>public static</a:t>
            </a:r>
            <a:r>
              <a:rPr sz="1400" b="1" dirty="0">
                <a:latin typeface="Courier New"/>
                <a:ea typeface="Courier New"/>
                <a:cs typeface="Courier New"/>
                <a:sym typeface="Courier New"/>
              </a:rPr>
              <a:t> </a:t>
            </a:r>
            <a:r>
              <a:rPr sz="1400" b="1" dirty="0">
                <a:solidFill>
                  <a:srgbClr val="96A700"/>
                </a:solidFill>
                <a:latin typeface="Courier New"/>
                <a:ea typeface="Courier New"/>
                <a:cs typeface="Courier New"/>
                <a:sym typeface="Courier New"/>
              </a:rPr>
              <a:t>void</a:t>
            </a: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main(</a:t>
            </a:r>
            <a:r>
              <a:rPr sz="1400" b="1" dirty="0">
                <a:solidFill>
                  <a:srgbClr val="788E95"/>
                </a:solidFill>
                <a:latin typeface="Courier New"/>
                <a:ea typeface="Courier New"/>
                <a:cs typeface="Courier New"/>
                <a:sym typeface="Courier New"/>
              </a:rPr>
              <a:t>String</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 {</a:t>
            </a: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788E95"/>
                </a:solidFill>
                <a:latin typeface="Courier New"/>
                <a:ea typeface="Courier New"/>
                <a:cs typeface="Courier New"/>
                <a:sym typeface="Courier New"/>
              </a:rPr>
              <a:t>		SpringApplication</a:t>
            </a:r>
            <a:r>
              <a:rPr sz="1400" b="1" dirty="0">
                <a:solidFill>
                  <a:srgbClr val="6A8188"/>
                </a:solidFill>
                <a:latin typeface="Courier New"/>
                <a:ea typeface="Courier New"/>
                <a:cs typeface="Courier New"/>
                <a:sym typeface="Courier New"/>
              </a:rPr>
              <a:t>.run(</a:t>
            </a:r>
            <a:r>
              <a:rPr sz="1400" b="1" dirty="0">
                <a:solidFill>
                  <a:srgbClr val="788E95"/>
                </a:solidFill>
                <a:latin typeface="Courier New"/>
                <a:ea typeface="Courier New"/>
                <a:cs typeface="Courier New"/>
                <a:sym typeface="Courier New"/>
              </a:rPr>
              <a:t>EurekaApplication</a:t>
            </a:r>
            <a:r>
              <a:rPr sz="1400" b="1" dirty="0">
                <a:solidFill>
                  <a:srgbClr val="6A8188"/>
                </a:solidFill>
                <a:latin typeface="Courier New"/>
                <a:ea typeface="Courier New"/>
                <a:cs typeface="Courier New"/>
                <a:sym typeface="Courier New"/>
              </a:rPr>
              <a:t>.</a:t>
            </a:r>
            <a:r>
              <a:rPr sz="1400" b="1" dirty="0">
                <a:solidFill>
                  <a:srgbClr val="D7601B"/>
                </a:solidFill>
                <a:latin typeface="Courier New"/>
                <a:ea typeface="Courier New"/>
                <a:cs typeface="Courier New"/>
                <a:sym typeface="Courier New"/>
              </a:rPr>
              <a:t>class</a:t>
            </a:r>
            <a:r>
              <a:rPr sz="1400" b="1" dirty="0">
                <a:solidFill>
                  <a:srgbClr val="6A8188"/>
                </a:solidFill>
                <a:latin typeface="Courier New"/>
                <a:ea typeface="Courier New"/>
                <a:cs typeface="Courier New"/>
                <a:sym typeface="Courier New"/>
              </a:rPr>
              <a:t>,</a:t>
            </a:r>
            <a:r>
              <a:rPr sz="1400" b="1" dirty="0">
                <a:latin typeface="Courier New"/>
                <a:ea typeface="Courier New"/>
                <a:cs typeface="Courier New"/>
                <a:sym typeface="Courier New"/>
              </a:rPr>
              <a:t> </a:t>
            </a:r>
            <a:r>
              <a:rPr sz="1400" b="1" dirty="0">
                <a:solidFill>
                  <a:srgbClr val="788E95"/>
                </a:solidFill>
                <a:latin typeface="Courier New"/>
                <a:ea typeface="Courier New"/>
                <a:cs typeface="Courier New"/>
                <a:sym typeface="Courier New"/>
              </a:rPr>
              <a:t>args</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r>
              <a:rPr sz="1400" b="1" dirty="0">
                <a:latin typeface="Courier New"/>
                <a:ea typeface="Courier New"/>
                <a:cs typeface="Courier New"/>
                <a:sym typeface="Courier New"/>
              </a:rPr>
              <a:t>	</a:t>
            </a:r>
            <a:r>
              <a:rPr sz="1400" b="1" dirty="0">
                <a:solidFill>
                  <a:srgbClr val="6A8188"/>
                </a:solidFill>
                <a:latin typeface="Courier New"/>
                <a:ea typeface="Courier New"/>
                <a:cs typeface="Courier New"/>
                <a:sym typeface="Courier New"/>
              </a:rPr>
              <a:t>}</a:t>
            </a:r>
            <a:endParaRPr sz="1400" b="1" dirty="0">
              <a:latin typeface="Courier New"/>
              <a:ea typeface="Courier New"/>
              <a:cs typeface="Courier New"/>
              <a:sym typeface="Courier New"/>
            </a:endParaRPr>
          </a:p>
          <a:p>
            <a:pPr lvl="0" defTabSz="457200">
              <a:defRPr>
                <a:solidFill>
                  <a:srgbClr val="000000"/>
                </a:solidFill>
                <a:uFillTx/>
              </a:defRPr>
            </a:pPr>
            <a:endParaRPr sz="1400" b="1" dirty="0">
              <a:latin typeface="Courier New"/>
              <a:ea typeface="Courier New"/>
              <a:cs typeface="Courier New"/>
              <a:sym typeface="Courier New"/>
            </a:endParaRPr>
          </a:p>
          <a:p>
            <a:pPr lvl="0" defTabSz="457200">
              <a:defRPr>
                <a:solidFill>
                  <a:srgbClr val="000000"/>
                </a:solidFill>
                <a:uFillTx/>
              </a:defRPr>
            </a:pPr>
            <a:r>
              <a:rPr sz="1400" b="1" dirty="0">
                <a:solidFill>
                  <a:srgbClr val="6A8188"/>
                </a:solidFill>
                <a:latin typeface="Courier New"/>
                <a:ea typeface="Courier New"/>
                <a:cs typeface="Courier New"/>
                <a:sym typeface="Courier New"/>
              </a:rPr>
              <a:t>}</a:t>
            </a:r>
          </a:p>
        </p:txBody>
      </p:sp>
      <p:sp>
        <p:nvSpPr>
          <p:cNvPr id="18" name="Shape 524"/>
          <p:cNvSpPr/>
          <p:nvPr/>
        </p:nvSpPr>
        <p:spPr>
          <a:xfrm flipH="1">
            <a:off x="3315837" y="922671"/>
            <a:ext cx="1978057" cy="630964"/>
          </a:xfrm>
          <a:prstGeom prst="line">
            <a:avLst/>
          </a:prstGeom>
          <a:ln w="50800">
            <a:solidFill>
              <a:srgbClr val="33928A"/>
            </a:solidFill>
            <a:round/>
            <a:tailEnd type="triangle"/>
          </a:ln>
        </p:spPr>
        <p:txBody>
          <a:bodyPr lIns="0" tIns="0" rIns="0" bIns="0"/>
          <a:lstStyle/>
          <a:p>
            <a:pPr lvl="0" defTabSz="457200">
              <a:defRPr sz="1200">
                <a:solidFill>
                  <a:srgbClr val="000000"/>
                </a:solidFill>
                <a:uFillTx/>
                <a:latin typeface="+mn-lt"/>
                <a:ea typeface="+mn-ea"/>
                <a:cs typeface="+mn-cs"/>
                <a:sym typeface="Helvetica"/>
              </a:defRPr>
            </a:pPr>
            <a:endParaRPr/>
          </a:p>
        </p:txBody>
      </p:sp>
      <p:sp>
        <p:nvSpPr>
          <p:cNvPr id="20" name="Title 1"/>
          <p:cNvSpPr txBox="1">
            <a:spLocks/>
          </p:cNvSpPr>
          <p:nvPr/>
        </p:nvSpPr>
        <p:spPr>
          <a:xfrm>
            <a:off x="366712" y="3511547"/>
            <a:ext cx="8402970" cy="460500"/>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R="0" algn="l" rtl="0">
              <a:lnSpc>
                <a:spcPct val="9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z="2400" i="1" dirty="0" smtClean="0">
                <a:solidFill>
                  <a:schemeClr val="bg2"/>
                </a:solidFill>
              </a:rPr>
              <a:t>Just a Spring Boot Application</a:t>
            </a:r>
            <a:endParaRPr lang="en-US" sz="2400" i="1" dirty="0">
              <a:solidFill>
                <a:schemeClr val="bg2"/>
              </a:solidFill>
            </a:endParaRPr>
          </a:p>
        </p:txBody>
      </p:sp>
    </p:spTree>
    <p:extLst>
      <p:ext uri="{BB962C8B-B14F-4D97-AF65-F5344CB8AC3E}">
        <p14:creationId xmlns:p14="http://schemas.microsoft.com/office/powerpoint/2010/main" val="30369496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18383</TotalTime>
  <Words>1063</Words>
  <Application>Microsoft Macintosh PowerPoint</Application>
  <PresentationFormat>On-screen Show (16:9)</PresentationFormat>
  <Paragraphs>258</Paragraphs>
  <Slides>23</Slides>
  <Notes>18</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Pivotal_interim_16x9_external_040113 (3)</vt:lpstr>
      <vt:lpstr>Spring Cloud Services on Pivotal Cloud Foundry</vt:lpstr>
      <vt:lpstr>1. Application Framework</vt:lpstr>
      <vt:lpstr>Netflix Invented A Lot Of Hard Stuff</vt:lpstr>
      <vt:lpstr>Spring Cloud Netflix</vt:lpstr>
      <vt:lpstr>Spring Cloud And Netflix OSS</vt:lpstr>
      <vt:lpstr>Spring Cloud Services Components </vt:lpstr>
      <vt:lpstr>Spring Cloud Services Overview</vt:lpstr>
      <vt:lpstr>Service Discovery (Eureka)</vt:lpstr>
      <vt:lpstr>Service Discovery: Running a Registry</vt:lpstr>
      <vt:lpstr>Service Discovery: Registration/Discovery</vt:lpstr>
      <vt:lpstr>Spring Cloud Service Registry</vt:lpstr>
      <vt:lpstr>Spring Cloud Service Registry Dashboard</vt:lpstr>
      <vt:lpstr>Configuration Server</vt:lpstr>
      <vt:lpstr>Running Configuration Server</vt:lpstr>
      <vt:lpstr>Spring Cloud Config Server</vt:lpstr>
      <vt:lpstr>Spring Cloud Config Server Dashboard</vt:lpstr>
      <vt:lpstr>Circuit Breaker Example</vt:lpstr>
      <vt:lpstr>Enable Circuit Breaker</vt:lpstr>
      <vt:lpstr>Enable Circuit Breaker</vt:lpstr>
      <vt:lpstr>Enable Circuit Breaker – Fallback</vt:lpstr>
      <vt:lpstr>Hystrix Dashboard</vt:lpstr>
      <vt:lpstr>Spring Cloud Services Circuit Breaker Dashboard</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Wes Hewatt</cp:lastModifiedBy>
  <cp:revision>991</cp:revision>
  <cp:lastPrinted>2015-08-20T16:14:45Z</cp:lastPrinted>
  <dcterms:created xsi:type="dcterms:W3CDTF">2013-04-01T23:03:32Z</dcterms:created>
  <dcterms:modified xsi:type="dcterms:W3CDTF">2015-09-22T14:15:33Z</dcterms:modified>
</cp:coreProperties>
</file>