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5"/>
  </p:notesMasterIdLst>
  <p:handoutMasterIdLst>
    <p:handoutMasterId r:id="rId6"/>
  </p:handoutMasterIdLst>
  <p:sldIdLst>
    <p:sldId id="917" r:id="rId2"/>
    <p:sldId id="907" r:id="rId3"/>
    <p:sldId id="918" r:id="rId4"/>
  </p:sldIdLst>
  <p:sldSz cx="9144000" cy="5143500" type="screen16x9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icroservices" id="{83A0419E-19EB-9342-83A0-BB4462C158B2}">
          <p14:sldIdLst>
            <p14:sldId id="917"/>
            <p14:sldId id="907"/>
            <p14:sldId id="91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hiddenSlides="1"/>
  <p:clrMru>
    <a:srgbClr val="000000"/>
    <a:srgbClr val="F16F3B"/>
    <a:srgbClr val="AEBF2F"/>
    <a:srgbClr val="00685D"/>
    <a:srgbClr val="1C7B70"/>
    <a:srgbClr val="2E7CA2"/>
    <a:srgbClr val="51A7BB"/>
    <a:srgbClr val="ADC339"/>
    <a:srgbClr val="E96C42"/>
    <a:srgbClr val="1B69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6" autoAdjust="0"/>
    <p:restoredTop sz="84075" autoAdjust="0"/>
  </p:normalViewPr>
  <p:slideViewPr>
    <p:cSldViewPr snapToGrid="0" showGuides="1">
      <p:cViewPr varScale="1">
        <p:scale>
          <a:sx n="227" d="100"/>
          <a:sy n="227" d="100"/>
        </p:scale>
        <p:origin x="-120" y="-1072"/>
      </p:cViewPr>
      <p:guideLst>
        <p:guide orient="horz" pos="1044"/>
        <p:guide pos="41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816"/>
    </p:cViewPr>
  </p:sorterViewPr>
  <p:notesViewPr>
    <p:cSldViewPr showGuides="1">
      <p:cViewPr varScale="1">
        <p:scale>
          <a:sx n="76" d="100"/>
          <a:sy n="76" d="100"/>
        </p:scale>
        <p:origin x="-2094" y="-102"/>
      </p:cViewPr>
      <p:guideLst>
        <p:guide orient="horz" pos="110"/>
        <p:guide pos="4180"/>
        <p:guide pos="18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13853" y="895350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4F65B6-1DED-4BB3-85B7-01A8FEA87DE0}" type="slidenum">
              <a:rPr lang="en-US" sz="800" smtClean="0">
                <a:latin typeface="Verdana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latin typeface="Verdan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8450" y="174625"/>
            <a:ext cx="6337300" cy="369332"/>
          </a:xfrm>
          <a:prstGeom prst="rect">
            <a:avLst/>
          </a:prstGeom>
          <a:noFill/>
        </p:spPr>
        <p:txBody>
          <a:bodyPr wrap="square" lIns="0" tIns="0" rIns="182880" bIns="0" rtlCol="0">
            <a:spAutoFit/>
          </a:bodyPr>
          <a:lstStyle/>
          <a:p>
            <a:pPr algn="ctr"/>
            <a:r>
              <a:rPr lang="en-US" sz="1400" b="0" dirty="0" smtClean="0">
                <a:latin typeface="Verdana" pitchFamily="34" charset="0"/>
                <a:cs typeface="Arial" pitchFamily="34" charset="0"/>
              </a:rPr>
              <a:t>TITLE</a:t>
            </a:r>
          </a:p>
          <a:p>
            <a:pPr algn="ctr"/>
            <a:r>
              <a:rPr lang="en-US" sz="1000" i="0" dirty="0" smtClean="0">
                <a:latin typeface="Verdana" pitchFamily="34" charset="0"/>
                <a:cs typeface="Arial" pitchFamily="34" charset="0"/>
              </a:rPr>
              <a:t>Month Year</a:t>
            </a:r>
          </a:p>
        </p:txBody>
      </p:sp>
    </p:spTree>
    <p:extLst>
      <p:ext uri="{BB962C8B-B14F-4D97-AF65-F5344CB8AC3E}">
        <p14:creationId xmlns:p14="http://schemas.microsoft.com/office/powerpoint/2010/main" val="30646210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13853" y="895350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4F65B6-1DED-4BB3-85B7-01A8FEA87DE0}" type="slidenum">
              <a:rPr lang="en-US" sz="800" smtClean="0">
                <a:latin typeface="Verdana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latin typeface="Verdana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8450" y="174625"/>
            <a:ext cx="63373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0" dirty="0" smtClean="0">
                <a:latin typeface="Verdana" pitchFamily="34" charset="0"/>
                <a:cs typeface="Arial" pitchFamily="34" charset="0"/>
              </a:rPr>
              <a:t>TITLE</a:t>
            </a:r>
          </a:p>
          <a:p>
            <a:pPr algn="ctr"/>
            <a:r>
              <a:rPr lang="en-US" sz="1000" i="0" dirty="0" smtClean="0">
                <a:latin typeface="Verdana" pitchFamily="34" charset="0"/>
                <a:cs typeface="Arial" pitchFamily="34" charset="0"/>
              </a:rPr>
              <a:t>Month Year</a:t>
            </a:r>
          </a:p>
        </p:txBody>
      </p:sp>
    </p:spTree>
    <p:extLst>
      <p:ext uri="{BB962C8B-B14F-4D97-AF65-F5344CB8AC3E}">
        <p14:creationId xmlns:p14="http://schemas.microsoft.com/office/powerpoint/2010/main" val="495027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1200"/>
      </a:spcBef>
      <a:buFont typeface="Arial" pitchFamily="34" charset="0"/>
      <a:buNone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1pPr>
    <a:lvl2pPr marL="400050" indent="-174625" algn="l" defTabSz="914400" rtl="0" eaLnBrk="1" latinLnBrk="0" hangingPunct="1">
      <a:spcBef>
        <a:spcPts val="600"/>
      </a:spcBef>
      <a:buFont typeface="Wingdings" pitchFamily="2" charset="2"/>
      <a:buChar char="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2pPr>
    <a:lvl3pPr marL="576263" indent="-176213" algn="l" defTabSz="914400" rtl="0" eaLnBrk="1" latinLnBrk="0" hangingPunct="1">
      <a:spcBef>
        <a:spcPts val="600"/>
      </a:spcBef>
      <a:buFont typeface="Verdana" pitchFamily="34" charset="0"/>
      <a:buChar char="–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3pPr>
    <a:lvl4pPr marL="801688" indent="-174625" algn="l" defTabSz="914400" rtl="0" eaLnBrk="1" latinLnBrk="0" hangingPunct="1">
      <a:spcBef>
        <a:spcPts val="600"/>
      </a:spcBef>
      <a:buFont typeface="Verdana" pitchFamily="34" charset="0"/>
      <a:buChar char="▪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4pPr>
    <a:lvl5pPr marL="1027113" indent="-225425" algn="l" defTabSz="914400" rtl="0" eaLnBrk="1" latinLnBrk="0" hangingPunct="1">
      <a:spcBef>
        <a:spcPts val="600"/>
      </a:spcBef>
      <a:buFont typeface="Verdana" pitchFamily="34" charset="0"/>
      <a:buChar char="—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#1 Enterprise Java App </a:t>
            </a:r>
            <a:r>
              <a:rPr lang="en-US" b="1" dirty="0" err="1">
                <a:solidFill>
                  <a:schemeClr val="bg1">
                    <a:lumMod val="85000"/>
                  </a:schemeClr>
                </a:solidFill>
              </a:rPr>
              <a:t>Dev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 Framework</a:t>
            </a:r>
          </a:p>
          <a:p>
            <a:pPr>
              <a:buFont typeface="Arial" pitchFamily="34" charset="0"/>
              <a:buNone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Arial" pitchFamily="34" charset="0"/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Used heavily by Netflix and F2000</a:t>
            </a:r>
          </a:p>
          <a:p>
            <a:pPr>
              <a:buFont typeface="Arial" pitchFamily="34" charset="0"/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OSS, Apache 2.0 licensed</a:t>
            </a:r>
          </a:p>
          <a:p>
            <a:pPr>
              <a:buFont typeface="Arial" pitchFamily="34" charset="0"/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Millions of downloads</a:t>
            </a:r>
          </a:p>
          <a:p>
            <a:pPr>
              <a:buFont typeface="Arial" pitchFamily="34" charset="0"/>
              <a:buNone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Integrated into PCF, BDS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190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28775" y="692150"/>
            <a:ext cx="3733800" cy="21002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573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890587" y="1312907"/>
            <a:ext cx="4384145" cy="1006429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90000"/>
              </a:lnSpc>
              <a:defRPr sz="3600" b="1" cap="none">
                <a:solidFill>
                  <a:srgbClr val="F16F3B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Title in Upper &amp; LC Bold Type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890588" y="2633384"/>
            <a:ext cx="6048375" cy="36933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24 Point Arial Title Case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 hasCustomPrompt="1"/>
          </p:nvPr>
        </p:nvSpPr>
        <p:spPr bwMode="gray">
          <a:xfrm>
            <a:off x="908582" y="3710101"/>
            <a:ext cx="5026550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>
              <a:spcBef>
                <a:spcPts val="0"/>
              </a:spcBef>
              <a:buNone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Additional Line 18 Point Arial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9" name="TextBox 8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Picture 9" descr="EMC logo white-l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gray">
          <a:xfrm>
            <a:off x="7951410" y="4686262"/>
            <a:ext cx="899577" cy="255363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2016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Pivotal.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5" y="1419224"/>
            <a:ext cx="8410574" cy="303847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graphic area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366714" y="1074738"/>
            <a:ext cx="2073275" cy="3382962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Verdan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2728913" y="1074738"/>
            <a:ext cx="6048376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+mn-lt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+mn-lt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+mn-lt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graphic area a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 bwMode="gray">
          <a:xfrm>
            <a:off x="366714" y="1419225"/>
            <a:ext cx="2073275" cy="3038475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1C7B70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1"/>
          </p:nvPr>
        </p:nvSpPr>
        <p:spPr bwMode="gray">
          <a:xfrm>
            <a:off x="2728913" y="1419224"/>
            <a:ext cx="6048376" cy="303847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1C7B7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2"/>
          </p:nvPr>
        </p:nvSpPr>
        <p:spPr bwMode="gray">
          <a:xfrm>
            <a:off x="366714" y="1074738"/>
            <a:ext cx="403246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/>
          </p:nvPr>
        </p:nvSpPr>
        <p:spPr bwMode="gray">
          <a:xfrm>
            <a:off x="4744823" y="1074738"/>
            <a:ext cx="403246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er ba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3" name="TextBox 12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</a:t>
            </a:r>
            <a:r>
              <a:rPr lang="is-I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2016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Pivotal.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vota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EMC-no-tag_white_RGB-150dpi.png"/>
          <p:cNvPicPr>
            <a:picLocks noChangeAspect="1"/>
          </p:cNvPicPr>
          <p:nvPr userDrawn="1"/>
        </p:nvPicPr>
        <p:blipFill>
          <a:blip r:embed="rId2" cstate="print">
            <a:alphaModFix amt="31000"/>
          </a:blip>
          <a:stretch>
            <a:fillRect/>
          </a:stretch>
        </p:blipFill>
        <p:spPr>
          <a:xfrm>
            <a:off x="1934110" y="1452326"/>
            <a:ext cx="5152490" cy="1362548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701800" y="2984500"/>
            <a:ext cx="5689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 smtClean="0">
                <a:solidFill>
                  <a:schemeClr val="accent3"/>
                </a:solidFill>
                <a:latin typeface="Arial"/>
                <a:cs typeface="Arial"/>
              </a:rPr>
              <a:t>A new</a:t>
            </a:r>
            <a:r>
              <a:rPr lang="en-US" sz="2400" cap="all" dirty="0" smtClean="0">
                <a:solidFill>
                  <a:srgbClr val="E96C42"/>
                </a:solidFill>
                <a:latin typeface="Arial"/>
                <a:cs typeface="Arial"/>
              </a:rPr>
              <a:t> </a:t>
            </a:r>
            <a:r>
              <a:rPr lang="en-US" sz="2300" cap="all" dirty="0" smtClean="0">
                <a:solidFill>
                  <a:schemeClr val="accent1"/>
                </a:solidFill>
                <a:latin typeface="Arial"/>
                <a:cs typeface="Arial"/>
              </a:rPr>
              <a:t>Platform</a:t>
            </a:r>
            <a:r>
              <a:rPr lang="en-US" sz="2400" cap="all" baseline="0" dirty="0" smtClean="0">
                <a:solidFill>
                  <a:schemeClr val="bg2"/>
                </a:solidFill>
                <a:latin typeface="Arial"/>
                <a:cs typeface="Arial"/>
              </a:rPr>
              <a:t> </a:t>
            </a:r>
            <a:r>
              <a:rPr lang="en-US" sz="2400" cap="all" baseline="0" dirty="0" smtClean="0">
                <a:solidFill>
                  <a:schemeClr val="accent2"/>
                </a:solidFill>
                <a:latin typeface="Arial"/>
                <a:cs typeface="Arial"/>
              </a:rPr>
              <a:t>for a new Era</a:t>
            </a:r>
            <a:endParaRPr lang="en-US" sz="2400" cap="all" dirty="0" smtClean="0">
              <a:solidFill>
                <a:schemeClr val="accent2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3" name="TextBox 12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</a:t>
            </a:r>
            <a:r>
              <a:rPr lang="is-I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2016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Pivotal.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1017588" y="1739930"/>
            <a:ext cx="6048376" cy="620683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accent3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0" hasCustomPrompt="1"/>
          </p:nvPr>
        </p:nvSpPr>
        <p:spPr bwMode="gray">
          <a:xfrm>
            <a:off x="1026053" y="2447128"/>
            <a:ext cx="6048375" cy="56276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rgbClr val="1C7B70"/>
              </a:buClr>
              <a:buFontTx/>
              <a:buNone/>
              <a:defRPr sz="2800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rgbClr val="1C7B70"/>
              </a:buClr>
              <a:buFontTx/>
              <a:buNone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</a:lstStyle>
          <a:p>
            <a:pPr lvl="0"/>
            <a:r>
              <a:rPr lang="en-US" dirty="0" smtClean="0"/>
              <a:t>Divider 2 has black background</a:t>
            </a:r>
          </a:p>
        </p:txBody>
      </p:sp>
      <p:pic>
        <p:nvPicPr>
          <p:cNvPr id="19" name="Picture 18" descr="EMC logo white-l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gray">
          <a:xfrm>
            <a:off x="7951410" y="4686262"/>
            <a:ext cx="899577" cy="25536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gray">
          <a:xfrm>
            <a:off x="0" y="0"/>
            <a:ext cx="9144000" cy="216850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lumMod val="60000"/>
                  <a:lumOff val="40000"/>
                  <a:alpha val="61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728912" y="1006880"/>
            <a:ext cx="6048376" cy="1218795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defRPr sz="4400">
                <a:solidFill>
                  <a:srgbClr val="1C7B7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728913" y="2455863"/>
            <a:ext cx="6048375" cy="1901704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80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 -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4" name="TextBox 13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 userDrawn="1"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</a:t>
            </a:r>
            <a:r>
              <a:rPr lang="is-I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2016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Pivotal.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70455" y="1674284"/>
            <a:ext cx="6048376" cy="1354217"/>
          </a:xfrm>
          <a:prstGeom prst="rect">
            <a:avLst/>
          </a:prstGeom>
          <a:noFill/>
          <a:effectLst>
            <a:reflection stA="50000" endPos="75000" dist="12700" dir="5400000" sy="-100000" algn="bl" rotWithShape="0"/>
          </a:effectLst>
        </p:spPr>
        <p:txBody>
          <a:bodyPr lIns="0" tIns="0" rIns="0" bIns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9600" kern="1200" dirty="0">
                <a:solidFill>
                  <a:srgbClr val="00685D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Divider3</a:t>
            </a:r>
            <a:endParaRPr lang="en-US" dirty="0"/>
          </a:p>
        </p:txBody>
      </p:sp>
      <p:pic>
        <p:nvPicPr>
          <p:cNvPr id="18" name="Picture 17" descr="EMC logo white-l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gray">
          <a:xfrm>
            <a:off x="7951410" y="4686262"/>
            <a:ext cx="899577" cy="25536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4" y="1074738"/>
            <a:ext cx="841057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rgbClr val="ADC339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rgbClr val="ADC339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rgbClr val="ADC339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rgbClr val="ADC339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rgbClr val="ADC339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, no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4" y="1074738"/>
            <a:ext cx="841057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rgbClr val="ADC339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rgbClr val="ADC339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rgbClr val="ADC339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rgbClr val="ADC339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rgbClr val="ADC339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no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7" descr="EMC logo white-lg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 bwMode="gray">
          <a:xfrm>
            <a:off x="7951410" y="4686262"/>
            <a:ext cx="899577" cy="2553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2016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Pivotal.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94" r:id="rId3"/>
    <p:sldLayoutId id="2147483696" r:id="rId4"/>
    <p:sldLayoutId id="2147483675" r:id="rId5"/>
    <p:sldLayoutId id="2147483697" r:id="rId6"/>
    <p:sldLayoutId id="2147483676" r:id="rId7"/>
    <p:sldLayoutId id="2147483699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6" r:id="rId14"/>
    <p:sldLayoutId id="2147483698" r:id="rId15"/>
    <p:sldLayoutId id="2147483691" r:id="rId16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2C95DD"/>
          </a:solidFill>
          <a:latin typeface="MetaNormalLF-Roman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•"/>
        <a:defRPr sz="2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–"/>
        <a:defRPr sz="24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•"/>
        <a:defRPr sz="20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–"/>
        <a:defRPr sz="1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»"/>
        <a:defRPr sz="1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0587" y="1312907"/>
            <a:ext cx="6416331" cy="1006429"/>
          </a:xfrm>
        </p:spPr>
        <p:txBody>
          <a:bodyPr/>
          <a:lstStyle/>
          <a:p>
            <a:r>
              <a:rPr lang="en-US" dirty="0" smtClean="0"/>
              <a:t>Single Sign-On and </a:t>
            </a:r>
            <a:br>
              <a:rPr lang="en-US" dirty="0" smtClean="0"/>
            </a:br>
            <a:r>
              <a:rPr lang="en-US" dirty="0" smtClean="0"/>
              <a:t>Route Services with </a:t>
            </a:r>
            <a:r>
              <a:rPr lang="en-US" dirty="0" err="1" smtClean="0"/>
              <a:t>Apigee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0588" y="2633384"/>
            <a:ext cx="6048375" cy="369332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23069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790"/>
          <p:cNvSpPr/>
          <p:nvPr/>
        </p:nvSpPr>
        <p:spPr>
          <a:xfrm>
            <a:off x="596764" y="1138516"/>
            <a:ext cx="2416298" cy="3111407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9525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85D"/>
              </a:buClr>
              <a:buSzPct val="25000"/>
              <a:buFont typeface="Arial"/>
              <a:buNone/>
            </a:pPr>
            <a:endParaRPr lang="en-US" sz="3600" b="0" i="0" u="none" strike="noStrike" cap="none" baseline="0" dirty="0" smtClean="0">
              <a:solidFill>
                <a:schemeClr val="bg1"/>
              </a:solidFill>
              <a:sym typeface="Arial"/>
              <a:rtl val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85D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 dirty="0" smtClean="0">
                <a:solidFill>
                  <a:schemeClr val="bg1"/>
                </a:solidFill>
                <a:sym typeface="Arial"/>
                <a:rtl val="0"/>
              </a:rPr>
              <a:t>Spring</a:t>
            </a:r>
            <a:endParaRPr lang="en-US" sz="2400" dirty="0" smtClean="0">
              <a:solidFill>
                <a:schemeClr val="bg1"/>
              </a:solidFill>
            </a:endParaRPr>
          </a:p>
          <a:p>
            <a:endParaRPr lang="en-US" sz="20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20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2"/>
                </a:solidFill>
              </a:rPr>
              <a:t>#</a:t>
            </a:r>
            <a:r>
              <a:rPr lang="en-US" sz="1800" dirty="0">
                <a:solidFill>
                  <a:schemeClr val="tx2"/>
                </a:solidFill>
              </a:rPr>
              <a:t>1 Enterprise Java App </a:t>
            </a:r>
            <a:r>
              <a:rPr lang="en-US" sz="1800" dirty="0" smtClean="0">
                <a:solidFill>
                  <a:schemeClr val="tx2"/>
                </a:solidFill>
              </a:rPr>
              <a:t>Framework</a:t>
            </a:r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 smtClean="0">
                <a:solidFill>
                  <a:schemeClr val="tx2"/>
                </a:solidFill>
              </a:rPr>
              <a:t>Netflix</a:t>
            </a:r>
            <a:endParaRPr lang="en-US" sz="1800" dirty="0">
              <a:solidFill>
                <a:schemeClr val="tx2"/>
              </a:solidFill>
            </a:endParaRPr>
          </a:p>
          <a:p>
            <a:endParaRPr lang="en-US" sz="1800" dirty="0" smtClean="0">
              <a:solidFill>
                <a:schemeClr val="tx2"/>
              </a:solidFill>
            </a:endParaRPr>
          </a:p>
          <a:p>
            <a:r>
              <a:rPr lang="en-US" sz="1800" dirty="0" smtClean="0">
                <a:solidFill>
                  <a:schemeClr val="tx2"/>
                </a:solidFill>
              </a:rPr>
              <a:t>Open Source</a:t>
            </a:r>
            <a:endParaRPr lang="en-US" sz="1800" dirty="0">
              <a:solidFill>
                <a:schemeClr val="tx2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85D"/>
              </a:buClr>
              <a:buSzPct val="25000"/>
              <a:buFont typeface="Arial"/>
              <a:buNone/>
            </a:pPr>
            <a:endParaRPr lang="en-US" sz="4400" b="0" i="0" u="none" strike="noStrike" cap="none" baseline="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66712" y="72571"/>
            <a:ext cx="8410499" cy="460500"/>
          </a:xfrm>
        </p:spPr>
        <p:txBody>
          <a:bodyPr/>
          <a:lstStyle/>
          <a:p>
            <a:r>
              <a:rPr lang="en-US" sz="3200" dirty="0" smtClean="0">
                <a:solidFill>
                  <a:srgbClr val="FFFFFF"/>
                </a:solidFill>
              </a:rPr>
              <a:t>1. Application Framework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8" name="Shape 790"/>
          <p:cNvSpPr/>
          <p:nvPr/>
        </p:nvSpPr>
        <p:spPr>
          <a:xfrm>
            <a:off x="5844192" y="1138517"/>
            <a:ext cx="2452355" cy="3126072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9525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85D"/>
              </a:buClr>
              <a:buSzPct val="25000"/>
              <a:buFont typeface="Arial"/>
              <a:buNone/>
            </a:pPr>
            <a:endParaRPr lang="en-US" sz="3600" b="0" i="0" u="none" strike="noStrike" cap="none" baseline="0" dirty="0" smtClean="0">
              <a:solidFill>
                <a:schemeClr val="bg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85D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 dirty="0" smtClean="0">
                <a:solidFill>
                  <a:schemeClr val="bg1"/>
                </a:solidFill>
                <a:sym typeface="Arial"/>
                <a:rtl val="0"/>
              </a:rPr>
              <a:t>Spring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b="0" i="0" u="none" strike="noStrike" cap="none" dirty="0" smtClean="0">
                <a:solidFill>
                  <a:schemeClr val="bg1"/>
                </a:solidFill>
                <a:sym typeface="Arial"/>
                <a:rtl val="0"/>
              </a:rPr>
              <a:t>Cloud</a:t>
            </a:r>
            <a:endParaRPr lang="en-US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0" defTabSz="777240">
              <a:spcBef>
                <a:spcPts val="400"/>
              </a:spcBef>
              <a:buClr>
                <a:srgbClr val="33928A"/>
              </a:buClr>
              <a:buSzPct val="100000"/>
              <a:defRPr>
                <a:solidFill>
                  <a:srgbClr val="000000"/>
                </a:solidFill>
                <a:uFillTx/>
              </a:defRPr>
            </a:pPr>
            <a:endParaRPr lang="en-US" sz="2000" dirty="0" smtClean="0">
              <a:solidFill>
                <a:schemeClr val="tx2"/>
              </a:solidFill>
              <a:uFill>
                <a:solidFill>
                  <a:srgbClr val="4D4D4D"/>
                </a:solidFill>
              </a:uFill>
              <a:latin typeface="+mn-lt"/>
              <a:ea typeface="Avenir Next"/>
              <a:cs typeface="Avenir Next"/>
              <a:sym typeface="Avenir Next"/>
            </a:endParaRPr>
          </a:p>
          <a:p>
            <a:pPr lvl="0" defTabSz="777240">
              <a:spcBef>
                <a:spcPts val="400"/>
              </a:spcBef>
              <a:buClr>
                <a:srgbClr val="33928A"/>
              </a:buClr>
              <a:buSzPct val="100000"/>
              <a:defRPr>
                <a:solidFill>
                  <a:srgbClr val="000000"/>
                </a:solidFill>
                <a:uFillTx/>
              </a:defRPr>
            </a:pPr>
            <a:r>
              <a:rPr lang="en-US" sz="1600" dirty="0" smtClean="0">
                <a:solidFill>
                  <a:schemeClr val="tx2"/>
                </a:solidFill>
                <a:uFill>
                  <a:solidFill>
                    <a:srgbClr val="4D4D4D"/>
                  </a:solidFill>
                </a:uFill>
                <a:latin typeface="+mn-lt"/>
                <a:ea typeface="Avenir Next"/>
                <a:cs typeface="Avenir Next"/>
                <a:sym typeface="Avenir Next"/>
              </a:rPr>
              <a:t>Distributed</a:t>
            </a:r>
            <a:r>
              <a:rPr lang="en-US" sz="1600" dirty="0">
                <a:solidFill>
                  <a:schemeClr val="tx2"/>
                </a:solidFill>
                <a:uFill>
                  <a:solidFill>
                    <a:srgbClr val="4D4D4D"/>
                  </a:solidFill>
                </a:uFill>
                <a:latin typeface="+mn-lt"/>
                <a:ea typeface="Avenir Next"/>
                <a:cs typeface="Avenir Next"/>
                <a:sym typeface="Avenir Next"/>
              </a:rPr>
              <a:t> </a:t>
            </a:r>
            <a:r>
              <a:rPr lang="en-US" sz="1600" dirty="0" smtClean="0">
                <a:solidFill>
                  <a:schemeClr val="tx2"/>
                </a:solidFill>
                <a:uFill>
                  <a:solidFill>
                    <a:srgbClr val="4D4D4D"/>
                  </a:solidFill>
                </a:uFill>
                <a:latin typeface="+mn-lt"/>
                <a:ea typeface="Avenir Next"/>
                <a:cs typeface="Avenir Next"/>
                <a:sym typeface="Avenir Next"/>
              </a:rPr>
              <a:t>Config</a:t>
            </a:r>
            <a:endParaRPr lang="en-US" sz="1600" dirty="0">
              <a:solidFill>
                <a:schemeClr val="tx2"/>
              </a:solidFill>
              <a:uFill>
                <a:solidFill>
                  <a:srgbClr val="4D4D4D"/>
                </a:solidFill>
              </a:uFill>
              <a:latin typeface="+mn-lt"/>
              <a:ea typeface="Avenir Next"/>
              <a:cs typeface="Avenir Next"/>
              <a:sym typeface="Avenir Next"/>
            </a:endParaRPr>
          </a:p>
          <a:p>
            <a:pPr lvl="0" defTabSz="777240">
              <a:spcBef>
                <a:spcPts val="400"/>
              </a:spcBef>
              <a:buClr>
                <a:srgbClr val="33928A"/>
              </a:buClr>
              <a:buSzPct val="100000"/>
              <a:defRPr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chemeClr val="tx2"/>
                </a:solidFill>
                <a:uFill>
                  <a:solidFill>
                    <a:srgbClr val="4D4D4D"/>
                  </a:solidFill>
                </a:uFill>
                <a:latin typeface="+mn-lt"/>
                <a:ea typeface="Avenir Next"/>
                <a:cs typeface="Avenir Next"/>
                <a:sym typeface="Avenir Next"/>
              </a:rPr>
              <a:t>Service </a:t>
            </a:r>
            <a:r>
              <a:rPr lang="en-US" sz="1600" dirty="0" smtClean="0">
                <a:solidFill>
                  <a:schemeClr val="tx2"/>
                </a:solidFill>
                <a:uFill>
                  <a:solidFill>
                    <a:srgbClr val="4D4D4D"/>
                  </a:solidFill>
                </a:uFill>
                <a:latin typeface="+mn-lt"/>
                <a:ea typeface="Avenir Next"/>
                <a:cs typeface="Avenir Next"/>
                <a:sym typeface="Avenir Next"/>
              </a:rPr>
              <a:t>Registration and Discovery</a:t>
            </a:r>
            <a:endParaRPr lang="en-US" sz="1600" dirty="0">
              <a:solidFill>
                <a:schemeClr val="tx2"/>
              </a:solidFill>
              <a:uFill>
                <a:solidFill>
                  <a:srgbClr val="4D4D4D"/>
                </a:solidFill>
              </a:uFill>
              <a:latin typeface="+mn-lt"/>
              <a:ea typeface="Avenir Next"/>
              <a:cs typeface="Avenir Next"/>
              <a:sym typeface="Avenir Next"/>
            </a:endParaRPr>
          </a:p>
          <a:p>
            <a:pPr lvl="0" defTabSz="777240">
              <a:spcBef>
                <a:spcPts val="400"/>
              </a:spcBef>
              <a:buClr>
                <a:srgbClr val="33928A"/>
              </a:buClr>
              <a:buSzPct val="100000"/>
              <a:defRPr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chemeClr val="tx2"/>
                </a:solidFill>
                <a:uFill>
                  <a:solidFill>
                    <a:srgbClr val="4D4D4D"/>
                  </a:solidFill>
                </a:uFill>
                <a:latin typeface="+mn-lt"/>
                <a:ea typeface="Avenir Next"/>
                <a:cs typeface="Avenir Next"/>
                <a:sym typeface="Avenir Next"/>
              </a:rPr>
              <a:t>Routing/Load Balancing</a:t>
            </a:r>
          </a:p>
          <a:p>
            <a:pPr lvl="0" defTabSz="777240">
              <a:spcBef>
                <a:spcPts val="400"/>
              </a:spcBef>
              <a:buClr>
                <a:srgbClr val="33928A"/>
              </a:buClr>
              <a:buSzPct val="100000"/>
              <a:defRPr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chemeClr val="tx2"/>
                </a:solidFill>
                <a:uFill>
                  <a:solidFill>
                    <a:srgbClr val="4D4D4D"/>
                  </a:solidFill>
                </a:uFill>
                <a:latin typeface="+mn-lt"/>
                <a:ea typeface="Avenir Next"/>
                <a:cs typeface="Avenir Next"/>
                <a:sym typeface="Avenir Next"/>
              </a:rPr>
              <a:t>Service Integration</a:t>
            </a:r>
          </a:p>
          <a:p>
            <a:pPr lvl="0" defTabSz="777240">
              <a:spcBef>
                <a:spcPts val="400"/>
              </a:spcBef>
              <a:buClr>
                <a:srgbClr val="33928A"/>
              </a:buClr>
              <a:buSzPct val="100000"/>
              <a:defRPr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chemeClr val="tx2"/>
                </a:solidFill>
                <a:uFill>
                  <a:solidFill>
                    <a:srgbClr val="4D4D4D"/>
                  </a:solidFill>
                </a:uFill>
                <a:latin typeface="+mn-lt"/>
                <a:ea typeface="Avenir Next"/>
                <a:cs typeface="Avenir Next"/>
                <a:sym typeface="Avenir Next"/>
              </a:rPr>
              <a:t>Fault </a:t>
            </a:r>
            <a:r>
              <a:rPr lang="en-US" sz="1600" dirty="0" smtClean="0">
                <a:solidFill>
                  <a:schemeClr val="tx2"/>
                </a:solidFill>
                <a:uFill>
                  <a:solidFill>
                    <a:srgbClr val="4D4D4D"/>
                  </a:solidFill>
                </a:uFill>
                <a:latin typeface="+mn-lt"/>
                <a:ea typeface="Avenir Next"/>
                <a:cs typeface="Avenir Next"/>
                <a:sym typeface="Avenir Next"/>
              </a:rPr>
              <a:t>Tolerance</a:t>
            </a:r>
          </a:p>
          <a:p>
            <a:pPr lvl="0" defTabSz="777240">
              <a:spcBef>
                <a:spcPts val="400"/>
              </a:spcBef>
              <a:buClr>
                <a:srgbClr val="33928A"/>
              </a:buClr>
              <a:buSzPct val="100000"/>
              <a:defRPr>
                <a:solidFill>
                  <a:srgbClr val="000000"/>
                </a:solidFill>
                <a:uFillTx/>
              </a:defRPr>
            </a:pPr>
            <a:endParaRPr lang="en-US" sz="1600" dirty="0">
              <a:solidFill>
                <a:schemeClr val="tx2"/>
              </a:solidFill>
              <a:uFill>
                <a:solidFill>
                  <a:srgbClr val="4D4D4D"/>
                </a:solidFill>
              </a:uFill>
              <a:latin typeface="+mn-lt"/>
              <a:ea typeface="Avenir Next"/>
              <a:cs typeface="Avenir Next"/>
              <a:sym typeface="Avenir Next"/>
            </a:endParaRPr>
          </a:p>
          <a:p>
            <a:pPr lvl="0" defTabSz="777240">
              <a:spcBef>
                <a:spcPts val="400"/>
              </a:spcBef>
              <a:buClr>
                <a:srgbClr val="33928A"/>
              </a:buClr>
              <a:buSzPct val="100000"/>
              <a:defRPr>
                <a:solidFill>
                  <a:srgbClr val="000000"/>
                </a:solidFill>
                <a:uFillTx/>
              </a:defRPr>
            </a:pPr>
            <a:endParaRPr lang="en-US" sz="1600" dirty="0">
              <a:solidFill>
                <a:schemeClr val="tx2"/>
              </a:solidFill>
              <a:uFill>
                <a:solidFill>
                  <a:srgbClr val="4D4D4D"/>
                </a:solidFill>
              </a:uFill>
              <a:latin typeface="+mn-lt"/>
              <a:ea typeface="Avenir Next"/>
              <a:cs typeface="Avenir Next"/>
              <a:sym typeface="Avenir Next"/>
            </a:endParaRPr>
          </a:p>
        </p:txBody>
      </p:sp>
      <p:sp>
        <p:nvSpPr>
          <p:cNvPr id="10" name="Shape 464"/>
          <p:cNvSpPr txBox="1">
            <a:spLocks/>
          </p:cNvSpPr>
          <p:nvPr/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685D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en-US" sz="2800" dirty="0" smtClean="0">
                <a:solidFill>
                  <a:srgbClr val="008881"/>
                </a:solidFill>
                <a:uFill>
                  <a:solidFill>
                    <a:srgbClr val="008881"/>
                  </a:solidFill>
                </a:uFill>
              </a:rPr>
              <a:t>&lt;&lt;Placeholder&gt;&gt;</a:t>
            </a:r>
            <a:endParaRPr lang="en-US" sz="2800" dirty="0">
              <a:solidFill>
                <a:srgbClr val="008881"/>
              </a:solidFill>
              <a:uFill>
                <a:solidFill>
                  <a:srgbClr val="008881"/>
                </a:solidFill>
              </a:uFill>
            </a:endParaRPr>
          </a:p>
        </p:txBody>
      </p:sp>
      <p:sp>
        <p:nvSpPr>
          <p:cNvPr id="9" name="Shape 790"/>
          <p:cNvSpPr/>
          <p:nvPr/>
        </p:nvSpPr>
        <p:spPr>
          <a:xfrm>
            <a:off x="3224682" y="1134460"/>
            <a:ext cx="2416298" cy="3111407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9525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85D"/>
              </a:buClr>
              <a:buSzPct val="25000"/>
              <a:buFont typeface="Arial"/>
              <a:buNone/>
            </a:pPr>
            <a:endParaRPr lang="en-US" sz="3600" dirty="0">
              <a:solidFill>
                <a:schemeClr val="bg1"/>
              </a:solidFill>
              <a:sym typeface="Arial"/>
              <a:rtl val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85D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 dirty="0" smtClean="0">
                <a:solidFill>
                  <a:schemeClr val="bg1"/>
                </a:solidFill>
                <a:sym typeface="Arial"/>
                <a:rtl val="0"/>
              </a:rPr>
              <a:t>Spring Boot</a:t>
            </a:r>
            <a:endParaRPr lang="en-US" sz="2400" dirty="0" smtClean="0">
              <a:solidFill>
                <a:schemeClr val="bg1"/>
              </a:solidFill>
            </a:endParaRPr>
          </a:p>
          <a:p>
            <a:endParaRPr lang="en-US" sz="20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20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2"/>
                </a:solidFill>
              </a:rPr>
              <a:t>Quick Start</a:t>
            </a:r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 smtClean="0">
                <a:solidFill>
                  <a:schemeClr val="tx2"/>
                </a:solidFill>
              </a:rPr>
              <a:t>Little to no </a:t>
            </a:r>
            <a:r>
              <a:rPr lang="en-US" sz="1800" dirty="0" err="1" smtClean="0">
                <a:solidFill>
                  <a:schemeClr val="tx2"/>
                </a:solidFill>
              </a:rPr>
              <a:t>config</a:t>
            </a:r>
            <a:endParaRPr lang="en-US" sz="1800" dirty="0">
              <a:solidFill>
                <a:schemeClr val="tx2"/>
              </a:solidFill>
            </a:endParaRPr>
          </a:p>
          <a:p>
            <a:endParaRPr lang="en-US" sz="1800" dirty="0" smtClean="0">
              <a:solidFill>
                <a:schemeClr val="tx2"/>
              </a:solidFill>
            </a:endParaRPr>
          </a:p>
          <a:p>
            <a:r>
              <a:rPr lang="en-US" sz="1800" dirty="0" smtClean="0">
                <a:solidFill>
                  <a:schemeClr val="tx2"/>
                </a:solidFill>
              </a:rPr>
              <a:t>Opinionated View</a:t>
            </a:r>
            <a:endParaRPr lang="en-US" sz="1800" dirty="0">
              <a:solidFill>
                <a:schemeClr val="tx2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85D"/>
              </a:buClr>
              <a:buSzPct val="25000"/>
              <a:buFont typeface="Arial"/>
              <a:buNone/>
            </a:pPr>
            <a:endParaRPr lang="en-US" sz="4400" b="0" i="0" u="none" strike="noStrike" cap="none" baseline="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427494400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934441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ivotal_interim_16x9_external_040113 (3)">
  <a:themeElements>
    <a:clrScheme name="Pivotal 2">
      <a:dk1>
        <a:srgbClr val="00685D"/>
      </a:dk1>
      <a:lt1>
        <a:srgbClr val="FFFFFF"/>
      </a:lt1>
      <a:dk2>
        <a:srgbClr val="000000"/>
      </a:dk2>
      <a:lt2>
        <a:srgbClr val="4D4D4D"/>
      </a:lt2>
      <a:accent1>
        <a:srgbClr val="AEBF2F"/>
      </a:accent1>
      <a:accent2>
        <a:srgbClr val="3EA7BC"/>
      </a:accent2>
      <a:accent3>
        <a:srgbClr val="F16F3B"/>
      </a:accent3>
      <a:accent4>
        <a:srgbClr val="007CA2"/>
      </a:accent4>
      <a:accent5>
        <a:srgbClr val="000000"/>
      </a:accent5>
      <a:accent6>
        <a:srgbClr val="FFFFFF"/>
      </a:accent6>
      <a:hlink>
        <a:srgbClr val="3EA7BC"/>
      </a:hlink>
      <a:folHlink>
        <a:srgbClr val="4D4D4D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err="1" smtClean="0">
            <a:solidFill>
              <a:schemeClr val="bg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*Revised Palette">
      <a:dk1>
        <a:srgbClr val="000000"/>
      </a:dk1>
      <a:lt1>
        <a:srgbClr val="FFFFFF"/>
      </a:lt1>
      <a:dk2>
        <a:srgbClr val="3892D0"/>
      </a:dk2>
      <a:lt2>
        <a:srgbClr val="4D4D4D"/>
      </a:lt2>
      <a:accent1>
        <a:srgbClr val="3892D0"/>
      </a:accent1>
      <a:accent2>
        <a:srgbClr val="49A942"/>
      </a:accent2>
      <a:accent3>
        <a:srgbClr val="93C5FF"/>
      </a:accent3>
      <a:accent4>
        <a:srgbClr val="FFC425"/>
      </a:accent4>
      <a:accent5>
        <a:srgbClr val="E36F1E"/>
      </a:accent5>
      <a:accent6>
        <a:srgbClr val="B5121B"/>
      </a:accent6>
      <a:hlink>
        <a:srgbClr val="3892D0"/>
      </a:hlink>
      <a:folHlink>
        <a:srgbClr val="4D4D4D"/>
      </a:folHlink>
    </a:clrScheme>
    <a:fontScheme name="Verdana-EMC New PPTX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*Revised Palette">
      <a:dk1>
        <a:srgbClr val="000000"/>
      </a:dk1>
      <a:lt1>
        <a:srgbClr val="FFFFFF"/>
      </a:lt1>
      <a:dk2>
        <a:srgbClr val="3892D0"/>
      </a:dk2>
      <a:lt2>
        <a:srgbClr val="4D4D4D"/>
      </a:lt2>
      <a:accent1>
        <a:srgbClr val="3892D0"/>
      </a:accent1>
      <a:accent2>
        <a:srgbClr val="49A942"/>
      </a:accent2>
      <a:accent3>
        <a:srgbClr val="93C5FF"/>
      </a:accent3>
      <a:accent4>
        <a:srgbClr val="FFC425"/>
      </a:accent4>
      <a:accent5>
        <a:srgbClr val="E36F1E"/>
      </a:accent5>
      <a:accent6>
        <a:srgbClr val="B5121B"/>
      </a:accent6>
      <a:hlink>
        <a:srgbClr val="3892D0"/>
      </a:hlink>
      <a:folHlink>
        <a:srgbClr val="4D4D4D"/>
      </a:folHlink>
    </a:clrScheme>
    <a:fontScheme name="Verdana-EMC New PPTX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Pivotal_interim_16x9_external_040113 (3)</Template>
  <TotalTime>18385</TotalTime>
  <Words>76</Words>
  <Application>Microsoft Macintosh PowerPoint</Application>
  <PresentationFormat>On-screen Show (16:9)</PresentationFormat>
  <Paragraphs>36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Pivotal_interim_16x9_external_040113 (3)</vt:lpstr>
      <vt:lpstr>Single Sign-On and  Route Services with Apigee</vt:lpstr>
      <vt:lpstr>1. Application Framework</vt:lpstr>
      <vt:lpstr>PowerPoint Presentation</vt:lpstr>
    </vt:vector>
  </TitlesOfParts>
  <Company>EMC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EMC</dc:creator>
  <cp:lastModifiedBy>Chris Busch</cp:lastModifiedBy>
  <cp:revision>993</cp:revision>
  <cp:lastPrinted>2015-08-20T16:14:45Z</cp:lastPrinted>
  <dcterms:created xsi:type="dcterms:W3CDTF">2013-04-01T23:03:32Z</dcterms:created>
  <dcterms:modified xsi:type="dcterms:W3CDTF">2016-09-07T21:16:26Z</dcterms:modified>
</cp:coreProperties>
</file>