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46E585-0C9F-41BB-BC32-9457459A477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159389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6E585-0C9F-41BB-BC32-9457459A477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31394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6E585-0C9F-41BB-BC32-9457459A477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3254167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6E585-0C9F-41BB-BC32-9457459A477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01AED-E28B-4609-9487-9DF09191016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132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6E585-0C9F-41BB-BC32-9457459A477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1367376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46E585-0C9F-41BB-BC32-9457459A4778}"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1110475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46E585-0C9F-41BB-BC32-9457459A4778}"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3270255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6E585-0C9F-41BB-BC32-9457459A477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77703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6E585-0C9F-41BB-BC32-9457459A477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32459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6E585-0C9F-41BB-BC32-9457459A477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365799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6E585-0C9F-41BB-BC32-9457459A477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125474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46E585-0C9F-41BB-BC32-9457459A477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33862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46E585-0C9F-41BB-BC32-9457459A4778}"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215741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46E585-0C9F-41BB-BC32-9457459A4778}"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375471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246E585-0C9F-41BB-BC32-9457459A4778}"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405016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6E585-0C9F-41BB-BC32-9457459A477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407984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6E585-0C9F-41BB-BC32-9457459A477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01AED-E28B-4609-9487-9DF091910167}" type="slidenum">
              <a:rPr lang="en-US" smtClean="0"/>
              <a:t>‹#›</a:t>
            </a:fld>
            <a:endParaRPr lang="en-US"/>
          </a:p>
        </p:txBody>
      </p:sp>
    </p:spTree>
    <p:extLst>
      <p:ext uri="{BB962C8B-B14F-4D97-AF65-F5344CB8AC3E}">
        <p14:creationId xmlns:p14="http://schemas.microsoft.com/office/powerpoint/2010/main" val="82467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246E585-0C9F-41BB-BC32-9457459A4778}" type="datetimeFigureOut">
              <a:rPr lang="en-US" smtClean="0"/>
              <a:t>2/10/2022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9401AED-E28B-4609-9487-9DF091910167}" type="slidenum">
              <a:rPr lang="en-US" smtClean="0"/>
              <a:t>‹#›</a:t>
            </a:fld>
            <a:endParaRPr lang="en-US"/>
          </a:p>
        </p:txBody>
      </p:sp>
    </p:spTree>
    <p:extLst>
      <p:ext uri="{BB962C8B-B14F-4D97-AF65-F5344CB8AC3E}">
        <p14:creationId xmlns:p14="http://schemas.microsoft.com/office/powerpoint/2010/main" val="82465680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5F9B-F586-4AF7-B2FD-8D6C92855019}"/>
              </a:ext>
            </a:extLst>
          </p:cNvPr>
          <p:cNvSpPr>
            <a:spLocks noGrp="1"/>
          </p:cNvSpPr>
          <p:nvPr>
            <p:ph type="title"/>
          </p:nvPr>
        </p:nvSpPr>
        <p:spPr>
          <a:xfrm>
            <a:off x="717832" y="235963"/>
            <a:ext cx="10364451" cy="715759"/>
          </a:xfrm>
        </p:spPr>
        <p:txBody>
          <a:bodyPr>
            <a:normAutofit/>
          </a:bodyPr>
          <a:lstStyle/>
          <a:p>
            <a:r>
              <a:rPr lang="en-US" dirty="0"/>
              <a:t>What is SVM(support vector machine)</a:t>
            </a:r>
          </a:p>
        </p:txBody>
      </p:sp>
      <p:sp>
        <p:nvSpPr>
          <p:cNvPr id="3" name="Content Placeholder 2">
            <a:extLst>
              <a:ext uri="{FF2B5EF4-FFF2-40B4-BE49-F238E27FC236}">
                <a16:creationId xmlns:a16="http://schemas.microsoft.com/office/drawing/2014/main" id="{C66F847F-4B57-4998-B931-8518BF7053FF}"/>
              </a:ext>
            </a:extLst>
          </p:cNvPr>
          <p:cNvSpPr>
            <a:spLocks noGrp="1"/>
          </p:cNvSpPr>
          <p:nvPr>
            <p:ph sz="quarter" idx="13"/>
          </p:nvPr>
        </p:nvSpPr>
        <p:spPr>
          <a:xfrm>
            <a:off x="811137" y="1172774"/>
            <a:ext cx="10363826" cy="4892124"/>
          </a:xfrm>
        </p:spPr>
        <p:txBody>
          <a:bodyPr>
            <a:noAutofit/>
          </a:bodyPr>
          <a:lstStyle/>
          <a:p>
            <a:r>
              <a:rPr lang="en-US" sz="2400" b="0" i="0" cap="none" dirty="0">
                <a:solidFill>
                  <a:srgbClr val="333333"/>
                </a:solidFill>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p>
          <a:p>
            <a:r>
              <a:rPr lang="en-US" sz="2400" b="0" i="0" cap="none"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a:t>
            </a:r>
          </a:p>
          <a:p>
            <a:r>
              <a:rPr lang="en-US" sz="2400" b="0" i="0" cap="none" dirty="0">
                <a:solidFill>
                  <a:srgbClr val="333333"/>
                </a:solidFill>
                <a:effectLst/>
                <a:latin typeface="inter-regular"/>
              </a:rPr>
              <a:t>This best decision boundary is called a hyperplane.</a:t>
            </a:r>
          </a:p>
          <a:p>
            <a:r>
              <a:rPr lang="en-US" sz="2400" b="0" i="0" cap="none" dirty="0">
                <a:solidFill>
                  <a:srgbClr val="333333"/>
                </a:solidFill>
                <a:effectLst/>
                <a:latin typeface="inter-regular"/>
              </a:rPr>
              <a:t>SVM chooses the extreme points/vectors that help in creating the hyperplane. These extreme cases are called as support vectors, and hence algorithm is termed as support vector machine</a:t>
            </a:r>
            <a:r>
              <a:rPr lang="en-US" sz="2400" b="0" i="0" dirty="0">
                <a:solidFill>
                  <a:srgbClr val="333333"/>
                </a:solidFill>
                <a:effectLst/>
                <a:latin typeface="inter-regular"/>
              </a:rPr>
              <a:t>.</a:t>
            </a:r>
            <a:endParaRPr lang="en-US" sz="2400" cap="none" dirty="0"/>
          </a:p>
        </p:txBody>
      </p:sp>
    </p:spTree>
    <p:extLst>
      <p:ext uri="{BB962C8B-B14F-4D97-AF65-F5344CB8AC3E}">
        <p14:creationId xmlns:p14="http://schemas.microsoft.com/office/powerpoint/2010/main" val="158177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6952-946F-4173-AB72-535301459088}"/>
              </a:ext>
            </a:extLst>
          </p:cNvPr>
          <p:cNvSpPr>
            <a:spLocks noGrp="1"/>
          </p:cNvSpPr>
          <p:nvPr>
            <p:ph type="title"/>
          </p:nvPr>
        </p:nvSpPr>
        <p:spPr>
          <a:xfrm>
            <a:off x="820469" y="145767"/>
            <a:ext cx="10364451" cy="796625"/>
          </a:xfrm>
        </p:spPr>
        <p:txBody>
          <a:bodyPr/>
          <a:lstStyle/>
          <a:p>
            <a:r>
              <a:rPr lang="en-US" dirty="0"/>
              <a:t>What are the pros and cons of SVM</a:t>
            </a:r>
          </a:p>
        </p:txBody>
      </p:sp>
      <p:sp>
        <p:nvSpPr>
          <p:cNvPr id="3" name="Content Placeholder 2">
            <a:extLst>
              <a:ext uri="{FF2B5EF4-FFF2-40B4-BE49-F238E27FC236}">
                <a16:creationId xmlns:a16="http://schemas.microsoft.com/office/drawing/2014/main" id="{95E3EC86-B163-4B6A-89CD-2A2E4EC6F965}"/>
              </a:ext>
            </a:extLst>
          </p:cNvPr>
          <p:cNvSpPr>
            <a:spLocks noGrp="1"/>
          </p:cNvSpPr>
          <p:nvPr>
            <p:ph sz="quarter" idx="13"/>
          </p:nvPr>
        </p:nvSpPr>
        <p:spPr>
          <a:xfrm>
            <a:off x="914087" y="1378047"/>
            <a:ext cx="10363826" cy="5032084"/>
          </a:xfrm>
        </p:spPr>
        <p:txBody>
          <a:bodyPr>
            <a:normAutofit lnSpcReduction="10000"/>
          </a:bodyPr>
          <a:lstStyle/>
          <a:p>
            <a:pPr algn="l">
              <a:buFont typeface="Arial" panose="020B0604020202020204" pitchFamily="34" charset="0"/>
              <a:buChar char="•"/>
            </a:pPr>
            <a:r>
              <a:rPr lang="en-US" b="1" i="0" cap="none" dirty="0">
                <a:solidFill>
                  <a:srgbClr val="222222"/>
                </a:solidFill>
                <a:effectLst/>
                <a:latin typeface="Lato" panose="020F0502020204030203" pitchFamily="34" charset="0"/>
              </a:rPr>
              <a:t>Pros:</a:t>
            </a:r>
            <a:endParaRPr lang="en-US" b="0" i="0" cap="none" dirty="0">
              <a:solidFill>
                <a:srgbClr val="222222"/>
              </a:solidFill>
              <a:effectLst/>
              <a:latin typeface="Lato" panose="020F0502020204030203" pitchFamily="34" charset="0"/>
            </a:endParaRPr>
          </a:p>
          <a:p>
            <a:pPr marL="742950" lvl="1" indent="-285750" algn="l">
              <a:buFont typeface="Arial" panose="020B0604020202020204" pitchFamily="34" charset="0"/>
              <a:buChar char="•"/>
            </a:pPr>
            <a:r>
              <a:rPr lang="en-US" b="0" i="0" cap="none" dirty="0">
                <a:solidFill>
                  <a:srgbClr val="222222"/>
                </a:solidFill>
                <a:effectLst/>
                <a:latin typeface="Lato" panose="020F0502020204030203" pitchFamily="34" charset="0"/>
              </a:rPr>
              <a:t>It works really well with a clear margin of separation</a:t>
            </a:r>
          </a:p>
          <a:p>
            <a:pPr marL="742950" lvl="1" indent="-285750" algn="l">
              <a:buFont typeface="Arial" panose="020B0604020202020204" pitchFamily="34" charset="0"/>
              <a:buChar char="•"/>
            </a:pPr>
            <a:r>
              <a:rPr lang="en-US" b="0" i="0" cap="none" dirty="0">
                <a:solidFill>
                  <a:srgbClr val="222222"/>
                </a:solidFill>
                <a:effectLst/>
                <a:latin typeface="Lato" panose="020F0502020204030203" pitchFamily="34" charset="0"/>
              </a:rPr>
              <a:t>It is effective in high dimensional spaces.</a:t>
            </a:r>
          </a:p>
          <a:p>
            <a:pPr marL="742950" lvl="1" indent="-285750" algn="l">
              <a:buFont typeface="Arial" panose="020B0604020202020204" pitchFamily="34" charset="0"/>
              <a:buChar char="•"/>
            </a:pPr>
            <a:r>
              <a:rPr lang="en-US" b="0" i="0" cap="none" dirty="0">
                <a:solidFill>
                  <a:srgbClr val="222222"/>
                </a:solidFill>
                <a:effectLst/>
                <a:latin typeface="Lato" panose="020F0502020204030203" pitchFamily="34" charset="0"/>
              </a:rPr>
              <a:t>It is effective in cases where the number of dimensions is greater than the number of samples.</a:t>
            </a:r>
          </a:p>
          <a:p>
            <a:pPr marL="742950" lvl="1" indent="-285750" algn="l">
              <a:buFont typeface="Arial" panose="020B0604020202020204" pitchFamily="34" charset="0"/>
              <a:buChar char="•"/>
            </a:pPr>
            <a:r>
              <a:rPr lang="en-US" b="0" i="0" cap="none" dirty="0">
                <a:solidFill>
                  <a:srgbClr val="222222"/>
                </a:solidFill>
                <a:effectLst/>
                <a:latin typeface="Lato" panose="020F0502020204030203" pitchFamily="34" charset="0"/>
              </a:rPr>
              <a:t>It uses a subset of training points in the decision function (called support vectors), so it is also memory efficient.</a:t>
            </a:r>
          </a:p>
          <a:p>
            <a:pPr algn="l">
              <a:buFont typeface="Arial" panose="020B0604020202020204" pitchFamily="34" charset="0"/>
              <a:buChar char="•"/>
            </a:pPr>
            <a:r>
              <a:rPr lang="en-US" b="1" i="0" cap="none" dirty="0">
                <a:solidFill>
                  <a:srgbClr val="222222"/>
                </a:solidFill>
                <a:effectLst/>
                <a:latin typeface="Lato" panose="020F0502020204030203" pitchFamily="34" charset="0"/>
              </a:rPr>
              <a:t>Cons:</a:t>
            </a:r>
            <a:endParaRPr lang="en-US" b="0" i="0" cap="none" dirty="0">
              <a:solidFill>
                <a:srgbClr val="222222"/>
              </a:solidFill>
              <a:effectLst/>
              <a:latin typeface="Lato" panose="020F0502020204030203" pitchFamily="34" charset="0"/>
            </a:endParaRPr>
          </a:p>
          <a:p>
            <a:pPr marL="742950" lvl="1" indent="-285750" algn="l">
              <a:buFont typeface="Arial" panose="020B0604020202020204" pitchFamily="34" charset="0"/>
              <a:buChar char="•"/>
            </a:pPr>
            <a:r>
              <a:rPr lang="en-US" b="0" i="0" cap="none" dirty="0">
                <a:solidFill>
                  <a:srgbClr val="222222"/>
                </a:solidFill>
                <a:effectLst/>
                <a:latin typeface="Lato" panose="020F0502020204030203" pitchFamily="34" charset="0"/>
              </a:rPr>
              <a:t>It doesn’t perform well when we have large data set because the required training time is higher</a:t>
            </a:r>
          </a:p>
          <a:p>
            <a:pPr marL="742950" lvl="1" indent="-285750" algn="l">
              <a:buFont typeface="Arial" panose="020B0604020202020204" pitchFamily="34" charset="0"/>
              <a:buChar char="•"/>
            </a:pPr>
            <a:r>
              <a:rPr lang="en-US" b="0" i="0" cap="none" dirty="0">
                <a:solidFill>
                  <a:srgbClr val="222222"/>
                </a:solidFill>
                <a:effectLst/>
                <a:latin typeface="Lato" panose="020F0502020204030203" pitchFamily="34" charset="0"/>
              </a:rPr>
              <a:t>It also doesn’t perform very well, when the data set has more noise </a:t>
            </a:r>
            <a:r>
              <a:rPr lang="en-US" b="0" i="0" cap="none" dirty="0" err="1">
                <a:solidFill>
                  <a:srgbClr val="222222"/>
                </a:solidFill>
                <a:effectLst/>
                <a:latin typeface="Lato" panose="020F0502020204030203" pitchFamily="34" charset="0"/>
              </a:rPr>
              <a:t>i.E.</a:t>
            </a:r>
            <a:r>
              <a:rPr lang="en-US" b="0" i="0" cap="none" dirty="0">
                <a:solidFill>
                  <a:srgbClr val="222222"/>
                </a:solidFill>
                <a:effectLst/>
                <a:latin typeface="Lato" panose="020F0502020204030203" pitchFamily="34" charset="0"/>
              </a:rPr>
              <a:t> Target classes are overlapping</a:t>
            </a:r>
          </a:p>
          <a:p>
            <a:pPr marL="742950" lvl="1" indent="-285750" algn="l">
              <a:buFont typeface="Arial" panose="020B0604020202020204" pitchFamily="34" charset="0"/>
              <a:buChar char="•"/>
            </a:pPr>
            <a:r>
              <a:rPr lang="en-US" b="0" i="0" cap="none" dirty="0">
                <a:solidFill>
                  <a:srgbClr val="222222"/>
                </a:solidFill>
                <a:effectLst/>
                <a:latin typeface="Lato" panose="020F0502020204030203" pitchFamily="34" charset="0"/>
              </a:rPr>
              <a:t>SVM doesn’t directly provide probability estimates, these are calculated using an expensive five-fold cross-validation. It is included in the related SVC method of python scikit-learn library.</a:t>
            </a:r>
          </a:p>
          <a:p>
            <a:endParaRPr lang="en-US" cap="none" dirty="0"/>
          </a:p>
        </p:txBody>
      </p:sp>
    </p:spTree>
    <p:extLst>
      <p:ext uri="{BB962C8B-B14F-4D97-AF65-F5344CB8AC3E}">
        <p14:creationId xmlns:p14="http://schemas.microsoft.com/office/powerpoint/2010/main" val="143448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9FD4-2DDA-4029-8797-499C50633B30}"/>
              </a:ext>
            </a:extLst>
          </p:cNvPr>
          <p:cNvSpPr>
            <a:spLocks noGrp="1"/>
          </p:cNvSpPr>
          <p:nvPr>
            <p:ph type="title"/>
          </p:nvPr>
        </p:nvSpPr>
        <p:spPr>
          <a:xfrm>
            <a:off x="913149" y="151986"/>
            <a:ext cx="10364451" cy="538479"/>
          </a:xfrm>
        </p:spPr>
        <p:txBody>
          <a:bodyPr>
            <a:normAutofit fontScale="90000"/>
          </a:bodyPr>
          <a:lstStyle/>
          <a:p>
            <a:r>
              <a:rPr lang="en-US" dirty="0"/>
              <a:t>Applications of svm</a:t>
            </a:r>
          </a:p>
        </p:txBody>
      </p:sp>
      <p:pic>
        <p:nvPicPr>
          <p:cNvPr id="3074" name="Picture 2" descr="Real-Life Applications of SVM (Support Vector Machines)">
            <a:extLst>
              <a:ext uri="{FF2B5EF4-FFF2-40B4-BE49-F238E27FC236}">
                <a16:creationId xmlns:a16="http://schemas.microsoft.com/office/drawing/2014/main" id="{9CF058C6-2717-4E8A-97F7-CD375F6BC62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4400" y="1103058"/>
            <a:ext cx="10363200" cy="542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84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3D22B5-F0C2-4086-9A61-F62EFF056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499" y="1524000"/>
            <a:ext cx="6595965" cy="4606212"/>
          </a:xfrm>
          <a:prstGeom prst="rect">
            <a:avLst/>
          </a:prstGeom>
        </p:spPr>
      </p:pic>
    </p:spTree>
    <p:extLst>
      <p:ext uri="{BB962C8B-B14F-4D97-AF65-F5344CB8AC3E}">
        <p14:creationId xmlns:p14="http://schemas.microsoft.com/office/powerpoint/2010/main" val="22612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EA17-F9D9-44B2-BE64-C0383CEECD7F}"/>
              </a:ext>
            </a:extLst>
          </p:cNvPr>
          <p:cNvSpPr>
            <a:spLocks noGrp="1"/>
          </p:cNvSpPr>
          <p:nvPr>
            <p:ph type="title"/>
          </p:nvPr>
        </p:nvSpPr>
        <p:spPr>
          <a:xfrm>
            <a:off x="913775" y="618517"/>
            <a:ext cx="10364451" cy="1033001"/>
          </a:xfrm>
        </p:spPr>
        <p:txBody>
          <a:bodyPr/>
          <a:lstStyle/>
          <a:p>
            <a:r>
              <a:rPr lang="en-US" dirty="0"/>
              <a:t>What are the </a:t>
            </a:r>
            <a:r>
              <a:rPr lang="en-US" dirty="0" err="1"/>
              <a:t>tyes</a:t>
            </a:r>
            <a:r>
              <a:rPr lang="en-US" dirty="0"/>
              <a:t> of SVM</a:t>
            </a:r>
          </a:p>
        </p:txBody>
      </p:sp>
      <p:sp>
        <p:nvSpPr>
          <p:cNvPr id="3" name="Content Placeholder 2">
            <a:extLst>
              <a:ext uri="{FF2B5EF4-FFF2-40B4-BE49-F238E27FC236}">
                <a16:creationId xmlns:a16="http://schemas.microsoft.com/office/drawing/2014/main" id="{A9BC0812-312E-40E0-97B4-60EEC1686BFD}"/>
              </a:ext>
            </a:extLst>
          </p:cNvPr>
          <p:cNvSpPr>
            <a:spLocks noGrp="1"/>
          </p:cNvSpPr>
          <p:nvPr>
            <p:ph sz="quarter" idx="13"/>
          </p:nvPr>
        </p:nvSpPr>
        <p:spPr>
          <a:xfrm>
            <a:off x="913774" y="1800808"/>
            <a:ext cx="10363826" cy="4674637"/>
          </a:xfrm>
        </p:spPr>
        <p:txBody>
          <a:bodyPr>
            <a:normAutofit/>
          </a:bodyPr>
          <a:lstStyle/>
          <a:p>
            <a:pPr algn="just"/>
            <a:r>
              <a:rPr lang="en-US" sz="2400" b="1" i="0" cap="none" dirty="0">
                <a:solidFill>
                  <a:srgbClr val="333333"/>
                </a:solidFill>
                <a:effectLst/>
                <a:latin typeface="inter-bold"/>
              </a:rPr>
              <a:t>SVM can be of two types:</a:t>
            </a:r>
            <a:endParaRPr lang="en-US" sz="2400" b="0" i="0" cap="none" dirty="0">
              <a:solidFill>
                <a:srgbClr val="333333"/>
              </a:solidFill>
              <a:effectLst/>
              <a:latin typeface="inter-regular"/>
            </a:endParaRPr>
          </a:p>
          <a:p>
            <a:pPr algn="just">
              <a:buFont typeface="Arial" panose="020B0604020202020204" pitchFamily="34" charset="0"/>
              <a:buChar char="•"/>
            </a:pPr>
            <a:r>
              <a:rPr lang="en-US" sz="2400" b="1" i="0" cap="none" dirty="0">
                <a:solidFill>
                  <a:srgbClr val="000000"/>
                </a:solidFill>
                <a:effectLst/>
                <a:latin typeface="inter-bold"/>
              </a:rPr>
              <a:t>Linear SVM:</a:t>
            </a:r>
            <a:r>
              <a:rPr lang="en-US" sz="2400" b="0" i="0" cap="none" dirty="0">
                <a:solidFill>
                  <a:srgbClr val="000000"/>
                </a:solidFill>
                <a:effectLst/>
                <a:latin typeface="inter-regular"/>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Arial" panose="020B0604020202020204" pitchFamily="34" charset="0"/>
              <a:buChar char="•"/>
            </a:pPr>
            <a:r>
              <a:rPr lang="en-US" sz="2400" b="1" i="0" cap="none" dirty="0">
                <a:solidFill>
                  <a:srgbClr val="000000"/>
                </a:solidFill>
                <a:effectLst/>
                <a:latin typeface="inter-bold"/>
              </a:rPr>
              <a:t>Non-linear svm:</a:t>
            </a:r>
            <a:r>
              <a:rPr lang="en-US" sz="2400" b="0" i="0" cap="none" dirty="0">
                <a:solidFill>
                  <a:srgbClr val="000000"/>
                </a:solidFill>
                <a:effectLst/>
                <a:latin typeface="inter-regular"/>
              </a:rPr>
              <a:t> non-linear svm is used for non-linearly separated data, which means if a dataset cannot be classified by using a straight line, then such data is termed as non-linear data and classifier used is called as non-linear svm classifier.</a:t>
            </a:r>
          </a:p>
          <a:p>
            <a:endParaRPr lang="en-US" sz="2400" cap="none" dirty="0"/>
          </a:p>
        </p:txBody>
      </p:sp>
    </p:spTree>
    <p:extLst>
      <p:ext uri="{BB962C8B-B14F-4D97-AF65-F5344CB8AC3E}">
        <p14:creationId xmlns:p14="http://schemas.microsoft.com/office/powerpoint/2010/main" val="326822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71E7-7705-44A1-97C1-17158B38D6C3}"/>
              </a:ext>
            </a:extLst>
          </p:cNvPr>
          <p:cNvSpPr>
            <a:spLocks noGrp="1"/>
          </p:cNvSpPr>
          <p:nvPr>
            <p:ph type="title"/>
          </p:nvPr>
        </p:nvSpPr>
        <p:spPr>
          <a:xfrm>
            <a:off x="913775" y="618517"/>
            <a:ext cx="10364451" cy="902373"/>
          </a:xfrm>
        </p:spPr>
        <p:txBody>
          <a:bodyPr/>
          <a:lstStyle/>
          <a:p>
            <a:r>
              <a:rPr lang="en-US" dirty="0"/>
              <a:t>Define support vector</a:t>
            </a:r>
          </a:p>
        </p:txBody>
      </p:sp>
      <p:sp>
        <p:nvSpPr>
          <p:cNvPr id="3" name="Content Placeholder 2">
            <a:extLst>
              <a:ext uri="{FF2B5EF4-FFF2-40B4-BE49-F238E27FC236}">
                <a16:creationId xmlns:a16="http://schemas.microsoft.com/office/drawing/2014/main" id="{AE3A5534-BF43-42D9-AD98-238965DDCC51}"/>
              </a:ext>
            </a:extLst>
          </p:cNvPr>
          <p:cNvSpPr>
            <a:spLocks noGrp="1"/>
          </p:cNvSpPr>
          <p:nvPr>
            <p:ph sz="quarter" idx="13"/>
          </p:nvPr>
        </p:nvSpPr>
        <p:spPr>
          <a:xfrm>
            <a:off x="913774" y="1642188"/>
            <a:ext cx="10363826" cy="4149011"/>
          </a:xfrm>
        </p:spPr>
        <p:txBody>
          <a:bodyPr>
            <a:normAutofit/>
          </a:bodyPr>
          <a:lstStyle/>
          <a:p>
            <a:r>
              <a:rPr lang="en-US" sz="2800" b="0" i="0" cap="none" dirty="0">
                <a:solidFill>
                  <a:srgbClr val="333333"/>
                </a:solidFill>
                <a:effectLst/>
                <a:latin typeface="inter-regular"/>
              </a:rPr>
              <a:t>The data points or vectors that are the closest to the hyperplane and which affect the position of the hyperplane are termed as support vector. Since these vectors support the hyperplane, hence called a support vector.</a:t>
            </a:r>
            <a:endParaRPr lang="en-US" sz="2800" cap="none" dirty="0"/>
          </a:p>
        </p:txBody>
      </p:sp>
    </p:spTree>
    <p:extLst>
      <p:ext uri="{BB962C8B-B14F-4D97-AF65-F5344CB8AC3E}">
        <p14:creationId xmlns:p14="http://schemas.microsoft.com/office/powerpoint/2010/main" val="178767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CCF8-CB7D-4C27-8C24-6EA2D276A784}"/>
              </a:ext>
            </a:extLst>
          </p:cNvPr>
          <p:cNvSpPr>
            <a:spLocks noGrp="1"/>
          </p:cNvSpPr>
          <p:nvPr>
            <p:ph type="title"/>
          </p:nvPr>
        </p:nvSpPr>
        <p:spPr>
          <a:xfrm>
            <a:off x="913775" y="618517"/>
            <a:ext cx="10364451" cy="911703"/>
          </a:xfrm>
        </p:spPr>
        <p:txBody>
          <a:bodyPr/>
          <a:lstStyle/>
          <a:p>
            <a:r>
              <a:rPr lang="en-US" dirty="0"/>
              <a:t>Define hyperplane </a:t>
            </a:r>
          </a:p>
        </p:txBody>
      </p:sp>
      <p:sp>
        <p:nvSpPr>
          <p:cNvPr id="3" name="Content Placeholder 2">
            <a:extLst>
              <a:ext uri="{FF2B5EF4-FFF2-40B4-BE49-F238E27FC236}">
                <a16:creationId xmlns:a16="http://schemas.microsoft.com/office/drawing/2014/main" id="{57A97DE0-08CB-47A3-80BB-E8A8F39122A1}"/>
              </a:ext>
            </a:extLst>
          </p:cNvPr>
          <p:cNvSpPr>
            <a:spLocks noGrp="1"/>
          </p:cNvSpPr>
          <p:nvPr>
            <p:ph sz="quarter" idx="13"/>
          </p:nvPr>
        </p:nvSpPr>
        <p:spPr>
          <a:xfrm>
            <a:off x="913774" y="1688842"/>
            <a:ext cx="10363826" cy="4102358"/>
          </a:xfrm>
        </p:spPr>
        <p:txBody>
          <a:bodyPr>
            <a:normAutofit/>
          </a:bodyPr>
          <a:lstStyle/>
          <a:p>
            <a:r>
              <a:rPr lang="en-US" sz="2800" b="1" i="0" cap="none" dirty="0">
                <a:solidFill>
                  <a:srgbClr val="333333"/>
                </a:solidFill>
                <a:effectLst/>
                <a:latin typeface="inter-bold"/>
              </a:rPr>
              <a:t>Hyperplane:</a:t>
            </a:r>
            <a:r>
              <a:rPr lang="en-US" sz="2800" b="0" i="0" cap="none" dirty="0">
                <a:solidFill>
                  <a:srgbClr val="333333"/>
                </a:solidFill>
                <a:effectLst/>
                <a:latin typeface="inter-regular"/>
              </a:rPr>
              <a:t> there can be multiple lines/decision boundaries to segregate the classes in n-dimensional space, but we need to find out the best decision boundary that helps to classify the data points. This best boundary is known as the hyperplane of SVM.</a:t>
            </a:r>
            <a:endParaRPr lang="en-US" sz="2800" cap="none" dirty="0"/>
          </a:p>
        </p:txBody>
      </p:sp>
    </p:spTree>
    <p:extLst>
      <p:ext uri="{BB962C8B-B14F-4D97-AF65-F5344CB8AC3E}">
        <p14:creationId xmlns:p14="http://schemas.microsoft.com/office/powerpoint/2010/main" val="29885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0936-1970-4071-8418-1D9CB1156DF6}"/>
              </a:ext>
            </a:extLst>
          </p:cNvPr>
          <p:cNvSpPr>
            <a:spLocks noGrp="1"/>
          </p:cNvSpPr>
          <p:nvPr>
            <p:ph type="title"/>
          </p:nvPr>
        </p:nvSpPr>
        <p:spPr>
          <a:xfrm>
            <a:off x="733382" y="105334"/>
            <a:ext cx="10364451" cy="641116"/>
          </a:xfrm>
        </p:spPr>
        <p:txBody>
          <a:bodyPr/>
          <a:lstStyle/>
          <a:p>
            <a:r>
              <a:rPr lang="en-US" dirty="0"/>
              <a:t>Define </a:t>
            </a:r>
            <a:r>
              <a:rPr lang="en-US" dirty="0" err="1"/>
              <a:t>margine</a:t>
            </a:r>
            <a:r>
              <a:rPr lang="en-US" dirty="0"/>
              <a:t> </a:t>
            </a:r>
          </a:p>
        </p:txBody>
      </p:sp>
      <p:sp>
        <p:nvSpPr>
          <p:cNvPr id="5" name="TextBox 4">
            <a:extLst>
              <a:ext uri="{FF2B5EF4-FFF2-40B4-BE49-F238E27FC236}">
                <a16:creationId xmlns:a16="http://schemas.microsoft.com/office/drawing/2014/main" id="{3685298A-F23A-445E-94AC-36496FE2464D}"/>
              </a:ext>
            </a:extLst>
          </p:cNvPr>
          <p:cNvSpPr txBox="1"/>
          <p:nvPr/>
        </p:nvSpPr>
        <p:spPr>
          <a:xfrm>
            <a:off x="1035697" y="1212980"/>
            <a:ext cx="9759820" cy="1200329"/>
          </a:xfrm>
          <a:prstGeom prst="rect">
            <a:avLst/>
          </a:prstGeom>
          <a:noFill/>
        </p:spPr>
        <p:txBody>
          <a:bodyPr wrap="square">
            <a:spAutoFit/>
          </a:bodyPr>
          <a:lstStyle/>
          <a:p>
            <a:r>
              <a:rPr lang="en-US" sz="2400" b="0" i="0" cap="none" dirty="0">
                <a:solidFill>
                  <a:srgbClr val="333333"/>
                </a:solidFill>
                <a:effectLst/>
                <a:latin typeface="inter-regular"/>
              </a:rPr>
              <a:t>The distance between the vectors and the hyperplane is called as </a:t>
            </a:r>
            <a:r>
              <a:rPr lang="en-US" sz="2400" b="1" i="0" cap="none" dirty="0">
                <a:solidFill>
                  <a:srgbClr val="333333"/>
                </a:solidFill>
                <a:effectLst/>
                <a:latin typeface="inter-bold"/>
              </a:rPr>
              <a:t>margin</a:t>
            </a:r>
            <a:r>
              <a:rPr lang="en-US" sz="2400" b="0" i="0" cap="none" dirty="0">
                <a:solidFill>
                  <a:srgbClr val="333333"/>
                </a:solidFill>
                <a:effectLst/>
                <a:latin typeface="inter-regular"/>
              </a:rPr>
              <a:t>. And the goal of SVM is to maximize this margin. The </a:t>
            </a:r>
            <a:r>
              <a:rPr lang="en-US" sz="2400" b="1" i="0" cap="none" dirty="0">
                <a:solidFill>
                  <a:srgbClr val="333333"/>
                </a:solidFill>
                <a:effectLst/>
                <a:latin typeface="inter-bold"/>
              </a:rPr>
              <a:t>hyperplane</a:t>
            </a:r>
            <a:r>
              <a:rPr lang="en-US" sz="2400" b="0" i="0" cap="none" dirty="0">
                <a:solidFill>
                  <a:srgbClr val="333333"/>
                </a:solidFill>
                <a:effectLst/>
                <a:latin typeface="inter-regular"/>
              </a:rPr>
              <a:t> with maximum margin is called the </a:t>
            </a:r>
            <a:r>
              <a:rPr lang="en-US" sz="2400" b="1" i="0" cap="none" dirty="0">
                <a:solidFill>
                  <a:srgbClr val="333333"/>
                </a:solidFill>
                <a:effectLst/>
                <a:latin typeface="inter-bold"/>
              </a:rPr>
              <a:t>optimal hyperplane</a:t>
            </a:r>
            <a:r>
              <a:rPr lang="en-US" sz="2400" b="0" i="0" cap="none" dirty="0">
                <a:solidFill>
                  <a:srgbClr val="333333"/>
                </a:solidFill>
                <a:effectLst/>
                <a:latin typeface="inter-regular"/>
              </a:rPr>
              <a:t>.</a:t>
            </a:r>
            <a:endParaRPr lang="en-US" sz="2400" cap="none" dirty="0"/>
          </a:p>
        </p:txBody>
      </p:sp>
      <p:pic>
        <p:nvPicPr>
          <p:cNvPr id="1026" name="Picture 2" descr="Support Vector Machine Algorithm">
            <a:extLst>
              <a:ext uri="{FF2B5EF4-FFF2-40B4-BE49-F238E27FC236}">
                <a16:creationId xmlns:a16="http://schemas.microsoft.com/office/drawing/2014/main" id="{334DF91E-15D7-4755-B124-C5037E06A32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447453" y="2677886"/>
            <a:ext cx="5274906" cy="397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81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6463-C4D6-4517-853B-DCFD0624FD39}"/>
              </a:ext>
            </a:extLst>
          </p:cNvPr>
          <p:cNvSpPr>
            <a:spLocks noGrp="1"/>
          </p:cNvSpPr>
          <p:nvPr>
            <p:ph type="title"/>
          </p:nvPr>
        </p:nvSpPr>
        <p:spPr>
          <a:xfrm>
            <a:off x="913149" y="189309"/>
            <a:ext cx="10364451" cy="877491"/>
          </a:xfrm>
        </p:spPr>
        <p:txBody>
          <a:bodyPr>
            <a:normAutofit fontScale="90000"/>
          </a:bodyPr>
          <a:lstStyle/>
          <a:p>
            <a:r>
              <a:rPr lang="en-US" cap="none" dirty="0"/>
              <a:t>What is difference between linear separable data set and nonlinear separable data set</a:t>
            </a:r>
          </a:p>
        </p:txBody>
      </p:sp>
      <p:sp>
        <p:nvSpPr>
          <p:cNvPr id="3" name="Content Placeholder 2">
            <a:extLst>
              <a:ext uri="{FF2B5EF4-FFF2-40B4-BE49-F238E27FC236}">
                <a16:creationId xmlns:a16="http://schemas.microsoft.com/office/drawing/2014/main" id="{87BB6C0A-F386-4E3D-B5FE-D7D8EF556CE1}"/>
              </a:ext>
            </a:extLst>
          </p:cNvPr>
          <p:cNvSpPr>
            <a:spLocks noGrp="1"/>
          </p:cNvSpPr>
          <p:nvPr>
            <p:ph sz="quarter" idx="13"/>
          </p:nvPr>
        </p:nvSpPr>
        <p:spPr>
          <a:xfrm>
            <a:off x="913774" y="1474238"/>
            <a:ext cx="5106026" cy="4316962"/>
          </a:xfrm>
        </p:spPr>
        <p:txBody>
          <a:bodyPr>
            <a:normAutofit/>
          </a:bodyPr>
          <a:lstStyle/>
          <a:p>
            <a:r>
              <a:rPr lang="en-US" sz="2400" b="0" i="0" cap="none" dirty="0">
                <a:solidFill>
                  <a:srgbClr val="333333"/>
                </a:solidFill>
                <a:effectLst/>
                <a:latin typeface="Georgia" panose="02040502050405020303" pitchFamily="18" charset="0"/>
              </a:rPr>
              <a:t>Linearly separable data is data that if graphed in two dimensions, can be separated by a straight line.</a:t>
            </a:r>
            <a:endParaRPr lang="en-US" sz="2400" cap="none" dirty="0"/>
          </a:p>
        </p:txBody>
      </p:sp>
      <p:sp>
        <p:nvSpPr>
          <p:cNvPr id="4" name="Content Placeholder 3">
            <a:extLst>
              <a:ext uri="{FF2B5EF4-FFF2-40B4-BE49-F238E27FC236}">
                <a16:creationId xmlns:a16="http://schemas.microsoft.com/office/drawing/2014/main" id="{0CF524BA-A570-439B-93FB-CDFCBF963EA0}"/>
              </a:ext>
            </a:extLst>
          </p:cNvPr>
          <p:cNvSpPr>
            <a:spLocks noGrp="1"/>
          </p:cNvSpPr>
          <p:nvPr>
            <p:ph sz="quarter" idx="14"/>
          </p:nvPr>
        </p:nvSpPr>
        <p:spPr>
          <a:xfrm>
            <a:off x="6172200" y="1474238"/>
            <a:ext cx="5105400" cy="4316962"/>
          </a:xfrm>
        </p:spPr>
        <p:txBody>
          <a:bodyPr>
            <a:normAutofit/>
          </a:bodyPr>
          <a:lstStyle/>
          <a:p>
            <a:r>
              <a:rPr lang="en-US" sz="2800" cap="none" dirty="0"/>
              <a:t>The data that is not separable by a straight line in 2d is called nonlinear separable </a:t>
            </a:r>
          </a:p>
        </p:txBody>
      </p:sp>
    </p:spTree>
    <p:extLst>
      <p:ext uri="{BB962C8B-B14F-4D97-AF65-F5344CB8AC3E}">
        <p14:creationId xmlns:p14="http://schemas.microsoft.com/office/powerpoint/2010/main" val="70095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B719-1147-49DB-BA41-638FD77C725D}"/>
              </a:ext>
            </a:extLst>
          </p:cNvPr>
          <p:cNvSpPr>
            <a:spLocks noGrp="1"/>
          </p:cNvSpPr>
          <p:nvPr>
            <p:ph type="title"/>
          </p:nvPr>
        </p:nvSpPr>
        <p:spPr>
          <a:xfrm>
            <a:off x="913775" y="618518"/>
            <a:ext cx="10364451" cy="650446"/>
          </a:xfrm>
        </p:spPr>
        <p:txBody>
          <a:bodyPr/>
          <a:lstStyle/>
          <a:p>
            <a:r>
              <a:rPr lang="en-US" dirty="0"/>
              <a:t>How kernel trick is useful in NLSVM</a:t>
            </a:r>
          </a:p>
        </p:txBody>
      </p:sp>
      <p:pic>
        <p:nvPicPr>
          <p:cNvPr id="2050" name="Picture 2">
            <a:extLst>
              <a:ext uri="{FF2B5EF4-FFF2-40B4-BE49-F238E27FC236}">
                <a16:creationId xmlns:a16="http://schemas.microsoft.com/office/drawing/2014/main" id="{935ECF1A-F08D-467A-9D71-C063B9B44F6D}"/>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72817" y="1400175"/>
            <a:ext cx="8246312" cy="497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52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C03108-2265-42DA-939D-7733F60EAB24}"/>
              </a:ext>
            </a:extLst>
          </p:cNvPr>
          <p:cNvSpPr txBox="1"/>
          <p:nvPr/>
        </p:nvSpPr>
        <p:spPr>
          <a:xfrm>
            <a:off x="429208" y="251927"/>
            <a:ext cx="11402008" cy="4524315"/>
          </a:xfrm>
          <a:prstGeom prst="rect">
            <a:avLst/>
          </a:prstGeom>
          <a:noFill/>
        </p:spPr>
        <p:txBody>
          <a:bodyPr wrap="square">
            <a:spAutoFit/>
          </a:bodyPr>
          <a:lstStyle/>
          <a:p>
            <a:pPr algn="l"/>
            <a:r>
              <a:rPr lang="en-US" sz="2400" b="0" i="0" dirty="0">
                <a:solidFill>
                  <a:srgbClr val="292929"/>
                </a:solidFill>
                <a:effectLst/>
                <a:latin typeface="charter"/>
              </a:rPr>
              <a:t>We have seen how higher dimensional transformations can allow us to separate data in order to make classification predictions. It seems that in order to train a support vector classifier and optimize our objective function, we would have to perform operations with the higher dimensional vectors in the transformed feature space. In real applications, there might be many features in the data and applying transformations that involve many polynomial combinations of these features will lead to extremely high and impractical computational costs.</a:t>
            </a:r>
          </a:p>
          <a:p>
            <a:pPr algn="l"/>
            <a:r>
              <a:rPr lang="en-US" sz="2400" b="0" i="0" dirty="0">
                <a:solidFill>
                  <a:srgbClr val="292929"/>
                </a:solidFill>
                <a:effectLst/>
                <a:latin typeface="charter"/>
              </a:rPr>
              <a:t>The </a:t>
            </a:r>
            <a:r>
              <a:rPr lang="en-US" sz="2400" b="1" i="0" dirty="0">
                <a:solidFill>
                  <a:srgbClr val="292929"/>
                </a:solidFill>
                <a:effectLst/>
                <a:latin typeface="charter"/>
              </a:rPr>
              <a:t>kernel trick</a:t>
            </a:r>
            <a:r>
              <a:rPr lang="en-US" sz="2400" b="0" i="0" dirty="0">
                <a:solidFill>
                  <a:srgbClr val="292929"/>
                </a:solidFill>
                <a:effectLst/>
                <a:latin typeface="charter"/>
              </a:rPr>
              <a:t> provides a solution to this problem. The “trick” is that kernel methods represent the data only through a set of pairwise similarity comparisons between the original data observations </a:t>
            </a:r>
            <a:r>
              <a:rPr lang="en-US" sz="2400" b="1" i="0" dirty="0">
                <a:solidFill>
                  <a:srgbClr val="292929"/>
                </a:solidFill>
                <a:effectLst/>
                <a:latin typeface="charter"/>
              </a:rPr>
              <a:t>x </a:t>
            </a:r>
            <a:r>
              <a:rPr lang="en-US" sz="2400" b="0" i="0" dirty="0">
                <a:solidFill>
                  <a:srgbClr val="292929"/>
                </a:solidFill>
                <a:effectLst/>
                <a:latin typeface="charter"/>
              </a:rPr>
              <a:t>(with the original coordinates in the lower dimensional space), instead of explicitly applying the transformations </a:t>
            </a:r>
            <a:r>
              <a:rPr lang="en-US" sz="2400" b="0" i="1" dirty="0">
                <a:solidFill>
                  <a:srgbClr val="292929"/>
                </a:solidFill>
                <a:effectLst/>
                <a:latin typeface="charter"/>
              </a:rPr>
              <a:t>ϕ</a:t>
            </a:r>
            <a:r>
              <a:rPr lang="en-US" sz="2400" b="0" i="0" dirty="0">
                <a:solidFill>
                  <a:srgbClr val="292929"/>
                </a:solidFill>
                <a:effectLst/>
                <a:latin typeface="charter"/>
              </a:rPr>
              <a:t>(</a:t>
            </a:r>
            <a:r>
              <a:rPr lang="en-US" sz="2400" b="1" i="0" dirty="0">
                <a:solidFill>
                  <a:srgbClr val="292929"/>
                </a:solidFill>
                <a:effectLst/>
                <a:latin typeface="charter"/>
              </a:rPr>
              <a:t>x</a:t>
            </a:r>
            <a:r>
              <a:rPr lang="en-US" sz="2400" b="0" i="0" dirty="0">
                <a:solidFill>
                  <a:srgbClr val="292929"/>
                </a:solidFill>
                <a:effectLst/>
                <a:latin typeface="charter"/>
              </a:rPr>
              <a:t>) and representing the data by these transformed coordinates in the higher dimensional feature space.</a:t>
            </a:r>
          </a:p>
        </p:txBody>
      </p:sp>
    </p:spTree>
    <p:extLst>
      <p:ext uri="{BB962C8B-B14F-4D97-AF65-F5344CB8AC3E}">
        <p14:creationId xmlns:p14="http://schemas.microsoft.com/office/powerpoint/2010/main" val="26086917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126</TotalTime>
  <Words>721</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charter</vt:lpstr>
      <vt:lpstr>Georgia</vt:lpstr>
      <vt:lpstr>inter-bold</vt:lpstr>
      <vt:lpstr>inter-regular</vt:lpstr>
      <vt:lpstr>Lato</vt:lpstr>
      <vt:lpstr>Tw Cen MT</vt:lpstr>
      <vt:lpstr>Droplet</vt:lpstr>
      <vt:lpstr>What is SVM(support vector machine)</vt:lpstr>
      <vt:lpstr>PowerPoint Presentation</vt:lpstr>
      <vt:lpstr>What are the tyes of SVM</vt:lpstr>
      <vt:lpstr>Define support vector</vt:lpstr>
      <vt:lpstr>Define hyperplane </vt:lpstr>
      <vt:lpstr>Define margine </vt:lpstr>
      <vt:lpstr>What is difference between linear separable data set and nonlinear separable data set</vt:lpstr>
      <vt:lpstr>How kernel trick is useful in NLSVM</vt:lpstr>
      <vt:lpstr>PowerPoint Presentation</vt:lpstr>
      <vt:lpstr>What are the pros and cons of SVM</vt:lpstr>
      <vt:lpstr>Applications of 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SVM(support vector machine)</dc:title>
  <dc:creator>appampally ramyasri</dc:creator>
  <cp:lastModifiedBy>appampally ramyasri</cp:lastModifiedBy>
  <cp:revision>3</cp:revision>
  <dcterms:created xsi:type="dcterms:W3CDTF">2022-02-02T14:14:40Z</dcterms:created>
  <dcterms:modified xsi:type="dcterms:W3CDTF">2022-02-10T15:12:55Z</dcterms:modified>
</cp:coreProperties>
</file>