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C03A1AEF-7720-4C67-B497-928EE31F0A70}"/>
    <pc:docChg chg="custSel addSld modSld">
      <pc:chgData name="appampally ramyasri" userId="520674c8ac7a8b8b" providerId="LiveId" clId="{C03A1AEF-7720-4C67-B497-928EE31F0A70}" dt="2022-01-22T18:11:18.260" v="56" actId="14100"/>
      <pc:docMkLst>
        <pc:docMk/>
      </pc:docMkLst>
      <pc:sldChg chg="modSp mod">
        <pc:chgData name="appampally ramyasri" userId="520674c8ac7a8b8b" providerId="LiveId" clId="{C03A1AEF-7720-4C67-B497-928EE31F0A70}" dt="2022-01-22T18:10:43.484" v="52" actId="255"/>
        <pc:sldMkLst>
          <pc:docMk/>
          <pc:sldMk cId="934304472" sldId="263"/>
        </pc:sldMkLst>
        <pc:spChg chg="mod">
          <ac:chgData name="appampally ramyasri" userId="520674c8ac7a8b8b" providerId="LiveId" clId="{C03A1AEF-7720-4C67-B497-928EE31F0A70}" dt="2022-01-22T18:10:12.058" v="48" actId="313"/>
          <ac:spMkLst>
            <pc:docMk/>
            <pc:sldMk cId="934304472" sldId="263"/>
            <ac:spMk id="2" creationId="{DC67253E-D472-40FF-9CC2-A1781ABA8D0D}"/>
          </ac:spMkLst>
        </pc:spChg>
        <pc:spChg chg="mod">
          <ac:chgData name="appampally ramyasri" userId="520674c8ac7a8b8b" providerId="LiveId" clId="{C03A1AEF-7720-4C67-B497-928EE31F0A70}" dt="2022-01-22T18:10:43.484" v="52" actId="255"/>
          <ac:spMkLst>
            <pc:docMk/>
            <pc:sldMk cId="934304472" sldId="263"/>
            <ac:spMk id="3" creationId="{1FC4D33F-15D2-4EB3-ADB0-D85459A9F6BD}"/>
          </ac:spMkLst>
        </pc:spChg>
      </pc:sldChg>
      <pc:sldChg chg="addSp modSp new">
        <pc:chgData name="appampally ramyasri" userId="520674c8ac7a8b8b" providerId="LiveId" clId="{C03A1AEF-7720-4C67-B497-928EE31F0A70}" dt="2022-01-22T18:11:18.260" v="56" actId="14100"/>
        <pc:sldMkLst>
          <pc:docMk/>
          <pc:sldMk cId="2296826561" sldId="264"/>
        </pc:sldMkLst>
        <pc:picChg chg="add mod">
          <ac:chgData name="appampally ramyasri" userId="520674c8ac7a8b8b" providerId="LiveId" clId="{C03A1AEF-7720-4C67-B497-928EE31F0A70}" dt="2022-01-22T18:11:18.260" v="56" actId="14100"/>
          <ac:picMkLst>
            <pc:docMk/>
            <pc:sldMk cId="2296826561" sldId="264"/>
            <ac:picMk id="3074" creationId="{7607A895-7C10-43EB-BDFF-9A753272FD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263305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EA936-C9BE-4CD3-B57A-8FD8E971DF9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85675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45240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064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126805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28870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13995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202308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90326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092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388921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EEA936-C9BE-4CD3-B57A-8FD8E971DF9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269678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EEA936-C9BE-4CD3-B57A-8FD8E971DF9A}"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202779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37092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64223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EEA936-C9BE-4CD3-B57A-8FD8E971DF9A}" type="datetimeFigureOut">
              <a:rPr lang="en-US" smtClean="0"/>
              <a:t>1/22/2022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116535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EA936-C9BE-4CD3-B57A-8FD8E971DF9A}"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421FF-E738-49E8-9B73-ACB34AFE1103}" type="slidenum">
              <a:rPr lang="en-US" smtClean="0"/>
              <a:t>‹#›</a:t>
            </a:fld>
            <a:endParaRPr lang="en-US"/>
          </a:p>
        </p:txBody>
      </p:sp>
    </p:spTree>
    <p:extLst>
      <p:ext uri="{BB962C8B-B14F-4D97-AF65-F5344CB8AC3E}">
        <p14:creationId xmlns:p14="http://schemas.microsoft.com/office/powerpoint/2010/main" val="2093002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EEA936-C9BE-4CD3-B57A-8FD8E971DF9A}" type="datetimeFigureOut">
              <a:rPr lang="en-US" smtClean="0"/>
              <a:t>1/22/2022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6421FF-E738-49E8-9B73-ACB34AFE1103}" type="slidenum">
              <a:rPr lang="en-US" smtClean="0"/>
              <a:t>‹#›</a:t>
            </a:fld>
            <a:endParaRPr lang="en-US"/>
          </a:p>
        </p:txBody>
      </p:sp>
    </p:spTree>
    <p:extLst>
      <p:ext uri="{BB962C8B-B14F-4D97-AF65-F5344CB8AC3E}">
        <p14:creationId xmlns:p14="http://schemas.microsoft.com/office/powerpoint/2010/main" val="26372669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supervised-machine-learning" TargetMode="External"/><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6EED-590E-44BF-973F-FEA4BF2865A3}"/>
              </a:ext>
            </a:extLst>
          </p:cNvPr>
          <p:cNvSpPr>
            <a:spLocks noGrp="1"/>
          </p:cNvSpPr>
          <p:nvPr>
            <p:ph type="title"/>
          </p:nvPr>
        </p:nvSpPr>
        <p:spPr>
          <a:xfrm>
            <a:off x="646111" y="452718"/>
            <a:ext cx="9404723" cy="956204"/>
          </a:xfrm>
        </p:spPr>
        <p:txBody>
          <a:bodyPr/>
          <a:lstStyle/>
          <a:p>
            <a:r>
              <a:rPr lang="en-US" dirty="0"/>
              <a:t>Define bias and </a:t>
            </a:r>
            <a:r>
              <a:rPr lang="en-US" dirty="0" err="1"/>
              <a:t>varience</a:t>
            </a:r>
            <a:r>
              <a:rPr lang="en-US" dirty="0"/>
              <a:t> </a:t>
            </a:r>
          </a:p>
        </p:txBody>
      </p:sp>
      <p:sp>
        <p:nvSpPr>
          <p:cNvPr id="3" name="Content Placeholder 2">
            <a:extLst>
              <a:ext uri="{FF2B5EF4-FFF2-40B4-BE49-F238E27FC236}">
                <a16:creationId xmlns:a16="http://schemas.microsoft.com/office/drawing/2014/main" id="{2F1CE202-A84A-4D8B-A611-48D85E6BE8FC}"/>
              </a:ext>
            </a:extLst>
          </p:cNvPr>
          <p:cNvSpPr>
            <a:spLocks noGrp="1"/>
          </p:cNvSpPr>
          <p:nvPr>
            <p:ph idx="1"/>
          </p:nvPr>
        </p:nvSpPr>
        <p:spPr>
          <a:xfrm>
            <a:off x="645130" y="1623710"/>
            <a:ext cx="10831523" cy="4637131"/>
          </a:xfrm>
        </p:spPr>
        <p:txBody>
          <a:bodyPr>
            <a:normAutofit/>
          </a:bodyPr>
          <a:lstStyle/>
          <a:p>
            <a:pPr algn="just">
              <a:buFont typeface="Arial" panose="020B0604020202020204" pitchFamily="34" charset="0"/>
              <a:buChar char="•"/>
            </a:pPr>
            <a:r>
              <a:rPr lang="en-US" sz="2800" b="1" i="0" dirty="0">
                <a:effectLst/>
                <a:latin typeface="inter-bold"/>
              </a:rPr>
              <a:t>Bias:</a:t>
            </a:r>
            <a:r>
              <a:rPr lang="en-US" sz="2800" b="0" i="0" dirty="0">
                <a:effectLst/>
                <a:latin typeface="inter-regular"/>
              </a:rPr>
              <a:t> Bias is a prediction error that is introduced in the model due to oversimplifying the machine learning algorithms. Or it is the difference between the predicted values and the actual values.</a:t>
            </a:r>
          </a:p>
          <a:p>
            <a:pPr algn="just">
              <a:buFont typeface="Arial" panose="020B0604020202020204" pitchFamily="34" charset="0"/>
              <a:buChar char="•"/>
            </a:pPr>
            <a:r>
              <a:rPr lang="en-US" sz="2800" b="1" i="0" dirty="0">
                <a:effectLst/>
                <a:latin typeface="inter-bold"/>
              </a:rPr>
              <a:t>Variance:</a:t>
            </a:r>
            <a:r>
              <a:rPr lang="en-US" sz="2800" b="0" i="0" dirty="0">
                <a:effectLst/>
                <a:latin typeface="inter-regular"/>
              </a:rPr>
              <a:t> If the machine learning model performs well with the training dataset, but does not perform well with the test dataset, then variance occurs.</a:t>
            </a:r>
          </a:p>
          <a:p>
            <a:endParaRPr lang="en-US" sz="2800" dirty="0"/>
          </a:p>
        </p:txBody>
      </p:sp>
    </p:spTree>
    <p:extLst>
      <p:ext uri="{BB962C8B-B14F-4D97-AF65-F5344CB8AC3E}">
        <p14:creationId xmlns:p14="http://schemas.microsoft.com/office/powerpoint/2010/main" val="1518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AA1C-9E84-45E1-B6B3-21F5A7A593D8}"/>
              </a:ext>
            </a:extLst>
          </p:cNvPr>
          <p:cNvSpPr>
            <a:spLocks noGrp="1"/>
          </p:cNvSpPr>
          <p:nvPr>
            <p:ph type="title"/>
          </p:nvPr>
        </p:nvSpPr>
        <p:spPr>
          <a:xfrm>
            <a:off x="646111" y="452718"/>
            <a:ext cx="9404723" cy="788253"/>
          </a:xfrm>
        </p:spPr>
        <p:txBody>
          <a:bodyPr/>
          <a:lstStyle/>
          <a:p>
            <a:r>
              <a:rPr lang="en-US" dirty="0"/>
              <a:t>What is generalized model</a:t>
            </a:r>
          </a:p>
        </p:txBody>
      </p:sp>
      <p:sp>
        <p:nvSpPr>
          <p:cNvPr id="3" name="Content Placeholder 2">
            <a:extLst>
              <a:ext uri="{FF2B5EF4-FFF2-40B4-BE49-F238E27FC236}">
                <a16:creationId xmlns:a16="http://schemas.microsoft.com/office/drawing/2014/main" id="{DE052BD1-F68A-4C57-B5F8-E061D32C275F}"/>
              </a:ext>
            </a:extLst>
          </p:cNvPr>
          <p:cNvSpPr>
            <a:spLocks noGrp="1"/>
          </p:cNvSpPr>
          <p:nvPr>
            <p:ph idx="1"/>
          </p:nvPr>
        </p:nvSpPr>
        <p:spPr>
          <a:xfrm>
            <a:off x="543476" y="1745008"/>
            <a:ext cx="9720197" cy="4431857"/>
          </a:xfrm>
        </p:spPr>
        <p:txBody>
          <a:bodyPr>
            <a:normAutofit/>
          </a:bodyPr>
          <a:lstStyle/>
          <a:p>
            <a:r>
              <a:rPr lang="en-US" sz="2800" b="1" i="0" dirty="0">
                <a:effectLst/>
                <a:latin typeface="inter-bold"/>
              </a:rPr>
              <a:t>generalization</a:t>
            </a:r>
            <a:r>
              <a:rPr lang="en-US" sz="2800" b="0" i="0" dirty="0">
                <a:effectLst/>
                <a:latin typeface="inter-regular"/>
              </a:rPr>
              <a:t> defines the ability of an ML model to provide a suitable output by adapting the given set of unknown input. It means after providing training on the dataset, it can produce reliable and accurate output. Hence, the underfitting and overfitting are the two terms that need to be checked for the performance of the model and whether the model is generalizing well or not.</a:t>
            </a:r>
            <a:endParaRPr lang="en-US" sz="2800" dirty="0"/>
          </a:p>
        </p:txBody>
      </p:sp>
    </p:spTree>
    <p:extLst>
      <p:ext uri="{BB962C8B-B14F-4D97-AF65-F5344CB8AC3E}">
        <p14:creationId xmlns:p14="http://schemas.microsoft.com/office/powerpoint/2010/main" val="80452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3546-8C5D-4975-A654-816332B1FAB1}"/>
              </a:ext>
            </a:extLst>
          </p:cNvPr>
          <p:cNvSpPr>
            <a:spLocks noGrp="1"/>
          </p:cNvSpPr>
          <p:nvPr>
            <p:ph type="title"/>
          </p:nvPr>
        </p:nvSpPr>
        <p:spPr>
          <a:xfrm>
            <a:off x="646111" y="452718"/>
            <a:ext cx="9404723" cy="713609"/>
          </a:xfrm>
        </p:spPr>
        <p:txBody>
          <a:bodyPr/>
          <a:lstStyle/>
          <a:p>
            <a:r>
              <a:rPr lang="en-US" dirty="0"/>
              <a:t>What is overfitting </a:t>
            </a:r>
          </a:p>
        </p:txBody>
      </p:sp>
      <p:sp>
        <p:nvSpPr>
          <p:cNvPr id="3" name="Content Placeholder 2">
            <a:extLst>
              <a:ext uri="{FF2B5EF4-FFF2-40B4-BE49-F238E27FC236}">
                <a16:creationId xmlns:a16="http://schemas.microsoft.com/office/drawing/2014/main" id="{F5E36E34-816F-4C4F-8586-544298882900}"/>
              </a:ext>
            </a:extLst>
          </p:cNvPr>
          <p:cNvSpPr>
            <a:spLocks noGrp="1"/>
          </p:cNvSpPr>
          <p:nvPr>
            <p:ph idx="1"/>
          </p:nvPr>
        </p:nvSpPr>
        <p:spPr>
          <a:xfrm>
            <a:off x="646111" y="1331259"/>
            <a:ext cx="11399709" cy="5144186"/>
          </a:xfrm>
        </p:spPr>
        <p:txBody>
          <a:bodyPr>
            <a:normAutofit/>
          </a:bodyPr>
          <a:lstStyle/>
          <a:p>
            <a:r>
              <a:rPr lang="en-US" sz="2400" b="0" i="0" dirty="0">
                <a:effectLst/>
                <a:latin typeface="inter-regular"/>
              </a:rPr>
              <a:t>Overfitting occurs when our </a:t>
            </a:r>
            <a:r>
              <a:rPr lang="en-US" sz="2400" b="0" i="0" u="none" strike="noStrike" dirty="0">
                <a:effectLst/>
                <a:latin typeface="inter-regular"/>
                <a:hlinkClick r:id="rId2">
                  <a:extLst>
                    <a:ext uri="{A12FA001-AC4F-418D-AE19-62706E023703}">
                      <ahyp:hlinkClr xmlns:ahyp="http://schemas.microsoft.com/office/drawing/2018/hyperlinkcolor" val="tx"/>
                    </a:ext>
                  </a:extLst>
                </a:hlinkClick>
              </a:rPr>
              <a:t>machine learning</a:t>
            </a:r>
            <a:r>
              <a:rPr lang="en-US" sz="2400" b="0" i="0" dirty="0">
                <a:effectLst/>
                <a:latin typeface="inter-regular"/>
              </a:rPr>
              <a:t> model tries to cover all the data points or more than the required data points present in the given dataset. Because of this, the model starts caching noise and inaccurate values present in the dataset, and all these factors reduce the efficiency and accuracy of the model. The overfitted model has </a:t>
            </a:r>
            <a:r>
              <a:rPr lang="en-US" sz="2400" b="1" i="0" dirty="0">
                <a:effectLst/>
                <a:latin typeface="inter-bold"/>
              </a:rPr>
              <a:t>low bias</a:t>
            </a:r>
            <a:r>
              <a:rPr lang="en-US" sz="2400" b="0" i="0" dirty="0">
                <a:effectLst/>
                <a:latin typeface="inter-regular"/>
              </a:rPr>
              <a:t> and </a:t>
            </a:r>
            <a:r>
              <a:rPr lang="en-US" sz="2400" b="1" i="0" dirty="0">
                <a:effectLst/>
                <a:latin typeface="inter-bold"/>
              </a:rPr>
              <a:t>high variance.</a:t>
            </a:r>
          </a:p>
          <a:p>
            <a:pPr algn="just"/>
            <a:r>
              <a:rPr lang="en-US" sz="2400" b="0" i="0" dirty="0">
                <a:effectLst/>
                <a:latin typeface="inter-regular"/>
              </a:rPr>
              <a:t>The chances of occurrence of overfitting increase as much we provide training to our model. It means the more we train our model, the more chances of occurring the overfitted model.</a:t>
            </a:r>
          </a:p>
          <a:p>
            <a:pPr algn="just"/>
            <a:r>
              <a:rPr lang="en-US" sz="2400" b="0" i="0" dirty="0">
                <a:effectLst/>
                <a:latin typeface="inter-regular"/>
              </a:rPr>
              <a:t>Overfitting is the main problem that occurs in </a:t>
            </a:r>
            <a:r>
              <a:rPr lang="en-US" sz="2400" b="0" i="0" u="none" strike="noStrike" dirty="0">
                <a:effectLst/>
                <a:latin typeface="inter-regular"/>
                <a:hlinkClick r:id="rId3">
                  <a:extLst>
                    <a:ext uri="{A12FA001-AC4F-418D-AE19-62706E023703}">
                      <ahyp:hlinkClr xmlns:ahyp="http://schemas.microsoft.com/office/drawing/2018/hyperlinkcolor" val="tx"/>
                    </a:ext>
                  </a:extLst>
                </a:hlinkClick>
              </a:rPr>
              <a:t>supervised learning</a:t>
            </a:r>
            <a:r>
              <a:rPr lang="en-US" sz="2400" b="0" i="0" dirty="0">
                <a:effectLst/>
                <a:latin typeface="inter-regular"/>
              </a:rPr>
              <a:t>.</a:t>
            </a:r>
          </a:p>
          <a:p>
            <a:endParaRPr lang="en-US" sz="2400" dirty="0"/>
          </a:p>
        </p:txBody>
      </p:sp>
    </p:spTree>
    <p:extLst>
      <p:ext uri="{BB962C8B-B14F-4D97-AF65-F5344CB8AC3E}">
        <p14:creationId xmlns:p14="http://schemas.microsoft.com/office/powerpoint/2010/main" val="367612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00C17A-C9F6-4DBE-93C3-8793C6D73E96}"/>
              </a:ext>
            </a:extLst>
          </p:cNvPr>
          <p:cNvSpPr txBox="1"/>
          <p:nvPr/>
        </p:nvSpPr>
        <p:spPr>
          <a:xfrm>
            <a:off x="258925" y="455941"/>
            <a:ext cx="6097554" cy="646331"/>
          </a:xfrm>
          <a:prstGeom prst="rect">
            <a:avLst/>
          </a:prstGeom>
          <a:noFill/>
        </p:spPr>
        <p:txBody>
          <a:bodyPr wrap="square">
            <a:spAutoFit/>
          </a:bodyPr>
          <a:lstStyle/>
          <a:p>
            <a:r>
              <a:rPr lang="en-US" b="1" i="0" dirty="0">
                <a:effectLst/>
                <a:latin typeface="inter-bold"/>
              </a:rPr>
              <a:t>Example:</a:t>
            </a:r>
            <a:r>
              <a:rPr lang="en-US" b="0" i="0" dirty="0">
                <a:effectLst/>
                <a:latin typeface="inter-regular"/>
              </a:rPr>
              <a:t> The concept of the overfitting can be understood by the below graph of the linear regression output:</a:t>
            </a:r>
            <a:endParaRPr lang="en-US" dirty="0"/>
          </a:p>
        </p:txBody>
      </p:sp>
      <p:pic>
        <p:nvPicPr>
          <p:cNvPr id="1028" name="Picture 4" descr="Overfitting and Underfitting in Machine Learning">
            <a:extLst>
              <a:ext uri="{FF2B5EF4-FFF2-40B4-BE49-F238E27FC236}">
                <a16:creationId xmlns:a16="http://schemas.microsoft.com/office/drawing/2014/main" id="{D97CAD20-7F4E-482E-B5DF-3D4D59A8C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729" y="1356438"/>
            <a:ext cx="523875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3B58DAA-CE07-46E5-AC1F-199F9F25FCF3}"/>
              </a:ext>
            </a:extLst>
          </p:cNvPr>
          <p:cNvSpPr txBox="1"/>
          <p:nvPr/>
        </p:nvSpPr>
        <p:spPr>
          <a:xfrm>
            <a:off x="688327" y="4468104"/>
            <a:ext cx="10517738" cy="1569660"/>
          </a:xfrm>
          <a:prstGeom prst="rect">
            <a:avLst/>
          </a:prstGeom>
          <a:noFill/>
        </p:spPr>
        <p:txBody>
          <a:bodyPr wrap="square">
            <a:spAutoFit/>
          </a:bodyPr>
          <a:lstStyle/>
          <a:p>
            <a:r>
              <a:rPr lang="en-US" sz="2400" b="0" i="0" dirty="0">
                <a:effectLst/>
                <a:latin typeface="inter-regular"/>
              </a:rPr>
              <a:t>As we can see from the above graph, the model tries to cover all the data points present in the scatter plot. It may look efficient, but in reality, it is not so. Because the goal of the regression model to find the best fit line, but here we have not got any best fit, so, it will generate the prediction errors.</a:t>
            </a:r>
            <a:endParaRPr lang="en-US" sz="2400" dirty="0"/>
          </a:p>
        </p:txBody>
      </p:sp>
    </p:spTree>
    <p:extLst>
      <p:ext uri="{BB962C8B-B14F-4D97-AF65-F5344CB8AC3E}">
        <p14:creationId xmlns:p14="http://schemas.microsoft.com/office/powerpoint/2010/main" val="95088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3EC0-4C6D-48D5-9419-4EFF80862CC1}"/>
              </a:ext>
            </a:extLst>
          </p:cNvPr>
          <p:cNvSpPr>
            <a:spLocks noGrp="1"/>
          </p:cNvSpPr>
          <p:nvPr>
            <p:ph type="title"/>
          </p:nvPr>
        </p:nvSpPr>
        <p:spPr>
          <a:xfrm>
            <a:off x="646111" y="452718"/>
            <a:ext cx="9404723" cy="872229"/>
          </a:xfrm>
        </p:spPr>
        <p:txBody>
          <a:bodyPr/>
          <a:lstStyle/>
          <a:p>
            <a:r>
              <a:rPr lang="en-US" dirty="0"/>
              <a:t>What is underfitting</a:t>
            </a:r>
          </a:p>
        </p:txBody>
      </p:sp>
      <p:sp>
        <p:nvSpPr>
          <p:cNvPr id="3" name="Content Placeholder 2">
            <a:extLst>
              <a:ext uri="{FF2B5EF4-FFF2-40B4-BE49-F238E27FC236}">
                <a16:creationId xmlns:a16="http://schemas.microsoft.com/office/drawing/2014/main" id="{E1BF19E8-845C-4138-810B-8A67E98D8B49}"/>
              </a:ext>
            </a:extLst>
          </p:cNvPr>
          <p:cNvSpPr>
            <a:spLocks noGrp="1"/>
          </p:cNvSpPr>
          <p:nvPr>
            <p:ph idx="1"/>
          </p:nvPr>
        </p:nvSpPr>
        <p:spPr>
          <a:xfrm>
            <a:off x="645130" y="1399775"/>
            <a:ext cx="8946541" cy="4195481"/>
          </a:xfrm>
        </p:spPr>
        <p:txBody>
          <a:bodyPr/>
          <a:lstStyle/>
          <a:p>
            <a:pPr algn="just"/>
            <a:r>
              <a:rPr lang="en-US" b="0" i="0" dirty="0">
                <a:effectLst/>
                <a:latin typeface="inter-regular"/>
              </a:rPr>
              <a:t>Underfitting occurs when our machine learning model is not able to capture the underlying trend of the data. To avoid the overfitting in the model, the fed of training data can be stopped at an early stage, due to which the model may not learn enough from the training data. As a result, it may fail to find the best fit of the dominant trend in the data.</a:t>
            </a:r>
          </a:p>
          <a:p>
            <a:pPr algn="just"/>
            <a:r>
              <a:rPr lang="en-US" b="0" i="0" dirty="0">
                <a:effectLst/>
                <a:latin typeface="inter-regular"/>
              </a:rPr>
              <a:t>In the case of underfitting, the model is not able to learn enough from the training data, and hence it reduces the accuracy and produces unreliable predictions.</a:t>
            </a:r>
          </a:p>
          <a:p>
            <a:pPr algn="just"/>
            <a:r>
              <a:rPr lang="en-US" b="0" i="0" dirty="0">
                <a:effectLst/>
                <a:latin typeface="inter-regular"/>
              </a:rPr>
              <a:t>An underfitted model has high bias and low variance.</a:t>
            </a:r>
          </a:p>
          <a:p>
            <a:endParaRPr lang="en-US" dirty="0"/>
          </a:p>
        </p:txBody>
      </p:sp>
    </p:spTree>
    <p:extLst>
      <p:ext uri="{BB962C8B-B14F-4D97-AF65-F5344CB8AC3E}">
        <p14:creationId xmlns:p14="http://schemas.microsoft.com/office/powerpoint/2010/main" val="80483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7384F-1A4B-41B0-97B5-5A911CB25248}"/>
              </a:ext>
            </a:extLst>
          </p:cNvPr>
          <p:cNvSpPr txBox="1"/>
          <p:nvPr/>
        </p:nvSpPr>
        <p:spPr>
          <a:xfrm>
            <a:off x="268255" y="440199"/>
            <a:ext cx="6701712" cy="1323439"/>
          </a:xfrm>
          <a:prstGeom prst="rect">
            <a:avLst/>
          </a:prstGeom>
          <a:noFill/>
        </p:spPr>
        <p:txBody>
          <a:bodyPr wrap="square">
            <a:spAutoFit/>
          </a:bodyPr>
          <a:lstStyle/>
          <a:p>
            <a:pPr algn="just"/>
            <a:r>
              <a:rPr lang="en-US" sz="2000" b="1" i="0" dirty="0">
                <a:effectLst/>
                <a:latin typeface="inter-bold"/>
              </a:rPr>
              <a:t>Example:</a:t>
            </a:r>
            <a:r>
              <a:rPr lang="en-US" sz="2000" b="0" i="0" dirty="0">
                <a:effectLst/>
                <a:latin typeface="inter-regular"/>
              </a:rPr>
              <a:t> We can understand the underfitting using below output of the linear regression model:</a:t>
            </a:r>
          </a:p>
          <a:p>
            <a:br>
              <a:rPr lang="en-US" sz="2000" dirty="0"/>
            </a:br>
            <a:endParaRPr lang="en-US" sz="2000" dirty="0"/>
          </a:p>
        </p:txBody>
      </p:sp>
      <p:pic>
        <p:nvPicPr>
          <p:cNvPr id="2050" name="Picture 2" descr="Overfitting and Underfitting in Machine Learning">
            <a:extLst>
              <a:ext uri="{FF2B5EF4-FFF2-40B4-BE49-F238E27FC236}">
                <a16:creationId xmlns:a16="http://schemas.microsoft.com/office/drawing/2014/main" id="{6A4EE152-064C-4F56-A00F-258005204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75" y="1522349"/>
            <a:ext cx="5587871" cy="30509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60C2A6-D9AC-4113-9818-ECB56A67169D}"/>
              </a:ext>
            </a:extLst>
          </p:cNvPr>
          <p:cNvSpPr txBox="1"/>
          <p:nvPr/>
        </p:nvSpPr>
        <p:spPr>
          <a:xfrm>
            <a:off x="5726663" y="4899898"/>
            <a:ext cx="6097554" cy="1200329"/>
          </a:xfrm>
          <a:prstGeom prst="rect">
            <a:avLst/>
          </a:prstGeom>
          <a:noFill/>
        </p:spPr>
        <p:txBody>
          <a:bodyPr wrap="square">
            <a:spAutoFit/>
          </a:bodyPr>
          <a:lstStyle/>
          <a:p>
            <a:r>
              <a:rPr lang="en-US" sz="2400" b="0" i="0" dirty="0">
                <a:effectLst/>
                <a:latin typeface="inter-regular"/>
              </a:rPr>
              <a:t>As we can see from the above diagram, the model is unable to capture the data points present in the plot.</a:t>
            </a:r>
            <a:endParaRPr lang="en-US" sz="2400" dirty="0"/>
          </a:p>
        </p:txBody>
      </p:sp>
    </p:spTree>
    <p:extLst>
      <p:ext uri="{BB962C8B-B14F-4D97-AF65-F5344CB8AC3E}">
        <p14:creationId xmlns:p14="http://schemas.microsoft.com/office/powerpoint/2010/main" val="88337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253E-D472-40FF-9CC2-A1781ABA8D0D}"/>
              </a:ext>
            </a:extLst>
          </p:cNvPr>
          <p:cNvSpPr>
            <a:spLocks noGrp="1"/>
          </p:cNvSpPr>
          <p:nvPr>
            <p:ph type="title"/>
          </p:nvPr>
        </p:nvSpPr>
        <p:spPr>
          <a:xfrm>
            <a:off x="646111" y="452718"/>
            <a:ext cx="9404723" cy="722939"/>
          </a:xfrm>
        </p:spPr>
        <p:txBody>
          <a:bodyPr/>
          <a:lstStyle/>
          <a:p>
            <a:r>
              <a:rPr lang="en-US" dirty="0"/>
              <a:t>What is bias variance tradeoff</a:t>
            </a:r>
          </a:p>
        </p:txBody>
      </p:sp>
      <p:sp>
        <p:nvSpPr>
          <p:cNvPr id="3" name="Content Placeholder 2">
            <a:extLst>
              <a:ext uri="{FF2B5EF4-FFF2-40B4-BE49-F238E27FC236}">
                <a16:creationId xmlns:a16="http://schemas.microsoft.com/office/drawing/2014/main" id="{1FC4D33F-15D2-4EB3-ADB0-D85459A9F6BD}"/>
              </a:ext>
            </a:extLst>
          </p:cNvPr>
          <p:cNvSpPr>
            <a:spLocks noGrp="1"/>
          </p:cNvSpPr>
          <p:nvPr>
            <p:ph idx="1"/>
          </p:nvPr>
        </p:nvSpPr>
        <p:spPr>
          <a:xfrm>
            <a:off x="739327" y="1413725"/>
            <a:ext cx="10268984" cy="4845031"/>
          </a:xfrm>
        </p:spPr>
        <p:txBody>
          <a:bodyPr>
            <a:normAutofit/>
          </a:bodyPr>
          <a:lstStyle/>
          <a:p>
            <a:pPr algn="l" fontAlgn="base"/>
            <a:r>
              <a:rPr lang="en-US" sz="2400" b="1" i="0" dirty="0">
                <a:effectLst/>
                <a:latin typeface="urw-din"/>
              </a:rPr>
              <a:t>Bias Variance Tradeoff</a:t>
            </a:r>
            <a:endParaRPr lang="en-US" sz="2400" b="0" i="0" dirty="0">
              <a:effectLst/>
              <a:latin typeface="urw-din"/>
            </a:endParaRPr>
          </a:p>
          <a:p>
            <a:pPr algn="l" fontAlgn="base"/>
            <a:r>
              <a:rPr lang="en-US" sz="2400" b="0" i="0" dirty="0">
                <a:effectLst/>
                <a:latin typeface="urw-din"/>
              </a:rPr>
              <a:t>If the algorithm is too simple (hypothesis with linear eq.) then it may be on high bias and low variance condition and thus is error-prone. If algorithms fit too complex ( hypothesis with high degree eq.) then it may be on high variance and low bias. In the latter condition, the new entries will not perform well. Well, there is something between both of these conditions, known as Trade-off or Bias Variance Trade-off.</a:t>
            </a:r>
          </a:p>
          <a:p>
            <a:pPr algn="l" fontAlgn="base"/>
            <a:r>
              <a:rPr lang="en-US" sz="2400" b="0" i="0" dirty="0">
                <a:effectLst/>
                <a:latin typeface="urw-din"/>
              </a:rPr>
              <a:t>This tradeoff in complexity is why there is a tradeoff between bias and variance. An algorithm can’t be more complex and less complex at the same time. For the graph, the perfect tradeoff will be like.</a:t>
            </a:r>
          </a:p>
          <a:p>
            <a:endParaRPr lang="en-US" sz="2400" dirty="0"/>
          </a:p>
        </p:txBody>
      </p:sp>
    </p:spTree>
    <p:extLst>
      <p:ext uri="{BB962C8B-B14F-4D97-AF65-F5344CB8AC3E}">
        <p14:creationId xmlns:p14="http://schemas.microsoft.com/office/powerpoint/2010/main" val="93430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607A895-7C10-43EB-BDFF-9A753272F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109" y="1038687"/>
            <a:ext cx="7308127" cy="539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826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635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inter-bold</vt:lpstr>
      <vt:lpstr>inter-regular</vt:lpstr>
      <vt:lpstr>urw-din</vt:lpstr>
      <vt:lpstr>Wingdings 3</vt:lpstr>
      <vt:lpstr>Ion</vt:lpstr>
      <vt:lpstr>Define bias and varience </vt:lpstr>
      <vt:lpstr>What is generalized model</vt:lpstr>
      <vt:lpstr>What is overfitting </vt:lpstr>
      <vt:lpstr>PowerPoint Presentation</vt:lpstr>
      <vt:lpstr>What is underfitting</vt:lpstr>
      <vt:lpstr>PowerPoint Presentation</vt:lpstr>
      <vt:lpstr>What is bias variance tradeoff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bias and varience </dc:title>
  <dc:creator>appampally ramyasri</dc:creator>
  <cp:lastModifiedBy>appampally ramyasri</cp:lastModifiedBy>
  <cp:revision>1</cp:revision>
  <dcterms:created xsi:type="dcterms:W3CDTF">2022-01-22T17:52:00Z</dcterms:created>
  <dcterms:modified xsi:type="dcterms:W3CDTF">2022-01-22T18:11:23Z</dcterms:modified>
</cp:coreProperties>
</file>