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
      <p:font typeface="Nunito"/>
      <p:regular r:id="rId22"/>
      <p:bold r:id="rId23"/>
      <p:italic r:id="rId24"/>
      <p:boldItalic r:id="rId25"/>
    </p:embeddedFont>
    <p:embeddedFont>
      <p:font typeface="Maven Pro"/>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Nunito-regular.fntdata"/><Relationship Id="rId21" Type="http://schemas.openxmlformats.org/officeDocument/2006/relationships/font" Target="fonts/Roboto-boldItalic.fntdata"/><Relationship Id="rId24" Type="http://schemas.openxmlformats.org/officeDocument/2006/relationships/font" Target="fonts/Nunito-italic.fntdata"/><Relationship Id="rId23" Type="http://schemas.openxmlformats.org/officeDocument/2006/relationships/font" Target="fonts/Nuni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avenPro-regular.fntdata"/><Relationship Id="rId25" Type="http://schemas.openxmlformats.org/officeDocument/2006/relationships/font" Target="fonts/Nunito-boldItalic.fntdata"/><Relationship Id="rId27" Type="http://schemas.openxmlformats.org/officeDocument/2006/relationships/font" Target="fonts/MavenPr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0b5bfffed4_0_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0b5bfffed4_0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0b5bfffed4_0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10b5bfffed4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0b5bfffed4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10b5bfffed4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0b5bfffed4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0b5bfffed4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0b5bfffed4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0b5bfffed4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0b5bfffed4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0b5bfffed4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0b5bfffed4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0b5bfffed4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0b5bfffed4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0b5bfffed4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0b5bfffed4_0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0b5bfffed4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0b5bfffed4_0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0b5bfffed4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0b5bfffed4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0b5bfffed4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influxdata.com/blog/what-is-time-series-data-and-why-should-you-care/" TargetMode="External"/><Relationship Id="rId4" Type="http://schemas.openxmlformats.org/officeDocument/2006/relationships/hyperlink" Target="https://www.influxdata.com/time-series-database/"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formpl.us/blog/numerical-data"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geeksforgeeks.org/traditional-data-mining-life-cycle-crisp-methodology/" TargetMode="External"/><Relationship Id="rId4" Type="http://schemas.openxmlformats.org/officeDocument/2006/relationships/hyperlink" Target="https://www.geeksforgeeks.org/sql-tutoria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Machine learning </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2"/>
          <p:cNvSpPr txBox="1"/>
          <p:nvPr>
            <p:ph type="title"/>
          </p:nvPr>
        </p:nvSpPr>
        <p:spPr>
          <a:xfrm>
            <a:off x="1239500" y="169950"/>
            <a:ext cx="7030500" cy="50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Time series data:-</a:t>
            </a:r>
            <a:endParaRPr/>
          </a:p>
        </p:txBody>
      </p:sp>
      <p:sp>
        <p:nvSpPr>
          <p:cNvPr id="331" name="Google Shape;331;p22"/>
          <p:cNvSpPr txBox="1"/>
          <p:nvPr>
            <p:ph idx="1" type="body"/>
          </p:nvPr>
        </p:nvSpPr>
        <p:spPr>
          <a:xfrm>
            <a:off x="1239500" y="939925"/>
            <a:ext cx="7030500" cy="34212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en" sz="1400">
                <a:solidFill>
                  <a:srgbClr val="000000"/>
                </a:solidFill>
                <a:highlight>
                  <a:srgbClr val="FFFFFF"/>
                </a:highlight>
                <a:latin typeface="Arial"/>
                <a:ea typeface="Arial"/>
                <a:cs typeface="Arial"/>
                <a:sym typeface="Arial"/>
              </a:rPr>
              <a:t>Time series data is a collection of observations obtained through </a:t>
            </a:r>
            <a:r>
              <a:rPr lang="en" sz="1400">
                <a:solidFill>
                  <a:srgbClr val="000000"/>
                </a:solidFill>
                <a:highlight>
                  <a:srgbClr val="FFFFFF"/>
                </a:highlight>
                <a:uFill>
                  <a:noFill/>
                </a:uFill>
                <a:latin typeface="Arial"/>
                <a:ea typeface="Arial"/>
                <a:cs typeface="Arial"/>
                <a:sym typeface="Arial"/>
                <a:hlinkClick r:id="rId3">
                  <a:extLst>
                    <a:ext uri="{A12FA001-AC4F-418D-AE19-62706E023703}">
                      <ahyp:hlinkClr val="tx"/>
                    </a:ext>
                  </a:extLst>
                </a:hlinkClick>
              </a:rPr>
              <a:t>repeated measurements over time</a:t>
            </a:r>
            <a:r>
              <a:rPr lang="en" sz="1400">
                <a:solidFill>
                  <a:srgbClr val="000000"/>
                </a:solidFill>
                <a:highlight>
                  <a:srgbClr val="FFFFFF"/>
                </a:highlight>
                <a:latin typeface="Arial"/>
                <a:ea typeface="Arial"/>
                <a:cs typeface="Arial"/>
                <a:sym typeface="Arial"/>
              </a:rPr>
              <a:t>. Plot the points on a graph, and one of your axes would always be time.</a:t>
            </a:r>
            <a:endParaRPr sz="1400">
              <a:solidFill>
                <a:srgbClr val="000000"/>
              </a:solidFill>
              <a:highlight>
                <a:srgbClr val="FFFFFF"/>
              </a:highlight>
              <a:latin typeface="Arial"/>
              <a:ea typeface="Arial"/>
              <a:cs typeface="Arial"/>
              <a:sym typeface="Arial"/>
            </a:endParaRPr>
          </a:p>
          <a:p>
            <a:pPr indent="0" lvl="0" marL="0" rtl="0" algn="l">
              <a:lnSpc>
                <a:spcPct val="105000"/>
              </a:lnSpc>
              <a:spcBef>
                <a:spcPts val="1200"/>
              </a:spcBef>
              <a:spcAft>
                <a:spcPts val="0"/>
              </a:spcAft>
              <a:buNone/>
            </a:pPr>
            <a:r>
              <a:rPr lang="en" sz="1400">
                <a:solidFill>
                  <a:srgbClr val="000000"/>
                </a:solidFill>
                <a:highlight>
                  <a:srgbClr val="FFFFFF"/>
                </a:highlight>
                <a:latin typeface="Arial"/>
                <a:ea typeface="Arial"/>
                <a:cs typeface="Arial"/>
                <a:sym typeface="Arial"/>
              </a:rPr>
              <a:t>Time series data is everywhere, since time is a constituent of everything that is observable. As our world gets increasingly instrumented, sensors and systems are constantly emitting a relentless stream of </a:t>
            </a:r>
            <a:r>
              <a:rPr lang="en" sz="1400">
                <a:solidFill>
                  <a:srgbClr val="000000"/>
                </a:solidFill>
                <a:highlight>
                  <a:srgbClr val="FFFFFF"/>
                </a:highlight>
                <a:uFill>
                  <a:noFill/>
                </a:uFill>
                <a:latin typeface="Arial"/>
                <a:ea typeface="Arial"/>
                <a:cs typeface="Arial"/>
                <a:sym typeface="Arial"/>
                <a:hlinkClick r:id="rId4">
                  <a:extLst>
                    <a:ext uri="{A12FA001-AC4F-418D-AE19-62706E023703}">
                      <ahyp:hlinkClr val="tx"/>
                    </a:ext>
                  </a:extLst>
                </a:hlinkClick>
              </a:rPr>
              <a:t>time series data</a:t>
            </a:r>
            <a:r>
              <a:rPr lang="en" sz="1400">
                <a:solidFill>
                  <a:srgbClr val="000000"/>
                </a:solidFill>
                <a:highlight>
                  <a:srgbClr val="FFFFFF"/>
                </a:highlight>
                <a:latin typeface="Arial"/>
                <a:ea typeface="Arial"/>
                <a:cs typeface="Arial"/>
                <a:sym typeface="Arial"/>
              </a:rPr>
              <a:t>. Such data has numerous applications across various industries. Let’s put this in context through some examples.</a:t>
            </a:r>
            <a:endParaRPr sz="1400">
              <a:solidFill>
                <a:srgbClr val="000000"/>
              </a:solidFill>
              <a:highlight>
                <a:srgbClr val="FFFFFF"/>
              </a:highlight>
              <a:latin typeface="Arial"/>
              <a:ea typeface="Arial"/>
              <a:cs typeface="Arial"/>
              <a:sym typeface="Arial"/>
            </a:endParaRPr>
          </a:p>
          <a:p>
            <a:pPr indent="0" lvl="0" marL="0" rtl="0" algn="l">
              <a:lnSpc>
                <a:spcPct val="105000"/>
              </a:lnSpc>
              <a:spcBef>
                <a:spcPts val="1200"/>
              </a:spcBef>
              <a:spcAft>
                <a:spcPts val="0"/>
              </a:spcAft>
              <a:buNone/>
            </a:pPr>
            <a:r>
              <a:rPr lang="en" sz="1400">
                <a:solidFill>
                  <a:srgbClr val="000000"/>
                </a:solidFill>
                <a:highlight>
                  <a:srgbClr val="FFFFFF"/>
                </a:highlight>
                <a:latin typeface="Arial"/>
                <a:ea typeface="Arial"/>
                <a:cs typeface="Arial"/>
                <a:sym typeface="Arial"/>
              </a:rPr>
              <a:t>Time series data can be useful for:</a:t>
            </a:r>
            <a:endParaRPr sz="1400">
              <a:solidFill>
                <a:srgbClr val="000000"/>
              </a:solidFill>
              <a:highlight>
                <a:srgbClr val="FFFFFF"/>
              </a:highlight>
              <a:latin typeface="Arial"/>
              <a:ea typeface="Arial"/>
              <a:cs typeface="Arial"/>
              <a:sym typeface="Arial"/>
            </a:endParaRPr>
          </a:p>
          <a:p>
            <a:pPr indent="-317500" lvl="0" marL="914400" rtl="0" algn="l">
              <a:lnSpc>
                <a:spcPct val="105000"/>
              </a:lnSpc>
              <a:spcBef>
                <a:spcPts val="1200"/>
              </a:spcBef>
              <a:spcAft>
                <a:spcPts val="0"/>
              </a:spcAft>
              <a:buClr>
                <a:srgbClr val="000000"/>
              </a:buClr>
              <a:buSzPts val="1400"/>
              <a:buFont typeface="Arial"/>
              <a:buChar char="●"/>
            </a:pPr>
            <a:r>
              <a:rPr lang="en" sz="1400">
                <a:solidFill>
                  <a:srgbClr val="000000"/>
                </a:solidFill>
                <a:highlight>
                  <a:srgbClr val="FFFFFF"/>
                </a:highlight>
                <a:latin typeface="Arial"/>
                <a:ea typeface="Arial"/>
                <a:cs typeface="Arial"/>
                <a:sym typeface="Arial"/>
              </a:rPr>
              <a:t>Tracking daily, hourly, or weekly weather data</a:t>
            </a:r>
            <a:endParaRPr sz="1400">
              <a:solidFill>
                <a:srgbClr val="000000"/>
              </a:solidFill>
              <a:highlight>
                <a:srgbClr val="FFFFFF"/>
              </a:highlight>
              <a:latin typeface="Arial"/>
              <a:ea typeface="Arial"/>
              <a:cs typeface="Arial"/>
              <a:sym typeface="Arial"/>
            </a:endParaRPr>
          </a:p>
          <a:p>
            <a:pPr indent="-317500" lvl="0" marL="914400" rtl="0" algn="l">
              <a:lnSpc>
                <a:spcPct val="105000"/>
              </a:lnSpc>
              <a:spcBef>
                <a:spcPts val="0"/>
              </a:spcBef>
              <a:spcAft>
                <a:spcPts val="0"/>
              </a:spcAft>
              <a:buClr>
                <a:srgbClr val="000000"/>
              </a:buClr>
              <a:buSzPts val="1400"/>
              <a:buFont typeface="Arial"/>
              <a:buChar char="●"/>
            </a:pPr>
            <a:r>
              <a:rPr lang="en" sz="1400">
                <a:solidFill>
                  <a:srgbClr val="000000"/>
                </a:solidFill>
                <a:highlight>
                  <a:srgbClr val="FFFFFF"/>
                </a:highlight>
                <a:latin typeface="Arial"/>
                <a:ea typeface="Arial"/>
                <a:cs typeface="Arial"/>
                <a:sym typeface="Arial"/>
              </a:rPr>
              <a:t>Tracking changes in application performance</a:t>
            </a:r>
            <a:endParaRPr sz="1400">
              <a:solidFill>
                <a:srgbClr val="000000"/>
              </a:solidFill>
              <a:highlight>
                <a:srgbClr val="FFFFFF"/>
              </a:highlight>
              <a:latin typeface="Arial"/>
              <a:ea typeface="Arial"/>
              <a:cs typeface="Arial"/>
              <a:sym typeface="Arial"/>
            </a:endParaRPr>
          </a:p>
          <a:p>
            <a:pPr indent="-317500" lvl="0" marL="914400" rtl="0" algn="l">
              <a:lnSpc>
                <a:spcPct val="105000"/>
              </a:lnSpc>
              <a:spcBef>
                <a:spcPts val="0"/>
              </a:spcBef>
              <a:spcAft>
                <a:spcPts val="0"/>
              </a:spcAft>
              <a:buClr>
                <a:srgbClr val="000000"/>
              </a:buClr>
              <a:buSzPts val="1400"/>
              <a:buFont typeface="Arial"/>
              <a:buChar char="●"/>
            </a:pPr>
            <a:r>
              <a:rPr lang="en" sz="1400">
                <a:solidFill>
                  <a:srgbClr val="000000"/>
                </a:solidFill>
                <a:highlight>
                  <a:srgbClr val="FFFFFF"/>
                </a:highlight>
                <a:latin typeface="Arial"/>
                <a:ea typeface="Arial"/>
                <a:cs typeface="Arial"/>
                <a:sym typeface="Arial"/>
              </a:rPr>
              <a:t>Medical devices to visualize vitals in real time</a:t>
            </a:r>
            <a:endParaRPr sz="1400">
              <a:solidFill>
                <a:srgbClr val="000000"/>
              </a:solidFill>
              <a:highlight>
                <a:srgbClr val="FFFFFF"/>
              </a:highlight>
              <a:latin typeface="Arial"/>
              <a:ea typeface="Arial"/>
              <a:cs typeface="Arial"/>
              <a:sym typeface="Arial"/>
            </a:endParaRPr>
          </a:p>
          <a:p>
            <a:pPr indent="-317500" lvl="0" marL="914400" rtl="0" algn="l">
              <a:lnSpc>
                <a:spcPct val="105000"/>
              </a:lnSpc>
              <a:spcBef>
                <a:spcPts val="0"/>
              </a:spcBef>
              <a:spcAft>
                <a:spcPts val="0"/>
              </a:spcAft>
              <a:buClr>
                <a:srgbClr val="000000"/>
              </a:buClr>
              <a:buSzPts val="1400"/>
              <a:buFont typeface="Arial"/>
              <a:buChar char="●"/>
            </a:pPr>
            <a:r>
              <a:rPr lang="en" sz="1400">
                <a:solidFill>
                  <a:srgbClr val="000000"/>
                </a:solidFill>
                <a:highlight>
                  <a:srgbClr val="FFFFFF"/>
                </a:highlight>
                <a:latin typeface="Arial"/>
                <a:ea typeface="Arial"/>
                <a:cs typeface="Arial"/>
                <a:sym typeface="Arial"/>
              </a:rPr>
              <a:t>Tracking network logs</a:t>
            </a:r>
            <a:endParaRPr sz="1400">
              <a:solidFill>
                <a:srgbClr val="000000"/>
              </a:solidFill>
              <a:highlight>
                <a:srgbClr val="FFFFFF"/>
              </a:highlight>
              <a:latin typeface="Arial"/>
              <a:ea typeface="Arial"/>
              <a:cs typeface="Arial"/>
              <a:sym typeface="Arial"/>
            </a:endParaRPr>
          </a:p>
          <a:p>
            <a:pPr indent="0" lvl="0" marL="0" rtl="0" algn="l">
              <a:lnSpc>
                <a:spcPct val="105000"/>
              </a:lnSpc>
              <a:spcBef>
                <a:spcPts val="36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3"/>
          <p:cNvSpPr txBox="1"/>
          <p:nvPr>
            <p:ph type="title"/>
          </p:nvPr>
        </p:nvSpPr>
        <p:spPr>
          <a:xfrm>
            <a:off x="1218075" y="127075"/>
            <a:ext cx="7030500" cy="558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t>
            </a:r>
            <a:r>
              <a:rPr lang="en"/>
              <a:t>emi -</a:t>
            </a:r>
            <a:r>
              <a:rPr lang="en"/>
              <a:t>structured</a:t>
            </a:r>
            <a:r>
              <a:rPr lang="en"/>
              <a:t> data:-</a:t>
            </a:r>
            <a:endParaRPr/>
          </a:p>
        </p:txBody>
      </p:sp>
      <p:sp>
        <p:nvSpPr>
          <p:cNvPr id="337" name="Google Shape;337;p23"/>
          <p:cNvSpPr txBox="1"/>
          <p:nvPr>
            <p:ph idx="1" type="body"/>
          </p:nvPr>
        </p:nvSpPr>
        <p:spPr>
          <a:xfrm>
            <a:off x="1303800" y="792950"/>
            <a:ext cx="7030500" cy="37386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b="1" lang="en" sz="1500">
                <a:solidFill>
                  <a:srgbClr val="273239"/>
                </a:solidFill>
                <a:highlight>
                  <a:srgbClr val="FFFFFF"/>
                </a:highlight>
                <a:latin typeface="Arial"/>
                <a:ea typeface="Arial"/>
                <a:cs typeface="Arial"/>
                <a:sym typeface="Arial"/>
              </a:rPr>
              <a:t>Semi-structured data</a:t>
            </a:r>
            <a:r>
              <a:rPr lang="en" sz="1500">
                <a:solidFill>
                  <a:srgbClr val="273239"/>
                </a:solidFill>
                <a:highlight>
                  <a:srgbClr val="FFFFFF"/>
                </a:highlight>
                <a:latin typeface="Arial"/>
                <a:ea typeface="Arial"/>
                <a:cs typeface="Arial"/>
                <a:sym typeface="Arial"/>
              </a:rPr>
              <a:t> is data that does not conform to a data model but has some structure. It lacks a fixed or rigid schema. It is the data that does not reside in a rational database but that have some organizational properties that make it easier to analyze. With some processes, we can store them in the relational database. </a:t>
            </a:r>
            <a:endParaRPr sz="1500">
              <a:solidFill>
                <a:srgbClr val="273239"/>
              </a:solidFill>
              <a:highlight>
                <a:srgbClr val="FFFFFF"/>
              </a:highlight>
              <a:latin typeface="Arial"/>
              <a:ea typeface="Arial"/>
              <a:cs typeface="Arial"/>
              <a:sym typeface="Arial"/>
            </a:endParaRPr>
          </a:p>
          <a:p>
            <a:pPr indent="0" lvl="0" marL="0" rtl="0" algn="l">
              <a:spcBef>
                <a:spcPts val="1200"/>
              </a:spcBef>
              <a:spcAft>
                <a:spcPts val="0"/>
              </a:spcAft>
              <a:buNone/>
            </a:pPr>
            <a:r>
              <a:rPr b="1" lang="en">
                <a:solidFill>
                  <a:srgbClr val="273239"/>
                </a:solidFill>
                <a:highlight>
                  <a:srgbClr val="FFFFFF"/>
                </a:highlight>
                <a:latin typeface="Arial"/>
                <a:ea typeface="Arial"/>
                <a:cs typeface="Arial"/>
                <a:sym typeface="Arial"/>
              </a:rPr>
              <a:t>Sources of semi-structured Data: </a:t>
            </a:r>
            <a:r>
              <a:rPr lang="en">
                <a:solidFill>
                  <a:srgbClr val="273239"/>
                </a:solidFill>
                <a:highlight>
                  <a:srgbClr val="FFFFFF"/>
                </a:highlight>
                <a:latin typeface="Arial"/>
                <a:ea typeface="Arial"/>
                <a:cs typeface="Arial"/>
                <a:sym typeface="Arial"/>
              </a:rPr>
              <a:t> </a:t>
            </a:r>
            <a:endParaRPr>
              <a:solidFill>
                <a:srgbClr val="273239"/>
              </a:solidFill>
              <a:highlight>
                <a:srgbClr val="FFFFFF"/>
              </a:highlight>
              <a:latin typeface="Arial"/>
              <a:ea typeface="Arial"/>
              <a:cs typeface="Arial"/>
              <a:sym typeface="Arial"/>
            </a:endParaRPr>
          </a:p>
          <a:p>
            <a:pPr indent="-304958" lvl="0" marL="685800" rtl="0" algn="l">
              <a:lnSpc>
                <a:spcPct val="158000"/>
              </a:lnSpc>
              <a:spcBef>
                <a:spcPts val="800"/>
              </a:spcBef>
              <a:spcAft>
                <a:spcPts val="0"/>
              </a:spcAft>
              <a:buClr>
                <a:srgbClr val="273239"/>
              </a:buClr>
              <a:buSzPct val="100000"/>
              <a:buFont typeface="Arial"/>
              <a:buChar char="●"/>
            </a:pPr>
            <a:r>
              <a:rPr lang="en">
                <a:solidFill>
                  <a:srgbClr val="273239"/>
                </a:solidFill>
                <a:highlight>
                  <a:srgbClr val="FFFFFF"/>
                </a:highlight>
                <a:latin typeface="Arial"/>
                <a:ea typeface="Arial"/>
                <a:cs typeface="Arial"/>
                <a:sym typeface="Arial"/>
              </a:rPr>
              <a:t>E-mails</a:t>
            </a:r>
            <a:endParaRPr>
              <a:solidFill>
                <a:srgbClr val="273239"/>
              </a:solidFill>
              <a:highlight>
                <a:srgbClr val="FFFFFF"/>
              </a:highlight>
              <a:latin typeface="Arial"/>
              <a:ea typeface="Arial"/>
              <a:cs typeface="Arial"/>
              <a:sym typeface="Arial"/>
            </a:endParaRPr>
          </a:p>
          <a:p>
            <a:pPr indent="-304958" lvl="0" marL="685800" rtl="0" algn="l">
              <a:lnSpc>
                <a:spcPct val="158000"/>
              </a:lnSpc>
              <a:spcBef>
                <a:spcPts val="0"/>
              </a:spcBef>
              <a:spcAft>
                <a:spcPts val="0"/>
              </a:spcAft>
              <a:buClr>
                <a:srgbClr val="273239"/>
              </a:buClr>
              <a:buSzPct val="100000"/>
              <a:buFont typeface="Arial"/>
              <a:buChar char="●"/>
            </a:pPr>
            <a:r>
              <a:rPr lang="en">
                <a:solidFill>
                  <a:srgbClr val="273239"/>
                </a:solidFill>
                <a:highlight>
                  <a:srgbClr val="FFFFFF"/>
                </a:highlight>
                <a:latin typeface="Arial"/>
                <a:ea typeface="Arial"/>
                <a:cs typeface="Arial"/>
                <a:sym typeface="Arial"/>
              </a:rPr>
              <a:t>XML and other markup languages</a:t>
            </a:r>
            <a:endParaRPr>
              <a:solidFill>
                <a:srgbClr val="273239"/>
              </a:solidFill>
              <a:highlight>
                <a:srgbClr val="FFFFFF"/>
              </a:highlight>
              <a:latin typeface="Arial"/>
              <a:ea typeface="Arial"/>
              <a:cs typeface="Arial"/>
              <a:sym typeface="Arial"/>
            </a:endParaRPr>
          </a:p>
          <a:p>
            <a:pPr indent="-304958" lvl="0" marL="685800" rtl="0" algn="l">
              <a:lnSpc>
                <a:spcPct val="158000"/>
              </a:lnSpc>
              <a:spcBef>
                <a:spcPts val="0"/>
              </a:spcBef>
              <a:spcAft>
                <a:spcPts val="0"/>
              </a:spcAft>
              <a:buClr>
                <a:srgbClr val="273239"/>
              </a:buClr>
              <a:buSzPct val="100000"/>
              <a:buFont typeface="Arial"/>
              <a:buChar char="●"/>
            </a:pPr>
            <a:r>
              <a:rPr lang="en">
                <a:solidFill>
                  <a:srgbClr val="273239"/>
                </a:solidFill>
                <a:highlight>
                  <a:srgbClr val="FFFFFF"/>
                </a:highlight>
                <a:latin typeface="Arial"/>
                <a:ea typeface="Arial"/>
                <a:cs typeface="Arial"/>
                <a:sym typeface="Arial"/>
              </a:rPr>
              <a:t>Zipped files</a:t>
            </a:r>
            <a:endParaRPr>
              <a:solidFill>
                <a:srgbClr val="273239"/>
              </a:solidFill>
              <a:highlight>
                <a:srgbClr val="FFFFFF"/>
              </a:highlight>
              <a:latin typeface="Arial"/>
              <a:ea typeface="Arial"/>
              <a:cs typeface="Arial"/>
              <a:sym typeface="Arial"/>
            </a:endParaRPr>
          </a:p>
          <a:p>
            <a:pPr indent="-304958" lvl="0" marL="685800" rtl="0" algn="l">
              <a:lnSpc>
                <a:spcPct val="158000"/>
              </a:lnSpc>
              <a:spcBef>
                <a:spcPts val="0"/>
              </a:spcBef>
              <a:spcAft>
                <a:spcPts val="0"/>
              </a:spcAft>
              <a:buClr>
                <a:srgbClr val="273239"/>
              </a:buClr>
              <a:buSzPct val="100000"/>
              <a:buFont typeface="Arial"/>
              <a:buChar char="●"/>
            </a:pPr>
            <a:r>
              <a:rPr lang="en">
                <a:solidFill>
                  <a:srgbClr val="273239"/>
                </a:solidFill>
                <a:highlight>
                  <a:srgbClr val="FFFFFF"/>
                </a:highlight>
                <a:latin typeface="Arial"/>
                <a:ea typeface="Arial"/>
                <a:cs typeface="Arial"/>
                <a:sym typeface="Arial"/>
              </a:rPr>
              <a:t>Integration of data from different sources</a:t>
            </a:r>
            <a:endParaRPr>
              <a:solidFill>
                <a:srgbClr val="273239"/>
              </a:solidFill>
              <a:highlight>
                <a:srgbClr val="FFFFFF"/>
              </a:highlight>
              <a:latin typeface="Arial"/>
              <a:ea typeface="Arial"/>
              <a:cs typeface="Arial"/>
              <a:sym typeface="Arial"/>
            </a:endParaRPr>
          </a:p>
          <a:p>
            <a:pPr indent="-304958" lvl="0" marL="685800" rtl="0" algn="l">
              <a:lnSpc>
                <a:spcPct val="158000"/>
              </a:lnSpc>
              <a:spcBef>
                <a:spcPts val="0"/>
              </a:spcBef>
              <a:spcAft>
                <a:spcPts val="0"/>
              </a:spcAft>
              <a:buClr>
                <a:srgbClr val="273239"/>
              </a:buClr>
              <a:buSzPct val="100000"/>
              <a:buFont typeface="Arial"/>
              <a:buChar char="●"/>
            </a:pPr>
            <a:r>
              <a:rPr lang="en">
                <a:solidFill>
                  <a:srgbClr val="273239"/>
                </a:solidFill>
                <a:highlight>
                  <a:srgbClr val="FFFFFF"/>
                </a:highlight>
                <a:latin typeface="Arial"/>
                <a:ea typeface="Arial"/>
                <a:cs typeface="Arial"/>
                <a:sym typeface="Arial"/>
              </a:rPr>
              <a:t>Web pages</a:t>
            </a:r>
            <a:endParaRPr>
              <a:solidFill>
                <a:srgbClr val="273239"/>
              </a:solidFill>
              <a:highlight>
                <a:srgbClr val="FFFFFF"/>
              </a:highlight>
              <a:latin typeface="Arial"/>
              <a:ea typeface="Arial"/>
              <a:cs typeface="Arial"/>
              <a:sym typeface="Arial"/>
            </a:endParaRPr>
          </a:p>
          <a:p>
            <a:pPr indent="0" lvl="0" marL="0" rtl="0" algn="l">
              <a:spcBef>
                <a:spcPts val="3600"/>
              </a:spcBef>
              <a:spcAft>
                <a:spcPts val="1200"/>
              </a:spcAft>
              <a:buNone/>
            </a:pPr>
            <a:r>
              <a:t/>
            </a:r>
            <a:endParaRPr sz="1500">
              <a:solidFill>
                <a:srgbClr val="273239"/>
              </a:solidFill>
              <a:highlight>
                <a:srgbClr val="FFFFFF"/>
              </a:highlight>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4"/>
          <p:cNvSpPr txBox="1"/>
          <p:nvPr>
            <p:ph type="title"/>
          </p:nvPr>
        </p:nvSpPr>
        <p:spPr>
          <a:xfrm>
            <a:off x="1303800" y="127075"/>
            <a:ext cx="7030500" cy="66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Unstructured data:-</a:t>
            </a:r>
            <a:endParaRPr/>
          </a:p>
        </p:txBody>
      </p:sp>
      <p:sp>
        <p:nvSpPr>
          <p:cNvPr id="343" name="Google Shape;343;p24"/>
          <p:cNvSpPr txBox="1"/>
          <p:nvPr>
            <p:ph idx="1" type="body"/>
          </p:nvPr>
        </p:nvSpPr>
        <p:spPr>
          <a:xfrm>
            <a:off x="1303800" y="793075"/>
            <a:ext cx="7030500" cy="373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a:solidFill>
                  <a:srgbClr val="273239"/>
                </a:solidFill>
                <a:highlight>
                  <a:srgbClr val="FFFFFF"/>
                </a:highlight>
                <a:latin typeface="Arial"/>
                <a:ea typeface="Arial"/>
                <a:cs typeface="Arial"/>
                <a:sym typeface="Arial"/>
              </a:rPr>
              <a:t>Unstructured data</a:t>
            </a:r>
            <a:r>
              <a:rPr lang="en" sz="1600">
                <a:solidFill>
                  <a:srgbClr val="273239"/>
                </a:solidFill>
                <a:highlight>
                  <a:srgbClr val="FFFFFF"/>
                </a:highlight>
                <a:latin typeface="Arial"/>
                <a:ea typeface="Arial"/>
                <a:cs typeface="Arial"/>
                <a:sym typeface="Arial"/>
              </a:rPr>
              <a:t> is the data which does not conforms to a data model and has no easily identifiable structure such that it can not be used by a computer program easily. Unstructured data is not organised in a pre-defined manner or does not have a pre-defined data model, thus it is not </a:t>
            </a:r>
            <a:r>
              <a:rPr b="1" lang="en">
                <a:solidFill>
                  <a:srgbClr val="273239"/>
                </a:solidFill>
                <a:highlight>
                  <a:srgbClr val="FFFFFF"/>
                </a:highlight>
                <a:latin typeface="Arial"/>
                <a:ea typeface="Arial"/>
                <a:cs typeface="Arial"/>
                <a:sym typeface="Arial"/>
              </a:rPr>
              <a:t>Sources of Unstructured Data: </a:t>
            </a:r>
            <a:r>
              <a:rPr lang="en">
                <a:solidFill>
                  <a:srgbClr val="273239"/>
                </a:solidFill>
                <a:highlight>
                  <a:srgbClr val="FFFFFF"/>
                </a:highlight>
                <a:latin typeface="Arial"/>
                <a:ea typeface="Arial"/>
                <a:cs typeface="Arial"/>
                <a:sym typeface="Arial"/>
              </a:rPr>
              <a:t> </a:t>
            </a:r>
            <a:endParaRPr>
              <a:solidFill>
                <a:srgbClr val="273239"/>
              </a:solidFill>
              <a:highlight>
                <a:srgbClr val="FFFFFF"/>
              </a:highlight>
              <a:latin typeface="Arial"/>
              <a:ea typeface="Arial"/>
              <a:cs typeface="Arial"/>
              <a:sym typeface="Arial"/>
            </a:endParaRPr>
          </a:p>
          <a:p>
            <a:pPr indent="-311150" lvl="0" marL="685800" rtl="0" algn="l">
              <a:lnSpc>
                <a:spcPct val="158000"/>
              </a:lnSpc>
              <a:spcBef>
                <a:spcPts val="1200"/>
              </a:spcBef>
              <a:spcAft>
                <a:spcPts val="0"/>
              </a:spcAft>
              <a:buClr>
                <a:srgbClr val="273239"/>
              </a:buClr>
              <a:buSzPts val="1300"/>
              <a:buFont typeface="Arial"/>
              <a:buChar char="●"/>
            </a:pPr>
            <a:r>
              <a:rPr lang="en">
                <a:solidFill>
                  <a:srgbClr val="273239"/>
                </a:solidFill>
                <a:highlight>
                  <a:srgbClr val="FFFFFF"/>
                </a:highlight>
                <a:latin typeface="Arial"/>
                <a:ea typeface="Arial"/>
                <a:cs typeface="Arial"/>
                <a:sym typeface="Arial"/>
              </a:rPr>
              <a:t>Web pages</a:t>
            </a:r>
            <a:endParaRPr>
              <a:solidFill>
                <a:srgbClr val="273239"/>
              </a:solidFill>
              <a:highlight>
                <a:srgbClr val="FFFFFF"/>
              </a:highlight>
              <a:latin typeface="Arial"/>
              <a:ea typeface="Arial"/>
              <a:cs typeface="Arial"/>
              <a:sym typeface="Arial"/>
            </a:endParaRPr>
          </a:p>
          <a:p>
            <a:pPr indent="-311150" lvl="0" marL="685800" rtl="0" algn="l">
              <a:lnSpc>
                <a:spcPct val="158000"/>
              </a:lnSpc>
              <a:spcBef>
                <a:spcPts val="0"/>
              </a:spcBef>
              <a:spcAft>
                <a:spcPts val="0"/>
              </a:spcAft>
              <a:buClr>
                <a:srgbClr val="273239"/>
              </a:buClr>
              <a:buSzPts val="1300"/>
              <a:buFont typeface="Arial"/>
              <a:buChar char="●"/>
            </a:pPr>
            <a:r>
              <a:rPr lang="en">
                <a:solidFill>
                  <a:srgbClr val="273239"/>
                </a:solidFill>
                <a:highlight>
                  <a:srgbClr val="FFFFFF"/>
                </a:highlight>
                <a:latin typeface="Arial"/>
                <a:ea typeface="Arial"/>
                <a:cs typeface="Arial"/>
                <a:sym typeface="Arial"/>
              </a:rPr>
              <a:t>Images (JPEG, GIF, PNG, etc.)</a:t>
            </a:r>
            <a:endParaRPr>
              <a:solidFill>
                <a:srgbClr val="273239"/>
              </a:solidFill>
              <a:highlight>
                <a:srgbClr val="FFFFFF"/>
              </a:highlight>
              <a:latin typeface="Arial"/>
              <a:ea typeface="Arial"/>
              <a:cs typeface="Arial"/>
              <a:sym typeface="Arial"/>
            </a:endParaRPr>
          </a:p>
          <a:p>
            <a:pPr indent="-311150" lvl="0" marL="685800" rtl="0" algn="l">
              <a:lnSpc>
                <a:spcPct val="158000"/>
              </a:lnSpc>
              <a:spcBef>
                <a:spcPts val="0"/>
              </a:spcBef>
              <a:spcAft>
                <a:spcPts val="0"/>
              </a:spcAft>
              <a:buClr>
                <a:srgbClr val="273239"/>
              </a:buClr>
              <a:buSzPts val="1300"/>
              <a:buFont typeface="Arial"/>
              <a:buChar char="●"/>
            </a:pPr>
            <a:r>
              <a:rPr lang="en">
                <a:solidFill>
                  <a:srgbClr val="273239"/>
                </a:solidFill>
                <a:highlight>
                  <a:srgbClr val="FFFFFF"/>
                </a:highlight>
                <a:latin typeface="Arial"/>
                <a:ea typeface="Arial"/>
                <a:cs typeface="Arial"/>
                <a:sym typeface="Arial"/>
              </a:rPr>
              <a:t>Videos</a:t>
            </a:r>
            <a:endParaRPr>
              <a:solidFill>
                <a:srgbClr val="273239"/>
              </a:solidFill>
              <a:highlight>
                <a:srgbClr val="FFFFFF"/>
              </a:highlight>
              <a:latin typeface="Arial"/>
              <a:ea typeface="Arial"/>
              <a:cs typeface="Arial"/>
              <a:sym typeface="Arial"/>
            </a:endParaRPr>
          </a:p>
          <a:p>
            <a:pPr indent="-311150" lvl="0" marL="685800" rtl="0" algn="l">
              <a:lnSpc>
                <a:spcPct val="158000"/>
              </a:lnSpc>
              <a:spcBef>
                <a:spcPts val="0"/>
              </a:spcBef>
              <a:spcAft>
                <a:spcPts val="0"/>
              </a:spcAft>
              <a:buClr>
                <a:srgbClr val="273239"/>
              </a:buClr>
              <a:buSzPts val="1300"/>
              <a:buFont typeface="Arial"/>
              <a:buChar char="●"/>
            </a:pPr>
            <a:r>
              <a:rPr lang="en">
                <a:solidFill>
                  <a:srgbClr val="273239"/>
                </a:solidFill>
                <a:highlight>
                  <a:srgbClr val="FFFFFF"/>
                </a:highlight>
                <a:latin typeface="Arial"/>
                <a:ea typeface="Arial"/>
                <a:cs typeface="Arial"/>
                <a:sym typeface="Arial"/>
              </a:rPr>
              <a:t>Reports</a:t>
            </a:r>
            <a:endParaRPr>
              <a:solidFill>
                <a:srgbClr val="273239"/>
              </a:solidFill>
              <a:highlight>
                <a:srgbClr val="FFFFFF"/>
              </a:highlight>
              <a:latin typeface="Arial"/>
              <a:ea typeface="Arial"/>
              <a:cs typeface="Arial"/>
              <a:sym typeface="Arial"/>
            </a:endParaRPr>
          </a:p>
          <a:p>
            <a:pPr indent="-311150" lvl="0" marL="685800" rtl="0" algn="l">
              <a:lnSpc>
                <a:spcPct val="158000"/>
              </a:lnSpc>
              <a:spcBef>
                <a:spcPts val="0"/>
              </a:spcBef>
              <a:spcAft>
                <a:spcPts val="0"/>
              </a:spcAft>
              <a:buClr>
                <a:srgbClr val="273239"/>
              </a:buClr>
              <a:buSzPts val="1300"/>
              <a:buFont typeface="Arial"/>
              <a:buChar char="●"/>
            </a:pPr>
            <a:r>
              <a:rPr lang="en">
                <a:solidFill>
                  <a:srgbClr val="273239"/>
                </a:solidFill>
                <a:highlight>
                  <a:srgbClr val="FFFFFF"/>
                </a:highlight>
                <a:latin typeface="Arial"/>
                <a:ea typeface="Arial"/>
                <a:cs typeface="Arial"/>
                <a:sym typeface="Arial"/>
              </a:rPr>
              <a:t>Word documents and PowerPoint presentations</a:t>
            </a:r>
            <a:endParaRPr>
              <a:solidFill>
                <a:srgbClr val="273239"/>
              </a:solidFill>
              <a:highlight>
                <a:srgbClr val="FFFFFF"/>
              </a:highlight>
              <a:latin typeface="Arial"/>
              <a:ea typeface="Arial"/>
              <a:cs typeface="Arial"/>
              <a:sym typeface="Arial"/>
            </a:endParaRPr>
          </a:p>
          <a:p>
            <a:pPr indent="-311150" lvl="0" marL="685800" rtl="0" algn="l">
              <a:lnSpc>
                <a:spcPct val="158000"/>
              </a:lnSpc>
              <a:spcBef>
                <a:spcPts val="0"/>
              </a:spcBef>
              <a:spcAft>
                <a:spcPts val="0"/>
              </a:spcAft>
              <a:buClr>
                <a:srgbClr val="273239"/>
              </a:buClr>
              <a:buSzPts val="1300"/>
              <a:buFont typeface="Arial"/>
              <a:buChar char="●"/>
            </a:pPr>
            <a:r>
              <a:rPr lang="en">
                <a:solidFill>
                  <a:srgbClr val="273239"/>
                </a:solidFill>
                <a:highlight>
                  <a:srgbClr val="FFFFFF"/>
                </a:highlight>
                <a:latin typeface="Arial"/>
                <a:ea typeface="Arial"/>
                <a:cs typeface="Arial"/>
                <a:sym typeface="Arial"/>
              </a:rPr>
              <a:t>Survey</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650" y="84225"/>
            <a:ext cx="7030500" cy="408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49009"/>
              <a:buNone/>
            </a:pPr>
            <a:r>
              <a:rPr lang="en" sz="2020"/>
              <a:t>Difference between quantitative and qualitative data</a:t>
            </a:r>
            <a:endParaRPr sz="2020"/>
          </a:p>
        </p:txBody>
      </p:sp>
      <p:sp>
        <p:nvSpPr>
          <p:cNvPr id="284" name="Google Shape;284;p14"/>
          <p:cNvSpPr txBox="1"/>
          <p:nvPr>
            <p:ph idx="1" type="body"/>
          </p:nvPr>
        </p:nvSpPr>
        <p:spPr>
          <a:xfrm>
            <a:off x="1303650" y="589800"/>
            <a:ext cx="3430500" cy="3963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Quantitative data</a:t>
            </a:r>
            <a:endParaRPr/>
          </a:p>
          <a:p>
            <a:pPr indent="0" lvl="0" marL="0" rtl="0" algn="l">
              <a:spcBef>
                <a:spcPts val="1200"/>
              </a:spcBef>
              <a:spcAft>
                <a:spcPts val="0"/>
              </a:spcAft>
              <a:buNone/>
            </a:pPr>
            <a:r>
              <a:rPr lang="en"/>
              <a:t>1.countable</a:t>
            </a:r>
            <a:endParaRPr/>
          </a:p>
          <a:p>
            <a:pPr indent="0" lvl="0" marL="0" rtl="0" algn="l">
              <a:spcBef>
                <a:spcPts val="1200"/>
              </a:spcBef>
              <a:spcAft>
                <a:spcPts val="0"/>
              </a:spcAft>
              <a:buNone/>
            </a:pPr>
            <a:r>
              <a:rPr lang="en"/>
              <a:t>2.how much,how many</a:t>
            </a:r>
            <a:endParaRPr/>
          </a:p>
          <a:p>
            <a:pPr indent="0" lvl="0" marL="0" rtl="0" algn="l">
              <a:spcBef>
                <a:spcPts val="1200"/>
              </a:spcBef>
              <a:spcAft>
                <a:spcPts val="0"/>
              </a:spcAft>
              <a:buNone/>
            </a:pPr>
            <a:r>
              <a:rPr lang="en"/>
              <a:t>3.fixed and universal factual</a:t>
            </a:r>
            <a:endParaRPr/>
          </a:p>
          <a:p>
            <a:pPr indent="0" lvl="0" marL="0" rtl="0" algn="l">
              <a:spcBef>
                <a:spcPts val="1200"/>
              </a:spcBef>
              <a:spcAft>
                <a:spcPts val="0"/>
              </a:spcAft>
              <a:buNone/>
            </a:pPr>
            <a:r>
              <a:rPr lang="en"/>
              <a:t>4.gathered by measuring and counting things</a:t>
            </a:r>
            <a:endParaRPr/>
          </a:p>
          <a:p>
            <a:pPr indent="0" lvl="0" marL="0" rtl="0" algn="l">
              <a:spcBef>
                <a:spcPts val="1200"/>
              </a:spcBef>
              <a:spcAft>
                <a:spcPts val="0"/>
              </a:spcAft>
              <a:buNone/>
            </a:pPr>
            <a:r>
              <a:rPr lang="en"/>
              <a:t>5.analyzed using statistical analysis</a:t>
            </a:r>
            <a:endParaRPr/>
          </a:p>
          <a:p>
            <a:pPr indent="0" lvl="0" marL="0" rtl="0" algn="l">
              <a:spcBef>
                <a:spcPts val="1200"/>
              </a:spcBef>
              <a:spcAft>
                <a:spcPts val="0"/>
              </a:spcAft>
              <a:buNone/>
            </a:pPr>
            <a:r>
              <a:rPr lang="en"/>
              <a:t>Example:-my best friend height is 5 feets </a:t>
            </a:r>
            <a:endParaRPr/>
          </a:p>
          <a:p>
            <a:pPr indent="0" lvl="0" marL="0" rtl="0" algn="l">
              <a:spcBef>
                <a:spcPts val="1200"/>
              </a:spcBef>
              <a:spcAft>
                <a:spcPts val="1200"/>
              </a:spcAft>
              <a:buNone/>
            </a:pPr>
            <a:r>
              <a:t/>
            </a:r>
            <a:endParaRPr/>
          </a:p>
        </p:txBody>
      </p:sp>
      <p:sp>
        <p:nvSpPr>
          <p:cNvPr id="285" name="Google Shape;285;p14"/>
          <p:cNvSpPr txBox="1"/>
          <p:nvPr>
            <p:ph idx="2" type="body"/>
          </p:nvPr>
        </p:nvSpPr>
        <p:spPr>
          <a:xfrm>
            <a:off x="4903650" y="567675"/>
            <a:ext cx="3430500" cy="3963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Qualitative data</a:t>
            </a:r>
            <a:endParaRPr/>
          </a:p>
          <a:p>
            <a:pPr indent="0" lvl="0" marL="0" rtl="0" algn="l">
              <a:spcBef>
                <a:spcPts val="1200"/>
              </a:spcBef>
              <a:spcAft>
                <a:spcPts val="0"/>
              </a:spcAft>
              <a:buNone/>
            </a:pPr>
            <a:r>
              <a:rPr lang="en"/>
              <a:t>1.descriptive related to words and language </a:t>
            </a:r>
            <a:endParaRPr/>
          </a:p>
          <a:p>
            <a:pPr indent="0" lvl="0" marL="0" rtl="0" algn="l">
              <a:spcBef>
                <a:spcPts val="1200"/>
              </a:spcBef>
              <a:spcAft>
                <a:spcPts val="0"/>
              </a:spcAft>
              <a:buNone/>
            </a:pPr>
            <a:r>
              <a:rPr lang="en"/>
              <a:t>2.describes certain attributes </a:t>
            </a:r>
            <a:endParaRPr/>
          </a:p>
          <a:p>
            <a:pPr indent="0" lvl="0" marL="0" rtl="0" algn="l">
              <a:spcBef>
                <a:spcPts val="1200"/>
              </a:spcBef>
              <a:spcAft>
                <a:spcPts val="0"/>
              </a:spcAft>
              <a:buNone/>
            </a:pPr>
            <a:r>
              <a:rPr lang="en"/>
              <a:t>3.dynamic and subjective </a:t>
            </a:r>
            <a:endParaRPr/>
          </a:p>
          <a:p>
            <a:pPr indent="0" lvl="0" marL="0" rtl="0" algn="l">
              <a:spcBef>
                <a:spcPts val="1200"/>
              </a:spcBef>
              <a:spcAft>
                <a:spcPts val="0"/>
              </a:spcAft>
              <a:buNone/>
            </a:pPr>
            <a:r>
              <a:rPr lang="en"/>
              <a:t>4.gathered through observation and interview </a:t>
            </a:r>
            <a:endParaRPr/>
          </a:p>
          <a:p>
            <a:pPr indent="0" lvl="0" marL="0" rtl="0" algn="l">
              <a:spcBef>
                <a:spcPts val="1200"/>
              </a:spcBef>
              <a:spcAft>
                <a:spcPts val="0"/>
              </a:spcAft>
              <a:buNone/>
            </a:pPr>
            <a:r>
              <a:rPr lang="en"/>
              <a:t>5.analyzed by grouping the data into </a:t>
            </a:r>
            <a:r>
              <a:rPr lang="en"/>
              <a:t>meaningful</a:t>
            </a:r>
            <a:r>
              <a:rPr lang="en"/>
              <a:t> themes or </a:t>
            </a:r>
            <a:r>
              <a:rPr lang="en"/>
              <a:t>categories</a:t>
            </a:r>
            <a:r>
              <a:rPr lang="en"/>
              <a:t> </a:t>
            </a:r>
            <a:endParaRPr/>
          </a:p>
          <a:p>
            <a:pPr indent="0" lvl="0" marL="0" rtl="0" algn="l">
              <a:spcBef>
                <a:spcPts val="1200"/>
              </a:spcBef>
              <a:spcAft>
                <a:spcPts val="1200"/>
              </a:spcAft>
              <a:buNone/>
            </a:pPr>
            <a:r>
              <a:rPr lang="en"/>
              <a:t>Example:-friend hair colour is brown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Types of qualitative data</a:t>
            </a:r>
            <a:endParaRPr sz="2500"/>
          </a:p>
        </p:txBody>
      </p:sp>
      <p:sp>
        <p:nvSpPr>
          <p:cNvPr id="291" name="Google Shape;291;p15"/>
          <p:cNvSpPr txBox="1"/>
          <p:nvPr>
            <p:ph idx="1" type="body"/>
          </p:nvPr>
        </p:nvSpPr>
        <p:spPr>
          <a:xfrm>
            <a:off x="1303800" y="1414475"/>
            <a:ext cx="7030500" cy="3117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Qualitative data are nominal data and ordinal data</a:t>
            </a:r>
            <a:endParaRPr/>
          </a:p>
          <a:p>
            <a:pPr indent="0" lvl="0" marL="0" rtl="0" algn="l">
              <a:lnSpc>
                <a:spcPct val="120000"/>
              </a:lnSpc>
              <a:spcBef>
                <a:spcPts val="1200"/>
              </a:spcBef>
              <a:spcAft>
                <a:spcPts val="0"/>
              </a:spcAft>
              <a:buNone/>
            </a:pPr>
            <a:r>
              <a:rPr b="1" lang="en" sz="1650">
                <a:solidFill>
                  <a:srgbClr val="1375B0"/>
                </a:solidFill>
                <a:highlight>
                  <a:srgbClr val="FFFFFF"/>
                </a:highlight>
                <a:latin typeface="Roboto"/>
                <a:ea typeface="Roboto"/>
                <a:cs typeface="Roboto"/>
                <a:sym typeface="Roboto"/>
              </a:rPr>
              <a:t>1. Nominal Data</a:t>
            </a:r>
            <a:endParaRPr b="1" sz="1650">
              <a:solidFill>
                <a:srgbClr val="1375B0"/>
              </a:solidFill>
              <a:highlight>
                <a:srgbClr val="FFFFFF"/>
              </a:highlight>
              <a:latin typeface="Roboto"/>
              <a:ea typeface="Roboto"/>
              <a:cs typeface="Roboto"/>
              <a:sym typeface="Roboto"/>
            </a:endParaRPr>
          </a:p>
          <a:p>
            <a:pPr indent="0" lvl="0" marL="0" rtl="0" algn="l">
              <a:lnSpc>
                <a:spcPct val="200000"/>
              </a:lnSpc>
              <a:spcBef>
                <a:spcPts val="400"/>
              </a:spcBef>
              <a:spcAft>
                <a:spcPts val="0"/>
              </a:spcAft>
              <a:buNone/>
            </a:pPr>
            <a:r>
              <a:rPr lang="en" sz="1350">
                <a:solidFill>
                  <a:srgbClr val="4D5968"/>
                </a:solidFill>
                <a:highlight>
                  <a:srgbClr val="FFFFFF"/>
                </a:highlight>
                <a:latin typeface="Roboto"/>
                <a:ea typeface="Roboto"/>
                <a:cs typeface="Roboto"/>
                <a:sym typeface="Roboto"/>
              </a:rPr>
              <a:t>The classification of unqualified variables that don’t hold any measurable value in statistics is called nominal data which is referred to as named or labeled data. It is used to name or label the variables without defining any quantitative value. It may not be true in a few instances where the nominal data holds a quantitative value. The quantitative values don’t possess any true numeric characteristics like irregular intervals, false ratio data.</a:t>
            </a:r>
            <a:endParaRPr sz="1350">
              <a:solidFill>
                <a:srgbClr val="4D5968"/>
              </a:solidFill>
              <a:highlight>
                <a:srgbClr val="FFFFFF"/>
              </a:highlight>
              <a:latin typeface="Roboto"/>
              <a:ea typeface="Roboto"/>
              <a:cs typeface="Roboto"/>
              <a:sym typeface="Roboto"/>
            </a:endParaRPr>
          </a:p>
          <a:p>
            <a:pPr indent="0" lvl="0" marL="0" rtl="0" algn="l">
              <a:spcBef>
                <a:spcPts val="19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6"/>
          <p:cNvSpPr txBox="1"/>
          <p:nvPr>
            <p:ph type="title"/>
          </p:nvPr>
        </p:nvSpPr>
        <p:spPr>
          <a:xfrm>
            <a:off x="824000" y="1613825"/>
            <a:ext cx="5857800" cy="1872900"/>
          </a:xfrm>
          <a:prstGeom prst="rect">
            <a:avLst/>
          </a:prstGeom>
        </p:spPr>
        <p:txBody>
          <a:bodyPr anchorCtr="0" anchor="ctr" bIns="91425" lIns="91425" spcFirstLastPara="1" rIns="91425" wrap="square" tIns="91425">
            <a:normAutofit fontScale="90000"/>
          </a:bodyPr>
          <a:lstStyle/>
          <a:p>
            <a:pPr indent="0" lvl="0" marL="0" rtl="0" algn="l">
              <a:lnSpc>
                <a:spcPct val="120000"/>
              </a:lnSpc>
              <a:spcBef>
                <a:spcPts val="0"/>
              </a:spcBef>
              <a:spcAft>
                <a:spcPts val="0"/>
              </a:spcAft>
              <a:buNone/>
            </a:pPr>
            <a:r>
              <a:rPr lang="en" sz="1650">
                <a:solidFill>
                  <a:srgbClr val="1375B0"/>
                </a:solidFill>
                <a:highlight>
                  <a:srgbClr val="FFFFFF"/>
                </a:highlight>
                <a:latin typeface="Roboto"/>
                <a:ea typeface="Roboto"/>
                <a:cs typeface="Roboto"/>
                <a:sym typeface="Roboto"/>
              </a:rPr>
              <a:t>2. Ordinal Data</a:t>
            </a:r>
            <a:endParaRPr sz="1650">
              <a:solidFill>
                <a:srgbClr val="1375B0"/>
              </a:solidFill>
              <a:highlight>
                <a:srgbClr val="FFFFFF"/>
              </a:highlight>
              <a:latin typeface="Roboto"/>
              <a:ea typeface="Roboto"/>
              <a:cs typeface="Roboto"/>
              <a:sym typeface="Roboto"/>
            </a:endParaRPr>
          </a:p>
          <a:p>
            <a:pPr indent="0" lvl="0" marL="0" rtl="0" algn="l">
              <a:lnSpc>
                <a:spcPct val="200000"/>
              </a:lnSpc>
              <a:spcBef>
                <a:spcPts val="400"/>
              </a:spcBef>
              <a:spcAft>
                <a:spcPts val="0"/>
              </a:spcAft>
              <a:buNone/>
            </a:pPr>
            <a:r>
              <a:rPr b="0" lang="en" sz="1350">
                <a:solidFill>
                  <a:srgbClr val="4D5968"/>
                </a:solidFill>
                <a:highlight>
                  <a:srgbClr val="FFFFFF"/>
                </a:highlight>
                <a:latin typeface="Roboto"/>
                <a:ea typeface="Roboto"/>
                <a:cs typeface="Roboto"/>
                <a:sym typeface="Roboto"/>
              </a:rPr>
              <a:t>It is an organization of ordinal variables. It is a method of qualitative data collection whereas the variables are nature, ordered sorts and the distance between the categories is unknown. For instance, ordinal data is collected when the client gives the inputs as his satisfaction rate on the variable scale with options of satisfied, dissatisfied or indifferent. It is a collection of ordinal variables. The gathered data will be similar to a questionnaire format of the Likert scale. Such types of primary highlights are the rating of experience of working or service as very great, great, bad or very bad. Other ordinal data includes the priority of a software or bug or robust of a runner or taste of food and so on which can be differentiated to critical, high, medium or low.</a:t>
            </a:r>
            <a:endParaRPr b="0" sz="1350">
              <a:solidFill>
                <a:srgbClr val="4D5968"/>
              </a:solidFill>
              <a:highlight>
                <a:srgbClr val="FFFFFF"/>
              </a:highlight>
              <a:latin typeface="Roboto"/>
              <a:ea typeface="Roboto"/>
              <a:cs typeface="Roboto"/>
              <a:sym typeface="Roboto"/>
            </a:endParaRPr>
          </a:p>
          <a:p>
            <a:pPr indent="0" lvl="0" marL="0" rtl="0" algn="l">
              <a:spcBef>
                <a:spcPts val="19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600"/>
              <a:t>Types of quantitative data</a:t>
            </a:r>
            <a:endParaRPr sz="2600"/>
          </a:p>
        </p:txBody>
      </p:sp>
      <p:sp>
        <p:nvSpPr>
          <p:cNvPr id="302" name="Google Shape;302;p17"/>
          <p:cNvSpPr txBox="1"/>
          <p:nvPr>
            <p:ph idx="1" type="body"/>
          </p:nvPr>
        </p:nvSpPr>
        <p:spPr>
          <a:xfrm>
            <a:off x="1303800" y="1221575"/>
            <a:ext cx="7030500" cy="33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Discrete data and </a:t>
            </a:r>
            <a:r>
              <a:rPr lang="en"/>
              <a:t>continuous</a:t>
            </a:r>
            <a:r>
              <a:rPr lang="en"/>
              <a:t> data are the quantitative data</a:t>
            </a:r>
            <a:endParaRPr/>
          </a:p>
          <a:p>
            <a:pPr indent="-320675" lvl="0" marL="457200" rtl="0" algn="l">
              <a:spcBef>
                <a:spcPts val="1200"/>
              </a:spcBef>
              <a:spcAft>
                <a:spcPts val="0"/>
              </a:spcAft>
              <a:buClr>
                <a:srgbClr val="000000"/>
              </a:buClr>
              <a:buSzPts val="1450"/>
              <a:buFont typeface="Arial"/>
              <a:buChar char="●"/>
            </a:pPr>
            <a:r>
              <a:rPr lang="en" sz="1450">
                <a:solidFill>
                  <a:srgbClr val="000000"/>
                </a:solidFill>
                <a:highlight>
                  <a:srgbClr val="FFFFFF"/>
                </a:highlight>
                <a:latin typeface="Arial"/>
                <a:ea typeface="Arial"/>
                <a:cs typeface="Arial"/>
                <a:sym typeface="Arial"/>
              </a:rPr>
              <a:t>Discrete Data</a:t>
            </a:r>
            <a:endParaRPr sz="145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rPr lang="en" sz="1450">
                <a:solidFill>
                  <a:srgbClr val="000000"/>
                </a:solidFill>
                <a:highlight>
                  <a:srgbClr val="FFFFFF"/>
                </a:highlight>
                <a:latin typeface="Arial"/>
                <a:ea typeface="Arial"/>
                <a:cs typeface="Arial"/>
                <a:sym typeface="Arial"/>
              </a:rPr>
              <a:t>Discrete data is a type of data that consists of counting numbers only, and as such cannot be measured. Measurements like weight, length, height are not classified under discrete data. </a:t>
            </a:r>
            <a:endParaRPr sz="1450">
              <a:solidFill>
                <a:srgbClr val="000000"/>
              </a:solidFill>
              <a:highlight>
                <a:srgbClr val="FFFFFF"/>
              </a:highlight>
              <a:latin typeface="Arial"/>
              <a:ea typeface="Arial"/>
              <a:cs typeface="Arial"/>
              <a:sym typeface="Arial"/>
            </a:endParaRPr>
          </a:p>
          <a:p>
            <a:pPr indent="-320675" lvl="0" marL="457200" rtl="0" algn="l">
              <a:spcBef>
                <a:spcPts val="1800"/>
              </a:spcBef>
              <a:spcAft>
                <a:spcPts val="0"/>
              </a:spcAft>
              <a:buClr>
                <a:srgbClr val="000000"/>
              </a:buClr>
              <a:buSzPts val="1450"/>
              <a:buFont typeface="Arial"/>
              <a:buChar char="●"/>
            </a:pPr>
            <a:r>
              <a:rPr lang="en" sz="1450">
                <a:solidFill>
                  <a:srgbClr val="000000"/>
                </a:solidFill>
                <a:highlight>
                  <a:srgbClr val="FFFFFF"/>
                </a:highlight>
                <a:latin typeface="Arial"/>
                <a:ea typeface="Arial"/>
                <a:cs typeface="Arial"/>
                <a:sym typeface="Arial"/>
              </a:rPr>
              <a:t>Continuous Data</a:t>
            </a:r>
            <a:endParaRPr sz="145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rPr lang="en" sz="1450">
                <a:solidFill>
                  <a:srgbClr val="000000"/>
                </a:solidFill>
                <a:highlight>
                  <a:srgbClr val="FFFFFF"/>
                </a:highlight>
                <a:latin typeface="Arial"/>
                <a:ea typeface="Arial"/>
                <a:cs typeface="Arial"/>
                <a:sym typeface="Arial"/>
              </a:rPr>
              <a:t>Continuous data is a data type that takes on</a:t>
            </a:r>
            <a:r>
              <a:rPr lang="en" sz="1450">
                <a:solidFill>
                  <a:srgbClr val="1155CC"/>
                </a:solidFill>
                <a:highlight>
                  <a:srgbClr val="FFFFFF"/>
                </a:highlight>
                <a:uFill>
                  <a:noFill/>
                </a:uFill>
                <a:latin typeface="Arial"/>
                <a:ea typeface="Arial"/>
                <a:cs typeface="Arial"/>
                <a:sym typeface="Arial"/>
                <a:hlinkClick r:id="rId3">
                  <a:extLst>
                    <a:ext uri="{A12FA001-AC4F-418D-AE19-62706E023703}">
                      <ahyp:hlinkClr val="tx"/>
                    </a:ext>
                  </a:extLst>
                </a:hlinkClick>
              </a:rPr>
              <a:t> numeric value</a:t>
            </a:r>
            <a:r>
              <a:rPr lang="en" sz="1450">
                <a:solidFill>
                  <a:srgbClr val="000000"/>
                </a:solidFill>
                <a:highlight>
                  <a:srgbClr val="FFFFFF"/>
                </a:highlight>
                <a:latin typeface="Arial"/>
                <a:ea typeface="Arial"/>
                <a:cs typeface="Arial"/>
                <a:sym typeface="Arial"/>
              </a:rPr>
              <a:t>s that can be meaningfully broken down into smaller units. </a:t>
            </a:r>
            <a:endParaRPr sz="1450">
              <a:solidFill>
                <a:srgbClr val="000000"/>
              </a:solidFill>
              <a:highlight>
                <a:srgbClr val="FFFFFF"/>
              </a:highlight>
              <a:latin typeface="Arial"/>
              <a:ea typeface="Arial"/>
              <a:cs typeface="Arial"/>
              <a:sym typeface="Arial"/>
            </a:endParaRPr>
          </a:p>
          <a:p>
            <a:pPr indent="0" lvl="0" marL="0" rtl="0" algn="l">
              <a:spcBef>
                <a:spcPts val="18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800">
                <a:solidFill>
                  <a:srgbClr val="0000FF"/>
                </a:solidFill>
                <a:highlight>
                  <a:schemeClr val="lt1"/>
                </a:highlight>
              </a:rPr>
              <a:t>Big dat</a:t>
            </a:r>
            <a:r>
              <a:rPr lang="en" sz="4800">
                <a:solidFill>
                  <a:srgbClr val="0000FF"/>
                </a:solidFill>
                <a:highlight>
                  <a:schemeClr val="lt1"/>
                </a:highlight>
              </a:rPr>
              <a:t>a:-</a:t>
            </a:r>
            <a:endParaRPr sz="4800">
              <a:solidFill>
                <a:srgbClr val="0000FF"/>
              </a:solidFill>
              <a:highlight>
                <a:schemeClr val="lt1"/>
              </a:highlight>
            </a:endParaRPr>
          </a:p>
        </p:txBody>
      </p:sp>
      <p:sp>
        <p:nvSpPr>
          <p:cNvPr id="308" name="Google Shape;308;p18"/>
          <p:cNvSpPr txBox="1"/>
          <p:nvPr>
            <p:ph idx="1" type="body"/>
          </p:nvPr>
        </p:nvSpPr>
        <p:spPr>
          <a:xfrm>
            <a:off x="1303800" y="1853800"/>
            <a:ext cx="7030500" cy="2678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50">
                <a:solidFill>
                  <a:srgbClr val="222222"/>
                </a:solidFill>
                <a:highlight>
                  <a:srgbClr val="FFFFFF"/>
                </a:highlight>
                <a:latin typeface="Arial"/>
                <a:ea typeface="Arial"/>
                <a:cs typeface="Arial"/>
                <a:sym typeface="Arial"/>
              </a:rPr>
              <a:t>Big Data</a:t>
            </a:r>
            <a:r>
              <a:rPr lang="en" sz="1650">
                <a:solidFill>
                  <a:srgbClr val="222222"/>
                </a:solidFill>
                <a:highlight>
                  <a:srgbClr val="FFFFFF"/>
                </a:highlight>
                <a:latin typeface="Arial"/>
                <a:ea typeface="Arial"/>
                <a:cs typeface="Arial"/>
                <a:sym typeface="Arial"/>
              </a:rPr>
              <a:t> is a collection of data that is huge in volume, yet growing exponentially with time. It is a data with so large size and complexity that none of traditional data management tools can store it or process it efficiently. Big data is also a data but with huge size.</a:t>
            </a:r>
            <a:endParaRPr sz="1650">
              <a:solidFill>
                <a:srgbClr val="222222"/>
              </a:solidFill>
              <a:highlight>
                <a:srgbClr val="FFFFFF"/>
              </a:highlight>
              <a:latin typeface="Arial"/>
              <a:ea typeface="Arial"/>
              <a:cs typeface="Arial"/>
              <a:sym typeface="Arial"/>
            </a:endParaRPr>
          </a:p>
          <a:p>
            <a:pPr indent="0" lvl="0" marL="0" rtl="0" algn="l">
              <a:spcBef>
                <a:spcPts val="1200"/>
              </a:spcBef>
              <a:spcAft>
                <a:spcPts val="1200"/>
              </a:spcAft>
              <a:buNone/>
            </a:pPr>
            <a:r>
              <a:rPr lang="en" sz="1650">
                <a:solidFill>
                  <a:srgbClr val="222222"/>
                </a:solidFill>
                <a:highlight>
                  <a:srgbClr val="FFFFFF"/>
                </a:highlight>
                <a:latin typeface="Arial"/>
                <a:ea typeface="Arial"/>
                <a:cs typeface="Arial"/>
                <a:sym typeface="Arial"/>
              </a:rPr>
              <a:t>Example:- social media ,newyork stock exchange </a:t>
            </a:r>
            <a:endParaRPr sz="1650">
              <a:solidFill>
                <a:srgbClr val="222222"/>
              </a:solidFill>
              <a:highlight>
                <a:srgbClr val="FFFFFF"/>
              </a:highlight>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9"/>
          <p:cNvSpPr txBox="1"/>
          <p:nvPr>
            <p:ph type="title"/>
          </p:nvPr>
        </p:nvSpPr>
        <p:spPr>
          <a:xfrm>
            <a:off x="1303800" y="598575"/>
            <a:ext cx="7030500" cy="90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600">
                <a:solidFill>
                  <a:srgbClr val="1375B0"/>
                </a:solidFill>
              </a:rPr>
              <a:t>Traditional data:-</a:t>
            </a:r>
            <a:endParaRPr sz="3600">
              <a:solidFill>
                <a:srgbClr val="1375B0"/>
              </a:solidFill>
            </a:endParaRPr>
          </a:p>
        </p:txBody>
      </p:sp>
      <p:sp>
        <p:nvSpPr>
          <p:cNvPr id="314" name="Google Shape;314;p19"/>
          <p:cNvSpPr txBox="1"/>
          <p:nvPr>
            <p:ph idx="1" type="body"/>
          </p:nvPr>
        </p:nvSpPr>
        <p:spPr>
          <a:xfrm>
            <a:off x="1303800" y="1403750"/>
            <a:ext cx="7030500" cy="312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700">
                <a:solidFill>
                  <a:srgbClr val="273239"/>
                </a:solidFill>
                <a:highlight>
                  <a:srgbClr val="FFFFFF"/>
                </a:highlight>
                <a:latin typeface="Arial"/>
                <a:ea typeface="Arial"/>
                <a:cs typeface="Arial"/>
                <a:sym typeface="Arial"/>
              </a:rPr>
              <a:t>1. </a:t>
            </a:r>
            <a:r>
              <a:rPr lang="en" sz="1700" u="sng">
                <a:solidFill>
                  <a:schemeClr val="hlink"/>
                </a:solidFill>
                <a:highlight>
                  <a:srgbClr val="FFFFFF"/>
                </a:highlight>
                <a:latin typeface="Arial"/>
                <a:ea typeface="Arial"/>
                <a:cs typeface="Arial"/>
                <a:sym typeface="Arial"/>
                <a:hlinkClick r:id="rId3"/>
              </a:rPr>
              <a:t>Traditional data</a:t>
            </a:r>
            <a:r>
              <a:rPr b="1" lang="en" sz="1700">
                <a:solidFill>
                  <a:srgbClr val="273239"/>
                </a:solidFill>
                <a:highlight>
                  <a:srgbClr val="FFFFFF"/>
                </a:highlight>
                <a:latin typeface="Arial"/>
                <a:ea typeface="Arial"/>
                <a:cs typeface="Arial"/>
                <a:sym typeface="Arial"/>
              </a:rPr>
              <a:t> :</a:t>
            </a:r>
            <a:endParaRPr b="1" sz="1700">
              <a:solidFill>
                <a:srgbClr val="273239"/>
              </a:solidFill>
              <a:highlight>
                <a:srgbClr val="FFFFFF"/>
              </a:highlight>
              <a:latin typeface="Arial"/>
              <a:ea typeface="Arial"/>
              <a:cs typeface="Arial"/>
              <a:sym typeface="Arial"/>
            </a:endParaRPr>
          </a:p>
          <a:p>
            <a:pPr indent="0" lvl="0" marL="0" rtl="0" algn="l">
              <a:spcBef>
                <a:spcPts val="1200"/>
              </a:spcBef>
              <a:spcAft>
                <a:spcPts val="0"/>
              </a:spcAft>
              <a:buNone/>
            </a:pPr>
            <a:r>
              <a:rPr lang="en" sz="1700">
                <a:solidFill>
                  <a:srgbClr val="273239"/>
                </a:solidFill>
                <a:highlight>
                  <a:srgbClr val="FFFFFF"/>
                </a:highlight>
                <a:latin typeface="Arial"/>
                <a:ea typeface="Arial"/>
                <a:cs typeface="Arial"/>
                <a:sym typeface="Arial"/>
              </a:rPr>
              <a:t>Traditional data is the structured data which is being majorly maintained by all types of businesses starting from very small to big organizations. In traditional database system a centralized database architecture used to store and maintain the data in a fixed format or fields in a file. For managing and accessing the data </a:t>
            </a:r>
            <a:r>
              <a:rPr lang="en" sz="1700" u="sng">
                <a:solidFill>
                  <a:schemeClr val="hlink"/>
                </a:solidFill>
                <a:highlight>
                  <a:srgbClr val="FFFFFF"/>
                </a:highlight>
                <a:latin typeface="Arial"/>
                <a:ea typeface="Arial"/>
                <a:cs typeface="Arial"/>
                <a:sym typeface="Arial"/>
                <a:hlinkClick r:id="rId4"/>
              </a:rPr>
              <a:t>Structured Query Language (SQL)</a:t>
            </a:r>
            <a:r>
              <a:rPr lang="en" sz="1700">
                <a:solidFill>
                  <a:srgbClr val="273239"/>
                </a:solidFill>
                <a:highlight>
                  <a:srgbClr val="FFFFFF"/>
                </a:highlight>
                <a:latin typeface="Arial"/>
                <a:ea typeface="Arial"/>
                <a:cs typeface="Arial"/>
                <a:sym typeface="Arial"/>
              </a:rPr>
              <a:t> is used.</a:t>
            </a:r>
            <a:endParaRPr sz="1700">
              <a:solidFill>
                <a:srgbClr val="273239"/>
              </a:solidFill>
              <a:highlight>
                <a:srgbClr val="FFFFFF"/>
              </a:highlight>
              <a:latin typeface="Arial"/>
              <a:ea typeface="Arial"/>
              <a:cs typeface="Arial"/>
              <a:sym typeface="Arial"/>
            </a:endParaRPr>
          </a:p>
          <a:p>
            <a:pPr indent="0" lvl="0" marL="0" rtl="0" algn="l">
              <a:spcBef>
                <a:spcPts val="1200"/>
              </a:spcBef>
              <a:spcAft>
                <a:spcPts val="1200"/>
              </a:spcAft>
              <a:buNone/>
            </a:pPr>
            <a:r>
              <a:rPr lang="en" sz="1700">
                <a:solidFill>
                  <a:srgbClr val="273239"/>
                </a:solidFill>
                <a:highlight>
                  <a:srgbClr val="FFFFFF"/>
                </a:highlight>
                <a:latin typeface="Arial"/>
                <a:ea typeface="Arial"/>
                <a:cs typeface="Arial"/>
                <a:sym typeface="Arial"/>
              </a:rPr>
              <a:t>Example :- hard disk</a:t>
            </a:r>
            <a:endParaRPr sz="1700">
              <a:solidFill>
                <a:srgbClr val="273239"/>
              </a:solidFill>
              <a:highlight>
                <a:srgbClr val="FFFFFF"/>
              </a:highlight>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0"/>
          <p:cNvSpPr txBox="1"/>
          <p:nvPr>
            <p:ph type="title"/>
          </p:nvPr>
        </p:nvSpPr>
        <p:spPr>
          <a:xfrm>
            <a:off x="824000" y="1613825"/>
            <a:ext cx="5857800" cy="18729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Define </a:t>
            </a:r>
            <a:endParaRPr/>
          </a:p>
          <a:p>
            <a:pPr indent="0" lvl="0" marL="0" rtl="0" algn="l">
              <a:spcBef>
                <a:spcPts val="0"/>
              </a:spcBef>
              <a:spcAft>
                <a:spcPts val="0"/>
              </a:spcAft>
              <a:buNone/>
            </a:pPr>
            <a:r>
              <a:rPr lang="en"/>
              <a:t>structured </a:t>
            </a:r>
            <a:endParaRPr/>
          </a:p>
          <a:p>
            <a:pPr indent="0" lvl="0" marL="0" rtl="0" algn="l">
              <a:spcBef>
                <a:spcPts val="0"/>
              </a:spcBef>
              <a:spcAft>
                <a:spcPts val="0"/>
              </a:spcAft>
              <a:buNone/>
            </a:pPr>
            <a:r>
              <a:rPr lang="en"/>
              <a:t>semi-structured</a:t>
            </a:r>
            <a:endParaRPr/>
          </a:p>
          <a:p>
            <a:pPr indent="0" lvl="0" marL="0" rtl="0" algn="l">
              <a:spcBef>
                <a:spcPts val="0"/>
              </a:spcBef>
              <a:spcAft>
                <a:spcPts val="0"/>
              </a:spcAft>
              <a:buNone/>
            </a:pPr>
            <a:r>
              <a:rPr lang="en"/>
              <a:t>unstructured data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1"/>
          <p:cNvSpPr txBox="1"/>
          <p:nvPr>
            <p:ph type="title"/>
          </p:nvPr>
        </p:nvSpPr>
        <p:spPr>
          <a:xfrm>
            <a:off x="1260925" y="84225"/>
            <a:ext cx="7030500" cy="526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Structured</a:t>
            </a:r>
            <a:r>
              <a:rPr lang="en"/>
              <a:t> data:-</a:t>
            </a:r>
            <a:endParaRPr/>
          </a:p>
        </p:txBody>
      </p:sp>
      <p:sp>
        <p:nvSpPr>
          <p:cNvPr id="325" name="Google Shape;325;p21"/>
          <p:cNvSpPr txBox="1"/>
          <p:nvPr>
            <p:ph idx="1" type="body"/>
          </p:nvPr>
        </p:nvSpPr>
        <p:spPr>
          <a:xfrm>
            <a:off x="1260925" y="792950"/>
            <a:ext cx="7030500" cy="424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273239"/>
                </a:solidFill>
                <a:highlight>
                  <a:srgbClr val="FFFFFF"/>
                </a:highlight>
                <a:latin typeface="Arial"/>
                <a:ea typeface="Arial"/>
                <a:cs typeface="Arial"/>
                <a:sym typeface="Arial"/>
              </a:rPr>
              <a:t>Structured data</a:t>
            </a:r>
            <a:r>
              <a:rPr lang="en" sz="1600">
                <a:solidFill>
                  <a:srgbClr val="273239"/>
                </a:solidFill>
                <a:highlight>
                  <a:srgbClr val="FFFFFF"/>
                </a:highlight>
                <a:latin typeface="Arial"/>
                <a:ea typeface="Arial"/>
                <a:cs typeface="Arial"/>
                <a:sym typeface="Arial"/>
              </a:rPr>
              <a:t> is the data which conforms to a data model, has a well define structure, follows a consistent order and can be easily accessed and used by a person or a computer program.</a:t>
            </a:r>
            <a:endParaRPr sz="1600">
              <a:solidFill>
                <a:srgbClr val="273239"/>
              </a:solidFill>
              <a:highlight>
                <a:srgbClr val="FFFFFF"/>
              </a:highlight>
              <a:latin typeface="Arial"/>
              <a:ea typeface="Arial"/>
              <a:cs typeface="Arial"/>
              <a:sym typeface="Arial"/>
            </a:endParaRPr>
          </a:p>
          <a:p>
            <a:pPr indent="0" lvl="0" marL="0" rtl="0" algn="l">
              <a:spcBef>
                <a:spcPts val="800"/>
              </a:spcBef>
              <a:spcAft>
                <a:spcPts val="0"/>
              </a:spcAft>
              <a:buNone/>
            </a:pPr>
            <a:r>
              <a:rPr lang="en" sz="1600">
                <a:solidFill>
                  <a:srgbClr val="273239"/>
                </a:solidFill>
                <a:highlight>
                  <a:srgbClr val="FFFFFF"/>
                </a:highlight>
                <a:latin typeface="Arial"/>
                <a:ea typeface="Arial"/>
                <a:cs typeface="Arial"/>
                <a:sym typeface="Arial"/>
              </a:rPr>
              <a:t>Structured data is usually stored in well-defined schemas such as Databases. It is generally tabular with column and rows that clearly define its attributes.</a:t>
            </a:r>
            <a:endParaRPr sz="1600">
              <a:solidFill>
                <a:srgbClr val="273239"/>
              </a:solidFill>
              <a:highlight>
                <a:srgbClr val="FFFFFF"/>
              </a:highlight>
              <a:latin typeface="Arial"/>
              <a:ea typeface="Arial"/>
              <a:cs typeface="Arial"/>
              <a:sym typeface="Arial"/>
            </a:endParaRPr>
          </a:p>
          <a:p>
            <a:pPr indent="0" lvl="0" marL="0" rtl="0" algn="l">
              <a:spcBef>
                <a:spcPts val="800"/>
              </a:spcBef>
              <a:spcAft>
                <a:spcPts val="0"/>
              </a:spcAft>
              <a:buNone/>
            </a:pPr>
            <a:r>
              <a:rPr lang="en" sz="1600">
                <a:solidFill>
                  <a:srgbClr val="273239"/>
                </a:solidFill>
                <a:highlight>
                  <a:srgbClr val="FFFFFF"/>
                </a:highlight>
                <a:latin typeface="Arial"/>
                <a:ea typeface="Arial"/>
                <a:cs typeface="Arial"/>
                <a:sym typeface="Arial"/>
              </a:rPr>
              <a:t>SQL (Structured Query language) is often used to manage structured data stored in databases.</a:t>
            </a:r>
            <a:endParaRPr sz="1600">
              <a:solidFill>
                <a:srgbClr val="273239"/>
              </a:solidFill>
              <a:highlight>
                <a:srgbClr val="FFFFFF"/>
              </a:highlight>
              <a:latin typeface="Arial"/>
              <a:ea typeface="Arial"/>
              <a:cs typeface="Arial"/>
              <a:sym typeface="Arial"/>
            </a:endParaRPr>
          </a:p>
          <a:p>
            <a:pPr indent="-311150" lvl="0" marL="685800" rtl="0" algn="l">
              <a:lnSpc>
                <a:spcPct val="158000"/>
              </a:lnSpc>
              <a:spcBef>
                <a:spcPts val="800"/>
              </a:spcBef>
              <a:spcAft>
                <a:spcPts val="0"/>
              </a:spcAft>
              <a:buClr>
                <a:srgbClr val="273239"/>
              </a:buClr>
              <a:buSzPts val="1300"/>
              <a:buFont typeface="Arial"/>
              <a:buChar char="●"/>
            </a:pPr>
            <a:r>
              <a:rPr lang="en">
                <a:solidFill>
                  <a:srgbClr val="273239"/>
                </a:solidFill>
                <a:highlight>
                  <a:srgbClr val="FFFFFF"/>
                </a:highlight>
                <a:latin typeface="Arial"/>
                <a:ea typeface="Arial"/>
                <a:cs typeface="Arial"/>
                <a:sym typeface="Arial"/>
              </a:rPr>
              <a:t>SQL Databases</a:t>
            </a:r>
            <a:endParaRPr>
              <a:solidFill>
                <a:srgbClr val="273239"/>
              </a:solidFill>
              <a:highlight>
                <a:srgbClr val="FFFFFF"/>
              </a:highlight>
              <a:latin typeface="Arial"/>
              <a:ea typeface="Arial"/>
              <a:cs typeface="Arial"/>
              <a:sym typeface="Arial"/>
            </a:endParaRPr>
          </a:p>
          <a:p>
            <a:pPr indent="-311150" lvl="0" marL="685800" rtl="0" algn="l">
              <a:lnSpc>
                <a:spcPct val="158000"/>
              </a:lnSpc>
              <a:spcBef>
                <a:spcPts val="0"/>
              </a:spcBef>
              <a:spcAft>
                <a:spcPts val="0"/>
              </a:spcAft>
              <a:buClr>
                <a:srgbClr val="273239"/>
              </a:buClr>
              <a:buSzPts val="1300"/>
              <a:buFont typeface="Arial"/>
              <a:buChar char="●"/>
            </a:pPr>
            <a:r>
              <a:rPr lang="en">
                <a:solidFill>
                  <a:srgbClr val="273239"/>
                </a:solidFill>
                <a:highlight>
                  <a:srgbClr val="FFFFFF"/>
                </a:highlight>
                <a:latin typeface="Arial"/>
                <a:ea typeface="Arial"/>
                <a:cs typeface="Arial"/>
                <a:sym typeface="Arial"/>
              </a:rPr>
              <a:t>Spreadsheets such as Excel</a:t>
            </a:r>
            <a:endParaRPr>
              <a:solidFill>
                <a:srgbClr val="273239"/>
              </a:solidFill>
              <a:highlight>
                <a:srgbClr val="FFFFFF"/>
              </a:highlight>
              <a:latin typeface="Arial"/>
              <a:ea typeface="Arial"/>
              <a:cs typeface="Arial"/>
              <a:sym typeface="Arial"/>
            </a:endParaRPr>
          </a:p>
          <a:p>
            <a:pPr indent="-311150" lvl="0" marL="685800" rtl="0" algn="l">
              <a:lnSpc>
                <a:spcPct val="158000"/>
              </a:lnSpc>
              <a:spcBef>
                <a:spcPts val="0"/>
              </a:spcBef>
              <a:spcAft>
                <a:spcPts val="0"/>
              </a:spcAft>
              <a:buClr>
                <a:srgbClr val="273239"/>
              </a:buClr>
              <a:buSzPts val="1300"/>
              <a:buFont typeface="Arial"/>
              <a:buChar char="●"/>
            </a:pPr>
            <a:r>
              <a:rPr lang="en">
                <a:solidFill>
                  <a:srgbClr val="273239"/>
                </a:solidFill>
                <a:highlight>
                  <a:srgbClr val="FFFFFF"/>
                </a:highlight>
                <a:latin typeface="Arial"/>
                <a:ea typeface="Arial"/>
                <a:cs typeface="Arial"/>
                <a:sym typeface="Arial"/>
              </a:rPr>
              <a:t>Online forms</a:t>
            </a:r>
            <a:endParaRPr>
              <a:solidFill>
                <a:srgbClr val="273239"/>
              </a:solidFill>
              <a:highlight>
                <a:srgbClr val="FFFFFF"/>
              </a:highlight>
              <a:latin typeface="Arial"/>
              <a:ea typeface="Arial"/>
              <a:cs typeface="Arial"/>
              <a:sym typeface="Arial"/>
            </a:endParaRPr>
          </a:p>
          <a:p>
            <a:pPr indent="-311150" lvl="0" marL="685800" rtl="0" algn="l">
              <a:lnSpc>
                <a:spcPct val="158000"/>
              </a:lnSpc>
              <a:spcBef>
                <a:spcPts val="0"/>
              </a:spcBef>
              <a:spcAft>
                <a:spcPts val="0"/>
              </a:spcAft>
              <a:buClr>
                <a:srgbClr val="273239"/>
              </a:buClr>
              <a:buSzPts val="1300"/>
              <a:buFont typeface="Arial"/>
              <a:buChar char="●"/>
            </a:pPr>
            <a:r>
              <a:rPr lang="en">
                <a:solidFill>
                  <a:srgbClr val="273239"/>
                </a:solidFill>
                <a:highlight>
                  <a:srgbClr val="FFFFFF"/>
                </a:highlight>
                <a:latin typeface="Arial"/>
                <a:ea typeface="Arial"/>
                <a:cs typeface="Arial"/>
                <a:sym typeface="Arial"/>
              </a:rPr>
              <a:t>Medical devices</a:t>
            </a:r>
            <a:endParaRPr>
              <a:solidFill>
                <a:srgbClr val="273239"/>
              </a:solidFill>
              <a:highlight>
                <a:srgbClr val="FFFFFF"/>
              </a:highlight>
              <a:latin typeface="Arial"/>
              <a:ea typeface="Arial"/>
              <a:cs typeface="Arial"/>
              <a:sym typeface="Arial"/>
            </a:endParaRPr>
          </a:p>
          <a:p>
            <a:pPr indent="0" lvl="0" marL="0" rtl="0" algn="l">
              <a:spcBef>
                <a:spcPts val="3600"/>
              </a:spcBef>
              <a:spcAft>
                <a:spcPts val="1200"/>
              </a:spcAft>
              <a:buNone/>
            </a:pPr>
            <a:r>
              <a:t/>
            </a:r>
            <a:endParaRPr sz="1100"/>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