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27222244-5045-4FB9-A7FD-F6FB390CCCB8}" type="datetimeFigureOut">
              <a:rPr lang="en-US" smtClean="0"/>
              <a:t>2/11/2022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E6148514-228C-4026-BD84-D6A16DA786C5}" type="slidenum">
              <a:rPr lang="en-US" smtClean="0"/>
              <a:t>‹#›</a:t>
            </a:fld>
            <a:endParaRPr lang="en-US"/>
          </a:p>
        </p:txBody>
      </p:sp>
    </p:spTree>
    <p:extLst>
      <p:ext uri="{BB962C8B-B14F-4D97-AF65-F5344CB8AC3E}">
        <p14:creationId xmlns:p14="http://schemas.microsoft.com/office/powerpoint/2010/main" val="32154387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222244-5045-4FB9-A7FD-F6FB390CCCB8}" type="datetimeFigureOut">
              <a:rPr lang="en-US" smtClean="0"/>
              <a:t>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148514-228C-4026-BD84-D6A16DA786C5}" type="slidenum">
              <a:rPr lang="en-US" smtClean="0"/>
              <a:t>‹#›</a:t>
            </a:fld>
            <a:endParaRPr lang="en-US"/>
          </a:p>
        </p:txBody>
      </p:sp>
    </p:spTree>
    <p:extLst>
      <p:ext uri="{BB962C8B-B14F-4D97-AF65-F5344CB8AC3E}">
        <p14:creationId xmlns:p14="http://schemas.microsoft.com/office/powerpoint/2010/main" val="2753691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222244-5045-4FB9-A7FD-F6FB390CCCB8}"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48514-228C-4026-BD84-D6A16DA786C5}" type="slidenum">
              <a:rPr lang="en-US" smtClean="0"/>
              <a:t>‹#›</a:t>
            </a:fld>
            <a:endParaRPr lang="en-US"/>
          </a:p>
        </p:txBody>
      </p:sp>
    </p:spTree>
    <p:extLst>
      <p:ext uri="{BB962C8B-B14F-4D97-AF65-F5344CB8AC3E}">
        <p14:creationId xmlns:p14="http://schemas.microsoft.com/office/powerpoint/2010/main" val="1822679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222244-5045-4FB9-A7FD-F6FB390CCCB8}"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48514-228C-4026-BD84-D6A16DA786C5}" type="slidenum">
              <a:rPr lang="en-US" smtClean="0"/>
              <a:t>‹#›</a:t>
            </a:fld>
            <a:endParaRPr lang="en-US"/>
          </a:p>
        </p:txBody>
      </p:sp>
    </p:spTree>
    <p:extLst>
      <p:ext uri="{BB962C8B-B14F-4D97-AF65-F5344CB8AC3E}">
        <p14:creationId xmlns:p14="http://schemas.microsoft.com/office/powerpoint/2010/main" val="4121558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222244-5045-4FB9-A7FD-F6FB390CCCB8}"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48514-228C-4026-BD84-D6A16DA786C5}" type="slidenum">
              <a:rPr lang="en-US" smtClean="0"/>
              <a:t>‹#›</a:t>
            </a:fld>
            <a:endParaRPr lang="en-US"/>
          </a:p>
        </p:txBody>
      </p:sp>
    </p:spTree>
    <p:extLst>
      <p:ext uri="{BB962C8B-B14F-4D97-AF65-F5344CB8AC3E}">
        <p14:creationId xmlns:p14="http://schemas.microsoft.com/office/powerpoint/2010/main" val="3085766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222244-5045-4FB9-A7FD-F6FB390CCCB8}"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48514-228C-4026-BD84-D6A16DA786C5}" type="slidenum">
              <a:rPr lang="en-US" smtClean="0"/>
              <a:t>‹#›</a:t>
            </a:fld>
            <a:endParaRPr lang="en-US"/>
          </a:p>
        </p:txBody>
      </p:sp>
    </p:spTree>
    <p:extLst>
      <p:ext uri="{BB962C8B-B14F-4D97-AF65-F5344CB8AC3E}">
        <p14:creationId xmlns:p14="http://schemas.microsoft.com/office/powerpoint/2010/main" val="3718707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222244-5045-4FB9-A7FD-F6FB390CCCB8}"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48514-228C-4026-BD84-D6A16DA786C5}" type="slidenum">
              <a:rPr lang="en-US" smtClean="0"/>
              <a:t>‹#›</a:t>
            </a:fld>
            <a:endParaRPr lang="en-US"/>
          </a:p>
        </p:txBody>
      </p:sp>
    </p:spTree>
    <p:extLst>
      <p:ext uri="{BB962C8B-B14F-4D97-AF65-F5344CB8AC3E}">
        <p14:creationId xmlns:p14="http://schemas.microsoft.com/office/powerpoint/2010/main" val="3378652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222244-5045-4FB9-A7FD-F6FB390CCCB8}"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48514-228C-4026-BD84-D6A16DA786C5}"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5038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222244-5045-4FB9-A7FD-F6FB390CCCB8}"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48514-228C-4026-BD84-D6A16DA786C5}" type="slidenum">
              <a:rPr lang="en-US" smtClean="0"/>
              <a:t>‹#›</a:t>
            </a:fld>
            <a:endParaRPr lang="en-US"/>
          </a:p>
        </p:txBody>
      </p:sp>
    </p:spTree>
    <p:extLst>
      <p:ext uri="{BB962C8B-B14F-4D97-AF65-F5344CB8AC3E}">
        <p14:creationId xmlns:p14="http://schemas.microsoft.com/office/powerpoint/2010/main" val="919617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222244-5045-4FB9-A7FD-F6FB390CCCB8}"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48514-228C-4026-BD84-D6A16DA786C5}" type="slidenum">
              <a:rPr lang="en-US" smtClean="0"/>
              <a:t>‹#›</a:t>
            </a:fld>
            <a:endParaRPr lang="en-US"/>
          </a:p>
        </p:txBody>
      </p:sp>
    </p:spTree>
    <p:extLst>
      <p:ext uri="{BB962C8B-B14F-4D97-AF65-F5344CB8AC3E}">
        <p14:creationId xmlns:p14="http://schemas.microsoft.com/office/powerpoint/2010/main" val="1201084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222244-5045-4FB9-A7FD-F6FB390CCCB8}"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148514-228C-4026-BD84-D6A16DA786C5}" type="slidenum">
              <a:rPr lang="en-US" smtClean="0"/>
              <a:t>‹#›</a:t>
            </a:fld>
            <a:endParaRPr lang="en-US"/>
          </a:p>
        </p:txBody>
      </p:sp>
    </p:spTree>
    <p:extLst>
      <p:ext uri="{BB962C8B-B14F-4D97-AF65-F5344CB8AC3E}">
        <p14:creationId xmlns:p14="http://schemas.microsoft.com/office/powerpoint/2010/main" val="3110774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222244-5045-4FB9-A7FD-F6FB390CCCB8}" type="datetimeFigureOut">
              <a:rPr lang="en-US" smtClean="0"/>
              <a:t>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148514-228C-4026-BD84-D6A16DA786C5}" type="slidenum">
              <a:rPr lang="en-US" smtClean="0"/>
              <a:t>‹#›</a:t>
            </a:fld>
            <a:endParaRPr lang="en-US"/>
          </a:p>
        </p:txBody>
      </p:sp>
    </p:spTree>
    <p:extLst>
      <p:ext uri="{BB962C8B-B14F-4D97-AF65-F5344CB8AC3E}">
        <p14:creationId xmlns:p14="http://schemas.microsoft.com/office/powerpoint/2010/main" val="514719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222244-5045-4FB9-A7FD-F6FB390CCCB8}" type="datetimeFigureOut">
              <a:rPr lang="en-US" smtClean="0"/>
              <a:t>2/11/2022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148514-228C-4026-BD84-D6A16DA786C5}" type="slidenum">
              <a:rPr lang="en-US" smtClean="0"/>
              <a:t>‹#›</a:t>
            </a:fld>
            <a:endParaRPr lang="en-US"/>
          </a:p>
        </p:txBody>
      </p:sp>
    </p:spTree>
    <p:extLst>
      <p:ext uri="{BB962C8B-B14F-4D97-AF65-F5344CB8AC3E}">
        <p14:creationId xmlns:p14="http://schemas.microsoft.com/office/powerpoint/2010/main" val="1779355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222244-5045-4FB9-A7FD-F6FB390CCCB8}" type="datetimeFigureOut">
              <a:rPr lang="en-US" smtClean="0"/>
              <a:t>2/11/2022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148514-228C-4026-BD84-D6A16DA786C5}" type="slidenum">
              <a:rPr lang="en-US" smtClean="0"/>
              <a:t>‹#›</a:t>
            </a:fld>
            <a:endParaRPr lang="en-US"/>
          </a:p>
        </p:txBody>
      </p:sp>
    </p:spTree>
    <p:extLst>
      <p:ext uri="{BB962C8B-B14F-4D97-AF65-F5344CB8AC3E}">
        <p14:creationId xmlns:p14="http://schemas.microsoft.com/office/powerpoint/2010/main" val="2123206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27222244-5045-4FB9-A7FD-F6FB390CCCB8}" type="datetimeFigureOut">
              <a:rPr lang="en-US" smtClean="0"/>
              <a:t>2/11/2022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148514-228C-4026-BD84-D6A16DA786C5}" type="slidenum">
              <a:rPr lang="en-US" smtClean="0"/>
              <a:t>‹#›</a:t>
            </a:fld>
            <a:endParaRPr lang="en-US"/>
          </a:p>
        </p:txBody>
      </p:sp>
    </p:spTree>
    <p:extLst>
      <p:ext uri="{BB962C8B-B14F-4D97-AF65-F5344CB8AC3E}">
        <p14:creationId xmlns:p14="http://schemas.microsoft.com/office/powerpoint/2010/main" val="1916475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222244-5045-4FB9-A7FD-F6FB390CCCB8}" type="datetimeFigureOut">
              <a:rPr lang="en-US" smtClean="0"/>
              <a:t>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148514-228C-4026-BD84-D6A16DA786C5}" type="slidenum">
              <a:rPr lang="en-US" smtClean="0"/>
              <a:t>‹#›</a:t>
            </a:fld>
            <a:endParaRPr lang="en-US"/>
          </a:p>
        </p:txBody>
      </p:sp>
    </p:spTree>
    <p:extLst>
      <p:ext uri="{BB962C8B-B14F-4D97-AF65-F5344CB8AC3E}">
        <p14:creationId xmlns:p14="http://schemas.microsoft.com/office/powerpoint/2010/main" val="2535026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222244-5045-4FB9-A7FD-F6FB390CCCB8}" type="datetimeFigureOut">
              <a:rPr lang="en-US" smtClean="0"/>
              <a:t>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148514-228C-4026-BD84-D6A16DA786C5}" type="slidenum">
              <a:rPr lang="en-US" smtClean="0"/>
              <a:t>‹#›</a:t>
            </a:fld>
            <a:endParaRPr lang="en-US"/>
          </a:p>
        </p:txBody>
      </p:sp>
    </p:spTree>
    <p:extLst>
      <p:ext uri="{BB962C8B-B14F-4D97-AF65-F5344CB8AC3E}">
        <p14:creationId xmlns:p14="http://schemas.microsoft.com/office/powerpoint/2010/main" val="52025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222244-5045-4FB9-A7FD-F6FB390CCCB8}" type="datetimeFigureOut">
              <a:rPr lang="en-US" smtClean="0"/>
              <a:t>2/11/2022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6148514-228C-4026-BD84-D6A16DA786C5}" type="slidenum">
              <a:rPr lang="en-US" smtClean="0"/>
              <a:t>‹#›</a:t>
            </a:fld>
            <a:endParaRPr lang="en-US"/>
          </a:p>
        </p:txBody>
      </p:sp>
    </p:spTree>
    <p:extLst>
      <p:ext uri="{BB962C8B-B14F-4D97-AF65-F5344CB8AC3E}">
        <p14:creationId xmlns:p14="http://schemas.microsoft.com/office/powerpoint/2010/main" val="5234485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2E03A-E7F3-48F6-9865-5A37718FFDE1}"/>
              </a:ext>
            </a:extLst>
          </p:cNvPr>
          <p:cNvSpPr>
            <a:spLocks noGrp="1"/>
          </p:cNvSpPr>
          <p:nvPr>
            <p:ph type="title"/>
          </p:nvPr>
        </p:nvSpPr>
        <p:spPr>
          <a:xfrm>
            <a:off x="354563" y="609600"/>
            <a:ext cx="11672596" cy="5912498"/>
          </a:xfrm>
        </p:spPr>
        <p:txBody>
          <a:bodyPr>
            <a:noAutofit/>
          </a:bodyPr>
          <a:lstStyle/>
          <a:p>
            <a:r>
              <a:rPr lang="en-US" sz="9600" dirty="0">
                <a:latin typeface="Agency FB" panose="020B0503020202020204" pitchFamily="34" charset="0"/>
              </a:rPr>
              <a:t>Gradient boosting</a:t>
            </a:r>
          </a:p>
        </p:txBody>
      </p:sp>
    </p:spTree>
    <p:extLst>
      <p:ext uri="{BB962C8B-B14F-4D97-AF65-F5344CB8AC3E}">
        <p14:creationId xmlns:p14="http://schemas.microsoft.com/office/powerpoint/2010/main" val="3630390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8BDA0-D3C3-4DFB-AC69-811BC7826963}"/>
              </a:ext>
            </a:extLst>
          </p:cNvPr>
          <p:cNvSpPr>
            <a:spLocks noGrp="1"/>
          </p:cNvSpPr>
          <p:nvPr>
            <p:ph type="title"/>
          </p:nvPr>
        </p:nvSpPr>
        <p:spPr/>
        <p:txBody>
          <a:bodyPr/>
          <a:lstStyle/>
          <a:p>
            <a:r>
              <a:rPr lang="en-US" cap="none" dirty="0"/>
              <a:t>What is ensemble technique </a:t>
            </a:r>
          </a:p>
        </p:txBody>
      </p:sp>
      <p:sp>
        <p:nvSpPr>
          <p:cNvPr id="6" name="Content Placeholder 5">
            <a:extLst>
              <a:ext uri="{FF2B5EF4-FFF2-40B4-BE49-F238E27FC236}">
                <a16:creationId xmlns:a16="http://schemas.microsoft.com/office/drawing/2014/main" id="{C3BB4046-6C00-4C51-8956-58F4CD462B86}"/>
              </a:ext>
            </a:extLst>
          </p:cNvPr>
          <p:cNvSpPr>
            <a:spLocks noGrp="1"/>
          </p:cNvSpPr>
          <p:nvPr>
            <p:ph idx="1"/>
          </p:nvPr>
        </p:nvSpPr>
        <p:spPr/>
        <p:txBody>
          <a:bodyPr>
            <a:normAutofit/>
          </a:bodyPr>
          <a:lstStyle/>
          <a:p>
            <a:r>
              <a:rPr lang="en-US" sz="3200" b="0" i="0" dirty="0">
                <a:effectLst/>
                <a:latin typeface="ui-monospace"/>
              </a:rPr>
              <a:t>Ensemble technique is a technique which uses multiple weak learners to produce a strong model for regression and classification.</a:t>
            </a:r>
          </a:p>
          <a:p>
            <a:endParaRPr lang="en-US" sz="3200" b="0" i="0" dirty="0">
              <a:effectLst/>
              <a:latin typeface="ui-monospace"/>
            </a:endParaRPr>
          </a:p>
          <a:p>
            <a:endParaRPr lang="en-US" sz="3200" dirty="0"/>
          </a:p>
        </p:txBody>
      </p:sp>
    </p:spTree>
    <p:extLst>
      <p:ext uri="{BB962C8B-B14F-4D97-AF65-F5344CB8AC3E}">
        <p14:creationId xmlns:p14="http://schemas.microsoft.com/office/powerpoint/2010/main" val="1550778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FF871-033F-4C11-AD9E-A6D47B0B7484}"/>
              </a:ext>
            </a:extLst>
          </p:cNvPr>
          <p:cNvSpPr>
            <a:spLocks noGrp="1"/>
          </p:cNvSpPr>
          <p:nvPr>
            <p:ph type="title"/>
          </p:nvPr>
        </p:nvSpPr>
        <p:spPr>
          <a:xfrm>
            <a:off x="685800" y="149290"/>
            <a:ext cx="10131425" cy="864637"/>
          </a:xfrm>
        </p:spPr>
        <p:txBody>
          <a:bodyPr>
            <a:normAutofit/>
          </a:bodyPr>
          <a:lstStyle/>
          <a:p>
            <a:r>
              <a:rPr lang="en-US" sz="4000" cap="none" dirty="0"/>
              <a:t>What is gradient boosting</a:t>
            </a:r>
          </a:p>
        </p:txBody>
      </p:sp>
      <p:sp>
        <p:nvSpPr>
          <p:cNvPr id="3" name="Content Placeholder 2">
            <a:extLst>
              <a:ext uri="{FF2B5EF4-FFF2-40B4-BE49-F238E27FC236}">
                <a16:creationId xmlns:a16="http://schemas.microsoft.com/office/drawing/2014/main" id="{15A8A74F-577A-4698-B586-3017BDD5735C}"/>
              </a:ext>
            </a:extLst>
          </p:cNvPr>
          <p:cNvSpPr>
            <a:spLocks noGrp="1"/>
          </p:cNvSpPr>
          <p:nvPr>
            <p:ph idx="1"/>
          </p:nvPr>
        </p:nvSpPr>
        <p:spPr>
          <a:xfrm>
            <a:off x="685801" y="1474237"/>
            <a:ext cx="10131425" cy="5234473"/>
          </a:xfrm>
        </p:spPr>
        <p:txBody>
          <a:bodyPr>
            <a:normAutofit/>
          </a:bodyPr>
          <a:lstStyle/>
          <a:p>
            <a:r>
              <a:rPr lang="en-US" sz="2400" b="0" i="0" dirty="0">
                <a:effectLst/>
                <a:latin typeface="Lato" panose="020F0502020204030203" pitchFamily="34" charset="0"/>
              </a:rPr>
              <a:t>Gradient boosting algorithm is one of the most powerful algorithms in the field of machine learning</a:t>
            </a:r>
          </a:p>
          <a:p>
            <a:r>
              <a:rPr lang="en-US" sz="2400" b="0" i="0" dirty="0">
                <a:effectLst/>
                <a:latin typeface="Lato" panose="020F0502020204030203" pitchFamily="34" charset="0"/>
              </a:rPr>
              <a:t>Gradient boosting algorithm can be used for predicting not only continuous target variable (as a Regressor) but also categorical target variable </a:t>
            </a:r>
          </a:p>
          <a:p>
            <a:r>
              <a:rPr lang="en-US" sz="2400" b="0" i="0" dirty="0">
                <a:effectLst/>
                <a:latin typeface="ui-monospace"/>
              </a:rPr>
              <a:t>In gradient boosting, each predictor corrects its predecessor’s error.</a:t>
            </a:r>
          </a:p>
          <a:p>
            <a:r>
              <a:rPr lang="en-US" sz="2400" b="0" i="0" dirty="0">
                <a:effectLst/>
                <a:latin typeface="ui-monospace"/>
              </a:rPr>
              <a:t>It is an ensemble technique which uses multiple weak learners to produce a strong model for regression and classification.</a:t>
            </a:r>
          </a:p>
          <a:p>
            <a:r>
              <a:rPr lang="en-US" sz="2400" dirty="0">
                <a:latin typeface="ui-monospace"/>
              </a:rPr>
              <a:t>Here each predictor is trained using the residual errors of a predecessor as labels</a:t>
            </a:r>
            <a:endParaRPr lang="en-US" sz="2400" b="0" i="0" dirty="0">
              <a:effectLst/>
              <a:latin typeface="ui-monospace"/>
            </a:endParaRPr>
          </a:p>
          <a:p>
            <a:endParaRPr lang="en-US" sz="2400" b="0" i="0" dirty="0">
              <a:effectLst/>
              <a:latin typeface="ui-monospace"/>
            </a:endParaRPr>
          </a:p>
          <a:p>
            <a:endParaRPr lang="en-US" sz="2400" dirty="0"/>
          </a:p>
        </p:txBody>
      </p:sp>
    </p:spTree>
    <p:extLst>
      <p:ext uri="{BB962C8B-B14F-4D97-AF65-F5344CB8AC3E}">
        <p14:creationId xmlns:p14="http://schemas.microsoft.com/office/powerpoint/2010/main" val="4127422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9025-8887-41BA-978E-2ED72B2DD04C}"/>
              </a:ext>
            </a:extLst>
          </p:cNvPr>
          <p:cNvSpPr>
            <a:spLocks noGrp="1"/>
          </p:cNvSpPr>
          <p:nvPr>
            <p:ph type="title"/>
          </p:nvPr>
        </p:nvSpPr>
        <p:spPr>
          <a:xfrm>
            <a:off x="576263" y="217715"/>
            <a:ext cx="10131425" cy="668694"/>
          </a:xfrm>
        </p:spPr>
        <p:txBody>
          <a:bodyPr>
            <a:normAutofit/>
          </a:bodyPr>
          <a:lstStyle/>
          <a:p>
            <a:r>
              <a:rPr lang="en-US" dirty="0"/>
              <a:t>Steps of gradient boosting</a:t>
            </a:r>
          </a:p>
        </p:txBody>
      </p:sp>
      <p:sp>
        <p:nvSpPr>
          <p:cNvPr id="4" name="Rectangle 1">
            <a:extLst>
              <a:ext uri="{FF2B5EF4-FFF2-40B4-BE49-F238E27FC236}">
                <a16:creationId xmlns:a16="http://schemas.microsoft.com/office/drawing/2014/main" id="{7D27ABFB-7136-4C21-8D27-E7EEE31A3706}"/>
              </a:ext>
            </a:extLst>
          </p:cNvPr>
          <p:cNvSpPr>
            <a:spLocks noGrp="1" noChangeArrowheads="1"/>
          </p:cNvSpPr>
          <p:nvPr>
            <p:ph idx="1"/>
          </p:nvPr>
        </p:nvSpPr>
        <p:spPr bwMode="auto">
          <a:xfrm>
            <a:off x="576263" y="1196574"/>
            <a:ext cx="1103947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effectLst/>
                <a:latin typeface="Arial Unicode MS" panose="020B0604020202020204" pitchFamily="34" charset="-128"/>
              </a:rPr>
              <a:t>Calculate the average/mean of the target variable.</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effectLst/>
                <a:latin typeface="Arial Unicode MS" panose="020B0604020202020204" pitchFamily="34" charset="-128"/>
              </a:rPr>
              <a:t> calculate the residuals for each sample. Residual = Actual Value - Predicted Value</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effectLst/>
                <a:latin typeface="Arial Unicode MS" panose="020B0604020202020204" pitchFamily="34" charset="-128"/>
              </a:rPr>
              <a:t>. use decision tree algorithm to train the model considering residual as label . We build a tree with the goal of predicting the Residuals.</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effectLst/>
                <a:latin typeface="Arial Unicode MS" panose="020B0604020202020204" pitchFamily="34" charset="-128"/>
              </a:rPr>
              <a:t> Repeat steps 3 to 5 until the number of iterations matches the number specified by the hyper parameter(numbers of estimators)</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effectLst/>
                <a:latin typeface="Arial Unicode MS" panose="020B0604020202020204" pitchFamily="34" charset="-128"/>
              </a:rPr>
              <a:t> Once trained, use all of the trees in the ensemble to make a final prediction as to value of the target variable. The final prediction will be equal to the mean we computed in Step plus all the residuals predicted by the trees that make up the forest multiplied by the learning rate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effectLst/>
                <a:latin typeface="Arial Unicode MS" panose="020B0604020202020204" pitchFamily="34" charset="-128"/>
              </a:rPr>
              <a:t> final prediction = Average Price + LR*Residual predicted by DT1 + LR*Residual Predicted by DT2 + .......LR*Residual Predicted by DT N Here, LR = Learning rate DT = Decision tree</a:t>
            </a:r>
            <a:r>
              <a:rPr kumimoji="0" lang="en-US" altLang="en-US" sz="2400" b="0" i="0" u="none" strike="noStrike" cap="none" normalizeH="0" baseline="0" dirty="0">
                <a:ln>
                  <a:noFill/>
                </a:ln>
                <a:effectLst/>
              </a:rPr>
              <a:t> </a:t>
            </a:r>
            <a:endParaRPr kumimoji="0" lang="en-US" altLang="en-US" sz="2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0681307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31</TotalTime>
  <Words>288</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 Unicode MS</vt:lpstr>
      <vt:lpstr>Agency FB</vt:lpstr>
      <vt:lpstr>Arial</vt:lpstr>
      <vt:lpstr>Calibri</vt:lpstr>
      <vt:lpstr>Calibri Light</vt:lpstr>
      <vt:lpstr>Lato</vt:lpstr>
      <vt:lpstr>ui-monospace</vt:lpstr>
      <vt:lpstr>Celestial</vt:lpstr>
      <vt:lpstr>Gradient boosting</vt:lpstr>
      <vt:lpstr>What is ensemble technique </vt:lpstr>
      <vt:lpstr>What is gradient boosting</vt:lpstr>
      <vt:lpstr>Steps of gradient boosting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Gradient boosting</dc:title>
  <dc:creator>appampally ramyasri</dc:creator>
  <cp:lastModifiedBy>appampally ramyasri</cp:lastModifiedBy>
  <cp:revision>1</cp:revision>
  <dcterms:created xsi:type="dcterms:W3CDTF">2022-02-10T18:32:59Z</dcterms:created>
  <dcterms:modified xsi:type="dcterms:W3CDTF">2022-02-10T19:04:49Z</dcterms:modified>
</cp:coreProperties>
</file>