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pampally ramyasri" userId="520674c8ac7a8b8b" providerId="LiveId" clId="{3179296E-D2E2-4307-9BA1-F6EFCDCEA812}"/>
    <pc:docChg chg="modSld">
      <pc:chgData name="appampally ramyasri" userId="520674c8ac7a8b8b" providerId="LiveId" clId="{3179296E-D2E2-4307-9BA1-F6EFCDCEA812}" dt="2022-02-02T16:29:35.895" v="1" actId="255"/>
      <pc:docMkLst>
        <pc:docMk/>
      </pc:docMkLst>
      <pc:sldChg chg="modSp mod">
        <pc:chgData name="appampally ramyasri" userId="520674c8ac7a8b8b" providerId="LiveId" clId="{3179296E-D2E2-4307-9BA1-F6EFCDCEA812}" dt="2022-02-02T16:29:35.895" v="1" actId="255"/>
        <pc:sldMkLst>
          <pc:docMk/>
          <pc:sldMk cId="348120011" sldId="256"/>
        </pc:sldMkLst>
        <pc:spChg chg="mod">
          <ac:chgData name="appampally ramyasri" userId="520674c8ac7a8b8b" providerId="LiveId" clId="{3179296E-D2E2-4307-9BA1-F6EFCDCEA812}" dt="2022-02-02T16:29:35.895" v="1" actId="255"/>
          <ac:spMkLst>
            <pc:docMk/>
            <pc:sldMk cId="348120011" sldId="256"/>
            <ac:spMk id="3" creationId="{AFD304A4-A019-4732-ACC7-2CAA3DEDFDB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3E1C1D-A43F-426B-AA1C-05901DC556F3}"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02ACE-697C-4CEB-BD62-73E635A4D024}" type="slidenum">
              <a:rPr lang="en-US" smtClean="0"/>
              <a:t>‹#›</a:t>
            </a:fld>
            <a:endParaRPr lang="en-US"/>
          </a:p>
        </p:txBody>
      </p:sp>
    </p:spTree>
    <p:extLst>
      <p:ext uri="{BB962C8B-B14F-4D97-AF65-F5344CB8AC3E}">
        <p14:creationId xmlns:p14="http://schemas.microsoft.com/office/powerpoint/2010/main" val="2369181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E1C1D-A43F-426B-AA1C-05901DC556F3}"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02ACE-697C-4CEB-BD62-73E635A4D024}" type="slidenum">
              <a:rPr lang="en-US" smtClean="0"/>
              <a:t>‹#›</a:t>
            </a:fld>
            <a:endParaRPr lang="en-US"/>
          </a:p>
        </p:txBody>
      </p:sp>
    </p:spTree>
    <p:extLst>
      <p:ext uri="{BB962C8B-B14F-4D97-AF65-F5344CB8AC3E}">
        <p14:creationId xmlns:p14="http://schemas.microsoft.com/office/powerpoint/2010/main" val="3375362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E1C1D-A43F-426B-AA1C-05901DC556F3}"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02ACE-697C-4CEB-BD62-73E635A4D02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4698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E1C1D-A43F-426B-AA1C-05901DC556F3}"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02ACE-697C-4CEB-BD62-73E635A4D024}" type="slidenum">
              <a:rPr lang="en-US" smtClean="0"/>
              <a:t>‹#›</a:t>
            </a:fld>
            <a:endParaRPr lang="en-US"/>
          </a:p>
        </p:txBody>
      </p:sp>
    </p:spTree>
    <p:extLst>
      <p:ext uri="{BB962C8B-B14F-4D97-AF65-F5344CB8AC3E}">
        <p14:creationId xmlns:p14="http://schemas.microsoft.com/office/powerpoint/2010/main" val="1740684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E1C1D-A43F-426B-AA1C-05901DC556F3}"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02ACE-697C-4CEB-BD62-73E635A4D02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3634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E1C1D-A43F-426B-AA1C-05901DC556F3}"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02ACE-697C-4CEB-BD62-73E635A4D024}" type="slidenum">
              <a:rPr lang="en-US" smtClean="0"/>
              <a:t>‹#›</a:t>
            </a:fld>
            <a:endParaRPr lang="en-US"/>
          </a:p>
        </p:txBody>
      </p:sp>
    </p:spTree>
    <p:extLst>
      <p:ext uri="{BB962C8B-B14F-4D97-AF65-F5344CB8AC3E}">
        <p14:creationId xmlns:p14="http://schemas.microsoft.com/office/powerpoint/2010/main" val="3253948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E1C1D-A43F-426B-AA1C-05901DC556F3}"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02ACE-697C-4CEB-BD62-73E635A4D024}" type="slidenum">
              <a:rPr lang="en-US" smtClean="0"/>
              <a:t>‹#›</a:t>
            </a:fld>
            <a:endParaRPr lang="en-US"/>
          </a:p>
        </p:txBody>
      </p:sp>
    </p:spTree>
    <p:extLst>
      <p:ext uri="{BB962C8B-B14F-4D97-AF65-F5344CB8AC3E}">
        <p14:creationId xmlns:p14="http://schemas.microsoft.com/office/powerpoint/2010/main" val="2129045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E1C1D-A43F-426B-AA1C-05901DC556F3}"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02ACE-697C-4CEB-BD62-73E635A4D024}" type="slidenum">
              <a:rPr lang="en-US" smtClean="0"/>
              <a:t>‹#›</a:t>
            </a:fld>
            <a:endParaRPr lang="en-US"/>
          </a:p>
        </p:txBody>
      </p:sp>
    </p:spTree>
    <p:extLst>
      <p:ext uri="{BB962C8B-B14F-4D97-AF65-F5344CB8AC3E}">
        <p14:creationId xmlns:p14="http://schemas.microsoft.com/office/powerpoint/2010/main" val="316584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E1C1D-A43F-426B-AA1C-05901DC556F3}"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02ACE-697C-4CEB-BD62-73E635A4D024}" type="slidenum">
              <a:rPr lang="en-US" smtClean="0"/>
              <a:t>‹#›</a:t>
            </a:fld>
            <a:endParaRPr lang="en-US"/>
          </a:p>
        </p:txBody>
      </p:sp>
    </p:spTree>
    <p:extLst>
      <p:ext uri="{BB962C8B-B14F-4D97-AF65-F5344CB8AC3E}">
        <p14:creationId xmlns:p14="http://schemas.microsoft.com/office/powerpoint/2010/main" val="424808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E1C1D-A43F-426B-AA1C-05901DC556F3}"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B02ACE-697C-4CEB-BD62-73E635A4D024}" type="slidenum">
              <a:rPr lang="en-US" smtClean="0"/>
              <a:t>‹#›</a:t>
            </a:fld>
            <a:endParaRPr lang="en-US"/>
          </a:p>
        </p:txBody>
      </p:sp>
    </p:spTree>
    <p:extLst>
      <p:ext uri="{BB962C8B-B14F-4D97-AF65-F5344CB8AC3E}">
        <p14:creationId xmlns:p14="http://schemas.microsoft.com/office/powerpoint/2010/main" val="443748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3E1C1D-A43F-426B-AA1C-05901DC556F3}"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02ACE-697C-4CEB-BD62-73E635A4D024}" type="slidenum">
              <a:rPr lang="en-US" smtClean="0"/>
              <a:t>‹#›</a:t>
            </a:fld>
            <a:endParaRPr lang="en-US"/>
          </a:p>
        </p:txBody>
      </p:sp>
    </p:spTree>
    <p:extLst>
      <p:ext uri="{BB962C8B-B14F-4D97-AF65-F5344CB8AC3E}">
        <p14:creationId xmlns:p14="http://schemas.microsoft.com/office/powerpoint/2010/main" val="2518371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3E1C1D-A43F-426B-AA1C-05901DC556F3}" type="datetimeFigureOut">
              <a:rPr lang="en-US" smtClean="0"/>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B02ACE-697C-4CEB-BD62-73E635A4D024}" type="slidenum">
              <a:rPr lang="en-US" smtClean="0"/>
              <a:t>‹#›</a:t>
            </a:fld>
            <a:endParaRPr lang="en-US"/>
          </a:p>
        </p:txBody>
      </p:sp>
    </p:spTree>
    <p:extLst>
      <p:ext uri="{BB962C8B-B14F-4D97-AF65-F5344CB8AC3E}">
        <p14:creationId xmlns:p14="http://schemas.microsoft.com/office/powerpoint/2010/main" val="3831472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3E1C1D-A43F-426B-AA1C-05901DC556F3}" type="datetimeFigureOut">
              <a:rPr lang="en-US" smtClean="0"/>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B02ACE-697C-4CEB-BD62-73E635A4D024}" type="slidenum">
              <a:rPr lang="en-US" smtClean="0"/>
              <a:t>‹#›</a:t>
            </a:fld>
            <a:endParaRPr lang="en-US"/>
          </a:p>
        </p:txBody>
      </p:sp>
    </p:spTree>
    <p:extLst>
      <p:ext uri="{BB962C8B-B14F-4D97-AF65-F5344CB8AC3E}">
        <p14:creationId xmlns:p14="http://schemas.microsoft.com/office/powerpoint/2010/main" val="222079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E1C1D-A43F-426B-AA1C-05901DC556F3}" type="datetimeFigureOut">
              <a:rPr lang="en-US" smtClean="0"/>
              <a:t>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B02ACE-697C-4CEB-BD62-73E635A4D024}" type="slidenum">
              <a:rPr lang="en-US" smtClean="0"/>
              <a:t>‹#›</a:t>
            </a:fld>
            <a:endParaRPr lang="en-US"/>
          </a:p>
        </p:txBody>
      </p:sp>
    </p:spTree>
    <p:extLst>
      <p:ext uri="{BB962C8B-B14F-4D97-AF65-F5344CB8AC3E}">
        <p14:creationId xmlns:p14="http://schemas.microsoft.com/office/powerpoint/2010/main" val="2605115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3E1C1D-A43F-426B-AA1C-05901DC556F3}"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02ACE-697C-4CEB-BD62-73E635A4D024}" type="slidenum">
              <a:rPr lang="en-US" smtClean="0"/>
              <a:t>‹#›</a:t>
            </a:fld>
            <a:endParaRPr lang="en-US"/>
          </a:p>
        </p:txBody>
      </p:sp>
    </p:spTree>
    <p:extLst>
      <p:ext uri="{BB962C8B-B14F-4D97-AF65-F5344CB8AC3E}">
        <p14:creationId xmlns:p14="http://schemas.microsoft.com/office/powerpoint/2010/main" val="4149901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B02ACE-697C-4CEB-BD62-73E635A4D024}" type="slidenum">
              <a:rPr lang="en-US" smtClean="0"/>
              <a:t>‹#›</a:t>
            </a:fld>
            <a:endParaRPr lang="en-US"/>
          </a:p>
        </p:txBody>
      </p:sp>
      <p:sp>
        <p:nvSpPr>
          <p:cNvPr id="5" name="Date Placeholder 4"/>
          <p:cNvSpPr>
            <a:spLocks noGrp="1"/>
          </p:cNvSpPr>
          <p:nvPr>
            <p:ph type="dt" sz="half" idx="10"/>
          </p:nvPr>
        </p:nvSpPr>
        <p:spPr/>
        <p:txBody>
          <a:bodyPr/>
          <a:lstStyle/>
          <a:p>
            <a:fld id="{C33E1C1D-A43F-426B-AA1C-05901DC556F3}" type="datetimeFigureOut">
              <a:rPr lang="en-US" smtClean="0"/>
              <a:t>2/2/2022</a:t>
            </a:fld>
            <a:endParaRPr lang="en-US"/>
          </a:p>
        </p:txBody>
      </p:sp>
    </p:spTree>
    <p:extLst>
      <p:ext uri="{BB962C8B-B14F-4D97-AF65-F5344CB8AC3E}">
        <p14:creationId xmlns:p14="http://schemas.microsoft.com/office/powerpoint/2010/main" val="1281884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33E1C1D-A43F-426B-AA1C-05901DC556F3}" type="datetimeFigureOut">
              <a:rPr lang="en-US" smtClean="0"/>
              <a:t>2/2/2022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B02ACE-697C-4CEB-BD62-73E635A4D024}" type="slidenum">
              <a:rPr lang="en-US" smtClean="0"/>
              <a:t>‹#›</a:t>
            </a:fld>
            <a:endParaRPr lang="en-US"/>
          </a:p>
        </p:txBody>
      </p:sp>
    </p:spTree>
    <p:extLst>
      <p:ext uri="{BB962C8B-B14F-4D97-AF65-F5344CB8AC3E}">
        <p14:creationId xmlns:p14="http://schemas.microsoft.com/office/powerpoint/2010/main" val="106056780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en.wikipedia.org/wiki/Parameter"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B8A0A-DA3D-4860-B2B1-17B4338DEB7D}"/>
              </a:ext>
            </a:extLst>
          </p:cNvPr>
          <p:cNvSpPr>
            <a:spLocks noGrp="1"/>
          </p:cNvSpPr>
          <p:nvPr>
            <p:ph type="ctrTitle"/>
          </p:nvPr>
        </p:nvSpPr>
        <p:spPr>
          <a:xfrm>
            <a:off x="1003214" y="351799"/>
            <a:ext cx="10370802" cy="777205"/>
          </a:xfrm>
        </p:spPr>
        <p:txBody>
          <a:bodyPr/>
          <a:lstStyle/>
          <a:p>
            <a:r>
              <a:rPr lang="en-US" sz="4400" dirty="0">
                <a:solidFill>
                  <a:schemeClr val="tx1"/>
                </a:solidFill>
              </a:rPr>
              <a:t>What is hyperparameter tuning</a:t>
            </a:r>
            <a:r>
              <a:rPr lang="en-US" sz="4400" dirty="0"/>
              <a:t> </a:t>
            </a:r>
          </a:p>
        </p:txBody>
      </p:sp>
      <p:sp>
        <p:nvSpPr>
          <p:cNvPr id="3" name="Subtitle 2">
            <a:extLst>
              <a:ext uri="{FF2B5EF4-FFF2-40B4-BE49-F238E27FC236}">
                <a16:creationId xmlns:a16="http://schemas.microsoft.com/office/drawing/2014/main" id="{AFD304A4-A019-4732-ACC7-2CAA3DEDFDBB}"/>
              </a:ext>
            </a:extLst>
          </p:cNvPr>
          <p:cNvSpPr>
            <a:spLocks noGrp="1"/>
          </p:cNvSpPr>
          <p:nvPr>
            <p:ph type="subTitle" idx="1"/>
          </p:nvPr>
        </p:nvSpPr>
        <p:spPr>
          <a:xfrm>
            <a:off x="1003213" y="1335625"/>
            <a:ext cx="10445447" cy="5083836"/>
          </a:xfrm>
        </p:spPr>
        <p:txBody>
          <a:bodyPr>
            <a:normAutofit/>
          </a:bodyPr>
          <a:lstStyle/>
          <a:p>
            <a:pPr algn="ctr"/>
            <a:r>
              <a:rPr lang="en-US" sz="2400" b="0" i="0" dirty="0">
                <a:solidFill>
                  <a:schemeClr val="tx1"/>
                </a:solidFill>
                <a:effectLst/>
                <a:latin typeface="Arial" panose="020B0604020202020204" pitchFamily="34" charset="0"/>
              </a:rPr>
              <a:t>In </a:t>
            </a:r>
            <a:r>
              <a:rPr lang="en-US" sz="2400" b="0" i="0" u="sng" dirty="0">
                <a:solidFill>
                  <a:schemeClr val="tx1"/>
                </a:solidFill>
                <a:effectLst/>
                <a:latin typeface="Arial" panose="020B0604020202020204" pitchFamily="34" charset="0"/>
              </a:rPr>
              <a:t>machi</a:t>
            </a:r>
            <a:r>
              <a:rPr lang="en-US" sz="2400" u="sng" dirty="0">
                <a:solidFill>
                  <a:schemeClr val="tx1"/>
                </a:solidFill>
                <a:latin typeface="Arial" panose="020B0604020202020204" pitchFamily="34" charset="0"/>
              </a:rPr>
              <a:t>ne  learning</a:t>
            </a:r>
            <a:r>
              <a:rPr lang="en-US" sz="2400" b="0" i="0" dirty="0">
                <a:solidFill>
                  <a:schemeClr val="tx1"/>
                </a:solidFill>
                <a:effectLst/>
                <a:latin typeface="Arial" panose="020B0604020202020204" pitchFamily="34" charset="0"/>
              </a:rPr>
              <a:t>, </a:t>
            </a:r>
            <a:r>
              <a:rPr lang="en-US" sz="2400" b="1" i="0" dirty="0">
                <a:solidFill>
                  <a:schemeClr val="tx1"/>
                </a:solidFill>
                <a:effectLst/>
                <a:latin typeface="Arial" panose="020B0604020202020204" pitchFamily="34" charset="0"/>
              </a:rPr>
              <a:t>hyperparameter optimization</a:t>
            </a:r>
            <a:r>
              <a:rPr lang="en-US" sz="2400" b="0" i="0" dirty="0">
                <a:solidFill>
                  <a:schemeClr val="tx1"/>
                </a:solidFill>
                <a:effectLst/>
                <a:latin typeface="Arial" panose="020B0604020202020204" pitchFamily="34" charset="0"/>
              </a:rPr>
              <a:t> or tuning is the problem of choosing a set of </a:t>
            </a:r>
            <a:r>
              <a:rPr lang="en-US" sz="2400" b="0" i="0" dirty="0" err="1">
                <a:solidFill>
                  <a:schemeClr val="tx1"/>
                </a:solidFill>
                <a:effectLst/>
                <a:latin typeface="Arial" panose="020B0604020202020204" pitchFamily="34" charset="0"/>
              </a:rPr>
              <a:t>optimaI</a:t>
            </a:r>
            <a:r>
              <a:rPr lang="en-US" sz="2400" b="0" i="0" dirty="0">
                <a:solidFill>
                  <a:schemeClr val="tx1"/>
                </a:solidFill>
                <a:effectLst/>
                <a:latin typeface="Arial" panose="020B0604020202020204" pitchFamily="34" charset="0"/>
              </a:rPr>
              <a:t> </a:t>
            </a:r>
            <a:r>
              <a:rPr lang="en-US" sz="2400" dirty="0">
                <a:solidFill>
                  <a:schemeClr val="tx1"/>
                </a:solidFill>
                <a:latin typeface="Arial" panose="020B0604020202020204" pitchFamily="34" charset="0"/>
              </a:rPr>
              <a:t>machine learning</a:t>
            </a:r>
            <a:r>
              <a:rPr lang="en-US" sz="2400" b="0" i="0" dirty="0">
                <a:solidFill>
                  <a:schemeClr val="tx1"/>
                </a:solidFill>
                <a:effectLst/>
                <a:latin typeface="Arial" panose="020B0604020202020204" pitchFamily="34" charset="0"/>
              </a:rPr>
              <a:t>, </a:t>
            </a:r>
            <a:r>
              <a:rPr lang="en-US" sz="2400" b="1" i="0" dirty="0">
                <a:solidFill>
                  <a:schemeClr val="tx1"/>
                </a:solidFill>
                <a:effectLst/>
                <a:latin typeface="Arial" panose="020B0604020202020204" pitchFamily="34" charset="0"/>
              </a:rPr>
              <a:t>hyperparameter optimization</a:t>
            </a:r>
            <a:r>
              <a:rPr lang="en-US" sz="2400" b="0" i="0" dirty="0">
                <a:solidFill>
                  <a:schemeClr val="tx1"/>
                </a:solidFill>
                <a:effectLst/>
                <a:latin typeface="Arial" panose="020B0604020202020204" pitchFamily="34" charset="0"/>
              </a:rPr>
              <a:t> or tuning is the problem of choosing a set of optimal </a:t>
            </a:r>
            <a:r>
              <a:rPr lang="en-US" sz="2400" dirty="0">
                <a:solidFill>
                  <a:schemeClr val="tx1"/>
                </a:solidFill>
                <a:latin typeface="Arial" panose="020B0604020202020204" pitchFamily="34" charset="0"/>
              </a:rPr>
              <a:t>hyperparameter</a:t>
            </a:r>
            <a:r>
              <a:rPr lang="en-US" sz="2400" b="0" i="0" dirty="0">
                <a:solidFill>
                  <a:schemeClr val="tx1"/>
                </a:solidFill>
                <a:effectLst/>
                <a:latin typeface="Arial" panose="020B0604020202020204" pitchFamily="34" charset="0"/>
              </a:rPr>
              <a:t> for a learning algorithm. A hyperparameter is a parameter whose value is used to control the learning process. By contrast, the values of other parameters (typically node weights) are learned. l hyp</a:t>
            </a:r>
            <a:r>
              <a:rPr lang="en-US" sz="2400" dirty="0">
                <a:solidFill>
                  <a:schemeClr val="tx1"/>
                </a:solidFill>
                <a:latin typeface="Arial" panose="020B0604020202020204" pitchFamily="34" charset="0"/>
              </a:rPr>
              <a:t>erparameter</a:t>
            </a:r>
            <a:r>
              <a:rPr lang="en-US" sz="2400" b="0" i="0" dirty="0">
                <a:solidFill>
                  <a:schemeClr val="tx1"/>
                </a:solidFill>
                <a:effectLst/>
                <a:latin typeface="Arial" panose="020B0604020202020204" pitchFamily="34" charset="0"/>
              </a:rPr>
              <a:t> for a learning algorithm. A hyperparameter is a </a:t>
            </a:r>
            <a:r>
              <a:rPr lang="en-US" sz="2400" b="0" i="0" strike="noStrike" dirty="0">
                <a:solidFill>
                  <a:schemeClr val="tx1"/>
                </a:solidFill>
                <a:effectLst/>
                <a:latin typeface="Arial" panose="020B0604020202020204" pitchFamily="34" charset="0"/>
                <a:hlinkClick r:id="rId2" tooltip="Parameter">
                  <a:extLst>
                    <a:ext uri="{A12FA001-AC4F-418D-AE19-62706E023703}">
                      <ahyp:hlinkClr xmlns:ahyp="http://schemas.microsoft.com/office/drawing/2018/hyperlinkcolor" val="tx"/>
                    </a:ext>
                  </a:extLst>
                </a:hlinkClick>
              </a:rPr>
              <a:t>parameter</a:t>
            </a:r>
            <a:r>
              <a:rPr lang="en-US" sz="2400" b="0" i="0" dirty="0">
                <a:solidFill>
                  <a:schemeClr val="tx1"/>
                </a:solidFill>
                <a:effectLst/>
                <a:latin typeface="Arial" panose="020B0604020202020204" pitchFamily="34" charset="0"/>
              </a:rPr>
              <a:t> whose value is used to control the learning process. By contrast, the values of other parameters (typically node weights) are learned.</a:t>
            </a:r>
            <a:endParaRPr lang="en-US" sz="2400" dirty="0">
              <a:solidFill>
                <a:schemeClr val="tx1"/>
              </a:solidFill>
            </a:endParaRPr>
          </a:p>
        </p:txBody>
      </p:sp>
    </p:spTree>
    <p:extLst>
      <p:ext uri="{BB962C8B-B14F-4D97-AF65-F5344CB8AC3E}">
        <p14:creationId xmlns:p14="http://schemas.microsoft.com/office/powerpoint/2010/main" val="348120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19FA9B-CB30-4978-886D-27D1B743684F}"/>
              </a:ext>
            </a:extLst>
          </p:cNvPr>
          <p:cNvSpPr txBox="1"/>
          <p:nvPr/>
        </p:nvSpPr>
        <p:spPr>
          <a:xfrm>
            <a:off x="289248" y="179227"/>
            <a:ext cx="6102220" cy="369332"/>
          </a:xfrm>
          <a:prstGeom prst="rect">
            <a:avLst/>
          </a:prstGeom>
          <a:noFill/>
        </p:spPr>
        <p:txBody>
          <a:bodyPr wrap="square">
            <a:spAutoFit/>
          </a:bodyPr>
          <a:lstStyle/>
          <a:p>
            <a:pPr algn="l"/>
            <a:r>
              <a:rPr lang="en-US" b="1" i="0" dirty="0">
                <a:solidFill>
                  <a:srgbClr val="000000"/>
                </a:solidFill>
                <a:effectLst/>
                <a:latin typeface="Arial" panose="020B0604020202020204" pitchFamily="34" charset="0"/>
              </a:rPr>
              <a:t>Grid search</a:t>
            </a:r>
          </a:p>
        </p:txBody>
      </p:sp>
      <p:sp>
        <p:nvSpPr>
          <p:cNvPr id="7" name="TextBox 6">
            <a:extLst>
              <a:ext uri="{FF2B5EF4-FFF2-40B4-BE49-F238E27FC236}">
                <a16:creationId xmlns:a16="http://schemas.microsoft.com/office/drawing/2014/main" id="{FBCCA510-3875-49BE-8A75-154177420BF4}"/>
              </a:ext>
            </a:extLst>
          </p:cNvPr>
          <p:cNvSpPr txBox="1"/>
          <p:nvPr/>
        </p:nvSpPr>
        <p:spPr>
          <a:xfrm>
            <a:off x="475860" y="735572"/>
            <a:ext cx="11560629" cy="923330"/>
          </a:xfrm>
          <a:prstGeom prst="rect">
            <a:avLst/>
          </a:prstGeom>
          <a:noFill/>
        </p:spPr>
        <p:txBody>
          <a:bodyPr wrap="square">
            <a:spAutoFit/>
          </a:bodyPr>
          <a:lstStyle/>
          <a:p>
            <a:r>
              <a:rPr lang="en-US" b="0" i="0" dirty="0">
                <a:solidFill>
                  <a:srgbClr val="000000"/>
                </a:solidFill>
                <a:effectLst/>
                <a:latin typeface="Segoe UI" panose="020B0502040204020203" pitchFamily="34" charset="0"/>
              </a:rPr>
              <a:t>Grid search is the simplest algorithm for hyperparameter tuning. Basically, we divide the domain of the hyperparameters into a discrete grid. Then, we try every combination of values of this grid, calculating some performance metrics using cross-validation</a:t>
            </a:r>
            <a:endParaRPr lang="en-US" dirty="0"/>
          </a:p>
        </p:txBody>
      </p:sp>
      <p:pic>
        <p:nvPicPr>
          <p:cNvPr id="1026" name="Picture 2">
            <a:extLst>
              <a:ext uri="{FF2B5EF4-FFF2-40B4-BE49-F238E27FC236}">
                <a16:creationId xmlns:a16="http://schemas.microsoft.com/office/drawing/2014/main" id="{2D6CCA9A-7751-457E-A92A-5036AC245A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4832" y="2312428"/>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608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78253A-D71C-42C7-B7AA-20B5E0917D44}"/>
              </a:ext>
            </a:extLst>
          </p:cNvPr>
          <p:cNvSpPr txBox="1"/>
          <p:nvPr/>
        </p:nvSpPr>
        <p:spPr>
          <a:xfrm>
            <a:off x="298580" y="242596"/>
            <a:ext cx="11411338" cy="3970318"/>
          </a:xfrm>
          <a:prstGeom prst="rect">
            <a:avLst/>
          </a:prstGeom>
          <a:noFill/>
        </p:spPr>
        <p:txBody>
          <a:bodyPr wrap="square">
            <a:spAutoFit/>
          </a:bodyPr>
          <a:lstStyle/>
          <a:p>
            <a:r>
              <a:rPr lang="en-US" sz="2800" b="0" i="0" dirty="0">
                <a:solidFill>
                  <a:srgbClr val="000000"/>
                </a:solidFill>
                <a:effectLst/>
                <a:latin typeface="Segoe UI" panose="020B0502040204020203" pitchFamily="34" charset="0"/>
              </a:rPr>
              <a:t>Grid search is an exhaustive algorithm that spans all the combinations, so it can actually find the best point in the domain. The great drawback is that it’s very slow. Checking every combination of the space requires a lot of time that, sometimes, is not available. Don’t forget that every point in the grid needs k-fold cross-validation, which requires </a:t>
            </a:r>
            <a:r>
              <a:rPr lang="en-US" sz="2800" b="0" i="1" dirty="0">
                <a:solidFill>
                  <a:srgbClr val="000000"/>
                </a:solidFill>
                <a:effectLst/>
                <a:latin typeface="Segoe UI" panose="020B0502040204020203" pitchFamily="34" charset="0"/>
              </a:rPr>
              <a:t>k</a:t>
            </a:r>
            <a:r>
              <a:rPr lang="en-US" sz="2800" b="0" i="0" dirty="0">
                <a:solidFill>
                  <a:srgbClr val="000000"/>
                </a:solidFill>
                <a:effectLst/>
                <a:latin typeface="Segoe UI" panose="020B0502040204020203" pitchFamily="34" charset="0"/>
              </a:rPr>
              <a:t> training steps. So, tuning the hyperparameters of a model in this way can be quite complex and expensive. However, if we look for the best combination of values of the hyperparameters, grid search is a very good idea.</a:t>
            </a:r>
            <a:endParaRPr lang="en-US" sz="2800" dirty="0"/>
          </a:p>
        </p:txBody>
      </p:sp>
    </p:spTree>
    <p:extLst>
      <p:ext uri="{BB962C8B-B14F-4D97-AF65-F5344CB8AC3E}">
        <p14:creationId xmlns:p14="http://schemas.microsoft.com/office/powerpoint/2010/main" val="66986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59B888-A3C8-4F44-A854-218371678CB1}"/>
              </a:ext>
            </a:extLst>
          </p:cNvPr>
          <p:cNvSpPr txBox="1"/>
          <p:nvPr/>
        </p:nvSpPr>
        <p:spPr>
          <a:xfrm>
            <a:off x="401215" y="477236"/>
            <a:ext cx="9638523" cy="1477328"/>
          </a:xfrm>
          <a:prstGeom prst="rect">
            <a:avLst/>
          </a:prstGeom>
          <a:noFill/>
        </p:spPr>
        <p:txBody>
          <a:bodyPr wrap="square">
            <a:spAutoFit/>
          </a:bodyPr>
          <a:lstStyle/>
          <a:p>
            <a:pPr algn="l"/>
            <a:r>
              <a:rPr lang="en-US" b="1" i="0" dirty="0">
                <a:solidFill>
                  <a:srgbClr val="333333"/>
                </a:solidFill>
                <a:effectLst/>
                <a:latin typeface="Playfair Display" panose="020B0604020202020204" pitchFamily="2" charset="0"/>
              </a:rPr>
              <a:t>Random search</a:t>
            </a:r>
          </a:p>
          <a:p>
            <a:pPr algn="l"/>
            <a:r>
              <a:rPr lang="en-US" b="0" i="0" dirty="0">
                <a:solidFill>
                  <a:srgbClr val="000000"/>
                </a:solidFill>
                <a:effectLst/>
                <a:latin typeface="Segoe UI" panose="020B0502040204020203" pitchFamily="34" charset="0"/>
              </a:rPr>
              <a:t>Random search is similar to grid search, but instead of using all the points in the grid, it tests only a randomly selected subset of these points. The smaller this subset, the faster but less accurate the optimization. The larger this dataset, the more accurate the optimization but the closer to a grid search.</a:t>
            </a:r>
          </a:p>
        </p:txBody>
      </p:sp>
      <p:pic>
        <p:nvPicPr>
          <p:cNvPr id="2050" name="Picture 2">
            <a:extLst>
              <a:ext uri="{FF2B5EF4-FFF2-40B4-BE49-F238E27FC236}">
                <a16:creationId xmlns:a16="http://schemas.microsoft.com/office/drawing/2014/main" id="{5ECE1A14-BAF7-4C9A-BBE3-25ACC6A1BD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2233126"/>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10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CF8FAE-9D1B-4C64-9676-99AA64AD8912}"/>
              </a:ext>
            </a:extLst>
          </p:cNvPr>
          <p:cNvSpPr txBox="1"/>
          <p:nvPr/>
        </p:nvSpPr>
        <p:spPr>
          <a:xfrm>
            <a:off x="699795" y="626525"/>
            <a:ext cx="10627568" cy="1938992"/>
          </a:xfrm>
          <a:prstGeom prst="rect">
            <a:avLst/>
          </a:prstGeom>
          <a:noFill/>
        </p:spPr>
        <p:txBody>
          <a:bodyPr wrap="square">
            <a:spAutoFit/>
          </a:bodyPr>
          <a:lstStyle/>
          <a:p>
            <a:r>
              <a:rPr lang="en-US" sz="2400" b="0" i="0" dirty="0">
                <a:solidFill>
                  <a:srgbClr val="000000"/>
                </a:solidFill>
                <a:effectLst/>
                <a:latin typeface="Segoe UI" panose="020B0502040204020203" pitchFamily="34" charset="0"/>
              </a:rPr>
              <a:t>Random search is a very useful option when you have several hyperparameters with a fine-grained grid of values. Using a subset made by 5-100 randomly selected points, we are able to get a reasonably good set of values of the hyperparameters. It will not likely be the best point, but it can still be a good set of values that gives us a good model.</a:t>
            </a:r>
            <a:endParaRPr lang="en-US" sz="2400" dirty="0"/>
          </a:p>
        </p:txBody>
      </p:sp>
    </p:spTree>
    <p:extLst>
      <p:ext uri="{BB962C8B-B14F-4D97-AF65-F5344CB8AC3E}">
        <p14:creationId xmlns:p14="http://schemas.microsoft.com/office/powerpoint/2010/main" val="401202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654A-7D3D-440B-8AF9-5BD525029676}"/>
              </a:ext>
            </a:extLst>
          </p:cNvPr>
          <p:cNvSpPr>
            <a:spLocks noGrp="1"/>
          </p:cNvSpPr>
          <p:nvPr>
            <p:ph type="title"/>
          </p:nvPr>
        </p:nvSpPr>
        <p:spPr>
          <a:xfrm>
            <a:off x="677334" y="609600"/>
            <a:ext cx="8596668" cy="3654490"/>
          </a:xfrm>
        </p:spPr>
        <p:txBody>
          <a:bodyPr>
            <a:normAutofit fontScale="90000"/>
          </a:bodyPr>
          <a:lstStyle/>
          <a:p>
            <a:r>
              <a:rPr lang="en-US" b="0" i="0" dirty="0">
                <a:solidFill>
                  <a:srgbClr val="7030A0"/>
                </a:solidFill>
                <a:effectLst/>
                <a:latin typeface="Tinos"/>
              </a:rPr>
              <a:t>Draw backs of grid search:</a:t>
            </a:r>
            <a:br>
              <a:rPr lang="en-US" b="0" i="0" dirty="0">
                <a:solidFill>
                  <a:srgbClr val="0C0C0C"/>
                </a:solidFill>
                <a:effectLst/>
                <a:latin typeface="Tinos"/>
              </a:rPr>
            </a:br>
            <a:r>
              <a:rPr lang="en-US" b="0" i="0" dirty="0">
                <a:solidFill>
                  <a:srgbClr val="0C0C0C"/>
                </a:solidFill>
                <a:effectLst/>
                <a:latin typeface="Tinos"/>
              </a:rPr>
              <a:t>One of the drawbacks of grid search is that when it comes to dimensionality, it suffers when evaluating the number of hyperparameters grows exponentially. However, there is no guarantee that the search will produce the perfect solution, as it usually finds one by aliasing around the right set.</a:t>
            </a:r>
            <a:endParaRPr lang="en-US" dirty="0"/>
          </a:p>
        </p:txBody>
      </p:sp>
    </p:spTree>
    <p:extLst>
      <p:ext uri="{BB962C8B-B14F-4D97-AF65-F5344CB8AC3E}">
        <p14:creationId xmlns:p14="http://schemas.microsoft.com/office/powerpoint/2010/main" val="1391678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5F29EDA-EEB0-4BC9-B83E-479FCEF88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066" y="691729"/>
            <a:ext cx="3457575" cy="35337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81F1F17-16E1-43CB-BD4C-0D91B0812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303" y="785036"/>
            <a:ext cx="3457575"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981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50</TotalTime>
  <Words>460</Words>
  <Application>Microsoft Office PowerPoint</Application>
  <PresentationFormat>Widescreen</PresentationFormat>
  <Paragraphs>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Playfair Display</vt:lpstr>
      <vt:lpstr>Segoe UI</vt:lpstr>
      <vt:lpstr>Tinos</vt:lpstr>
      <vt:lpstr>Trebuchet MS</vt:lpstr>
      <vt:lpstr>Wingdings 3</vt:lpstr>
      <vt:lpstr>Facet</vt:lpstr>
      <vt:lpstr>What is hyperparameter tuning </vt:lpstr>
      <vt:lpstr>PowerPoint Presentation</vt:lpstr>
      <vt:lpstr>PowerPoint Presentation</vt:lpstr>
      <vt:lpstr>PowerPoint Presentation</vt:lpstr>
      <vt:lpstr>PowerPoint Presentation</vt:lpstr>
      <vt:lpstr>Draw backs of grid search: One of the drawbacks of grid search is that when it comes to dimensionality, it suffers when evaluating the number of hyperparameters grows exponentially. However, there is no guarantee that the search will produce the perfect solution, as it usually finds one by aliasing around the right 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hyperparameter tuning </dc:title>
  <dc:creator>appampally ramyasri</dc:creator>
  <cp:lastModifiedBy>appampally ramyasri</cp:lastModifiedBy>
  <cp:revision>1</cp:revision>
  <dcterms:created xsi:type="dcterms:W3CDTF">2022-01-29T12:33:36Z</dcterms:created>
  <dcterms:modified xsi:type="dcterms:W3CDTF">2022-02-02T16:29:39Z</dcterms:modified>
</cp:coreProperties>
</file>