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aleway-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947f2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1947f2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1947f22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1947f22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947f22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1947f22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1947f22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1947f22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947f22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1947f22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1947f22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1947f22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1947f22f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1947f22f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947f20b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1947f20b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947f20b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947f20b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947f20b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947f20b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1947f20b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1947f20b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947f20b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947f20b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1947f20b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1947f20b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947f20b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1947f20b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1947f20b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1947f20b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titchdata.com/resources/what-is-data-extraction/" TargetMode="External"/><Relationship Id="rId4" Type="http://schemas.openxmlformats.org/officeDocument/2006/relationships/hyperlink" Target="https://www.talend.com/resources/what-is-data-process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the-modeling-agency.com/crisp-dm.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www.the-modeling-agency.com/crisp-dm.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the-modeling-agency.com/crisp-dm.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alend.com/resources/data-transformation-defined/" TargetMode="External"/><Relationship Id="rId4" Type="http://schemas.openxmlformats.org/officeDocument/2006/relationships/hyperlink" Target="https://www.talend.com/resources/definitive-guide-data-quality/" TargetMode="External"/><Relationship Id="rId5" Type="http://schemas.openxmlformats.org/officeDocument/2006/relationships/hyperlink" Target="https://www.talend.com/resources/definitive-guide-data-qua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alend.com/resources/data-lake-vs-data-warehouse/" TargetMode="External"/><Relationship Id="rId4" Type="http://schemas.openxmlformats.org/officeDocument/2006/relationships/hyperlink" Target="https://www.talend.com/resources/what-is-data-preparation/" TargetMode="External"/><Relationship Id="rId5" Type="http://schemas.openxmlformats.org/officeDocument/2006/relationships/hyperlink" Target="https://www.talend.com/resources/what-is-data-redundancy/" TargetMode="External"/><Relationship Id="rId6" Type="http://schemas.openxmlformats.org/officeDocument/2006/relationships/hyperlink" Target="https://www.talend.com/resources/what-is-business-intellig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talend.com/resources/integrating-with-salesforce/" TargetMode="External"/><Relationship Id="rId4" Type="http://schemas.openxmlformats.org/officeDocument/2006/relationships/hyperlink" Target="https://help.talend.com/reader/4yUxR1h3g_Z2MwU_BlPQLA/ygS5Mw27I2wRDbrmaVo9mA" TargetMode="External"/><Relationship Id="rId5" Type="http://schemas.openxmlformats.org/officeDocument/2006/relationships/hyperlink" Target="https://www.talend.com/resources/what-is-machine-learning/" TargetMode="External"/><Relationship Id="rId6" Type="http://schemas.openxmlformats.org/officeDocument/2006/relationships/hyperlink" Target="https://www.talend.com/resources/self-service-analytics/" TargetMode="External"/><Relationship Id="rId7" Type="http://schemas.openxmlformats.org/officeDocument/2006/relationships/hyperlink" Target="https://www.talend.com/solutions/information-technology/big-data-analyt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www.talend.com/resources/data-lake-vs-data-warehouse/" TargetMode="External"/><Relationship Id="rId4" Type="http://schemas.openxmlformats.org/officeDocument/2006/relationships/hyperlink" Target="https://www.talend.com/solutions/data-protection-gdpr-complian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datascience-pm.com/domino-data-science-lifecyc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283800"/>
            <a:ext cx="8520600" cy="744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400"/>
              <a:t>Data extraction</a:t>
            </a:r>
            <a:endParaRPr sz="4400"/>
          </a:p>
        </p:txBody>
      </p:sp>
      <p:sp>
        <p:nvSpPr>
          <p:cNvPr id="129" name="Google Shape;129;p13"/>
          <p:cNvSpPr txBox="1"/>
          <p:nvPr>
            <p:ph idx="1" type="subTitle"/>
          </p:nvPr>
        </p:nvSpPr>
        <p:spPr>
          <a:xfrm>
            <a:off x="311700" y="1135850"/>
            <a:ext cx="8520600" cy="358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solidFill>
                  <a:srgbClr val="323E48"/>
                </a:solidFill>
                <a:latin typeface="Arial"/>
                <a:ea typeface="Arial"/>
                <a:cs typeface="Arial"/>
                <a:sym typeface="Arial"/>
              </a:rPr>
              <a:t>Data extraction is the process of collecting or retrieving disparate types of data from a variety of sources, many of which may be poorly organized or completely unstructured. </a:t>
            </a:r>
            <a:r>
              <a:rPr lang="en" sz="2300">
                <a:solidFill>
                  <a:schemeClr val="hlink"/>
                </a:solidFill>
                <a:uFill>
                  <a:noFill/>
                </a:uFill>
                <a:latin typeface="Arial"/>
                <a:ea typeface="Arial"/>
                <a:cs typeface="Arial"/>
                <a:sym typeface="Arial"/>
                <a:hlinkClick r:id="rId3"/>
              </a:rPr>
              <a:t>Data extraction</a:t>
            </a:r>
            <a:r>
              <a:rPr lang="en" sz="2300">
                <a:solidFill>
                  <a:srgbClr val="323E48"/>
                </a:solidFill>
                <a:latin typeface="Arial"/>
                <a:ea typeface="Arial"/>
                <a:cs typeface="Arial"/>
                <a:sym typeface="Arial"/>
              </a:rPr>
              <a:t> makes it possible to consolidate, </a:t>
            </a:r>
            <a:r>
              <a:rPr lang="en" sz="2300">
                <a:solidFill>
                  <a:schemeClr val="hlink"/>
                </a:solidFill>
                <a:uFill>
                  <a:noFill/>
                </a:uFill>
                <a:latin typeface="Arial"/>
                <a:ea typeface="Arial"/>
                <a:cs typeface="Arial"/>
                <a:sym typeface="Arial"/>
                <a:hlinkClick r:id="rId4"/>
              </a:rPr>
              <a:t>process</a:t>
            </a:r>
            <a:r>
              <a:rPr lang="en" sz="2300">
                <a:solidFill>
                  <a:srgbClr val="323E48"/>
                </a:solidFill>
                <a:latin typeface="Arial"/>
                <a:ea typeface="Arial"/>
                <a:cs typeface="Arial"/>
                <a:sym typeface="Arial"/>
              </a:rPr>
              <a:t>, and refine data so that it can be stored in a centralized location in order to be transformed. These locations may be on-site, cloud-based, or a hybrid of the two.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a:blip r:embed="rId3">
            <a:alphaModFix/>
          </a:blip>
          <a:stretch>
            <a:fillRect/>
          </a:stretch>
        </p:blipFill>
        <p:spPr>
          <a:xfrm>
            <a:off x="1684725" y="109525"/>
            <a:ext cx="5915283"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nvSpPr>
        <p:spPr>
          <a:xfrm>
            <a:off x="146400" y="267900"/>
            <a:ext cx="8851200" cy="49272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0000"/>
              </a:lnSpc>
              <a:spcBef>
                <a:spcPts val="800"/>
              </a:spcBef>
              <a:spcAft>
                <a:spcPts val="0"/>
              </a:spcAft>
              <a:buNone/>
            </a:pPr>
            <a:r>
              <a:rPr b="1" lang="en" sz="2200">
                <a:solidFill>
                  <a:srgbClr val="202020"/>
                </a:solidFill>
                <a:highlight>
                  <a:srgbClr val="FFFFFF"/>
                </a:highlight>
                <a:latin typeface="Raleway"/>
                <a:ea typeface="Raleway"/>
                <a:cs typeface="Raleway"/>
                <a:sym typeface="Raleway"/>
              </a:rPr>
              <a:t>I. Business Understanding</a:t>
            </a:r>
            <a:endParaRPr b="1" sz="220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800"/>
              </a:spcBef>
              <a:spcAft>
                <a:spcPts val="0"/>
              </a:spcAft>
              <a:buNone/>
            </a:pPr>
            <a:r>
              <a:rPr b="1" lang="en" sz="1300">
                <a:solidFill>
                  <a:srgbClr val="202020"/>
                </a:solidFill>
                <a:highlight>
                  <a:srgbClr val="FFFFFF"/>
                </a:highlight>
                <a:latin typeface="Raleway"/>
                <a:ea typeface="Raleway"/>
                <a:cs typeface="Raleway"/>
                <a:sym typeface="Raleway"/>
              </a:rPr>
              <a:t>Any good project starts with a deep understanding of the customer’s needs.</a:t>
            </a:r>
            <a:r>
              <a:rPr b="1" lang="en" sz="1300">
                <a:solidFill>
                  <a:srgbClr val="202020"/>
                </a:solidFill>
                <a:highlight>
                  <a:srgbClr val="FFFFFF"/>
                </a:highlight>
                <a:latin typeface="Raleway"/>
                <a:ea typeface="Raleway"/>
                <a:cs typeface="Raleway"/>
                <a:sym typeface="Raleway"/>
              </a:rPr>
              <a:t> Data mining projects are no exception and CRISP-DM recognizes this. </a:t>
            </a:r>
            <a:endParaRPr b="1" sz="130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500"/>
              </a:spcBef>
              <a:spcAft>
                <a:spcPts val="0"/>
              </a:spcAft>
              <a:buNone/>
            </a:pPr>
            <a:r>
              <a:rPr b="1" lang="en" sz="1300">
                <a:solidFill>
                  <a:srgbClr val="202020"/>
                </a:solidFill>
                <a:highlight>
                  <a:srgbClr val="FFFFFF"/>
                </a:highlight>
                <a:latin typeface="Raleway"/>
                <a:ea typeface="Raleway"/>
                <a:cs typeface="Raleway"/>
                <a:sym typeface="Raleway"/>
              </a:rPr>
              <a:t>The </a:t>
            </a:r>
            <a:r>
              <a:rPr b="1" i="1" lang="en" sz="1300">
                <a:solidFill>
                  <a:srgbClr val="202020"/>
                </a:solidFill>
                <a:highlight>
                  <a:srgbClr val="FFFFFF"/>
                </a:highlight>
                <a:latin typeface="Raleway"/>
                <a:ea typeface="Raleway"/>
                <a:cs typeface="Raleway"/>
                <a:sym typeface="Raleway"/>
              </a:rPr>
              <a:t>Business Understanding</a:t>
            </a:r>
            <a:r>
              <a:rPr b="1" lang="en" sz="1300">
                <a:solidFill>
                  <a:srgbClr val="202020"/>
                </a:solidFill>
                <a:highlight>
                  <a:srgbClr val="FFFFFF"/>
                </a:highlight>
                <a:latin typeface="Raleway"/>
                <a:ea typeface="Raleway"/>
                <a:cs typeface="Raleway"/>
                <a:sym typeface="Raleway"/>
              </a:rPr>
              <a:t> phase focuses on understanding the objectives and requirements of the project. Aside from the third task, the three other tasks in this phase are foundational project management activities that are universal to most projects:</a:t>
            </a:r>
            <a:endParaRPr b="1" sz="1300">
              <a:solidFill>
                <a:srgbClr val="202020"/>
              </a:solidFill>
              <a:highlight>
                <a:srgbClr val="FFFFFF"/>
              </a:highlight>
              <a:latin typeface="Raleway"/>
              <a:ea typeface="Raleway"/>
              <a:cs typeface="Raleway"/>
              <a:sym typeface="Raleway"/>
            </a:endParaRPr>
          </a:p>
          <a:p>
            <a:pPr indent="-311150" lvl="0" marL="558800" marR="101600" rtl="0" algn="l">
              <a:lnSpc>
                <a:spcPct val="115000"/>
              </a:lnSpc>
              <a:spcBef>
                <a:spcPts val="1500"/>
              </a:spcBef>
              <a:spcAft>
                <a:spcPts val="0"/>
              </a:spcAft>
              <a:buClr>
                <a:srgbClr val="202020"/>
              </a:buClr>
              <a:buSzPts val="1300"/>
              <a:buFont typeface="Raleway"/>
              <a:buAutoNum type="arabicPeriod"/>
            </a:pPr>
            <a:r>
              <a:rPr b="1" lang="en" sz="1300">
                <a:solidFill>
                  <a:srgbClr val="202020"/>
                </a:solidFill>
                <a:highlight>
                  <a:srgbClr val="FFFFFF"/>
                </a:highlight>
                <a:latin typeface="Raleway"/>
                <a:ea typeface="Raleway"/>
                <a:cs typeface="Raleway"/>
                <a:sym typeface="Raleway"/>
              </a:rPr>
              <a:t>Determine business objectives: You should first “thoroughly understand, from a business perspective, what the customer really wants to accomplish.” (</a:t>
            </a:r>
            <a:r>
              <a:rPr b="1" lang="en" sz="1300">
                <a:solidFill>
                  <a:srgbClr val="202020"/>
                </a:solidFill>
                <a:highlight>
                  <a:srgbClr val="FFFFFF"/>
                </a:highlight>
                <a:uFill>
                  <a:noFill/>
                </a:uFill>
                <a:latin typeface="Raleway"/>
                <a:ea typeface="Raleway"/>
                <a:cs typeface="Raleway"/>
                <a:sym typeface="Raleway"/>
                <a:hlinkClick r:id="rId3">
                  <a:extLst>
                    <a:ext uri="{A12FA001-AC4F-418D-AE19-62706E023703}">
                      <ahyp:hlinkClr val="tx"/>
                    </a:ext>
                  </a:extLst>
                </a:hlinkClick>
              </a:rPr>
              <a:t>CRISP-DM Guide</a:t>
            </a:r>
            <a:r>
              <a:rPr b="1" lang="en" sz="1300">
                <a:solidFill>
                  <a:srgbClr val="202020"/>
                </a:solidFill>
                <a:highlight>
                  <a:srgbClr val="FFFFFF"/>
                </a:highlight>
                <a:latin typeface="Raleway"/>
                <a:ea typeface="Raleway"/>
                <a:cs typeface="Raleway"/>
                <a:sym typeface="Raleway"/>
              </a:rPr>
              <a:t>) and then define business success criteria.</a:t>
            </a:r>
            <a:endParaRPr b="1" sz="1300">
              <a:solidFill>
                <a:srgbClr val="202020"/>
              </a:solidFill>
              <a:highlight>
                <a:srgbClr val="FFFFFF"/>
              </a:highlight>
              <a:latin typeface="Raleway"/>
              <a:ea typeface="Raleway"/>
              <a:cs typeface="Raleway"/>
              <a:sym typeface="Raleway"/>
            </a:endParaRPr>
          </a:p>
          <a:p>
            <a:pPr indent="-311150" lvl="0" marL="558800" marR="101600" rtl="0" algn="l">
              <a:lnSpc>
                <a:spcPct val="115000"/>
              </a:lnSpc>
              <a:spcBef>
                <a:spcPts val="0"/>
              </a:spcBef>
              <a:spcAft>
                <a:spcPts val="0"/>
              </a:spcAft>
              <a:buClr>
                <a:srgbClr val="202020"/>
              </a:buClr>
              <a:buSzPts val="1300"/>
              <a:buFont typeface="Raleway"/>
              <a:buAutoNum type="arabicPeriod"/>
            </a:pPr>
            <a:r>
              <a:rPr b="1" lang="en" sz="1300">
                <a:solidFill>
                  <a:srgbClr val="202020"/>
                </a:solidFill>
                <a:highlight>
                  <a:srgbClr val="FFFFFF"/>
                </a:highlight>
                <a:latin typeface="Raleway"/>
                <a:ea typeface="Raleway"/>
                <a:cs typeface="Raleway"/>
                <a:sym typeface="Raleway"/>
              </a:rPr>
              <a:t>Assess situation: Determine resources availability, project requirements, assess risks and contingencies, and conduct a cost-benefit analysis.</a:t>
            </a:r>
            <a:endParaRPr b="1" sz="1300">
              <a:solidFill>
                <a:srgbClr val="202020"/>
              </a:solidFill>
              <a:highlight>
                <a:srgbClr val="FFFFFF"/>
              </a:highlight>
              <a:latin typeface="Raleway"/>
              <a:ea typeface="Raleway"/>
              <a:cs typeface="Raleway"/>
              <a:sym typeface="Raleway"/>
            </a:endParaRPr>
          </a:p>
          <a:p>
            <a:pPr indent="-311150" lvl="0" marL="558800" marR="101600" rtl="0" algn="l">
              <a:lnSpc>
                <a:spcPct val="115000"/>
              </a:lnSpc>
              <a:spcBef>
                <a:spcPts val="0"/>
              </a:spcBef>
              <a:spcAft>
                <a:spcPts val="0"/>
              </a:spcAft>
              <a:buClr>
                <a:srgbClr val="202020"/>
              </a:buClr>
              <a:buSzPts val="1300"/>
              <a:buFont typeface="Raleway"/>
              <a:buAutoNum type="arabicPeriod"/>
            </a:pPr>
            <a:r>
              <a:rPr b="1" lang="en" sz="1300">
                <a:solidFill>
                  <a:srgbClr val="202020"/>
                </a:solidFill>
                <a:highlight>
                  <a:srgbClr val="FFFFFF"/>
                </a:highlight>
                <a:latin typeface="Raleway"/>
                <a:ea typeface="Raleway"/>
                <a:cs typeface="Raleway"/>
                <a:sym typeface="Raleway"/>
              </a:rPr>
              <a:t>Determine data mining goals: In addition to defining the business objectives, you should also define what success looks like from a technical data mining perspective.</a:t>
            </a:r>
            <a:endParaRPr b="1" sz="1300">
              <a:solidFill>
                <a:srgbClr val="202020"/>
              </a:solidFill>
              <a:highlight>
                <a:srgbClr val="FFFFFF"/>
              </a:highlight>
              <a:latin typeface="Raleway"/>
              <a:ea typeface="Raleway"/>
              <a:cs typeface="Raleway"/>
              <a:sym typeface="Raleway"/>
            </a:endParaRPr>
          </a:p>
          <a:p>
            <a:pPr indent="-311150" lvl="0" marL="558800" marR="101600" rtl="0" algn="l">
              <a:lnSpc>
                <a:spcPct val="115000"/>
              </a:lnSpc>
              <a:spcBef>
                <a:spcPts val="0"/>
              </a:spcBef>
              <a:spcAft>
                <a:spcPts val="0"/>
              </a:spcAft>
              <a:buClr>
                <a:srgbClr val="202020"/>
              </a:buClr>
              <a:buSzPts val="1300"/>
              <a:buFont typeface="Raleway"/>
              <a:buAutoNum type="arabicPeriod"/>
            </a:pPr>
            <a:r>
              <a:rPr b="1" lang="en" sz="1300">
                <a:solidFill>
                  <a:srgbClr val="202020"/>
                </a:solidFill>
                <a:highlight>
                  <a:srgbClr val="FFFFFF"/>
                </a:highlight>
                <a:latin typeface="Raleway"/>
                <a:ea typeface="Raleway"/>
                <a:cs typeface="Raleway"/>
                <a:sym typeface="Raleway"/>
              </a:rPr>
              <a:t>Produce project plan: Select technologies and tools and define detailed plans for each project phase.</a:t>
            </a:r>
            <a:endParaRPr b="1" sz="130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800"/>
              </a:spcBef>
              <a:spcAft>
                <a:spcPts val="0"/>
              </a:spcAft>
              <a:buNone/>
            </a:pPr>
            <a:r>
              <a:rPr b="1" lang="en" sz="1300">
                <a:solidFill>
                  <a:srgbClr val="202020"/>
                </a:solidFill>
                <a:highlight>
                  <a:srgbClr val="FFFFFF"/>
                </a:highlight>
                <a:latin typeface="Raleway"/>
                <a:ea typeface="Raleway"/>
                <a:cs typeface="Raleway"/>
                <a:sym typeface="Raleway"/>
              </a:rPr>
              <a:t>While many teams hurry through this phase, establishing a strong business understanding is like building the foundation of a house – absolutely essential.</a:t>
            </a:r>
            <a:endParaRPr b="1" sz="1300">
              <a:solidFill>
                <a:srgbClr val="202020"/>
              </a:solidFill>
              <a:highlight>
                <a:srgbClr val="FFFFFF"/>
              </a:highlight>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610800" y="535775"/>
            <a:ext cx="6879300" cy="41658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0000"/>
              </a:lnSpc>
              <a:spcBef>
                <a:spcPts val="800"/>
              </a:spcBef>
              <a:spcAft>
                <a:spcPts val="0"/>
              </a:spcAft>
              <a:buNone/>
            </a:pPr>
            <a:r>
              <a:rPr b="1" lang="en" sz="2400">
                <a:solidFill>
                  <a:srgbClr val="443F3F"/>
                </a:solidFill>
                <a:highlight>
                  <a:srgbClr val="FFFFFF"/>
                </a:highlight>
                <a:latin typeface="Raleway"/>
                <a:ea typeface="Raleway"/>
                <a:cs typeface="Raleway"/>
                <a:sym typeface="Raleway"/>
              </a:rPr>
              <a:t>Data Understanding</a:t>
            </a:r>
            <a:endParaRPr b="1" sz="2400">
              <a:solidFill>
                <a:srgbClr val="443F3F"/>
              </a:solidFill>
              <a:highlight>
                <a:srgbClr val="FFFFFF"/>
              </a:highlight>
              <a:latin typeface="Raleway"/>
              <a:ea typeface="Raleway"/>
              <a:cs typeface="Raleway"/>
              <a:sym typeface="Raleway"/>
            </a:endParaRPr>
          </a:p>
          <a:p>
            <a:pPr indent="0" lvl="0" marL="101600" marR="101600" rtl="0" algn="l">
              <a:lnSpc>
                <a:spcPct val="115000"/>
              </a:lnSpc>
              <a:spcBef>
                <a:spcPts val="1800"/>
              </a:spcBef>
              <a:spcAft>
                <a:spcPts val="0"/>
              </a:spcAft>
              <a:buNone/>
            </a:pPr>
            <a:r>
              <a:rPr b="1" lang="en" sz="1500">
                <a:solidFill>
                  <a:srgbClr val="47425D"/>
                </a:solidFill>
                <a:highlight>
                  <a:srgbClr val="FFFFFF"/>
                </a:highlight>
                <a:latin typeface="Raleway"/>
                <a:ea typeface="Raleway"/>
                <a:cs typeface="Raleway"/>
                <a:sym typeface="Raleway"/>
              </a:rPr>
              <a:t>Next is the </a:t>
            </a:r>
            <a:r>
              <a:rPr b="1" i="1" lang="en" sz="1500">
                <a:solidFill>
                  <a:srgbClr val="47425D"/>
                </a:solidFill>
                <a:highlight>
                  <a:srgbClr val="FFFFFF"/>
                </a:highlight>
                <a:latin typeface="Raleway"/>
                <a:ea typeface="Raleway"/>
                <a:cs typeface="Raleway"/>
                <a:sym typeface="Raleway"/>
              </a:rPr>
              <a:t>Data Understanding</a:t>
            </a:r>
            <a:r>
              <a:rPr b="1" lang="en" sz="1500">
                <a:solidFill>
                  <a:srgbClr val="47425D"/>
                </a:solidFill>
                <a:highlight>
                  <a:srgbClr val="FFFFFF"/>
                </a:highlight>
                <a:latin typeface="Raleway"/>
                <a:ea typeface="Raleway"/>
                <a:cs typeface="Raleway"/>
                <a:sym typeface="Raleway"/>
              </a:rPr>
              <a:t> phase. Adding to the foundation of </a:t>
            </a:r>
            <a:r>
              <a:rPr b="1" i="1" lang="en" sz="1500">
                <a:solidFill>
                  <a:srgbClr val="47425D"/>
                </a:solidFill>
                <a:highlight>
                  <a:srgbClr val="FFFFFF"/>
                </a:highlight>
                <a:latin typeface="Raleway"/>
                <a:ea typeface="Raleway"/>
                <a:cs typeface="Raleway"/>
                <a:sym typeface="Raleway"/>
              </a:rPr>
              <a:t>Business Understanding</a:t>
            </a:r>
            <a:r>
              <a:rPr b="1" lang="en" sz="1500">
                <a:solidFill>
                  <a:srgbClr val="47425D"/>
                </a:solidFill>
                <a:highlight>
                  <a:srgbClr val="FFFFFF"/>
                </a:highlight>
                <a:latin typeface="Raleway"/>
                <a:ea typeface="Raleway"/>
                <a:cs typeface="Raleway"/>
                <a:sym typeface="Raleway"/>
              </a:rPr>
              <a:t>, it drives the focus to identify, collect, and analyze the data sets that can help you accomplish the project goals. This phase also has four tasks:</a:t>
            </a:r>
            <a:endParaRPr b="1" sz="1500">
              <a:solidFill>
                <a:srgbClr val="47425D"/>
              </a:solidFill>
              <a:highlight>
                <a:srgbClr val="FFFFFF"/>
              </a:highlight>
              <a:latin typeface="Raleway"/>
              <a:ea typeface="Raleway"/>
              <a:cs typeface="Raleway"/>
              <a:sym typeface="Raleway"/>
            </a:endParaRPr>
          </a:p>
          <a:p>
            <a:pPr indent="-323850" lvl="0" marL="558800" marR="101600" rtl="0" algn="l">
              <a:lnSpc>
                <a:spcPct val="115000"/>
              </a:lnSpc>
              <a:spcBef>
                <a:spcPts val="1500"/>
              </a:spcBef>
              <a:spcAft>
                <a:spcPts val="0"/>
              </a:spcAft>
              <a:buClr>
                <a:srgbClr val="47425D"/>
              </a:buClr>
              <a:buSzPts val="1500"/>
              <a:buFont typeface="Raleway"/>
              <a:buAutoNum type="arabicPeriod"/>
            </a:pPr>
            <a:r>
              <a:rPr b="1" lang="en" sz="1500">
                <a:solidFill>
                  <a:srgbClr val="47425D"/>
                </a:solidFill>
                <a:highlight>
                  <a:srgbClr val="FFFFFF"/>
                </a:highlight>
                <a:latin typeface="Raleway"/>
                <a:ea typeface="Raleway"/>
                <a:cs typeface="Raleway"/>
                <a:sym typeface="Raleway"/>
              </a:rPr>
              <a:t>Collect initial data: Acquire the necessary data and (if necessary) load it into your analysis tool.</a:t>
            </a:r>
            <a:endParaRPr b="1" sz="1500">
              <a:solidFill>
                <a:srgbClr val="47425D"/>
              </a:solidFill>
              <a:highlight>
                <a:srgbClr val="FFFFFF"/>
              </a:highlight>
              <a:latin typeface="Raleway"/>
              <a:ea typeface="Raleway"/>
              <a:cs typeface="Raleway"/>
              <a:sym typeface="Raleway"/>
            </a:endParaRPr>
          </a:p>
          <a:p>
            <a:pPr indent="-323850" lvl="0" marL="558800" marR="101600" rtl="0" algn="l">
              <a:lnSpc>
                <a:spcPct val="115000"/>
              </a:lnSpc>
              <a:spcBef>
                <a:spcPts val="0"/>
              </a:spcBef>
              <a:spcAft>
                <a:spcPts val="0"/>
              </a:spcAft>
              <a:buClr>
                <a:srgbClr val="47425D"/>
              </a:buClr>
              <a:buSzPts val="1500"/>
              <a:buFont typeface="Raleway"/>
              <a:buAutoNum type="arabicPeriod"/>
            </a:pPr>
            <a:r>
              <a:rPr b="1" lang="en" sz="1500">
                <a:solidFill>
                  <a:srgbClr val="47425D"/>
                </a:solidFill>
                <a:highlight>
                  <a:srgbClr val="FFFFFF"/>
                </a:highlight>
                <a:latin typeface="Raleway"/>
                <a:ea typeface="Raleway"/>
                <a:cs typeface="Raleway"/>
                <a:sym typeface="Raleway"/>
              </a:rPr>
              <a:t>Describe data: Examine the data and document its surface properties like data format, number of records, or field identities.</a:t>
            </a:r>
            <a:endParaRPr b="1" sz="1500">
              <a:solidFill>
                <a:srgbClr val="47425D"/>
              </a:solidFill>
              <a:highlight>
                <a:srgbClr val="FFFFFF"/>
              </a:highlight>
              <a:latin typeface="Raleway"/>
              <a:ea typeface="Raleway"/>
              <a:cs typeface="Raleway"/>
              <a:sym typeface="Raleway"/>
            </a:endParaRPr>
          </a:p>
          <a:p>
            <a:pPr indent="-323850" lvl="0" marL="558800" marR="101600" rtl="0" algn="l">
              <a:lnSpc>
                <a:spcPct val="115000"/>
              </a:lnSpc>
              <a:spcBef>
                <a:spcPts val="0"/>
              </a:spcBef>
              <a:spcAft>
                <a:spcPts val="0"/>
              </a:spcAft>
              <a:buClr>
                <a:srgbClr val="47425D"/>
              </a:buClr>
              <a:buSzPts val="1500"/>
              <a:buFont typeface="Raleway"/>
              <a:buAutoNum type="arabicPeriod"/>
            </a:pPr>
            <a:r>
              <a:rPr b="1" lang="en" sz="1500">
                <a:solidFill>
                  <a:srgbClr val="47425D"/>
                </a:solidFill>
                <a:highlight>
                  <a:srgbClr val="FFFFFF"/>
                </a:highlight>
                <a:latin typeface="Raleway"/>
                <a:ea typeface="Raleway"/>
                <a:cs typeface="Raleway"/>
                <a:sym typeface="Raleway"/>
              </a:rPr>
              <a:t>Explore data: Dig deeper into the data. Query it, visualize it, and identify relationships among the data.</a:t>
            </a:r>
            <a:endParaRPr b="1" sz="1500">
              <a:solidFill>
                <a:srgbClr val="47425D"/>
              </a:solidFill>
              <a:highlight>
                <a:srgbClr val="FFFFFF"/>
              </a:highlight>
              <a:latin typeface="Raleway"/>
              <a:ea typeface="Raleway"/>
              <a:cs typeface="Raleway"/>
              <a:sym typeface="Raleway"/>
            </a:endParaRPr>
          </a:p>
          <a:p>
            <a:pPr indent="-323850" lvl="0" marL="558800" marR="101600" rtl="0" algn="l">
              <a:lnSpc>
                <a:spcPct val="115000"/>
              </a:lnSpc>
              <a:spcBef>
                <a:spcPts val="0"/>
              </a:spcBef>
              <a:spcAft>
                <a:spcPts val="0"/>
              </a:spcAft>
              <a:buClr>
                <a:srgbClr val="47425D"/>
              </a:buClr>
              <a:buSzPts val="1500"/>
              <a:buFont typeface="Raleway"/>
              <a:buAutoNum type="arabicPeriod"/>
            </a:pPr>
            <a:r>
              <a:rPr b="1" lang="en" sz="1500">
                <a:solidFill>
                  <a:srgbClr val="47425D"/>
                </a:solidFill>
                <a:highlight>
                  <a:srgbClr val="FFFFFF"/>
                </a:highlight>
                <a:latin typeface="Raleway"/>
                <a:ea typeface="Raleway"/>
                <a:cs typeface="Raleway"/>
                <a:sym typeface="Raleway"/>
              </a:rPr>
              <a:t>Verify data quality: How clean/dirty is the data? Document any quality issues.</a:t>
            </a:r>
            <a:endParaRPr b="1" sz="1500">
              <a:solidFill>
                <a:srgbClr val="47425D"/>
              </a:solidFill>
              <a:highlight>
                <a:srgbClr val="FFFFFF"/>
              </a:highlight>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42900" y="353625"/>
            <a:ext cx="8486700" cy="4543500"/>
          </a:xfrm>
          <a:prstGeom prst="rect">
            <a:avLst/>
          </a:prstGeom>
        </p:spPr>
        <p:txBody>
          <a:bodyPr anchorCtr="0" anchor="ctr" bIns="91425" lIns="91425" spcFirstLastPara="1" rIns="91425" wrap="square" tIns="91425">
            <a:normAutofit/>
          </a:bodyPr>
          <a:lstStyle/>
          <a:p>
            <a:pPr indent="0" lvl="0" marL="101600" marR="101600" rtl="0" algn="l">
              <a:lnSpc>
                <a:spcPct val="110000"/>
              </a:lnSpc>
              <a:spcBef>
                <a:spcPts val="800"/>
              </a:spcBef>
              <a:spcAft>
                <a:spcPts val="0"/>
              </a:spcAft>
              <a:buNone/>
            </a:pPr>
            <a:r>
              <a:rPr b="1" lang="en" sz="2100">
                <a:solidFill>
                  <a:srgbClr val="202020"/>
                </a:solidFill>
                <a:highlight>
                  <a:srgbClr val="FFFFFF"/>
                </a:highlight>
                <a:latin typeface="Raleway"/>
                <a:ea typeface="Raleway"/>
                <a:cs typeface="Raleway"/>
                <a:sym typeface="Raleway"/>
              </a:rPr>
              <a:t>Data Preparation</a:t>
            </a:r>
            <a:endParaRPr b="1" sz="210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800"/>
              </a:spcBef>
              <a:spcAft>
                <a:spcPts val="0"/>
              </a:spcAft>
              <a:buNone/>
            </a:pPr>
            <a:r>
              <a:rPr b="1" lang="en" sz="1200">
                <a:solidFill>
                  <a:srgbClr val="202020"/>
                </a:solidFill>
                <a:highlight>
                  <a:srgbClr val="FFFFFF"/>
                </a:highlight>
                <a:latin typeface="Raleway"/>
                <a:ea typeface="Raleway"/>
                <a:cs typeface="Raleway"/>
                <a:sym typeface="Raleway"/>
              </a:rPr>
              <a:t>A common rule of thumb is that 80% of the project is data preparation.</a:t>
            </a:r>
            <a:endParaRPr b="1" sz="120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500"/>
              </a:spcBef>
              <a:spcAft>
                <a:spcPts val="0"/>
              </a:spcAft>
              <a:buNone/>
            </a:pPr>
            <a:r>
              <a:rPr b="1" lang="en" sz="1200">
                <a:solidFill>
                  <a:srgbClr val="202020"/>
                </a:solidFill>
                <a:highlight>
                  <a:srgbClr val="FFFFFF"/>
                </a:highlight>
                <a:latin typeface="Raleway"/>
                <a:ea typeface="Raleway"/>
                <a:cs typeface="Raleway"/>
                <a:sym typeface="Raleway"/>
              </a:rPr>
              <a:t>This phase, which is often referred to as “data munging”, prepares the final data set(s) for modeling. It has five tasks:</a:t>
            </a:r>
            <a:endParaRPr b="1" sz="1200">
              <a:solidFill>
                <a:srgbClr val="202020"/>
              </a:solidFill>
              <a:highlight>
                <a:srgbClr val="FFFFFF"/>
              </a:highlight>
              <a:latin typeface="Raleway"/>
              <a:ea typeface="Raleway"/>
              <a:cs typeface="Raleway"/>
              <a:sym typeface="Raleway"/>
            </a:endParaRPr>
          </a:p>
          <a:p>
            <a:pPr indent="-304800" lvl="0" marL="558800" marR="101600" rtl="0" algn="l">
              <a:lnSpc>
                <a:spcPct val="115000"/>
              </a:lnSpc>
              <a:spcBef>
                <a:spcPts val="1500"/>
              </a:spcBef>
              <a:spcAft>
                <a:spcPts val="0"/>
              </a:spcAft>
              <a:buClr>
                <a:srgbClr val="202020"/>
              </a:buClr>
              <a:buSzPts val="1200"/>
              <a:buFont typeface="Raleway"/>
              <a:buAutoNum type="arabicPeriod"/>
            </a:pPr>
            <a:r>
              <a:rPr b="1" lang="en" sz="1200">
                <a:solidFill>
                  <a:srgbClr val="202020"/>
                </a:solidFill>
                <a:highlight>
                  <a:srgbClr val="FFFFFF"/>
                </a:highlight>
                <a:latin typeface="Raleway"/>
                <a:ea typeface="Raleway"/>
                <a:cs typeface="Raleway"/>
                <a:sym typeface="Raleway"/>
              </a:rPr>
              <a:t>Select data: Determine which data sets will be used and document reasons for inclusion/exclusion.</a:t>
            </a:r>
            <a:endParaRPr b="1" sz="1200">
              <a:solidFill>
                <a:srgbClr val="202020"/>
              </a:solidFill>
              <a:highlight>
                <a:srgbClr val="FFFFFF"/>
              </a:highlight>
              <a:latin typeface="Raleway"/>
              <a:ea typeface="Raleway"/>
              <a:cs typeface="Raleway"/>
              <a:sym typeface="Raleway"/>
            </a:endParaRPr>
          </a:p>
          <a:p>
            <a:pPr indent="-304800" lvl="0" marL="558800" marR="101600" rtl="0" algn="l">
              <a:lnSpc>
                <a:spcPct val="115000"/>
              </a:lnSpc>
              <a:spcBef>
                <a:spcPts val="0"/>
              </a:spcBef>
              <a:spcAft>
                <a:spcPts val="0"/>
              </a:spcAft>
              <a:buClr>
                <a:srgbClr val="202020"/>
              </a:buClr>
              <a:buSzPts val="1200"/>
              <a:buFont typeface="Raleway"/>
              <a:buAutoNum type="arabicPeriod"/>
            </a:pPr>
            <a:r>
              <a:rPr b="1" lang="en" sz="1200">
                <a:solidFill>
                  <a:srgbClr val="202020"/>
                </a:solidFill>
                <a:highlight>
                  <a:srgbClr val="FFFFFF"/>
                </a:highlight>
                <a:latin typeface="Raleway"/>
                <a:ea typeface="Raleway"/>
                <a:cs typeface="Raleway"/>
                <a:sym typeface="Raleway"/>
              </a:rPr>
              <a:t>Clean data: Often this is the lengthiest task. Without it, you’ll likely fall victim to garbage-in, garbage-out. A common practice during this task is to correct, impute, or remove erroneous values.</a:t>
            </a:r>
            <a:endParaRPr b="1" sz="1200">
              <a:solidFill>
                <a:srgbClr val="202020"/>
              </a:solidFill>
              <a:highlight>
                <a:srgbClr val="FFFFFF"/>
              </a:highlight>
              <a:latin typeface="Raleway"/>
              <a:ea typeface="Raleway"/>
              <a:cs typeface="Raleway"/>
              <a:sym typeface="Raleway"/>
            </a:endParaRPr>
          </a:p>
          <a:p>
            <a:pPr indent="-304800" lvl="0" marL="558800" marR="101600" rtl="0" algn="l">
              <a:lnSpc>
                <a:spcPct val="115000"/>
              </a:lnSpc>
              <a:spcBef>
                <a:spcPts val="0"/>
              </a:spcBef>
              <a:spcAft>
                <a:spcPts val="0"/>
              </a:spcAft>
              <a:buClr>
                <a:srgbClr val="202020"/>
              </a:buClr>
              <a:buSzPts val="1200"/>
              <a:buFont typeface="Raleway"/>
              <a:buAutoNum type="arabicPeriod"/>
            </a:pPr>
            <a:r>
              <a:rPr b="1" lang="en" sz="1200">
                <a:solidFill>
                  <a:srgbClr val="202020"/>
                </a:solidFill>
                <a:highlight>
                  <a:srgbClr val="FFFFFF"/>
                </a:highlight>
                <a:latin typeface="Raleway"/>
                <a:ea typeface="Raleway"/>
                <a:cs typeface="Raleway"/>
                <a:sym typeface="Raleway"/>
              </a:rPr>
              <a:t>Construct data: Derive new attributes that will be helpful. For example, derive someone’s body mass index from height and weight fields.</a:t>
            </a:r>
            <a:endParaRPr b="1" sz="1200">
              <a:solidFill>
                <a:srgbClr val="202020"/>
              </a:solidFill>
              <a:highlight>
                <a:srgbClr val="FFFFFF"/>
              </a:highlight>
              <a:latin typeface="Raleway"/>
              <a:ea typeface="Raleway"/>
              <a:cs typeface="Raleway"/>
              <a:sym typeface="Raleway"/>
            </a:endParaRPr>
          </a:p>
          <a:p>
            <a:pPr indent="-304800" lvl="0" marL="558800" marR="101600" rtl="0" algn="l">
              <a:lnSpc>
                <a:spcPct val="115000"/>
              </a:lnSpc>
              <a:spcBef>
                <a:spcPts val="0"/>
              </a:spcBef>
              <a:spcAft>
                <a:spcPts val="0"/>
              </a:spcAft>
              <a:buClr>
                <a:srgbClr val="202020"/>
              </a:buClr>
              <a:buSzPts val="1200"/>
              <a:buFont typeface="Raleway"/>
              <a:buAutoNum type="arabicPeriod"/>
            </a:pPr>
            <a:r>
              <a:rPr b="1" lang="en" sz="1200">
                <a:solidFill>
                  <a:srgbClr val="202020"/>
                </a:solidFill>
                <a:highlight>
                  <a:srgbClr val="FFFFFF"/>
                </a:highlight>
                <a:latin typeface="Raleway"/>
                <a:ea typeface="Raleway"/>
                <a:cs typeface="Raleway"/>
                <a:sym typeface="Raleway"/>
              </a:rPr>
              <a:t>Integrate data: Create new data sets by combining data from multiple sources.</a:t>
            </a:r>
            <a:endParaRPr b="1" sz="1200">
              <a:solidFill>
                <a:srgbClr val="202020"/>
              </a:solidFill>
              <a:highlight>
                <a:srgbClr val="FFFFFF"/>
              </a:highlight>
              <a:latin typeface="Raleway"/>
              <a:ea typeface="Raleway"/>
              <a:cs typeface="Raleway"/>
              <a:sym typeface="Raleway"/>
            </a:endParaRPr>
          </a:p>
          <a:p>
            <a:pPr indent="-304800" lvl="0" marL="558800" marR="101600" rtl="0" algn="l">
              <a:lnSpc>
                <a:spcPct val="115000"/>
              </a:lnSpc>
              <a:spcBef>
                <a:spcPts val="0"/>
              </a:spcBef>
              <a:spcAft>
                <a:spcPts val="0"/>
              </a:spcAft>
              <a:buClr>
                <a:srgbClr val="202020"/>
              </a:buClr>
              <a:buSzPts val="1200"/>
              <a:buFont typeface="Raleway"/>
              <a:buAutoNum type="arabicPeriod"/>
            </a:pPr>
            <a:r>
              <a:rPr b="1" lang="en" sz="1200">
                <a:solidFill>
                  <a:srgbClr val="202020"/>
                </a:solidFill>
                <a:highlight>
                  <a:srgbClr val="FFFFFF"/>
                </a:highlight>
                <a:latin typeface="Raleway"/>
                <a:ea typeface="Raleway"/>
                <a:cs typeface="Raleway"/>
                <a:sym typeface="Raleway"/>
              </a:rPr>
              <a:t>Format data: Re-format data as necessary. For example, you might convert string values that store numbers to numeric values so that you can perform mathematical operations.</a:t>
            </a:r>
            <a:endParaRPr b="1" sz="1200">
              <a:solidFill>
                <a:srgbClr val="202020"/>
              </a:solidFill>
              <a:highlight>
                <a:srgbClr val="FFFFFF"/>
              </a:highlight>
              <a:latin typeface="Raleway"/>
              <a:ea typeface="Raleway"/>
              <a:cs typeface="Raleway"/>
              <a:sym typeface="Raleway"/>
            </a:endParaRPr>
          </a:p>
          <a:p>
            <a:pPr indent="0" lvl="0" marL="0" rtl="0" algn="ctr">
              <a:spcBef>
                <a:spcPts val="800"/>
              </a:spcBef>
              <a:spcAft>
                <a:spcPts val="0"/>
              </a:spcAft>
              <a:buNone/>
            </a:pPr>
            <a:r>
              <a:t/>
            </a:r>
            <a:endParaRPr b="1">
              <a:solidFill>
                <a:srgbClr val="20202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235750" y="450050"/>
            <a:ext cx="8744100" cy="4371900"/>
          </a:xfrm>
          <a:prstGeom prst="rect">
            <a:avLst/>
          </a:prstGeom>
        </p:spPr>
        <p:txBody>
          <a:bodyPr anchorCtr="0" anchor="ctr" bIns="91425" lIns="91425" spcFirstLastPara="1" rIns="91425" wrap="square" tIns="91425">
            <a:noAutofit/>
          </a:bodyPr>
          <a:lstStyle/>
          <a:p>
            <a:pPr indent="0" lvl="0" marL="101600" marR="101600" rtl="0" algn="l">
              <a:lnSpc>
                <a:spcPct val="110000"/>
              </a:lnSpc>
              <a:spcBef>
                <a:spcPts val="800"/>
              </a:spcBef>
              <a:spcAft>
                <a:spcPts val="0"/>
              </a:spcAft>
              <a:buSzPts val="990"/>
              <a:buNone/>
            </a:pPr>
            <a:r>
              <a:rPr b="1" lang="en" sz="2090">
                <a:solidFill>
                  <a:srgbClr val="202020"/>
                </a:solidFill>
                <a:highlight>
                  <a:srgbClr val="FFFFFF"/>
                </a:highlight>
                <a:latin typeface="Raleway"/>
                <a:ea typeface="Raleway"/>
                <a:cs typeface="Raleway"/>
                <a:sym typeface="Raleway"/>
              </a:rPr>
              <a:t>Modeling</a:t>
            </a:r>
            <a:endParaRPr b="1" sz="209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800"/>
              </a:spcBef>
              <a:spcAft>
                <a:spcPts val="0"/>
              </a:spcAft>
              <a:buSzPts val="990"/>
              <a:buNone/>
            </a:pPr>
            <a:r>
              <a:rPr b="1" lang="en" sz="1280">
                <a:solidFill>
                  <a:srgbClr val="202020"/>
                </a:solidFill>
                <a:highlight>
                  <a:srgbClr val="FFFFFF"/>
                </a:highlight>
                <a:latin typeface="Raleway"/>
                <a:ea typeface="Raleway"/>
                <a:cs typeface="Raleway"/>
                <a:sym typeface="Raleway"/>
              </a:rPr>
              <a:t>What is widely regarded as data science’s most exciting work is also often the shortest phase of the project.</a:t>
            </a:r>
            <a:endParaRPr b="1" sz="128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500"/>
              </a:spcBef>
              <a:spcAft>
                <a:spcPts val="0"/>
              </a:spcAft>
              <a:buSzPts val="990"/>
              <a:buNone/>
            </a:pPr>
            <a:r>
              <a:rPr b="1" lang="en" sz="1280">
                <a:solidFill>
                  <a:srgbClr val="202020"/>
                </a:solidFill>
                <a:highlight>
                  <a:srgbClr val="FFFFFF"/>
                </a:highlight>
                <a:latin typeface="Raleway"/>
                <a:ea typeface="Raleway"/>
                <a:cs typeface="Raleway"/>
                <a:sym typeface="Raleway"/>
              </a:rPr>
              <a:t>Here you’ll likely build and assess various models based on several different modeling techniques. This phase has four tasks:</a:t>
            </a:r>
            <a:endParaRPr b="1"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1500"/>
              </a:spcBef>
              <a:spcAft>
                <a:spcPts val="0"/>
              </a:spcAft>
              <a:buClr>
                <a:srgbClr val="202020"/>
              </a:buClr>
              <a:buSzPts val="1280"/>
              <a:buFont typeface="Raleway"/>
              <a:buAutoNum type="arabicPeriod"/>
            </a:pPr>
            <a:r>
              <a:rPr b="1" lang="en" sz="1280">
                <a:solidFill>
                  <a:srgbClr val="202020"/>
                </a:solidFill>
                <a:highlight>
                  <a:srgbClr val="FFFFFF"/>
                </a:highlight>
                <a:latin typeface="Raleway"/>
                <a:ea typeface="Raleway"/>
                <a:cs typeface="Raleway"/>
                <a:sym typeface="Raleway"/>
              </a:rPr>
              <a:t>Select modeling techniques: Determine which algorithms to try (e.g. regression, neural net).</a:t>
            </a:r>
            <a:endParaRPr b="1"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0"/>
              </a:spcBef>
              <a:spcAft>
                <a:spcPts val="0"/>
              </a:spcAft>
              <a:buClr>
                <a:srgbClr val="202020"/>
              </a:buClr>
              <a:buSzPts val="1280"/>
              <a:buFont typeface="Raleway"/>
              <a:buAutoNum type="arabicPeriod"/>
            </a:pPr>
            <a:r>
              <a:rPr b="1" lang="en" sz="1280">
                <a:solidFill>
                  <a:srgbClr val="202020"/>
                </a:solidFill>
                <a:highlight>
                  <a:srgbClr val="FFFFFF"/>
                </a:highlight>
                <a:latin typeface="Raleway"/>
                <a:ea typeface="Raleway"/>
                <a:cs typeface="Raleway"/>
                <a:sym typeface="Raleway"/>
              </a:rPr>
              <a:t>Generate test design: Pending your modeling approach, you might need to split the data into training, test, and validation sets.</a:t>
            </a:r>
            <a:endParaRPr b="1"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0"/>
              </a:spcBef>
              <a:spcAft>
                <a:spcPts val="0"/>
              </a:spcAft>
              <a:buClr>
                <a:srgbClr val="202020"/>
              </a:buClr>
              <a:buSzPts val="1280"/>
              <a:buFont typeface="Raleway"/>
              <a:buAutoNum type="arabicPeriod"/>
            </a:pPr>
            <a:r>
              <a:rPr b="1" lang="en" sz="1280">
                <a:solidFill>
                  <a:srgbClr val="202020"/>
                </a:solidFill>
                <a:highlight>
                  <a:srgbClr val="FFFFFF"/>
                </a:highlight>
                <a:latin typeface="Raleway"/>
                <a:ea typeface="Raleway"/>
                <a:cs typeface="Raleway"/>
                <a:sym typeface="Raleway"/>
              </a:rPr>
              <a:t>Build model: As glamorous as this might sound, this might just be executing a few lines of code like “reg = LinearRegression().fit(X, y)”.</a:t>
            </a:r>
            <a:endParaRPr b="1"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0"/>
              </a:spcBef>
              <a:spcAft>
                <a:spcPts val="0"/>
              </a:spcAft>
              <a:buClr>
                <a:srgbClr val="202020"/>
              </a:buClr>
              <a:buSzPts val="1280"/>
              <a:buFont typeface="Raleway"/>
              <a:buAutoNum type="arabicPeriod"/>
            </a:pPr>
            <a:r>
              <a:rPr b="1" lang="en" sz="1280">
                <a:solidFill>
                  <a:srgbClr val="202020"/>
                </a:solidFill>
                <a:highlight>
                  <a:srgbClr val="FFFFFF"/>
                </a:highlight>
                <a:latin typeface="Raleway"/>
                <a:ea typeface="Raleway"/>
                <a:cs typeface="Raleway"/>
                <a:sym typeface="Raleway"/>
              </a:rPr>
              <a:t>Assess model: Generally, multiple models are competing against each other, and the data scientist needs to interpret the model results based on domain knowledge, the pre-defined success criteria, and the test design.</a:t>
            </a:r>
            <a:endParaRPr b="1" sz="128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800"/>
              </a:spcBef>
              <a:spcAft>
                <a:spcPts val="0"/>
              </a:spcAft>
              <a:buSzPts val="990"/>
              <a:buNone/>
            </a:pPr>
            <a:r>
              <a:rPr b="1" lang="en" sz="1280">
                <a:solidFill>
                  <a:srgbClr val="202020"/>
                </a:solidFill>
                <a:highlight>
                  <a:srgbClr val="FFFFFF"/>
                </a:highlight>
                <a:latin typeface="Raleway"/>
                <a:ea typeface="Raleway"/>
                <a:cs typeface="Raleway"/>
                <a:sym typeface="Raleway"/>
              </a:rPr>
              <a:t>Although the </a:t>
            </a:r>
            <a:r>
              <a:rPr b="1" lang="en" sz="1280">
                <a:solidFill>
                  <a:srgbClr val="202020"/>
                </a:solidFill>
                <a:highlight>
                  <a:srgbClr val="FFFFFF"/>
                </a:highlight>
                <a:uFill>
                  <a:noFill/>
                </a:uFill>
                <a:latin typeface="Raleway"/>
                <a:ea typeface="Raleway"/>
                <a:cs typeface="Raleway"/>
                <a:sym typeface="Raleway"/>
                <a:hlinkClick r:id="rId3">
                  <a:extLst>
                    <a:ext uri="{A12FA001-AC4F-418D-AE19-62706E023703}">
                      <ahyp:hlinkClr val="tx"/>
                    </a:ext>
                  </a:extLst>
                </a:hlinkClick>
              </a:rPr>
              <a:t>CRISP-DM guide</a:t>
            </a:r>
            <a:r>
              <a:rPr b="1" lang="en" sz="1280">
                <a:solidFill>
                  <a:srgbClr val="202020"/>
                </a:solidFill>
                <a:highlight>
                  <a:srgbClr val="FFFFFF"/>
                </a:highlight>
                <a:latin typeface="Raleway"/>
                <a:ea typeface="Raleway"/>
                <a:cs typeface="Raleway"/>
                <a:sym typeface="Raleway"/>
              </a:rPr>
              <a:t> suggests to “iterate model building and assessment until you strongly believe that you have found the best model(s)”,  in practice teams should continue iterating until they find a “good enough” model, proceed through the CRISP-DM lifecycle, then further improve the model in future iterations. </a:t>
            </a:r>
            <a:endParaRPr b="1" sz="1280">
              <a:solidFill>
                <a:srgbClr val="202020"/>
              </a:solidFill>
              <a:highlight>
                <a:srgbClr val="FFFFFF"/>
              </a:highlight>
              <a:latin typeface="Raleway"/>
              <a:ea typeface="Raleway"/>
              <a:cs typeface="Raleway"/>
              <a:sym typeface="Raleway"/>
            </a:endParaRPr>
          </a:p>
          <a:p>
            <a:pPr indent="0" lvl="0" marL="0" rtl="0" algn="ctr">
              <a:spcBef>
                <a:spcPts val="1500"/>
              </a:spcBef>
              <a:spcAft>
                <a:spcPts val="0"/>
              </a:spcAft>
              <a:buSzPts val="990"/>
              <a:buNone/>
            </a:pPr>
            <a:r>
              <a:t/>
            </a:r>
            <a:endParaRPr b="1" sz="3080">
              <a:solidFill>
                <a:srgbClr val="20202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535775" y="390325"/>
            <a:ext cx="8122500" cy="3960300"/>
          </a:xfrm>
          <a:prstGeom prst="rect">
            <a:avLst/>
          </a:prstGeom>
        </p:spPr>
        <p:txBody>
          <a:bodyPr anchorCtr="0" anchor="ctr" bIns="91425" lIns="91425" spcFirstLastPara="1" rIns="91425" wrap="square" tIns="91425">
            <a:noAutofit/>
          </a:bodyPr>
          <a:lstStyle/>
          <a:p>
            <a:pPr indent="0" lvl="0" marL="101600" marR="101600" rtl="0" algn="l">
              <a:lnSpc>
                <a:spcPct val="110000"/>
              </a:lnSpc>
              <a:spcBef>
                <a:spcPts val="800"/>
              </a:spcBef>
              <a:spcAft>
                <a:spcPts val="0"/>
              </a:spcAft>
              <a:buNone/>
            </a:pPr>
            <a:r>
              <a:rPr b="1" lang="en" sz="2300">
                <a:solidFill>
                  <a:srgbClr val="202020"/>
                </a:solidFill>
                <a:highlight>
                  <a:srgbClr val="FFFFFF"/>
                </a:highlight>
                <a:latin typeface="Raleway"/>
                <a:ea typeface="Raleway"/>
                <a:cs typeface="Raleway"/>
                <a:sym typeface="Raleway"/>
              </a:rPr>
              <a:t>Evaluation</a:t>
            </a:r>
            <a:endParaRPr b="1" sz="230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800"/>
              </a:spcBef>
              <a:spcAft>
                <a:spcPts val="0"/>
              </a:spcAft>
              <a:buNone/>
            </a:pPr>
            <a:r>
              <a:rPr b="1" lang="en" sz="1400">
                <a:solidFill>
                  <a:srgbClr val="202020"/>
                </a:solidFill>
                <a:highlight>
                  <a:srgbClr val="FFFFFF"/>
                </a:highlight>
                <a:latin typeface="Raleway"/>
                <a:ea typeface="Raleway"/>
                <a:cs typeface="Raleway"/>
                <a:sym typeface="Raleway"/>
              </a:rPr>
              <a:t>Whereas the A</a:t>
            </a:r>
            <a:r>
              <a:rPr b="1" i="1" lang="en" sz="1400">
                <a:solidFill>
                  <a:srgbClr val="202020"/>
                </a:solidFill>
                <a:highlight>
                  <a:srgbClr val="FFFFFF"/>
                </a:highlight>
                <a:latin typeface="Raleway"/>
                <a:ea typeface="Raleway"/>
                <a:cs typeface="Raleway"/>
                <a:sym typeface="Raleway"/>
              </a:rPr>
              <a:t>ssess Model</a:t>
            </a:r>
            <a:r>
              <a:rPr b="1" lang="en" sz="1400">
                <a:solidFill>
                  <a:srgbClr val="202020"/>
                </a:solidFill>
                <a:highlight>
                  <a:srgbClr val="FFFFFF"/>
                </a:highlight>
                <a:latin typeface="Raleway"/>
                <a:ea typeface="Raleway"/>
                <a:cs typeface="Raleway"/>
                <a:sym typeface="Raleway"/>
              </a:rPr>
              <a:t> task of the </a:t>
            </a:r>
            <a:r>
              <a:rPr b="1" i="1" lang="en" sz="1400">
                <a:solidFill>
                  <a:srgbClr val="202020"/>
                </a:solidFill>
                <a:highlight>
                  <a:srgbClr val="FFFFFF"/>
                </a:highlight>
                <a:latin typeface="Raleway"/>
                <a:ea typeface="Raleway"/>
                <a:cs typeface="Raleway"/>
                <a:sym typeface="Raleway"/>
              </a:rPr>
              <a:t>Modeling</a:t>
            </a:r>
            <a:r>
              <a:rPr b="1" lang="en" sz="1400">
                <a:solidFill>
                  <a:srgbClr val="202020"/>
                </a:solidFill>
                <a:highlight>
                  <a:srgbClr val="FFFFFF"/>
                </a:highlight>
                <a:latin typeface="Raleway"/>
                <a:ea typeface="Raleway"/>
                <a:cs typeface="Raleway"/>
                <a:sym typeface="Raleway"/>
              </a:rPr>
              <a:t> phase focuses on technical model assessment, the </a:t>
            </a:r>
            <a:r>
              <a:rPr b="1" i="1" lang="en" sz="1400">
                <a:solidFill>
                  <a:srgbClr val="202020"/>
                </a:solidFill>
                <a:highlight>
                  <a:srgbClr val="FFFFFF"/>
                </a:highlight>
                <a:latin typeface="Raleway"/>
                <a:ea typeface="Raleway"/>
                <a:cs typeface="Raleway"/>
                <a:sym typeface="Raleway"/>
              </a:rPr>
              <a:t>Evaluation</a:t>
            </a:r>
            <a:r>
              <a:rPr b="1" lang="en" sz="1400">
                <a:solidFill>
                  <a:srgbClr val="202020"/>
                </a:solidFill>
                <a:highlight>
                  <a:srgbClr val="FFFFFF"/>
                </a:highlight>
                <a:latin typeface="Raleway"/>
                <a:ea typeface="Raleway"/>
                <a:cs typeface="Raleway"/>
                <a:sym typeface="Raleway"/>
              </a:rPr>
              <a:t> phase looks more broadly at which model best meets the business and what to do next. This phase has three tasks:</a:t>
            </a:r>
            <a:endParaRPr b="1" sz="1400">
              <a:solidFill>
                <a:srgbClr val="202020"/>
              </a:solidFill>
              <a:highlight>
                <a:srgbClr val="FFFFFF"/>
              </a:highlight>
              <a:latin typeface="Raleway"/>
              <a:ea typeface="Raleway"/>
              <a:cs typeface="Raleway"/>
              <a:sym typeface="Raleway"/>
            </a:endParaRPr>
          </a:p>
          <a:p>
            <a:pPr indent="-317500" lvl="0" marL="558800" marR="101600" rtl="0" algn="l">
              <a:lnSpc>
                <a:spcPct val="115000"/>
              </a:lnSpc>
              <a:spcBef>
                <a:spcPts val="1500"/>
              </a:spcBef>
              <a:spcAft>
                <a:spcPts val="0"/>
              </a:spcAft>
              <a:buClr>
                <a:srgbClr val="202020"/>
              </a:buClr>
              <a:buSzPts val="1400"/>
              <a:buFont typeface="Raleway"/>
              <a:buAutoNum type="arabicPeriod"/>
            </a:pPr>
            <a:r>
              <a:rPr b="1" lang="en" sz="1400">
                <a:solidFill>
                  <a:srgbClr val="202020"/>
                </a:solidFill>
                <a:highlight>
                  <a:srgbClr val="FFFFFF"/>
                </a:highlight>
                <a:latin typeface="Raleway"/>
                <a:ea typeface="Raleway"/>
                <a:cs typeface="Raleway"/>
                <a:sym typeface="Raleway"/>
              </a:rPr>
              <a:t>Evaluate results: Do the models meet the business success criteria? Which one(s) should we approve for the business?</a:t>
            </a:r>
            <a:endParaRPr b="1" sz="1400">
              <a:solidFill>
                <a:srgbClr val="202020"/>
              </a:solidFill>
              <a:highlight>
                <a:srgbClr val="FFFFFF"/>
              </a:highlight>
              <a:latin typeface="Raleway"/>
              <a:ea typeface="Raleway"/>
              <a:cs typeface="Raleway"/>
              <a:sym typeface="Raleway"/>
            </a:endParaRPr>
          </a:p>
          <a:p>
            <a:pPr indent="-317500" lvl="0" marL="558800" marR="101600" rtl="0" algn="l">
              <a:lnSpc>
                <a:spcPct val="115000"/>
              </a:lnSpc>
              <a:spcBef>
                <a:spcPts val="0"/>
              </a:spcBef>
              <a:spcAft>
                <a:spcPts val="0"/>
              </a:spcAft>
              <a:buClr>
                <a:srgbClr val="202020"/>
              </a:buClr>
              <a:buSzPts val="1400"/>
              <a:buFont typeface="Raleway"/>
              <a:buAutoNum type="arabicPeriod"/>
            </a:pPr>
            <a:r>
              <a:rPr b="1" lang="en" sz="1400">
                <a:solidFill>
                  <a:srgbClr val="202020"/>
                </a:solidFill>
                <a:highlight>
                  <a:srgbClr val="FFFFFF"/>
                </a:highlight>
                <a:latin typeface="Raleway"/>
                <a:ea typeface="Raleway"/>
                <a:cs typeface="Raleway"/>
                <a:sym typeface="Raleway"/>
              </a:rPr>
              <a:t>Review process: Review the work accomplished. Was anything overlooked? Were all steps properly executed? Summarize findings and correct anything if needed.</a:t>
            </a:r>
            <a:endParaRPr b="1" sz="1400">
              <a:solidFill>
                <a:srgbClr val="202020"/>
              </a:solidFill>
              <a:highlight>
                <a:srgbClr val="FFFFFF"/>
              </a:highlight>
              <a:latin typeface="Raleway"/>
              <a:ea typeface="Raleway"/>
              <a:cs typeface="Raleway"/>
              <a:sym typeface="Raleway"/>
            </a:endParaRPr>
          </a:p>
          <a:p>
            <a:pPr indent="-317500" lvl="0" marL="558800" marR="101600" rtl="0" algn="l">
              <a:lnSpc>
                <a:spcPct val="115000"/>
              </a:lnSpc>
              <a:spcBef>
                <a:spcPts val="0"/>
              </a:spcBef>
              <a:spcAft>
                <a:spcPts val="0"/>
              </a:spcAft>
              <a:buClr>
                <a:srgbClr val="202020"/>
              </a:buClr>
              <a:buSzPts val="1400"/>
              <a:buFont typeface="Raleway"/>
              <a:buAutoNum type="arabicPeriod"/>
            </a:pPr>
            <a:r>
              <a:rPr b="1" lang="en" sz="1400">
                <a:solidFill>
                  <a:srgbClr val="202020"/>
                </a:solidFill>
                <a:highlight>
                  <a:srgbClr val="FFFFFF"/>
                </a:highlight>
                <a:latin typeface="Raleway"/>
                <a:ea typeface="Raleway"/>
                <a:cs typeface="Raleway"/>
                <a:sym typeface="Raleway"/>
              </a:rPr>
              <a:t>Determine next steps: Based on the previous three tasks, determine whether to proceed to deployment, iterate further, or initiate new projects.</a:t>
            </a:r>
            <a:endParaRPr b="1" sz="1400">
              <a:solidFill>
                <a:srgbClr val="202020"/>
              </a:solidFill>
              <a:highlight>
                <a:srgbClr val="FFFFFF"/>
              </a:highlight>
              <a:latin typeface="Raleway"/>
              <a:ea typeface="Raleway"/>
              <a:cs typeface="Raleway"/>
              <a:sym typeface="Raleway"/>
            </a:endParaRPr>
          </a:p>
          <a:p>
            <a:pPr indent="0" lvl="0" marL="0" rtl="0" algn="ctr">
              <a:spcBef>
                <a:spcPts val="800"/>
              </a:spcBef>
              <a:spcAft>
                <a:spcPts val="0"/>
              </a:spcAft>
              <a:buNone/>
            </a:pPr>
            <a:r>
              <a:t/>
            </a:r>
            <a:endParaRPr b="1" sz="3400">
              <a:solidFill>
                <a:srgbClr val="20202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57175" y="182175"/>
            <a:ext cx="8540400" cy="4811400"/>
          </a:xfrm>
          <a:prstGeom prst="rect">
            <a:avLst/>
          </a:prstGeom>
        </p:spPr>
        <p:txBody>
          <a:bodyPr anchorCtr="0" anchor="t" bIns="91425" lIns="91425" spcFirstLastPara="1" rIns="91425" wrap="square" tIns="91425">
            <a:noAutofit/>
          </a:bodyPr>
          <a:lstStyle/>
          <a:p>
            <a:pPr indent="0" lvl="0" marL="101600" marR="101600" rtl="0" algn="l">
              <a:lnSpc>
                <a:spcPct val="110000"/>
              </a:lnSpc>
              <a:spcBef>
                <a:spcPts val="800"/>
              </a:spcBef>
              <a:spcAft>
                <a:spcPts val="0"/>
              </a:spcAft>
              <a:buSzPts val="990"/>
              <a:buNone/>
            </a:pPr>
            <a:r>
              <a:rPr b="1" lang="en" sz="2090">
                <a:solidFill>
                  <a:srgbClr val="202020"/>
                </a:solidFill>
                <a:highlight>
                  <a:srgbClr val="FFFFFF"/>
                </a:highlight>
                <a:latin typeface="Raleway"/>
                <a:ea typeface="Raleway"/>
                <a:cs typeface="Raleway"/>
                <a:sym typeface="Raleway"/>
              </a:rPr>
              <a:t> Deployment</a:t>
            </a:r>
            <a:endParaRPr b="1" sz="209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800"/>
              </a:spcBef>
              <a:spcAft>
                <a:spcPts val="0"/>
              </a:spcAft>
              <a:buSzPts val="990"/>
              <a:buNone/>
            </a:pPr>
            <a:r>
              <a:rPr i="1" lang="en" sz="1280">
                <a:solidFill>
                  <a:srgbClr val="202020"/>
                </a:solidFill>
                <a:highlight>
                  <a:srgbClr val="FFFFFF"/>
                </a:highlight>
                <a:latin typeface="Raleway"/>
                <a:ea typeface="Raleway"/>
                <a:cs typeface="Raleway"/>
                <a:sym typeface="Raleway"/>
              </a:rPr>
              <a:t>“Depending on the requirements, the deployment phase can be as simple as generating a report or as complex as implementing a repeatable data mining process across the enterprise.”</a:t>
            </a:r>
            <a:endParaRPr i="1" sz="128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500"/>
              </a:spcBef>
              <a:spcAft>
                <a:spcPts val="0"/>
              </a:spcAft>
              <a:buSzPts val="990"/>
              <a:buNone/>
            </a:pPr>
            <a:r>
              <a:rPr lang="en" sz="1280">
                <a:solidFill>
                  <a:srgbClr val="202020"/>
                </a:solidFill>
                <a:highlight>
                  <a:srgbClr val="FFFFFF"/>
                </a:highlight>
                <a:latin typeface="Raleway"/>
                <a:ea typeface="Raleway"/>
                <a:cs typeface="Raleway"/>
                <a:sym typeface="Raleway"/>
              </a:rPr>
              <a:t>–</a:t>
            </a:r>
            <a:r>
              <a:rPr lang="en" sz="1280">
                <a:solidFill>
                  <a:srgbClr val="202020"/>
                </a:solidFill>
                <a:highlight>
                  <a:srgbClr val="FFFFFF"/>
                </a:highlight>
                <a:uFill>
                  <a:noFill/>
                </a:uFill>
                <a:latin typeface="Raleway"/>
                <a:ea typeface="Raleway"/>
                <a:cs typeface="Raleway"/>
                <a:sym typeface="Raleway"/>
                <a:hlinkClick r:id="rId3">
                  <a:extLst>
                    <a:ext uri="{A12FA001-AC4F-418D-AE19-62706E023703}">
                      <ahyp:hlinkClr val="tx"/>
                    </a:ext>
                  </a:extLst>
                </a:hlinkClick>
              </a:rPr>
              <a:t>CRISP-DM Guide</a:t>
            </a:r>
            <a:endParaRPr sz="128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1500"/>
              </a:spcBef>
              <a:spcAft>
                <a:spcPts val="0"/>
              </a:spcAft>
              <a:buSzPts val="990"/>
              <a:buNone/>
            </a:pPr>
            <a:r>
              <a:rPr b="1" lang="en" sz="1280">
                <a:solidFill>
                  <a:srgbClr val="202020"/>
                </a:solidFill>
                <a:highlight>
                  <a:srgbClr val="FFFFFF"/>
                </a:highlight>
                <a:latin typeface="Raleway"/>
                <a:ea typeface="Raleway"/>
                <a:cs typeface="Raleway"/>
                <a:sym typeface="Raleway"/>
              </a:rPr>
              <a:t>A model is not particularly useful unless the customer can access its results. </a:t>
            </a:r>
            <a:r>
              <a:rPr lang="en" sz="1280">
                <a:solidFill>
                  <a:srgbClr val="202020"/>
                </a:solidFill>
                <a:highlight>
                  <a:srgbClr val="FFFFFF"/>
                </a:highlight>
                <a:latin typeface="Raleway"/>
                <a:ea typeface="Raleway"/>
                <a:cs typeface="Raleway"/>
                <a:sym typeface="Raleway"/>
              </a:rPr>
              <a:t>The complexity of this phase varies widely. This final phase has four tasks:</a:t>
            </a:r>
            <a:endParaRPr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1500"/>
              </a:spcBef>
              <a:spcAft>
                <a:spcPts val="0"/>
              </a:spcAft>
              <a:buClr>
                <a:srgbClr val="202020"/>
              </a:buClr>
              <a:buSzPts val="1280"/>
              <a:buFont typeface="Raleway"/>
              <a:buAutoNum type="arabicPeriod"/>
            </a:pPr>
            <a:r>
              <a:rPr lang="en" sz="1280">
                <a:solidFill>
                  <a:srgbClr val="202020"/>
                </a:solidFill>
                <a:highlight>
                  <a:srgbClr val="FFFFFF"/>
                </a:highlight>
                <a:latin typeface="Raleway"/>
                <a:ea typeface="Raleway"/>
                <a:cs typeface="Raleway"/>
                <a:sym typeface="Raleway"/>
              </a:rPr>
              <a:t>Plan deployment: Develop and document a plan for deploying the model.</a:t>
            </a:r>
            <a:endParaRPr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0"/>
              </a:spcBef>
              <a:spcAft>
                <a:spcPts val="0"/>
              </a:spcAft>
              <a:buClr>
                <a:srgbClr val="202020"/>
              </a:buClr>
              <a:buSzPts val="1280"/>
              <a:buFont typeface="Raleway"/>
              <a:buAutoNum type="arabicPeriod"/>
            </a:pPr>
            <a:r>
              <a:rPr lang="en" sz="1280">
                <a:solidFill>
                  <a:srgbClr val="202020"/>
                </a:solidFill>
                <a:highlight>
                  <a:srgbClr val="FFFFFF"/>
                </a:highlight>
                <a:latin typeface="Raleway"/>
                <a:ea typeface="Raleway"/>
                <a:cs typeface="Raleway"/>
                <a:sym typeface="Raleway"/>
              </a:rPr>
              <a:t>Plan monitoring and maintenance: Develop a thorough monitoring and maintenance plan to avoid issues during the operational phase (or post-project phase) of a model.</a:t>
            </a:r>
            <a:endParaRPr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0"/>
              </a:spcBef>
              <a:spcAft>
                <a:spcPts val="0"/>
              </a:spcAft>
              <a:buClr>
                <a:srgbClr val="202020"/>
              </a:buClr>
              <a:buSzPts val="1280"/>
              <a:buFont typeface="Raleway"/>
              <a:buAutoNum type="arabicPeriod"/>
            </a:pPr>
            <a:r>
              <a:rPr lang="en" sz="1280">
                <a:solidFill>
                  <a:srgbClr val="202020"/>
                </a:solidFill>
                <a:highlight>
                  <a:srgbClr val="FFFFFF"/>
                </a:highlight>
                <a:latin typeface="Raleway"/>
                <a:ea typeface="Raleway"/>
                <a:cs typeface="Raleway"/>
                <a:sym typeface="Raleway"/>
              </a:rPr>
              <a:t>Produce final report: The project team documents a summary of the project which might include a final presentation of data mining results.</a:t>
            </a:r>
            <a:endParaRPr sz="1280">
              <a:solidFill>
                <a:srgbClr val="202020"/>
              </a:solidFill>
              <a:highlight>
                <a:srgbClr val="FFFFFF"/>
              </a:highlight>
              <a:latin typeface="Raleway"/>
              <a:ea typeface="Raleway"/>
              <a:cs typeface="Raleway"/>
              <a:sym typeface="Raleway"/>
            </a:endParaRPr>
          </a:p>
          <a:p>
            <a:pPr indent="-309880" lvl="0" marL="558800" marR="101600" rtl="0" algn="l">
              <a:lnSpc>
                <a:spcPct val="115000"/>
              </a:lnSpc>
              <a:spcBef>
                <a:spcPts val="0"/>
              </a:spcBef>
              <a:spcAft>
                <a:spcPts val="0"/>
              </a:spcAft>
              <a:buClr>
                <a:srgbClr val="202020"/>
              </a:buClr>
              <a:buSzPts val="1280"/>
              <a:buFont typeface="Raleway"/>
              <a:buAutoNum type="arabicPeriod"/>
            </a:pPr>
            <a:r>
              <a:rPr lang="en" sz="1280">
                <a:solidFill>
                  <a:srgbClr val="202020"/>
                </a:solidFill>
                <a:highlight>
                  <a:srgbClr val="FFFFFF"/>
                </a:highlight>
                <a:latin typeface="Raleway"/>
                <a:ea typeface="Raleway"/>
                <a:cs typeface="Raleway"/>
                <a:sym typeface="Raleway"/>
              </a:rPr>
              <a:t>Review project: Conduct a project retrospective about what went well, what could have been better, and how to improve in the future.</a:t>
            </a:r>
            <a:endParaRPr sz="1280">
              <a:solidFill>
                <a:srgbClr val="202020"/>
              </a:solidFill>
              <a:highlight>
                <a:srgbClr val="FFFFFF"/>
              </a:highlight>
              <a:latin typeface="Raleway"/>
              <a:ea typeface="Raleway"/>
              <a:cs typeface="Raleway"/>
              <a:sym typeface="Raleway"/>
            </a:endParaRPr>
          </a:p>
          <a:p>
            <a:pPr indent="0" lvl="0" marL="101600" marR="101600" rtl="0" algn="l">
              <a:lnSpc>
                <a:spcPct val="115000"/>
              </a:lnSpc>
              <a:spcBef>
                <a:spcPts val="800"/>
              </a:spcBef>
              <a:spcAft>
                <a:spcPts val="0"/>
              </a:spcAft>
              <a:buSzPts val="990"/>
              <a:buNone/>
            </a:pPr>
            <a:r>
              <a:rPr lang="en" sz="1280">
                <a:solidFill>
                  <a:srgbClr val="202020"/>
                </a:solidFill>
                <a:highlight>
                  <a:srgbClr val="FFFFFF"/>
                </a:highlight>
                <a:latin typeface="Raleway"/>
                <a:ea typeface="Raleway"/>
                <a:cs typeface="Raleway"/>
                <a:sym typeface="Raleway"/>
              </a:rPr>
              <a:t>Your organization’s work might not end there. As a project framework, CRISP-DM does not outline what to do after the project (also known as “operations”). But if the model is going to production, be sure you maintain the model in production. Constant monitoring and occasional model tuning is often required.</a:t>
            </a:r>
            <a:endParaRPr sz="1280">
              <a:solidFill>
                <a:srgbClr val="202020"/>
              </a:solidFill>
              <a:highlight>
                <a:srgbClr val="FFFFFF"/>
              </a:highlight>
              <a:latin typeface="Raleway"/>
              <a:ea typeface="Raleway"/>
              <a:cs typeface="Raleway"/>
              <a:sym typeface="Raleway"/>
            </a:endParaRPr>
          </a:p>
          <a:p>
            <a:pPr indent="0" lvl="0" marL="0" rtl="0" algn="l">
              <a:spcBef>
                <a:spcPts val="0"/>
              </a:spcBef>
              <a:spcAft>
                <a:spcPts val="0"/>
              </a:spcAft>
              <a:buSzPts val="990"/>
              <a:buNone/>
            </a:pPr>
            <a:r>
              <a:t/>
            </a:r>
            <a:endParaRPr sz="2900">
              <a:solidFill>
                <a:srgbClr val="20202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7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Why data extraction is important</a:t>
            </a:r>
            <a:endParaRPr sz="2800"/>
          </a:p>
        </p:txBody>
      </p:sp>
      <p:sp>
        <p:nvSpPr>
          <p:cNvPr id="135" name="Google Shape;135;p14"/>
          <p:cNvSpPr txBox="1"/>
          <p:nvPr>
            <p:ph idx="1" type="body"/>
          </p:nvPr>
        </p:nvSpPr>
        <p:spPr>
          <a:xfrm>
            <a:off x="862025" y="1735925"/>
            <a:ext cx="7505700" cy="27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202124"/>
                </a:solidFill>
                <a:highlight>
                  <a:schemeClr val="dk1"/>
                </a:highlight>
                <a:latin typeface="Arial"/>
                <a:ea typeface="Arial"/>
                <a:cs typeface="Arial"/>
                <a:sym typeface="Arial"/>
              </a:rPr>
              <a:t>The extraction of data is </a:t>
            </a:r>
            <a:r>
              <a:rPr b="1" lang="en" sz="2300">
                <a:solidFill>
                  <a:srgbClr val="202124"/>
                </a:solidFill>
                <a:highlight>
                  <a:schemeClr val="dk1"/>
                </a:highlight>
                <a:latin typeface="Arial"/>
                <a:ea typeface="Arial"/>
                <a:cs typeface="Arial"/>
                <a:sym typeface="Arial"/>
              </a:rPr>
              <a:t>linked to assessment of study quality in</a:t>
            </a:r>
            <a:r>
              <a:rPr lang="en" sz="2300">
                <a:solidFill>
                  <a:srgbClr val="202124"/>
                </a:solidFill>
                <a:highlight>
                  <a:schemeClr val="dk1"/>
                </a:highlight>
                <a:latin typeface="Arial"/>
                <a:ea typeface="Arial"/>
                <a:cs typeface="Arial"/>
                <a:sym typeface="Arial"/>
              </a:rPr>
              <a:t> that both processes are often undertaken at the same time. Standardised data extraction forms can provide consistency in a systematic review, whilst reducing bias and improving validity and reliability.</a:t>
            </a:r>
            <a:endParaRPr sz="2800">
              <a:solidFill>
                <a:srgbClr val="202124"/>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06275"/>
            <a:ext cx="7505700" cy="6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are the steps in the ETL process</a:t>
            </a:r>
            <a:endParaRPr sz="2500"/>
          </a:p>
        </p:txBody>
      </p:sp>
      <p:sp>
        <p:nvSpPr>
          <p:cNvPr id="141" name="Google Shape;141;p15"/>
          <p:cNvSpPr txBox="1"/>
          <p:nvPr>
            <p:ph idx="1" type="body"/>
          </p:nvPr>
        </p:nvSpPr>
        <p:spPr>
          <a:xfrm>
            <a:off x="819150" y="1189425"/>
            <a:ext cx="7505700" cy="3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23E48"/>
                </a:solidFill>
                <a:latin typeface="Arial"/>
                <a:ea typeface="Arial"/>
                <a:cs typeface="Arial"/>
                <a:sym typeface="Arial"/>
              </a:rPr>
              <a:t>There are three steps in the ETL process:</a:t>
            </a:r>
            <a:endParaRPr sz="1800">
              <a:solidFill>
                <a:srgbClr val="323E48"/>
              </a:solidFill>
              <a:latin typeface="Arial"/>
              <a:ea typeface="Arial"/>
              <a:cs typeface="Arial"/>
              <a:sym typeface="Arial"/>
            </a:endParaRPr>
          </a:p>
          <a:p>
            <a:pPr indent="-317500" lvl="0" marL="838200" rtl="0" algn="l">
              <a:spcBef>
                <a:spcPts val="2400"/>
              </a:spcBef>
              <a:spcAft>
                <a:spcPts val="0"/>
              </a:spcAft>
              <a:buClr>
                <a:srgbClr val="323E48"/>
              </a:buClr>
              <a:buSzPts val="1400"/>
              <a:buFont typeface="Arial"/>
              <a:buAutoNum type="arabicPeriod"/>
            </a:pPr>
            <a:r>
              <a:rPr b="1" lang="en" sz="1400">
                <a:solidFill>
                  <a:srgbClr val="0000FF"/>
                </a:solidFill>
                <a:latin typeface="Arial"/>
                <a:ea typeface="Arial"/>
                <a:cs typeface="Arial"/>
                <a:sym typeface="Arial"/>
              </a:rPr>
              <a:t>Extraction:</a:t>
            </a:r>
            <a:r>
              <a:rPr lang="en" sz="1400">
                <a:solidFill>
                  <a:srgbClr val="323E48"/>
                </a:solidFill>
                <a:latin typeface="Arial"/>
                <a:ea typeface="Arial"/>
                <a:cs typeface="Arial"/>
                <a:sym typeface="Arial"/>
              </a:rPr>
              <a:t> Data is taken from one or more sources or systems. The extraction locates and identifies relevant data, then prepares it for processing or transformation. Extraction allows many different kinds of data to be combined and ultimately mined for business intelligence.</a:t>
            </a:r>
            <a:endParaRPr sz="1400">
              <a:solidFill>
                <a:srgbClr val="323E48"/>
              </a:solidFill>
              <a:latin typeface="Arial"/>
              <a:ea typeface="Arial"/>
              <a:cs typeface="Arial"/>
              <a:sym typeface="Arial"/>
            </a:endParaRPr>
          </a:p>
          <a:p>
            <a:pPr indent="-317500" lvl="0" marL="838200" rtl="0" algn="l">
              <a:spcBef>
                <a:spcPts val="0"/>
              </a:spcBef>
              <a:spcAft>
                <a:spcPts val="0"/>
              </a:spcAft>
              <a:buClr>
                <a:srgbClr val="323E48"/>
              </a:buClr>
              <a:buSzPts val="1400"/>
              <a:buFont typeface="Arial"/>
              <a:buAutoNum type="arabicPeriod"/>
            </a:pPr>
            <a:r>
              <a:rPr b="1" lang="en" sz="1400">
                <a:solidFill>
                  <a:schemeClr val="hlink"/>
                </a:solidFill>
                <a:uFill>
                  <a:noFill/>
                </a:uFill>
                <a:latin typeface="Arial"/>
                <a:ea typeface="Arial"/>
                <a:cs typeface="Arial"/>
                <a:sym typeface="Arial"/>
                <a:hlinkClick r:id="rId3"/>
              </a:rPr>
              <a:t>Transformation</a:t>
            </a:r>
            <a:r>
              <a:rPr lang="en" sz="1400">
                <a:solidFill>
                  <a:srgbClr val="323E48"/>
                </a:solidFill>
                <a:latin typeface="Arial"/>
                <a:ea typeface="Arial"/>
                <a:cs typeface="Arial"/>
                <a:sym typeface="Arial"/>
              </a:rPr>
              <a:t>: Once the data has been successfully extracted, it is ready to be refined. During the transformation phase, data is sorted, organized, and cleansed. For example, duplicate entries will be deleted, missing values removed or enriched, and audits will be performed to produce data that is reliable, consistent, and usable.</a:t>
            </a:r>
            <a:endParaRPr sz="1400">
              <a:solidFill>
                <a:srgbClr val="323E48"/>
              </a:solidFill>
              <a:latin typeface="Arial"/>
              <a:ea typeface="Arial"/>
              <a:cs typeface="Arial"/>
              <a:sym typeface="Arial"/>
            </a:endParaRPr>
          </a:p>
          <a:p>
            <a:pPr indent="-317500" lvl="0" marL="838200" rtl="0" algn="l">
              <a:spcBef>
                <a:spcPts val="0"/>
              </a:spcBef>
              <a:spcAft>
                <a:spcPts val="0"/>
              </a:spcAft>
              <a:buClr>
                <a:srgbClr val="323E48"/>
              </a:buClr>
              <a:buSzPts val="1400"/>
              <a:buFont typeface="Arial"/>
              <a:buAutoNum type="arabicPeriod"/>
            </a:pPr>
            <a:r>
              <a:rPr b="1" lang="en" sz="1400">
                <a:solidFill>
                  <a:srgbClr val="4A86E8"/>
                </a:solidFill>
                <a:latin typeface="Arial"/>
                <a:ea typeface="Arial"/>
                <a:cs typeface="Arial"/>
                <a:sym typeface="Arial"/>
              </a:rPr>
              <a:t>Loading</a:t>
            </a:r>
            <a:r>
              <a:rPr lang="en" sz="1400">
                <a:solidFill>
                  <a:srgbClr val="323E48"/>
                </a:solidFill>
                <a:latin typeface="Arial"/>
                <a:ea typeface="Arial"/>
                <a:cs typeface="Arial"/>
                <a:sym typeface="Arial"/>
              </a:rPr>
              <a:t>: The transformed,</a:t>
            </a:r>
            <a:r>
              <a:rPr lang="en" sz="1400">
                <a:solidFill>
                  <a:srgbClr val="323E48"/>
                </a:solidFill>
                <a:uFill>
                  <a:noFill/>
                </a:uFill>
                <a:latin typeface="Arial"/>
                <a:ea typeface="Arial"/>
                <a:cs typeface="Arial"/>
                <a:sym typeface="Arial"/>
                <a:hlinkClick r:id="rId4">
                  <a:extLst>
                    <a:ext uri="{A12FA001-AC4F-418D-AE19-62706E023703}">
                      <ahyp:hlinkClr val="tx"/>
                    </a:ext>
                  </a:extLst>
                </a:hlinkClick>
              </a:rPr>
              <a:t> </a:t>
            </a:r>
            <a:r>
              <a:rPr lang="en" sz="1400">
                <a:solidFill>
                  <a:schemeClr val="hlink"/>
                </a:solidFill>
                <a:uFill>
                  <a:noFill/>
                </a:uFill>
                <a:latin typeface="Arial"/>
                <a:ea typeface="Arial"/>
                <a:cs typeface="Arial"/>
                <a:sym typeface="Arial"/>
                <a:hlinkClick r:id="rId5"/>
              </a:rPr>
              <a:t>high quality data</a:t>
            </a:r>
            <a:r>
              <a:rPr lang="en" sz="1400">
                <a:solidFill>
                  <a:srgbClr val="323E48"/>
                </a:solidFill>
                <a:latin typeface="Arial"/>
                <a:ea typeface="Arial"/>
                <a:cs typeface="Arial"/>
                <a:sym typeface="Arial"/>
              </a:rPr>
              <a:t> is then delivered to a single, unified target location for storage and analysis.</a:t>
            </a:r>
            <a:endParaRPr sz="1400">
              <a:solidFill>
                <a:srgbClr val="323E48"/>
              </a:solidFill>
              <a:latin typeface="Arial"/>
              <a:ea typeface="Arial"/>
              <a:cs typeface="Arial"/>
              <a:sym typeface="Arial"/>
            </a:endParaRPr>
          </a:p>
          <a:p>
            <a:pPr indent="0" lvl="0" marL="0" rtl="0" algn="l">
              <a:spcBef>
                <a:spcPts val="2400"/>
              </a:spcBef>
              <a:spcAft>
                <a:spcPts val="1200"/>
              </a:spcAft>
              <a:buNone/>
            </a:pPr>
            <a:r>
              <a:t/>
            </a:r>
            <a:endParaRPr sz="1800">
              <a:solidFill>
                <a:srgbClr val="323E4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33425" y="309825"/>
            <a:ext cx="7505700" cy="52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extractions</a:t>
            </a:r>
            <a:endParaRPr/>
          </a:p>
        </p:txBody>
      </p:sp>
      <p:sp>
        <p:nvSpPr>
          <p:cNvPr id="147" name="Google Shape;147;p16"/>
          <p:cNvSpPr txBox="1"/>
          <p:nvPr>
            <p:ph idx="1" type="body"/>
          </p:nvPr>
        </p:nvSpPr>
        <p:spPr>
          <a:xfrm>
            <a:off x="819150" y="1039425"/>
            <a:ext cx="7505700" cy="33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types of </a:t>
            </a:r>
            <a:r>
              <a:rPr lang="en"/>
              <a:t>extractions</a:t>
            </a:r>
            <a:r>
              <a:rPr lang="en"/>
              <a:t> </a:t>
            </a:r>
            <a:endParaRPr/>
          </a:p>
          <a:p>
            <a:pPr indent="0" lvl="0" marL="0" rtl="0" algn="l">
              <a:spcBef>
                <a:spcPts val="1200"/>
              </a:spcBef>
              <a:spcAft>
                <a:spcPts val="0"/>
              </a:spcAft>
              <a:buNone/>
            </a:pPr>
            <a:r>
              <a:rPr b="1" lang="en">
                <a:solidFill>
                  <a:srgbClr val="202020"/>
                </a:solidFill>
                <a:highlight>
                  <a:srgbClr val="FEFEFE"/>
                </a:highlight>
                <a:latin typeface="Arial"/>
                <a:ea typeface="Arial"/>
                <a:cs typeface="Arial"/>
                <a:sym typeface="Arial"/>
              </a:rPr>
              <a:t>Full extraction</a:t>
            </a:r>
            <a:endParaRPr b="1">
              <a:solidFill>
                <a:srgbClr val="202020"/>
              </a:solidFill>
              <a:highlight>
                <a:srgbClr val="FEFEFE"/>
              </a:highlight>
              <a:latin typeface="Arial"/>
              <a:ea typeface="Arial"/>
              <a:cs typeface="Arial"/>
              <a:sym typeface="Arial"/>
            </a:endParaRPr>
          </a:p>
          <a:p>
            <a:pPr indent="0" lvl="0" marL="0" rtl="0" algn="l">
              <a:lnSpc>
                <a:spcPct val="140000"/>
              </a:lnSpc>
              <a:spcBef>
                <a:spcPts val="300"/>
              </a:spcBef>
              <a:spcAft>
                <a:spcPts val="0"/>
              </a:spcAft>
              <a:buNone/>
            </a:pPr>
            <a:r>
              <a:rPr lang="en" sz="1200">
                <a:solidFill>
                  <a:srgbClr val="555555"/>
                </a:solidFill>
                <a:highlight>
                  <a:srgbClr val="FEFEFE"/>
                </a:highlight>
                <a:latin typeface="Arial"/>
                <a:ea typeface="Arial"/>
                <a:cs typeface="Arial"/>
                <a:sym typeface="Arial"/>
              </a:rPr>
              <a:t>The first time you replicate any source you have to do a full extraction, and some data sources have no way to identify data that has been changed, so reloading a whole table may be the only way to get data from that source. Because full extraction involves high data transfer volumes, which can put a load on the network, it’s n</a:t>
            </a:r>
            <a:r>
              <a:rPr b="1" lang="en">
                <a:solidFill>
                  <a:srgbClr val="202020"/>
                </a:solidFill>
                <a:highlight>
                  <a:srgbClr val="FEFEFE"/>
                </a:highlight>
                <a:latin typeface="Arial"/>
                <a:ea typeface="Arial"/>
                <a:cs typeface="Arial"/>
                <a:sym typeface="Arial"/>
              </a:rPr>
              <a:t>Incremental extraction</a:t>
            </a:r>
            <a:endParaRPr b="1">
              <a:solidFill>
                <a:srgbClr val="202020"/>
              </a:solidFill>
              <a:highlight>
                <a:srgbClr val="FEFEFE"/>
              </a:highlight>
              <a:latin typeface="Arial"/>
              <a:ea typeface="Arial"/>
              <a:cs typeface="Arial"/>
              <a:sym typeface="Arial"/>
            </a:endParaRPr>
          </a:p>
          <a:p>
            <a:pPr indent="0" lvl="0" marL="0" rtl="0" algn="l">
              <a:lnSpc>
                <a:spcPct val="140000"/>
              </a:lnSpc>
              <a:spcBef>
                <a:spcPts val="1800"/>
              </a:spcBef>
              <a:spcAft>
                <a:spcPts val="0"/>
              </a:spcAft>
              <a:buNone/>
            </a:pPr>
            <a:r>
              <a:rPr lang="en" sz="1200">
                <a:solidFill>
                  <a:srgbClr val="555555"/>
                </a:solidFill>
                <a:highlight>
                  <a:srgbClr val="FEFEFE"/>
                </a:highlight>
                <a:latin typeface="Arial"/>
                <a:ea typeface="Arial"/>
                <a:cs typeface="Arial"/>
                <a:sym typeface="Arial"/>
              </a:rPr>
              <a:t>Some data sources are unable to provide notification that an update has occurred, but they are able to identify which records have been modified and provide an extract of those records. During subsequent ETL steps, the data extraction code needs to identify and propagate changes. One drawback of incremental extraction is that it may not be able to detect deleted records in source data, because there’s no way to see a record that’s no longer there..</a:t>
            </a:r>
            <a:endParaRPr sz="1200">
              <a:solidFill>
                <a:srgbClr val="555555"/>
              </a:solidFill>
              <a:highlight>
                <a:srgbClr val="FEFEFE"/>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49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9600"/>
              <a:buNone/>
            </a:pPr>
            <a:r>
              <a:rPr lang="en" sz="2500"/>
              <a:t>Difference between raw data and processed data</a:t>
            </a:r>
            <a:endParaRPr sz="2500"/>
          </a:p>
        </p:txBody>
      </p:sp>
      <p:sp>
        <p:nvSpPr>
          <p:cNvPr id="153" name="Google Shape;153;p17"/>
          <p:cNvSpPr txBox="1"/>
          <p:nvPr>
            <p:ph idx="1" type="body"/>
          </p:nvPr>
        </p:nvSpPr>
        <p:spPr>
          <a:xfrm>
            <a:off x="819150" y="1478750"/>
            <a:ext cx="3686100" cy="296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rgbClr val="333333"/>
                </a:solidFill>
                <a:highlight>
                  <a:srgbClr val="FFFFFF"/>
                </a:highlight>
                <a:latin typeface="Arial"/>
                <a:ea typeface="Arial"/>
                <a:cs typeface="Arial"/>
                <a:sym typeface="Arial"/>
              </a:rPr>
              <a:t>Raw data refers to data that have not been changed since acquisition</a:t>
            </a:r>
            <a:endParaRPr sz="2500"/>
          </a:p>
        </p:txBody>
      </p:sp>
      <p:sp>
        <p:nvSpPr>
          <p:cNvPr id="154" name="Google Shape;154;p17"/>
          <p:cNvSpPr txBox="1"/>
          <p:nvPr>
            <p:ph idx="2" type="body"/>
          </p:nvPr>
        </p:nvSpPr>
        <p:spPr>
          <a:xfrm>
            <a:off x="4638675" y="1521625"/>
            <a:ext cx="3686100" cy="291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333333"/>
                </a:solidFill>
                <a:highlight>
                  <a:srgbClr val="FFFFFF"/>
                </a:highlight>
                <a:latin typeface="Arial"/>
                <a:ea typeface="Arial"/>
                <a:cs typeface="Arial"/>
                <a:sym typeface="Arial"/>
              </a:rPr>
              <a:t>Editing, cleaning or modifying the raw data results in processed data.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374100"/>
            <a:ext cx="7505700" cy="5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What are the various stages of data processing cycle</a:t>
            </a:r>
            <a:endParaRPr sz="2400"/>
          </a:p>
        </p:txBody>
      </p:sp>
      <p:sp>
        <p:nvSpPr>
          <p:cNvPr id="160" name="Google Shape;160;p18"/>
          <p:cNvSpPr txBox="1"/>
          <p:nvPr>
            <p:ph idx="1" type="body"/>
          </p:nvPr>
        </p:nvSpPr>
        <p:spPr>
          <a:xfrm>
            <a:off x="819150" y="1082275"/>
            <a:ext cx="7505700" cy="335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45">
                <a:solidFill>
                  <a:srgbClr val="323E48"/>
                </a:solidFill>
                <a:latin typeface="Arial"/>
                <a:ea typeface="Arial"/>
                <a:cs typeface="Arial"/>
                <a:sym typeface="Arial"/>
              </a:rPr>
              <a:t>Six stages of data processing</a:t>
            </a:r>
            <a:endParaRPr sz="1645">
              <a:solidFill>
                <a:srgbClr val="323E48"/>
              </a:solidFill>
              <a:latin typeface="Arial"/>
              <a:ea typeface="Arial"/>
              <a:cs typeface="Arial"/>
              <a:sym typeface="Arial"/>
            </a:endParaRPr>
          </a:p>
          <a:p>
            <a:pPr indent="0" lvl="0" marL="0" rtl="0" algn="l">
              <a:lnSpc>
                <a:spcPct val="95000"/>
              </a:lnSpc>
              <a:spcBef>
                <a:spcPts val="0"/>
              </a:spcBef>
              <a:spcAft>
                <a:spcPts val="0"/>
              </a:spcAft>
              <a:buSzPts val="935"/>
              <a:buNone/>
            </a:pPr>
            <a:r>
              <a:rPr lang="en" sz="1560">
                <a:solidFill>
                  <a:srgbClr val="323E48"/>
                </a:solidFill>
                <a:latin typeface="Arial"/>
                <a:ea typeface="Arial"/>
                <a:cs typeface="Arial"/>
                <a:sym typeface="Arial"/>
              </a:rPr>
              <a:t>1. Data collection</a:t>
            </a:r>
            <a:endParaRPr sz="1560">
              <a:solidFill>
                <a:srgbClr val="323E48"/>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390">
                <a:solidFill>
                  <a:srgbClr val="323E48"/>
                </a:solidFill>
                <a:latin typeface="Arial"/>
                <a:ea typeface="Arial"/>
                <a:cs typeface="Arial"/>
                <a:sym typeface="Arial"/>
              </a:rPr>
              <a:t>Collecting data is the first step in data processing. Data is pulled from available sources, including </a:t>
            </a:r>
            <a:r>
              <a:rPr lang="en" sz="1390">
                <a:solidFill>
                  <a:schemeClr val="hlink"/>
                </a:solidFill>
                <a:uFill>
                  <a:noFill/>
                </a:uFill>
                <a:latin typeface="Arial"/>
                <a:ea typeface="Arial"/>
                <a:cs typeface="Arial"/>
                <a:sym typeface="Arial"/>
                <a:hlinkClick r:id="rId3"/>
              </a:rPr>
              <a:t>data lakes and data warehouses</a:t>
            </a:r>
            <a:r>
              <a:rPr lang="en" sz="1390">
                <a:solidFill>
                  <a:srgbClr val="323E48"/>
                </a:solidFill>
                <a:latin typeface="Arial"/>
                <a:ea typeface="Arial"/>
                <a:cs typeface="Arial"/>
                <a:sym typeface="Arial"/>
              </a:rPr>
              <a:t>. It is important that the data sources available are trustworthy and well-built so the data collected (and later used as information) is of the highest possible quality.</a:t>
            </a:r>
            <a:endParaRPr sz="1390">
              <a:solidFill>
                <a:srgbClr val="323E48"/>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305">
                <a:solidFill>
                  <a:srgbClr val="323E48"/>
                </a:solidFill>
                <a:latin typeface="Arial"/>
                <a:ea typeface="Arial"/>
                <a:cs typeface="Arial"/>
                <a:sym typeface="Arial"/>
              </a:rPr>
              <a:t> </a:t>
            </a:r>
            <a:r>
              <a:rPr lang="en" sz="1604">
                <a:solidFill>
                  <a:srgbClr val="323E48"/>
                </a:solidFill>
                <a:latin typeface="Arial"/>
                <a:ea typeface="Arial"/>
                <a:cs typeface="Arial"/>
                <a:sym typeface="Arial"/>
              </a:rPr>
              <a:t>Data preparation</a:t>
            </a:r>
            <a:endParaRPr sz="1604">
              <a:solidFill>
                <a:srgbClr val="323E48"/>
              </a:solidFill>
              <a:latin typeface="Arial"/>
              <a:ea typeface="Arial"/>
              <a:cs typeface="Arial"/>
              <a:sym typeface="Arial"/>
            </a:endParaRPr>
          </a:p>
          <a:p>
            <a:pPr indent="0" lvl="0" marL="0" rtl="0" algn="l">
              <a:lnSpc>
                <a:spcPct val="95000"/>
              </a:lnSpc>
              <a:spcBef>
                <a:spcPts val="1200"/>
              </a:spcBef>
              <a:spcAft>
                <a:spcPts val="0"/>
              </a:spcAft>
              <a:buSzPts val="935"/>
              <a:buNone/>
            </a:pPr>
            <a:r>
              <a:rPr lang="en" sz="1418">
                <a:solidFill>
                  <a:srgbClr val="323E48"/>
                </a:solidFill>
                <a:latin typeface="Arial"/>
                <a:ea typeface="Arial"/>
                <a:cs typeface="Arial"/>
                <a:sym typeface="Arial"/>
              </a:rPr>
              <a:t>Once the data is collected, it then enters the </a:t>
            </a:r>
            <a:r>
              <a:rPr lang="en" sz="1418">
                <a:solidFill>
                  <a:schemeClr val="hlink"/>
                </a:solidFill>
                <a:uFill>
                  <a:noFill/>
                </a:uFill>
                <a:latin typeface="Arial"/>
                <a:ea typeface="Arial"/>
                <a:cs typeface="Arial"/>
                <a:sym typeface="Arial"/>
                <a:hlinkClick r:id="rId4"/>
              </a:rPr>
              <a:t>data preparation</a:t>
            </a:r>
            <a:r>
              <a:rPr lang="en" sz="1418">
                <a:solidFill>
                  <a:srgbClr val="323E48"/>
                </a:solidFill>
                <a:latin typeface="Arial"/>
                <a:ea typeface="Arial"/>
                <a:cs typeface="Arial"/>
                <a:sym typeface="Arial"/>
              </a:rPr>
              <a:t> stage. Data preparation, often referred to as “pre-processing” is the stage at which raw data is cleaned up and organized for the following stage of data processing. During preparation, raw data is diligently checked for any errors. The purpose of this step is to eliminate bad data (</a:t>
            </a:r>
            <a:r>
              <a:rPr lang="en" sz="1418">
                <a:solidFill>
                  <a:schemeClr val="hlink"/>
                </a:solidFill>
                <a:uFill>
                  <a:noFill/>
                </a:uFill>
                <a:latin typeface="Arial"/>
                <a:ea typeface="Arial"/>
                <a:cs typeface="Arial"/>
                <a:sym typeface="Arial"/>
                <a:hlinkClick r:id="rId5"/>
              </a:rPr>
              <a:t>redundant</a:t>
            </a:r>
            <a:r>
              <a:rPr lang="en" sz="1418">
                <a:solidFill>
                  <a:srgbClr val="323E48"/>
                </a:solidFill>
                <a:latin typeface="Arial"/>
                <a:ea typeface="Arial"/>
                <a:cs typeface="Arial"/>
                <a:sym typeface="Arial"/>
              </a:rPr>
              <a:t>, incomplete, or incorrect data) and begin to create high-quality data for the best </a:t>
            </a:r>
            <a:r>
              <a:rPr lang="en" sz="1418">
                <a:solidFill>
                  <a:schemeClr val="hlink"/>
                </a:solidFill>
                <a:uFill>
                  <a:noFill/>
                </a:uFill>
                <a:latin typeface="Arial"/>
                <a:ea typeface="Arial"/>
                <a:cs typeface="Arial"/>
                <a:sym typeface="Arial"/>
                <a:hlinkClick r:id="rId6"/>
              </a:rPr>
              <a:t>business intelligence</a:t>
            </a:r>
            <a:r>
              <a:rPr lang="en" sz="1418">
                <a:solidFill>
                  <a:srgbClr val="323E48"/>
                </a:solidFill>
                <a:latin typeface="Arial"/>
                <a:ea typeface="Arial"/>
                <a:cs typeface="Arial"/>
                <a:sym typeface="Arial"/>
              </a:rPr>
              <a:t>.</a:t>
            </a:r>
            <a:endParaRPr sz="1418">
              <a:solidFill>
                <a:srgbClr val="323E48"/>
              </a:solidFill>
              <a:latin typeface="Arial"/>
              <a:ea typeface="Arial"/>
              <a:cs typeface="Arial"/>
              <a:sym typeface="Arial"/>
            </a:endParaRPr>
          </a:p>
          <a:p>
            <a:pPr indent="0" lvl="0" marL="0" rtl="0" algn="l">
              <a:lnSpc>
                <a:spcPct val="95000"/>
              </a:lnSpc>
              <a:spcBef>
                <a:spcPts val="1200"/>
              </a:spcBef>
              <a:spcAft>
                <a:spcPts val="0"/>
              </a:spcAft>
              <a:buSzPts val="935"/>
              <a:buNone/>
            </a:pPr>
            <a:r>
              <a:t/>
            </a:r>
            <a:endParaRPr sz="1390">
              <a:solidFill>
                <a:srgbClr val="323E48"/>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30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492925"/>
            <a:ext cx="7505700" cy="43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323E48"/>
                </a:solidFill>
                <a:latin typeface="Arial"/>
                <a:ea typeface="Arial"/>
                <a:cs typeface="Arial"/>
                <a:sym typeface="Arial"/>
              </a:rPr>
              <a:t>Data input</a:t>
            </a:r>
            <a:endParaRPr sz="1500">
              <a:solidFill>
                <a:srgbClr val="323E48"/>
              </a:solidFill>
              <a:latin typeface="Arial"/>
              <a:ea typeface="Arial"/>
              <a:cs typeface="Arial"/>
              <a:sym typeface="Arial"/>
            </a:endParaRPr>
          </a:p>
          <a:p>
            <a:pPr indent="0" lvl="0" marL="0" rtl="0" algn="l">
              <a:lnSpc>
                <a:spcPct val="115000"/>
              </a:lnSpc>
              <a:spcBef>
                <a:spcPts val="1200"/>
              </a:spcBef>
              <a:spcAft>
                <a:spcPts val="0"/>
              </a:spcAft>
              <a:buNone/>
            </a:pPr>
            <a:r>
              <a:rPr lang="en" sz="1300">
                <a:solidFill>
                  <a:srgbClr val="323E48"/>
                </a:solidFill>
                <a:latin typeface="Arial"/>
                <a:ea typeface="Arial"/>
                <a:cs typeface="Arial"/>
                <a:sym typeface="Arial"/>
              </a:rPr>
              <a:t>The clean data is then entered into its destination (perhaps a CRM like </a:t>
            </a:r>
            <a:r>
              <a:rPr lang="en" sz="1300">
                <a:solidFill>
                  <a:schemeClr val="hlink"/>
                </a:solidFill>
                <a:uFill>
                  <a:noFill/>
                </a:uFill>
                <a:latin typeface="Arial"/>
                <a:ea typeface="Arial"/>
                <a:cs typeface="Arial"/>
                <a:sym typeface="Arial"/>
                <a:hlinkClick r:id="rId3"/>
              </a:rPr>
              <a:t>Salesforce</a:t>
            </a:r>
            <a:r>
              <a:rPr lang="en" sz="1300">
                <a:solidFill>
                  <a:srgbClr val="323E48"/>
                </a:solidFill>
                <a:latin typeface="Arial"/>
                <a:ea typeface="Arial"/>
                <a:cs typeface="Arial"/>
                <a:sym typeface="Arial"/>
              </a:rPr>
              <a:t> or a data warehouse like </a:t>
            </a:r>
            <a:r>
              <a:rPr lang="en" sz="1300">
                <a:solidFill>
                  <a:schemeClr val="hlink"/>
                </a:solidFill>
                <a:uFill>
                  <a:noFill/>
                </a:uFill>
                <a:latin typeface="Arial"/>
                <a:ea typeface="Arial"/>
                <a:cs typeface="Arial"/>
                <a:sym typeface="Arial"/>
                <a:hlinkClick r:id="rId4"/>
              </a:rPr>
              <a:t>Redshift</a:t>
            </a:r>
            <a:r>
              <a:rPr lang="en" sz="1300">
                <a:solidFill>
                  <a:srgbClr val="323E48"/>
                </a:solidFill>
                <a:latin typeface="Arial"/>
                <a:ea typeface="Arial"/>
                <a:cs typeface="Arial"/>
                <a:sym typeface="Arial"/>
              </a:rPr>
              <a:t>), and translated into a language that it can understand. Data input is the first stage in which raw data begins to take the form of usable information.</a:t>
            </a:r>
            <a:endParaRPr sz="1300">
              <a:solidFill>
                <a:srgbClr val="323E48"/>
              </a:solidFill>
              <a:latin typeface="Arial"/>
              <a:ea typeface="Arial"/>
              <a:cs typeface="Arial"/>
              <a:sym typeface="Arial"/>
            </a:endParaRPr>
          </a:p>
          <a:p>
            <a:pPr indent="0" lvl="0" marL="0" rtl="0" algn="l">
              <a:lnSpc>
                <a:spcPct val="115000"/>
              </a:lnSpc>
              <a:spcBef>
                <a:spcPts val="1200"/>
              </a:spcBef>
              <a:spcAft>
                <a:spcPts val="0"/>
              </a:spcAft>
              <a:buNone/>
            </a:pPr>
            <a:r>
              <a:rPr lang="en" sz="1500">
                <a:solidFill>
                  <a:srgbClr val="323E48"/>
                </a:solidFill>
                <a:latin typeface="Arial"/>
                <a:ea typeface="Arial"/>
                <a:cs typeface="Arial"/>
                <a:sym typeface="Arial"/>
              </a:rPr>
              <a:t>4. Processing</a:t>
            </a:r>
            <a:endParaRPr sz="1500">
              <a:solidFill>
                <a:srgbClr val="323E48"/>
              </a:solidFill>
              <a:latin typeface="Arial"/>
              <a:ea typeface="Arial"/>
              <a:cs typeface="Arial"/>
              <a:sym typeface="Arial"/>
            </a:endParaRPr>
          </a:p>
          <a:p>
            <a:pPr indent="0" lvl="0" marL="0" rtl="0" algn="l">
              <a:lnSpc>
                <a:spcPct val="115000"/>
              </a:lnSpc>
              <a:spcBef>
                <a:spcPts val="1200"/>
              </a:spcBef>
              <a:spcAft>
                <a:spcPts val="0"/>
              </a:spcAft>
              <a:buNone/>
            </a:pPr>
            <a:r>
              <a:rPr lang="en" sz="1300">
                <a:solidFill>
                  <a:srgbClr val="323E48"/>
                </a:solidFill>
                <a:latin typeface="Arial"/>
                <a:ea typeface="Arial"/>
                <a:cs typeface="Arial"/>
                <a:sym typeface="Arial"/>
              </a:rPr>
              <a:t>During this stage, the data inputted to the computer in the previous stage is actually processed for interpretation. Processing is done using </a:t>
            </a:r>
            <a:r>
              <a:rPr lang="en" sz="1300">
                <a:solidFill>
                  <a:schemeClr val="hlink"/>
                </a:solidFill>
                <a:uFill>
                  <a:noFill/>
                </a:uFill>
                <a:latin typeface="Arial"/>
                <a:ea typeface="Arial"/>
                <a:cs typeface="Arial"/>
                <a:sym typeface="Arial"/>
                <a:hlinkClick r:id="rId5"/>
              </a:rPr>
              <a:t>machine learning</a:t>
            </a:r>
            <a:r>
              <a:rPr lang="en" sz="1300">
                <a:solidFill>
                  <a:srgbClr val="323E48"/>
                </a:solidFill>
                <a:latin typeface="Arial"/>
                <a:ea typeface="Arial"/>
                <a:cs typeface="Arial"/>
                <a:sym typeface="Arial"/>
              </a:rPr>
              <a:t> algorithms, though the process itself may vary slightly depending on the source of data being processed (data lakes, social networks, connected devices etc.) and its intended use (examining advertising patterns, medical diagnosis from connected devices, determining customer needs, etc.).</a:t>
            </a:r>
            <a:endParaRPr sz="1300">
              <a:solidFill>
                <a:srgbClr val="323E48"/>
              </a:solidFill>
              <a:latin typeface="Arial"/>
              <a:ea typeface="Arial"/>
              <a:cs typeface="Arial"/>
              <a:sym typeface="Arial"/>
            </a:endParaRPr>
          </a:p>
          <a:p>
            <a:pPr indent="0" lvl="0" marL="0" rtl="0" algn="l">
              <a:lnSpc>
                <a:spcPct val="115000"/>
              </a:lnSpc>
              <a:spcBef>
                <a:spcPts val="1200"/>
              </a:spcBef>
              <a:spcAft>
                <a:spcPts val="0"/>
              </a:spcAft>
              <a:buNone/>
            </a:pPr>
            <a:r>
              <a:rPr lang="en" sz="1500">
                <a:solidFill>
                  <a:srgbClr val="323E48"/>
                </a:solidFill>
                <a:latin typeface="Arial"/>
                <a:ea typeface="Arial"/>
                <a:cs typeface="Arial"/>
                <a:sym typeface="Arial"/>
              </a:rPr>
              <a:t>5. Data output/interpretation</a:t>
            </a:r>
            <a:endParaRPr sz="1500">
              <a:solidFill>
                <a:srgbClr val="323E48"/>
              </a:solidFill>
              <a:latin typeface="Arial"/>
              <a:ea typeface="Arial"/>
              <a:cs typeface="Arial"/>
              <a:sym typeface="Arial"/>
            </a:endParaRPr>
          </a:p>
          <a:p>
            <a:pPr indent="0" lvl="0" marL="0" rtl="0" algn="l">
              <a:lnSpc>
                <a:spcPct val="115000"/>
              </a:lnSpc>
              <a:spcBef>
                <a:spcPts val="1200"/>
              </a:spcBef>
              <a:spcAft>
                <a:spcPts val="0"/>
              </a:spcAft>
              <a:buNone/>
            </a:pPr>
            <a:r>
              <a:rPr lang="en" sz="1300">
                <a:solidFill>
                  <a:srgbClr val="323E48"/>
                </a:solidFill>
                <a:latin typeface="Arial"/>
                <a:ea typeface="Arial"/>
                <a:cs typeface="Arial"/>
                <a:sym typeface="Arial"/>
              </a:rPr>
              <a:t>The output/interpretation stage is the stage at which data is finally usable to non-data scientists. It is translated, readable, and often in the form of graphs, videos, images, plain text, etc.). Members of the company or institution can now begin to </a:t>
            </a:r>
            <a:r>
              <a:rPr lang="en" sz="1300">
                <a:solidFill>
                  <a:schemeClr val="hlink"/>
                </a:solidFill>
                <a:uFill>
                  <a:noFill/>
                </a:uFill>
                <a:latin typeface="Arial"/>
                <a:ea typeface="Arial"/>
                <a:cs typeface="Arial"/>
                <a:sym typeface="Arial"/>
                <a:hlinkClick r:id="rId6"/>
              </a:rPr>
              <a:t>self-serve the data</a:t>
            </a:r>
            <a:r>
              <a:rPr lang="en" sz="1300">
                <a:solidFill>
                  <a:srgbClr val="323E48"/>
                </a:solidFill>
                <a:latin typeface="Arial"/>
                <a:ea typeface="Arial"/>
                <a:cs typeface="Arial"/>
                <a:sym typeface="Arial"/>
              </a:rPr>
              <a:t> for their own </a:t>
            </a:r>
            <a:r>
              <a:rPr lang="en" sz="1300">
                <a:solidFill>
                  <a:schemeClr val="hlink"/>
                </a:solidFill>
                <a:uFill>
                  <a:noFill/>
                </a:uFill>
                <a:latin typeface="Arial"/>
                <a:ea typeface="Arial"/>
                <a:cs typeface="Arial"/>
                <a:sym typeface="Arial"/>
                <a:hlinkClick r:id="rId7"/>
              </a:rPr>
              <a:t>data analytics</a:t>
            </a:r>
            <a:r>
              <a:rPr lang="en" sz="1300">
                <a:solidFill>
                  <a:srgbClr val="323E48"/>
                </a:solidFill>
                <a:latin typeface="Arial"/>
                <a:ea typeface="Arial"/>
                <a:cs typeface="Arial"/>
                <a:sym typeface="Arial"/>
              </a:rPr>
              <a:t> projects.</a:t>
            </a:r>
            <a:endParaRPr sz="1300">
              <a:solidFill>
                <a:srgbClr val="323E48"/>
              </a:solidFill>
              <a:latin typeface="Arial"/>
              <a:ea typeface="Arial"/>
              <a:cs typeface="Arial"/>
              <a:sym typeface="Arial"/>
            </a:endParaRPr>
          </a:p>
          <a:p>
            <a:pPr indent="0" lvl="0" marL="0" rtl="0" algn="l">
              <a:spcBef>
                <a:spcPts val="1200"/>
              </a:spcBef>
              <a:spcAft>
                <a:spcPts val="0"/>
              </a:spcAft>
              <a:buNone/>
            </a:pPr>
            <a: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364325"/>
            <a:ext cx="7505700" cy="426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323E48"/>
                </a:solidFill>
                <a:latin typeface="Arial"/>
                <a:ea typeface="Arial"/>
                <a:cs typeface="Arial"/>
                <a:sym typeface="Arial"/>
              </a:rPr>
              <a:t>6. Data storage</a:t>
            </a:r>
            <a:endParaRPr sz="1800">
              <a:solidFill>
                <a:srgbClr val="323E48"/>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323E48"/>
                </a:solidFill>
                <a:latin typeface="Arial"/>
                <a:ea typeface="Arial"/>
                <a:cs typeface="Arial"/>
                <a:sym typeface="Arial"/>
              </a:rPr>
              <a:t>The final stage of data processing is </a:t>
            </a:r>
            <a:r>
              <a:rPr lang="en" sz="1600">
                <a:solidFill>
                  <a:schemeClr val="hlink"/>
                </a:solidFill>
                <a:uFill>
                  <a:noFill/>
                </a:uFill>
                <a:latin typeface="Arial"/>
                <a:ea typeface="Arial"/>
                <a:cs typeface="Arial"/>
                <a:sym typeface="Arial"/>
                <a:hlinkClick r:id="rId3"/>
              </a:rPr>
              <a:t>storage</a:t>
            </a:r>
            <a:r>
              <a:rPr lang="en" sz="1600">
                <a:solidFill>
                  <a:srgbClr val="323E48"/>
                </a:solidFill>
                <a:latin typeface="Arial"/>
                <a:ea typeface="Arial"/>
                <a:cs typeface="Arial"/>
                <a:sym typeface="Arial"/>
              </a:rPr>
              <a:t>. After all of the data is processed, it is then stored for future use. While some information may be put to use immediately, much of it will serve a purpose later on. Plus, properly stored data is a necessity for compliance with data protection legislation like </a:t>
            </a:r>
            <a:r>
              <a:rPr lang="en" sz="1600">
                <a:solidFill>
                  <a:schemeClr val="hlink"/>
                </a:solidFill>
                <a:uFill>
                  <a:noFill/>
                </a:uFill>
                <a:latin typeface="Arial"/>
                <a:ea typeface="Arial"/>
                <a:cs typeface="Arial"/>
                <a:sym typeface="Arial"/>
                <a:hlinkClick r:id="rId4"/>
              </a:rPr>
              <a:t>GDPR</a:t>
            </a:r>
            <a:r>
              <a:rPr lang="en" sz="1600">
                <a:solidFill>
                  <a:srgbClr val="323E48"/>
                </a:solidFill>
                <a:latin typeface="Arial"/>
                <a:ea typeface="Arial"/>
                <a:cs typeface="Arial"/>
                <a:sym typeface="Arial"/>
              </a:rPr>
              <a:t>. When data is properly stored, it can be quickly and easily accessed by members of the organization when needed.</a:t>
            </a:r>
            <a:endParaRPr sz="1600">
              <a:solidFill>
                <a:srgbClr val="323E48"/>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776275" y="374100"/>
            <a:ext cx="75057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What is CRISP</a:t>
            </a:r>
            <a:endParaRPr sz="2400"/>
          </a:p>
        </p:txBody>
      </p:sp>
      <p:sp>
        <p:nvSpPr>
          <p:cNvPr id="176" name="Google Shape;176;p21"/>
          <p:cNvSpPr txBox="1"/>
          <p:nvPr>
            <p:ph idx="1" type="body"/>
          </p:nvPr>
        </p:nvSpPr>
        <p:spPr>
          <a:xfrm>
            <a:off x="776275" y="1071575"/>
            <a:ext cx="7505700" cy="33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highlight>
                  <a:srgbClr val="FFFFFF"/>
                </a:highlight>
                <a:latin typeface="Raleway"/>
                <a:ea typeface="Raleway"/>
                <a:cs typeface="Raleway"/>
                <a:sym typeface="Raleway"/>
              </a:rPr>
              <a:t>The </a:t>
            </a:r>
            <a:r>
              <a:rPr lang="en" sz="1400" u="sng">
                <a:solidFill>
                  <a:srgbClr val="202124"/>
                </a:solidFill>
                <a:highlight>
                  <a:srgbClr val="FFFFFF"/>
                </a:highlight>
                <a:latin typeface="Raleway"/>
                <a:ea typeface="Raleway"/>
                <a:cs typeface="Raleway"/>
                <a:sym typeface="Raleway"/>
              </a:rPr>
              <a:t>CRoss Industry Standard Process for Data Mining</a:t>
            </a:r>
            <a:r>
              <a:rPr lang="en" sz="1400">
                <a:solidFill>
                  <a:srgbClr val="202124"/>
                </a:solidFill>
                <a:highlight>
                  <a:srgbClr val="FFFFFF"/>
                </a:highlight>
                <a:latin typeface="Raleway"/>
                <a:ea typeface="Raleway"/>
                <a:cs typeface="Raleway"/>
                <a:sym typeface="Raleway"/>
              </a:rPr>
              <a:t> (</a:t>
            </a:r>
            <a:r>
              <a:rPr i="1" lang="en" sz="1400">
                <a:solidFill>
                  <a:srgbClr val="202124"/>
                </a:solidFill>
                <a:highlight>
                  <a:srgbClr val="FFFFFF"/>
                </a:highlight>
                <a:latin typeface="Raleway"/>
                <a:ea typeface="Raleway"/>
                <a:cs typeface="Raleway"/>
                <a:sym typeface="Raleway"/>
              </a:rPr>
              <a:t>CRISP-DM</a:t>
            </a:r>
            <a:r>
              <a:rPr lang="en" sz="1400">
                <a:solidFill>
                  <a:srgbClr val="202124"/>
                </a:solidFill>
                <a:highlight>
                  <a:srgbClr val="FFFFFF"/>
                </a:highlight>
                <a:latin typeface="Raleway"/>
                <a:ea typeface="Raleway"/>
                <a:cs typeface="Raleway"/>
                <a:sym typeface="Raleway"/>
              </a:rPr>
              <a:t>) is a process model with six phases that naturally describes the </a:t>
            </a:r>
            <a:r>
              <a:rPr lang="en" sz="1400">
                <a:solidFill>
                  <a:srgbClr val="202124"/>
                </a:solidFill>
                <a:highlight>
                  <a:srgbClr val="FFFFFF"/>
                </a:highlight>
                <a:uFill>
                  <a:noFill/>
                </a:uFill>
                <a:latin typeface="Raleway"/>
                <a:ea typeface="Raleway"/>
                <a:cs typeface="Raleway"/>
                <a:sym typeface="Raleway"/>
                <a:hlinkClick r:id="rId3">
                  <a:extLst>
                    <a:ext uri="{A12FA001-AC4F-418D-AE19-62706E023703}">
                      <ahyp:hlinkClr val="tx"/>
                    </a:ext>
                  </a:extLst>
                </a:hlinkClick>
              </a:rPr>
              <a:t>data science life cycle</a:t>
            </a:r>
            <a:r>
              <a:rPr lang="en" sz="1400">
                <a:solidFill>
                  <a:srgbClr val="202124"/>
                </a:solidFill>
                <a:highlight>
                  <a:srgbClr val="FFFFFF"/>
                </a:highlight>
                <a:latin typeface="Raleway"/>
                <a:ea typeface="Raleway"/>
                <a:cs typeface="Raleway"/>
                <a:sym typeface="Raleway"/>
              </a:rPr>
              <a:t>. It’s like a set of guardrails to help you plan, organize, and implement your data science (or machine learning)</a:t>
            </a:r>
            <a:r>
              <a:rPr lang="en">
                <a:solidFill>
                  <a:srgbClr val="202124"/>
                </a:solidFill>
                <a:highlight>
                  <a:srgbClr val="FFFFFF"/>
                </a:highlight>
                <a:latin typeface="Arial"/>
                <a:ea typeface="Arial"/>
                <a:cs typeface="Arial"/>
                <a:sym typeface="Arial"/>
              </a:rPr>
              <a:t> </a:t>
            </a:r>
            <a:r>
              <a:rPr lang="en" sz="1400">
                <a:solidFill>
                  <a:srgbClr val="202124"/>
                </a:solidFill>
                <a:highlight>
                  <a:srgbClr val="FFFFFF"/>
                </a:highlight>
                <a:latin typeface="Raleway"/>
                <a:ea typeface="Raleway"/>
                <a:cs typeface="Raleway"/>
                <a:sym typeface="Raleway"/>
              </a:rPr>
              <a:t>project.</a:t>
            </a:r>
            <a:endParaRPr sz="1400">
              <a:solidFill>
                <a:srgbClr val="202124"/>
              </a:solidFill>
              <a:highlight>
                <a:srgbClr val="FFFFFF"/>
              </a:highlight>
              <a:latin typeface="Raleway"/>
              <a:ea typeface="Raleway"/>
              <a:cs typeface="Raleway"/>
              <a:sym typeface="Raleway"/>
            </a:endParaRPr>
          </a:p>
          <a:p>
            <a:pPr indent="-317500" lvl="0" marL="457200" rtl="0" algn="l">
              <a:spcBef>
                <a:spcPts val="1500"/>
              </a:spcBef>
              <a:spcAft>
                <a:spcPts val="0"/>
              </a:spcAft>
              <a:buClr>
                <a:srgbClr val="202124"/>
              </a:buClr>
              <a:buSzPts val="1400"/>
              <a:buFont typeface="Raleway"/>
              <a:buAutoNum type="arabicPeriod"/>
            </a:pPr>
            <a:r>
              <a:rPr lang="en" sz="1400">
                <a:solidFill>
                  <a:srgbClr val="202124"/>
                </a:solidFill>
                <a:highlight>
                  <a:srgbClr val="FFFFFF"/>
                </a:highlight>
                <a:latin typeface="Raleway"/>
                <a:ea typeface="Raleway"/>
                <a:cs typeface="Raleway"/>
                <a:sym typeface="Raleway"/>
              </a:rPr>
              <a:t>Business understanding </a:t>
            </a:r>
            <a:endParaRPr sz="1400">
              <a:solidFill>
                <a:srgbClr val="202124"/>
              </a:solidFill>
              <a:highlight>
                <a:srgbClr val="FFFFFF"/>
              </a:highlight>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AutoNum type="arabicPeriod"/>
            </a:pPr>
            <a:r>
              <a:rPr lang="en" sz="1400">
                <a:solidFill>
                  <a:srgbClr val="202124"/>
                </a:solidFill>
                <a:highlight>
                  <a:srgbClr val="FFFFFF"/>
                </a:highlight>
                <a:latin typeface="Raleway"/>
                <a:ea typeface="Raleway"/>
                <a:cs typeface="Raleway"/>
                <a:sym typeface="Raleway"/>
              </a:rPr>
              <a:t>data understanding </a:t>
            </a:r>
            <a:endParaRPr sz="1400">
              <a:solidFill>
                <a:srgbClr val="202124"/>
              </a:solidFill>
              <a:highlight>
                <a:srgbClr val="FFFFFF"/>
              </a:highlight>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AutoNum type="arabicPeriod"/>
            </a:pPr>
            <a:r>
              <a:rPr lang="en" sz="1400">
                <a:solidFill>
                  <a:srgbClr val="202124"/>
                </a:solidFill>
                <a:highlight>
                  <a:srgbClr val="FFFFFF"/>
                </a:highlight>
                <a:latin typeface="Raleway"/>
                <a:ea typeface="Raleway"/>
                <a:cs typeface="Raleway"/>
                <a:sym typeface="Raleway"/>
              </a:rPr>
              <a:t>Data preparation</a:t>
            </a:r>
            <a:endParaRPr sz="1400">
              <a:solidFill>
                <a:srgbClr val="202124"/>
              </a:solidFill>
              <a:highlight>
                <a:srgbClr val="FFFFFF"/>
              </a:highlight>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AutoNum type="arabicPeriod"/>
            </a:pPr>
            <a:r>
              <a:rPr lang="en" sz="1400">
                <a:solidFill>
                  <a:srgbClr val="202124"/>
                </a:solidFill>
                <a:highlight>
                  <a:srgbClr val="FFFFFF"/>
                </a:highlight>
                <a:latin typeface="Raleway"/>
                <a:ea typeface="Raleway"/>
                <a:cs typeface="Raleway"/>
                <a:sym typeface="Raleway"/>
              </a:rPr>
              <a:t>Modeling </a:t>
            </a:r>
            <a:endParaRPr sz="1400">
              <a:solidFill>
                <a:srgbClr val="202124"/>
              </a:solidFill>
              <a:highlight>
                <a:srgbClr val="FFFFFF"/>
              </a:highlight>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AutoNum type="arabicPeriod"/>
            </a:pPr>
            <a:r>
              <a:rPr lang="en" sz="1400">
                <a:solidFill>
                  <a:srgbClr val="202124"/>
                </a:solidFill>
                <a:highlight>
                  <a:srgbClr val="FFFFFF"/>
                </a:highlight>
                <a:latin typeface="Raleway"/>
                <a:ea typeface="Raleway"/>
                <a:cs typeface="Raleway"/>
                <a:sym typeface="Raleway"/>
              </a:rPr>
              <a:t>Evaluation </a:t>
            </a:r>
            <a:endParaRPr sz="1400">
              <a:solidFill>
                <a:srgbClr val="202124"/>
              </a:solidFill>
              <a:highlight>
                <a:srgbClr val="FFFFFF"/>
              </a:highlight>
              <a:latin typeface="Raleway"/>
              <a:ea typeface="Raleway"/>
              <a:cs typeface="Raleway"/>
              <a:sym typeface="Raleway"/>
            </a:endParaRPr>
          </a:p>
          <a:p>
            <a:pPr indent="-317500" lvl="0" marL="457200" rtl="0" algn="l">
              <a:spcBef>
                <a:spcPts val="0"/>
              </a:spcBef>
              <a:spcAft>
                <a:spcPts val="0"/>
              </a:spcAft>
              <a:buClr>
                <a:srgbClr val="202124"/>
              </a:buClr>
              <a:buSzPts val="1400"/>
              <a:buFont typeface="Raleway"/>
              <a:buAutoNum type="arabicPeriod"/>
            </a:pPr>
            <a:r>
              <a:rPr lang="en" sz="1400">
                <a:solidFill>
                  <a:srgbClr val="202124"/>
                </a:solidFill>
                <a:highlight>
                  <a:srgbClr val="FFFFFF"/>
                </a:highlight>
                <a:latin typeface="Raleway"/>
                <a:ea typeface="Raleway"/>
                <a:cs typeface="Raleway"/>
                <a:sym typeface="Raleway"/>
              </a:rPr>
              <a:t>Deployment </a:t>
            </a:r>
            <a:endParaRPr sz="1400">
              <a:solidFill>
                <a:srgbClr val="202124"/>
              </a:solidFill>
              <a:highlight>
                <a:srgbClr val="FFFFFF"/>
              </a:highlight>
              <a:latin typeface="Raleway"/>
              <a:ea typeface="Raleway"/>
              <a:cs typeface="Raleway"/>
              <a:sym typeface="Raleway"/>
            </a:endParaRPr>
          </a:p>
          <a:p>
            <a:pPr indent="0" lvl="0" marL="0" rtl="0" algn="l">
              <a:spcBef>
                <a:spcPts val="800"/>
              </a:spcBef>
              <a:spcAft>
                <a:spcPts val="1200"/>
              </a:spcAft>
              <a:buNone/>
            </a:pPr>
            <a:r>
              <a:t/>
            </a:r>
            <a:endParaRPr sz="1500">
              <a:solidFill>
                <a:srgbClr val="20212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