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2C9AB5CC-51F2-4D3E-8A1A-5C4A4799D436}"/>
    <pc:docChg chg="modSld">
      <pc:chgData name="appampally ramyasri" userId="520674c8ac7a8b8b" providerId="LiveId" clId="{2C9AB5CC-51F2-4D3E-8A1A-5C4A4799D436}" dt="2022-01-22T18:23:28.406" v="3" actId="255"/>
      <pc:docMkLst>
        <pc:docMk/>
      </pc:docMkLst>
      <pc:sldChg chg="addSp modSp mod">
        <pc:chgData name="appampally ramyasri" userId="520674c8ac7a8b8b" providerId="LiveId" clId="{2C9AB5CC-51F2-4D3E-8A1A-5C4A4799D436}" dt="2022-01-22T18:23:28.406" v="3" actId="255"/>
        <pc:sldMkLst>
          <pc:docMk/>
          <pc:sldMk cId="3172548706" sldId="263"/>
        </pc:sldMkLst>
        <pc:spChg chg="add mod">
          <ac:chgData name="appampally ramyasri" userId="520674c8ac7a8b8b" providerId="LiveId" clId="{2C9AB5CC-51F2-4D3E-8A1A-5C4A4799D436}" dt="2022-01-22T18:23:28.406" v="3" actId="255"/>
          <ac:spMkLst>
            <pc:docMk/>
            <pc:sldMk cId="3172548706" sldId="263"/>
            <ac:spMk id="3" creationId="{CEFDF3FD-3751-47DD-A80A-D447FDC636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9998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75450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85699C-CD58-4FD7-9AE9-AD155CC0CB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036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281238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85699C-CD58-4FD7-9AE9-AD155CC0CB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803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169638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794982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9846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5579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19B45-BCA0-4008-8872-180F6376DDD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28897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84352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19B45-BCA0-4008-8872-180F6376DDD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365638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19B45-BCA0-4008-8872-180F6376DDD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415903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19B45-BCA0-4008-8872-180F6376DDD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286856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139952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19B45-BCA0-4008-8872-180F6376DDD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85699C-CD58-4FD7-9AE9-AD155CC0CB5E}" type="slidenum">
              <a:rPr lang="en-US" smtClean="0"/>
              <a:t>‹#›</a:t>
            </a:fld>
            <a:endParaRPr lang="en-US"/>
          </a:p>
        </p:txBody>
      </p:sp>
    </p:spTree>
    <p:extLst>
      <p:ext uri="{BB962C8B-B14F-4D97-AF65-F5344CB8AC3E}">
        <p14:creationId xmlns:p14="http://schemas.microsoft.com/office/powerpoint/2010/main" val="161653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019B45-BCA0-4008-8872-180F6376DDDC}" type="datetimeFigureOut">
              <a:rPr lang="en-US" smtClean="0"/>
              <a:t>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85699C-CD58-4FD7-9AE9-AD155CC0CB5E}" type="slidenum">
              <a:rPr lang="en-US" smtClean="0"/>
              <a:t>‹#›</a:t>
            </a:fld>
            <a:endParaRPr lang="en-US"/>
          </a:p>
        </p:txBody>
      </p:sp>
    </p:spTree>
    <p:extLst>
      <p:ext uri="{BB962C8B-B14F-4D97-AF65-F5344CB8AC3E}">
        <p14:creationId xmlns:p14="http://schemas.microsoft.com/office/powerpoint/2010/main" val="252524823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A24A-1CE1-480B-9186-1C8E549A3122}"/>
              </a:ext>
            </a:extLst>
          </p:cNvPr>
          <p:cNvSpPr>
            <a:spLocks noGrp="1"/>
          </p:cNvSpPr>
          <p:nvPr>
            <p:ph type="title"/>
          </p:nvPr>
        </p:nvSpPr>
        <p:spPr>
          <a:xfrm>
            <a:off x="501821" y="437498"/>
            <a:ext cx="8911687" cy="794143"/>
          </a:xfrm>
        </p:spPr>
        <p:txBody>
          <a:bodyPr/>
          <a:lstStyle/>
          <a:p>
            <a:r>
              <a:rPr lang="en-US" dirty="0"/>
              <a:t>what is cross validation</a:t>
            </a:r>
          </a:p>
        </p:txBody>
      </p:sp>
      <p:sp>
        <p:nvSpPr>
          <p:cNvPr id="3" name="Content Placeholder 2">
            <a:extLst>
              <a:ext uri="{FF2B5EF4-FFF2-40B4-BE49-F238E27FC236}">
                <a16:creationId xmlns:a16="http://schemas.microsoft.com/office/drawing/2014/main" id="{0F263E96-82CC-48A0-9343-478413FBC4A5}"/>
              </a:ext>
            </a:extLst>
          </p:cNvPr>
          <p:cNvSpPr>
            <a:spLocks noGrp="1"/>
          </p:cNvSpPr>
          <p:nvPr>
            <p:ph idx="1"/>
          </p:nvPr>
        </p:nvSpPr>
        <p:spPr>
          <a:xfrm>
            <a:off x="454563" y="1343608"/>
            <a:ext cx="11563265" cy="5243804"/>
          </a:xfrm>
        </p:spPr>
        <p:txBody>
          <a:bodyPr>
            <a:normAutofit/>
          </a:bodyPr>
          <a:lstStyle/>
          <a:p>
            <a:pPr algn="just"/>
            <a:r>
              <a:rPr lang="en-US" sz="2400" b="0" i="0" dirty="0">
                <a:solidFill>
                  <a:srgbClr val="333333"/>
                </a:solidFill>
                <a:effectLst/>
                <a:latin typeface="inter-regular"/>
              </a:rPr>
              <a:t>Cross-validation is a technique for validating the model efficiency by training it on the subset of input data and testing on previously unseen subset of the input data. </a:t>
            </a:r>
            <a:r>
              <a:rPr lang="en-US" sz="2400" b="1" i="1" dirty="0">
                <a:solidFill>
                  <a:srgbClr val="333333"/>
                </a:solidFill>
                <a:effectLst/>
                <a:latin typeface="inter-bold"/>
              </a:rPr>
              <a:t>We can also say that it is a technique to check how a statistical model generalizes to an independent dataset</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In </a:t>
            </a:r>
            <a:r>
              <a:rPr lang="en-US" sz="2400" b="0" i="0" u="none" strike="noStrike" dirty="0">
                <a:solidFill>
                  <a:srgbClr val="008000"/>
                </a:solidFill>
                <a:effectLst/>
                <a:latin typeface="inter-regular"/>
                <a:hlinkClick r:id="rId2"/>
              </a:rPr>
              <a:t>machine learning</a:t>
            </a:r>
            <a:r>
              <a:rPr lang="en-US" sz="2400" b="0" i="0" dirty="0">
                <a:solidFill>
                  <a:srgbClr val="333333"/>
                </a:solidFill>
                <a:effectLst/>
                <a:latin typeface="inter-regular"/>
              </a:rPr>
              <a:t>, there is always the need to test the stability of the model. It means based only on the training dataset; we can't fit our model on the training dataset. For this purpose, we reserve a particular sample of the dataset, which was not part of the training dataset. After that, we test our model on that sample before deployment, and this complete process comes under cross-validation. This is something different from the general train-test split.</a:t>
            </a:r>
          </a:p>
          <a:p>
            <a:endParaRPr lang="en-US" sz="2400" dirty="0"/>
          </a:p>
        </p:txBody>
      </p:sp>
    </p:spTree>
    <p:extLst>
      <p:ext uri="{BB962C8B-B14F-4D97-AF65-F5344CB8AC3E}">
        <p14:creationId xmlns:p14="http://schemas.microsoft.com/office/powerpoint/2010/main" val="21374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E2B2-7CA6-437E-B89A-87867BB2700E}"/>
              </a:ext>
            </a:extLst>
          </p:cNvPr>
          <p:cNvSpPr>
            <a:spLocks noGrp="1"/>
          </p:cNvSpPr>
          <p:nvPr>
            <p:ph type="title"/>
          </p:nvPr>
        </p:nvSpPr>
        <p:spPr>
          <a:xfrm>
            <a:off x="988059" y="390844"/>
            <a:ext cx="8911687" cy="1023257"/>
          </a:xfrm>
        </p:spPr>
        <p:txBody>
          <a:bodyPr>
            <a:normAutofit fontScale="90000"/>
          </a:bodyPr>
          <a:lstStyle/>
          <a:p>
            <a:r>
              <a:rPr lang="en-US" dirty="0"/>
              <a:t>What are the different methods used in cross validation </a:t>
            </a:r>
          </a:p>
        </p:txBody>
      </p:sp>
      <p:sp>
        <p:nvSpPr>
          <p:cNvPr id="3" name="Content Placeholder 2">
            <a:extLst>
              <a:ext uri="{FF2B5EF4-FFF2-40B4-BE49-F238E27FC236}">
                <a16:creationId xmlns:a16="http://schemas.microsoft.com/office/drawing/2014/main" id="{3000B587-7378-43D5-8A3D-02A875A3A436}"/>
              </a:ext>
            </a:extLst>
          </p:cNvPr>
          <p:cNvSpPr>
            <a:spLocks noGrp="1"/>
          </p:cNvSpPr>
          <p:nvPr>
            <p:ph idx="1"/>
          </p:nvPr>
        </p:nvSpPr>
        <p:spPr>
          <a:xfrm>
            <a:off x="984346" y="1722012"/>
            <a:ext cx="8915400" cy="4370877"/>
          </a:xfrm>
        </p:spPr>
        <p:txBody>
          <a:bodyPr>
            <a:normAutofit/>
          </a:bodyPr>
          <a:lstStyle/>
          <a:p>
            <a:r>
              <a:rPr lang="en-US" sz="2400" b="0" i="0" dirty="0">
                <a:solidFill>
                  <a:srgbClr val="333333"/>
                </a:solidFill>
                <a:effectLst/>
                <a:latin typeface="inter-regular"/>
              </a:rPr>
              <a:t>There are some common methods that are used for cross-validation. These methods are given below:</a:t>
            </a:r>
          </a:p>
          <a:p>
            <a:pPr algn="just">
              <a:buFont typeface="+mj-lt"/>
              <a:buAutoNum type="arabicPeriod"/>
            </a:pPr>
            <a:r>
              <a:rPr lang="en-US" sz="2400" b="1" i="0" dirty="0">
                <a:solidFill>
                  <a:srgbClr val="000000"/>
                </a:solidFill>
                <a:effectLst/>
                <a:latin typeface="inter-bold"/>
              </a:rPr>
              <a:t>Validation Set Approach</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Leave-P-out cross-validation</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Leave one out cross-validation</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K-fold cross-validation</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Stratified k-fold cross-validation</a:t>
            </a:r>
            <a:endParaRPr lang="en-US" sz="2400" b="0" i="0" dirty="0">
              <a:solidFill>
                <a:srgbClr val="000000"/>
              </a:solidFill>
              <a:effectLst/>
              <a:latin typeface="inter-regular"/>
            </a:endParaRPr>
          </a:p>
          <a:p>
            <a:endParaRPr lang="en-US" sz="2400" dirty="0"/>
          </a:p>
        </p:txBody>
      </p:sp>
    </p:spTree>
    <p:extLst>
      <p:ext uri="{BB962C8B-B14F-4D97-AF65-F5344CB8AC3E}">
        <p14:creationId xmlns:p14="http://schemas.microsoft.com/office/powerpoint/2010/main" val="178965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95DC3-D4CD-40AE-9776-6D376BFAE3BA}"/>
              </a:ext>
            </a:extLst>
          </p:cNvPr>
          <p:cNvSpPr txBox="1"/>
          <p:nvPr/>
        </p:nvSpPr>
        <p:spPr>
          <a:xfrm>
            <a:off x="923731" y="894509"/>
            <a:ext cx="10702212" cy="5262979"/>
          </a:xfrm>
          <a:prstGeom prst="rect">
            <a:avLst/>
          </a:prstGeom>
          <a:noFill/>
        </p:spPr>
        <p:txBody>
          <a:bodyPr wrap="square">
            <a:spAutoFit/>
          </a:bodyPr>
          <a:lstStyle/>
          <a:p>
            <a:pPr algn="just"/>
            <a:r>
              <a:rPr lang="en-US" sz="2400" b="0" i="0" dirty="0">
                <a:solidFill>
                  <a:srgbClr val="610B4B"/>
                </a:solidFill>
                <a:effectLst/>
                <a:latin typeface="erdana"/>
              </a:rPr>
              <a:t>Validation Set Approach</a:t>
            </a:r>
          </a:p>
          <a:p>
            <a:pPr algn="just"/>
            <a:r>
              <a:rPr lang="en-US" sz="2400" b="0" i="0" dirty="0">
                <a:solidFill>
                  <a:srgbClr val="333333"/>
                </a:solidFill>
                <a:effectLst/>
                <a:latin typeface="inter-regular"/>
              </a:rPr>
              <a:t>We divide our input dataset into a training set and test or validation set in the validation set approach. Both the subsets are given 50% of the dataset.</a:t>
            </a:r>
          </a:p>
          <a:p>
            <a:pPr algn="just"/>
            <a:r>
              <a:rPr lang="en-US" sz="2400" b="0" i="0" dirty="0">
                <a:solidFill>
                  <a:srgbClr val="333333"/>
                </a:solidFill>
                <a:effectLst/>
                <a:latin typeface="inter-regular"/>
              </a:rPr>
              <a:t>But it has one of the big disadvantages that we are just using a 50% dataset to train our model, so the model may miss out to capture important information of the dataset. It also tends to give the underfitted model.</a:t>
            </a:r>
          </a:p>
          <a:p>
            <a:pPr algn="just"/>
            <a:r>
              <a:rPr lang="en-US" sz="2400" b="0" i="0" dirty="0">
                <a:solidFill>
                  <a:srgbClr val="610B4B"/>
                </a:solidFill>
                <a:effectLst/>
                <a:latin typeface="erdana"/>
              </a:rPr>
              <a:t>Leave-P-out cross-validation</a:t>
            </a:r>
          </a:p>
          <a:p>
            <a:pPr algn="just"/>
            <a:r>
              <a:rPr lang="en-US" sz="2400" b="0" i="0" dirty="0">
                <a:solidFill>
                  <a:srgbClr val="333333"/>
                </a:solidFill>
                <a:effectLst/>
                <a:latin typeface="inter-regular"/>
              </a:rPr>
              <a:t>In this approach, the p datasets are left out of the training data. It means, if there are total n datapoints in the original input dataset, then n-p data points will be used as the training dataset and the p data points as the validation set. This complete process is repeated for all the samples, and the average error is calculated to know the effectiveness of the model.</a:t>
            </a:r>
          </a:p>
          <a:p>
            <a:pPr algn="just"/>
            <a:r>
              <a:rPr lang="en-US" sz="2400" b="0" i="0" dirty="0">
                <a:solidFill>
                  <a:srgbClr val="333333"/>
                </a:solidFill>
                <a:effectLst/>
                <a:latin typeface="inter-regular"/>
              </a:rPr>
              <a:t>There is a disadvantage of this technique; that is, it can be computationally difficult for the large p</a:t>
            </a:r>
          </a:p>
        </p:txBody>
      </p:sp>
    </p:spTree>
    <p:extLst>
      <p:ext uri="{BB962C8B-B14F-4D97-AF65-F5344CB8AC3E}">
        <p14:creationId xmlns:p14="http://schemas.microsoft.com/office/powerpoint/2010/main" val="422242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99749-B55F-4341-BCF3-0683885491AC}"/>
              </a:ext>
            </a:extLst>
          </p:cNvPr>
          <p:cNvSpPr txBox="1"/>
          <p:nvPr/>
        </p:nvSpPr>
        <p:spPr>
          <a:xfrm>
            <a:off x="1296955" y="1310006"/>
            <a:ext cx="10590245" cy="4832092"/>
          </a:xfrm>
          <a:prstGeom prst="rect">
            <a:avLst/>
          </a:prstGeom>
          <a:noFill/>
        </p:spPr>
        <p:txBody>
          <a:bodyPr wrap="square">
            <a:spAutoFit/>
          </a:bodyPr>
          <a:lstStyle/>
          <a:p>
            <a:pPr algn="just"/>
            <a:r>
              <a:rPr lang="en-US" sz="2800" b="0" i="0" dirty="0">
                <a:solidFill>
                  <a:srgbClr val="610B4B"/>
                </a:solidFill>
                <a:effectLst/>
                <a:latin typeface="erdana"/>
              </a:rPr>
              <a:t>Leave one out cross-validation</a:t>
            </a:r>
          </a:p>
          <a:p>
            <a:pPr algn="just"/>
            <a:r>
              <a:rPr lang="en-US" sz="2800" b="0" i="0" dirty="0">
                <a:solidFill>
                  <a:srgbClr val="333333"/>
                </a:solidFill>
                <a:effectLst/>
                <a:latin typeface="inter-regular"/>
              </a:rPr>
              <a:t>This method is similar to the leave-p-out cross-validation, but instead of p, we need to take 1 dataset out of training. It means, in this approach, for each learning set, only one datapoint is reserved, and the remaining dataset is used to train the model. This process repeats for each datapoint. Hence for n samples, we get n different training set and n test set. It has the following features:</a:t>
            </a:r>
          </a:p>
          <a:p>
            <a:pPr algn="just">
              <a:buFont typeface="Arial" panose="020B0604020202020204" pitchFamily="34" charset="0"/>
              <a:buChar char="•"/>
            </a:pPr>
            <a:r>
              <a:rPr lang="en-US" sz="2800" b="0" i="0" dirty="0">
                <a:solidFill>
                  <a:srgbClr val="000000"/>
                </a:solidFill>
                <a:effectLst/>
                <a:latin typeface="inter-regular"/>
              </a:rPr>
              <a:t>In this approach, the bias is minimum as all the data points are used.</a:t>
            </a:r>
          </a:p>
          <a:p>
            <a:pPr algn="just">
              <a:buFont typeface="Arial" panose="020B0604020202020204" pitchFamily="34" charset="0"/>
              <a:buChar char="•"/>
            </a:pPr>
            <a:r>
              <a:rPr lang="en-US" sz="2800" b="0" i="0" dirty="0">
                <a:solidFill>
                  <a:srgbClr val="000000"/>
                </a:solidFill>
                <a:effectLst/>
                <a:latin typeface="inter-regular"/>
              </a:rPr>
              <a:t>The process is executed for n times; hence execution time is high.</a:t>
            </a:r>
          </a:p>
          <a:p>
            <a:pPr algn="just">
              <a:buFont typeface="Arial" panose="020B0604020202020204" pitchFamily="34" charset="0"/>
              <a:buChar char="•"/>
            </a:pPr>
            <a:r>
              <a:rPr lang="en-US" sz="2800" b="0" i="0" dirty="0">
                <a:solidFill>
                  <a:srgbClr val="000000"/>
                </a:solidFill>
                <a:effectLst/>
                <a:latin typeface="inter-regular"/>
              </a:rPr>
              <a:t>This approach leads to high variation in testing the effectiveness of the model as we iteratively check against one data point.</a:t>
            </a:r>
          </a:p>
        </p:txBody>
      </p:sp>
    </p:spTree>
    <p:extLst>
      <p:ext uri="{BB962C8B-B14F-4D97-AF65-F5344CB8AC3E}">
        <p14:creationId xmlns:p14="http://schemas.microsoft.com/office/powerpoint/2010/main" val="315840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EEB2F-4ABB-4410-AB2F-B66A56807822}"/>
              </a:ext>
            </a:extLst>
          </p:cNvPr>
          <p:cNvSpPr txBox="1"/>
          <p:nvPr/>
        </p:nvSpPr>
        <p:spPr>
          <a:xfrm>
            <a:off x="353008" y="318930"/>
            <a:ext cx="11485984" cy="6370975"/>
          </a:xfrm>
          <a:prstGeom prst="rect">
            <a:avLst/>
          </a:prstGeom>
          <a:noFill/>
        </p:spPr>
        <p:txBody>
          <a:bodyPr wrap="square">
            <a:spAutoFit/>
          </a:bodyPr>
          <a:lstStyle/>
          <a:p>
            <a:pPr algn="just"/>
            <a:r>
              <a:rPr lang="en-US" sz="2400" b="0" i="0" dirty="0">
                <a:solidFill>
                  <a:srgbClr val="610B4B"/>
                </a:solidFill>
                <a:effectLst/>
                <a:latin typeface="erdana"/>
              </a:rPr>
              <a:t>K-Fold Cross-Validation</a:t>
            </a:r>
          </a:p>
          <a:p>
            <a:pPr algn="just"/>
            <a:r>
              <a:rPr lang="en-US" sz="2400" b="0" i="0" dirty="0">
                <a:solidFill>
                  <a:srgbClr val="333333"/>
                </a:solidFill>
                <a:effectLst/>
                <a:latin typeface="inter-regular"/>
              </a:rPr>
              <a:t>K-fold cross-validation approach divides the input dataset into K groups of samples of equal sizes. These samples are called </a:t>
            </a:r>
            <a:r>
              <a:rPr lang="en-US" sz="2400" b="1" i="0" dirty="0">
                <a:solidFill>
                  <a:srgbClr val="333333"/>
                </a:solidFill>
                <a:effectLst/>
                <a:latin typeface="inter-bold"/>
              </a:rPr>
              <a:t>folds</a:t>
            </a:r>
            <a:r>
              <a:rPr lang="en-US" sz="2400" b="0" i="0" dirty="0">
                <a:solidFill>
                  <a:srgbClr val="333333"/>
                </a:solidFill>
                <a:effectLst/>
                <a:latin typeface="inter-regular"/>
              </a:rPr>
              <a:t>. For each learning set, the prediction function uses k-1 folds, and the rest of the folds are used for the test set. This approach is a very popular CV approach because it is easy to understand, and the output is less biased than other methods.</a:t>
            </a:r>
          </a:p>
          <a:p>
            <a:pPr algn="just"/>
            <a:r>
              <a:rPr lang="en-US" sz="2400" b="0" i="0" dirty="0">
                <a:solidFill>
                  <a:srgbClr val="333333"/>
                </a:solidFill>
                <a:effectLst/>
                <a:latin typeface="inter-regular"/>
              </a:rPr>
              <a:t>The steps for k-fold cross-validation are:</a:t>
            </a:r>
          </a:p>
          <a:p>
            <a:pPr algn="just">
              <a:buFont typeface="Arial" panose="020B0604020202020204" pitchFamily="34" charset="0"/>
              <a:buChar char="•"/>
            </a:pPr>
            <a:r>
              <a:rPr lang="en-US" sz="2400" b="0" i="0" dirty="0">
                <a:solidFill>
                  <a:srgbClr val="000000"/>
                </a:solidFill>
                <a:effectLst/>
                <a:latin typeface="inter-regular"/>
              </a:rPr>
              <a:t>Split the input dataset into K groups</a:t>
            </a:r>
          </a:p>
          <a:p>
            <a:pPr algn="just">
              <a:buFont typeface="Arial" panose="020B0604020202020204" pitchFamily="34" charset="0"/>
              <a:buChar char="•"/>
            </a:pPr>
            <a:r>
              <a:rPr lang="en-US" sz="2400" b="0" i="0" dirty="0">
                <a:solidFill>
                  <a:srgbClr val="000000"/>
                </a:solidFill>
                <a:effectLst/>
                <a:latin typeface="inter-regular"/>
              </a:rPr>
              <a:t>For each group:</a:t>
            </a:r>
          </a:p>
          <a:p>
            <a:pPr marL="742950" lvl="1" indent="-285750" algn="just">
              <a:buFont typeface="Arial" panose="020B0604020202020204" pitchFamily="34" charset="0"/>
              <a:buChar char="•"/>
            </a:pPr>
            <a:r>
              <a:rPr lang="en-US" sz="2400" b="0" i="0" dirty="0">
                <a:solidFill>
                  <a:srgbClr val="000000"/>
                </a:solidFill>
                <a:effectLst/>
                <a:latin typeface="inter-regular"/>
              </a:rPr>
              <a:t>Take one group as the reserve or test data set.</a:t>
            </a:r>
          </a:p>
          <a:p>
            <a:pPr marL="742950" lvl="1" indent="-285750" algn="just">
              <a:buFont typeface="Arial" panose="020B0604020202020204" pitchFamily="34" charset="0"/>
              <a:buChar char="•"/>
            </a:pPr>
            <a:r>
              <a:rPr lang="en-US" sz="2400" b="0" i="0" dirty="0">
                <a:solidFill>
                  <a:srgbClr val="000000"/>
                </a:solidFill>
                <a:effectLst/>
                <a:latin typeface="inter-regular"/>
              </a:rPr>
              <a:t>Use remaining groups as the training dataset</a:t>
            </a:r>
          </a:p>
          <a:p>
            <a:pPr marL="742950" lvl="1" indent="-285750" algn="just">
              <a:buFont typeface="Arial" panose="020B0604020202020204" pitchFamily="34" charset="0"/>
              <a:buChar char="•"/>
            </a:pPr>
            <a:r>
              <a:rPr lang="en-US" sz="2400" b="0" i="0" dirty="0">
                <a:solidFill>
                  <a:srgbClr val="000000"/>
                </a:solidFill>
                <a:effectLst/>
                <a:latin typeface="inter-regular"/>
              </a:rPr>
              <a:t>Fit the model on the training set and evaluate the performance of the model using the test set.</a:t>
            </a:r>
          </a:p>
          <a:p>
            <a:pPr algn="just"/>
            <a:r>
              <a:rPr lang="en-US" sz="2400" b="0" i="0" dirty="0">
                <a:solidFill>
                  <a:srgbClr val="333333"/>
                </a:solidFill>
                <a:effectLst/>
                <a:latin typeface="inter-regular"/>
              </a:rPr>
              <a:t>Let's take an example of 5-folds cross-validation. So, the dataset is grouped into 5 folds. On 1</a:t>
            </a:r>
            <a:r>
              <a:rPr lang="en-US" sz="2400" b="0" i="0" baseline="30000" dirty="0">
                <a:solidFill>
                  <a:srgbClr val="333333"/>
                </a:solidFill>
                <a:effectLst/>
                <a:latin typeface="inter-regular"/>
              </a:rPr>
              <a:t>st</a:t>
            </a:r>
            <a:r>
              <a:rPr lang="en-US" sz="2400" b="0" i="0" dirty="0">
                <a:solidFill>
                  <a:srgbClr val="333333"/>
                </a:solidFill>
                <a:effectLst/>
                <a:latin typeface="inter-regular"/>
              </a:rPr>
              <a:t> iteration, the first fold is reserved for test the model, and rest are used to train the model. On 2</a:t>
            </a:r>
            <a:r>
              <a:rPr lang="en-US" sz="2400" b="0" i="0" baseline="30000" dirty="0">
                <a:solidFill>
                  <a:srgbClr val="333333"/>
                </a:solidFill>
                <a:effectLst/>
                <a:latin typeface="inter-regular"/>
              </a:rPr>
              <a:t>nd</a:t>
            </a:r>
            <a:r>
              <a:rPr lang="en-US" sz="2400" b="0" i="0" dirty="0">
                <a:solidFill>
                  <a:srgbClr val="333333"/>
                </a:solidFill>
                <a:effectLst/>
                <a:latin typeface="inter-regular"/>
              </a:rPr>
              <a:t> iteration, the second fold is used to test the model, and rest are used to train the model. This process will continue until each fold is not used for the test fold.</a:t>
            </a:r>
          </a:p>
        </p:txBody>
      </p:sp>
    </p:spTree>
    <p:extLst>
      <p:ext uri="{BB962C8B-B14F-4D97-AF65-F5344CB8AC3E}">
        <p14:creationId xmlns:p14="http://schemas.microsoft.com/office/powerpoint/2010/main" val="189904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oss-Validation in Machine Learning">
            <a:extLst>
              <a:ext uri="{FF2B5EF4-FFF2-40B4-BE49-F238E27FC236}">
                <a16:creationId xmlns:a16="http://schemas.microsoft.com/office/drawing/2014/main" id="{E5A539FA-68BB-482B-88C2-B89F238AF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1344385"/>
            <a:ext cx="11476653" cy="489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8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DF3FD-3751-47DD-A80A-D447FDC636DD}"/>
              </a:ext>
            </a:extLst>
          </p:cNvPr>
          <p:cNvSpPr txBox="1"/>
          <p:nvPr/>
        </p:nvSpPr>
        <p:spPr>
          <a:xfrm>
            <a:off x="1278294" y="756009"/>
            <a:ext cx="10394302" cy="5632311"/>
          </a:xfrm>
          <a:prstGeom prst="rect">
            <a:avLst/>
          </a:prstGeom>
          <a:noFill/>
        </p:spPr>
        <p:txBody>
          <a:bodyPr wrap="square">
            <a:spAutoFit/>
          </a:bodyPr>
          <a:lstStyle/>
          <a:p>
            <a:pPr algn="just"/>
            <a:r>
              <a:rPr lang="en-US" sz="2400" b="0" i="0" dirty="0">
                <a:solidFill>
                  <a:srgbClr val="610B4B"/>
                </a:solidFill>
                <a:effectLst/>
                <a:latin typeface="erdana"/>
              </a:rPr>
              <a:t>Stratified k-fold cross-validation</a:t>
            </a:r>
          </a:p>
          <a:p>
            <a:pPr algn="just"/>
            <a:r>
              <a:rPr lang="en-US" sz="2400" b="0" i="0" dirty="0">
                <a:solidFill>
                  <a:srgbClr val="333333"/>
                </a:solidFill>
                <a:effectLst/>
                <a:latin typeface="inter-regular"/>
              </a:rPr>
              <a:t>This technique is similar to k-fold cross-validation with some little changes. This approach works on stratification concept, it is a process of rearranging the data to ensure that each fold or group is a good representative of the complete dataset. To deal with the bias and variance, it is one of the best approaches.</a:t>
            </a:r>
          </a:p>
          <a:p>
            <a:pPr algn="just"/>
            <a:r>
              <a:rPr lang="en-US" sz="2400" b="0" i="0" dirty="0">
                <a:solidFill>
                  <a:srgbClr val="333333"/>
                </a:solidFill>
                <a:effectLst/>
                <a:latin typeface="inter-regular"/>
              </a:rPr>
              <a:t>It can be understood with an example of housing prices, such that the price of some houses can be much high than other houses. To tackle such situations, a stratified k-fold cross-validation technique is useful.</a:t>
            </a:r>
          </a:p>
          <a:p>
            <a:pPr algn="just"/>
            <a:r>
              <a:rPr lang="en-US" sz="2400" b="0" i="0" dirty="0">
                <a:solidFill>
                  <a:srgbClr val="610B4B"/>
                </a:solidFill>
                <a:effectLst/>
                <a:latin typeface="erdana"/>
              </a:rPr>
              <a:t>Holdout Method</a:t>
            </a:r>
          </a:p>
          <a:p>
            <a:pPr algn="just"/>
            <a:r>
              <a:rPr lang="en-US" sz="2400" b="0" i="0" dirty="0">
                <a:solidFill>
                  <a:srgbClr val="333333"/>
                </a:solidFill>
                <a:effectLst/>
                <a:latin typeface="inter-regular"/>
              </a:rPr>
              <a:t>This method is the simplest cross-validation technique among all. In this method, we need to remove a subset of the training data and use it to get prediction results by training it on the rest part of the dataset.</a:t>
            </a:r>
          </a:p>
          <a:p>
            <a:pPr algn="just"/>
            <a:r>
              <a:rPr lang="en-US" sz="2400" b="0" i="0" dirty="0">
                <a:solidFill>
                  <a:srgbClr val="333333"/>
                </a:solidFill>
                <a:effectLst/>
                <a:latin typeface="inter-regular"/>
              </a:rPr>
              <a:t>The error that occurs in this process tells how well our model will perform with the unknown dataset. Although this approach is simple to perform, it still faces the issue of high variance, and it also produces misleading results sometimes.</a:t>
            </a:r>
          </a:p>
        </p:txBody>
      </p:sp>
    </p:spTree>
    <p:extLst>
      <p:ext uri="{BB962C8B-B14F-4D97-AF65-F5344CB8AC3E}">
        <p14:creationId xmlns:p14="http://schemas.microsoft.com/office/powerpoint/2010/main" val="31725487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TotalTime>
  <Words>894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erdana</vt:lpstr>
      <vt:lpstr>inter-bold</vt:lpstr>
      <vt:lpstr>inter-regular</vt:lpstr>
      <vt:lpstr>Wingdings 3</vt:lpstr>
      <vt:lpstr>Wisp</vt:lpstr>
      <vt:lpstr>what is cross validation</vt:lpstr>
      <vt:lpstr>What are the different methods used in cross validation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cross validation</dc:title>
  <dc:creator>appampally ramyasri</dc:creator>
  <cp:lastModifiedBy>appampally ramyasri</cp:lastModifiedBy>
  <cp:revision>1</cp:revision>
  <dcterms:created xsi:type="dcterms:W3CDTF">2022-01-22T18:13:14Z</dcterms:created>
  <dcterms:modified xsi:type="dcterms:W3CDTF">2022-01-22T18:25:28Z</dcterms:modified>
</cp:coreProperties>
</file>