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dataset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0-4A6F-46D9-9E93-EC8D141AF0F6}"/>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59A6-E672-4A25-A595-0A92DD587F37}"/>
              </a:ext>
            </a:extLst>
          </p:cNvPr>
          <p:cNvSpPr>
            <a:spLocks noGrp="1"/>
          </p:cNvSpPr>
          <p:nvPr>
            <p:ph type="title"/>
          </p:nvPr>
        </p:nvSpPr>
        <p:spPr/>
        <p:txBody>
          <a:bodyPr/>
          <a:lstStyle/>
          <a:p>
            <a:r>
              <a:rPr lang="en-US" dirty="0">
                <a:effectLst/>
              </a:rPr>
              <a:t>Define feature and label</a:t>
            </a:r>
          </a:p>
        </p:txBody>
      </p:sp>
      <p:sp>
        <p:nvSpPr>
          <p:cNvPr id="3" name="Content Placeholder 2">
            <a:extLst>
              <a:ext uri="{FF2B5EF4-FFF2-40B4-BE49-F238E27FC236}">
                <a16:creationId xmlns:a16="http://schemas.microsoft.com/office/drawing/2014/main" id="{95092E7E-C687-43BC-AAB8-2A29FB6E3851}"/>
              </a:ext>
            </a:extLst>
          </p:cNvPr>
          <p:cNvSpPr>
            <a:spLocks noGrp="1"/>
          </p:cNvSpPr>
          <p:nvPr>
            <p:ph idx="1"/>
          </p:nvPr>
        </p:nvSpPr>
        <p:spPr>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a:effectLst/>
              </a:rPr>
              <a:t>In machine learning feature mean property of your training data  or you can say a column name in your training dataset</a:t>
            </a:r>
          </a:p>
          <a:p>
            <a:r>
              <a:rPr lang="en-US" dirty="0">
                <a:effectLst/>
              </a:rPr>
              <a:t>Independent variables (Feature)</a:t>
            </a:r>
          </a:p>
          <a:p>
            <a:r>
              <a:rPr lang="en-US" dirty="0" err="1">
                <a:effectLst/>
              </a:rPr>
              <a:t>Eg</a:t>
            </a:r>
            <a:r>
              <a:rPr lang="en-US" dirty="0">
                <a:effectLst/>
              </a:rPr>
              <a:t>:- height ,age color  are the features</a:t>
            </a:r>
          </a:p>
          <a:p>
            <a:r>
              <a:rPr lang="en-US" dirty="0">
                <a:effectLst/>
              </a:rPr>
              <a:t>The output you get after training a model is called label </a:t>
            </a:r>
          </a:p>
          <a:p>
            <a:r>
              <a:rPr lang="en-US" dirty="0" err="1">
                <a:effectLst/>
              </a:rPr>
              <a:t>Eg</a:t>
            </a:r>
            <a:r>
              <a:rPr lang="en-US" dirty="0">
                <a:effectLst/>
              </a:rPr>
              <a:t>:- hall, </a:t>
            </a:r>
            <a:r>
              <a:rPr lang="en-US" dirty="0" err="1">
                <a:effectLst/>
              </a:rPr>
              <a:t>kitchen,bath</a:t>
            </a:r>
            <a:r>
              <a:rPr lang="en-US" dirty="0">
                <a:effectLst/>
              </a:rPr>
              <a:t> price </a:t>
            </a:r>
          </a:p>
          <a:p>
            <a:r>
              <a:rPr lang="en-US" dirty="0">
                <a:effectLst/>
              </a:rPr>
              <a:t>From above example price is the label </a:t>
            </a:r>
          </a:p>
        </p:txBody>
      </p:sp>
    </p:spTree>
    <p:extLst>
      <p:ext uri="{BB962C8B-B14F-4D97-AF65-F5344CB8AC3E}">
        <p14:creationId xmlns:p14="http://schemas.microsoft.com/office/powerpoint/2010/main" val="98468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F36B-F2C6-496C-8C16-C3B3BF03326A}"/>
              </a:ext>
            </a:extLst>
          </p:cNvPr>
          <p:cNvSpPr>
            <a:spLocks noGrp="1"/>
          </p:cNvSpPr>
          <p:nvPr>
            <p:ph type="title"/>
          </p:nvPr>
        </p:nvSpPr>
        <p:spPr/>
        <p:txBody>
          <a:bodyPr/>
          <a:lstStyle/>
          <a:p>
            <a:r>
              <a:rPr lang="en-US" dirty="0">
                <a:latin typeface="Agency FB" panose="020B0503020202020204" pitchFamily="34" charset="0"/>
              </a:rPr>
              <a:t>Define training dataset and testing dataset </a:t>
            </a:r>
          </a:p>
        </p:txBody>
      </p:sp>
      <p:sp>
        <p:nvSpPr>
          <p:cNvPr id="3" name="Content Placeholder 2">
            <a:extLst>
              <a:ext uri="{FF2B5EF4-FFF2-40B4-BE49-F238E27FC236}">
                <a16:creationId xmlns:a16="http://schemas.microsoft.com/office/drawing/2014/main" id="{A5921849-455D-479C-8498-980D5A1AE171}"/>
              </a:ext>
            </a:extLst>
          </p:cNvPr>
          <p:cNvSpPr>
            <a:spLocks noGrp="1"/>
          </p:cNvSpPr>
          <p:nvPr>
            <p:ph idx="1"/>
          </p:nvPr>
        </p:nvSpPr>
        <p:spPr>
          <a:xfrm>
            <a:off x="913794" y="1935921"/>
            <a:ext cx="10706705" cy="431247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a:t>Training dataset:- to train a model</a:t>
            </a:r>
          </a:p>
          <a:p>
            <a:r>
              <a:rPr lang="en-US" dirty="0"/>
              <a:t>Testing dataset:-to test a trained model</a:t>
            </a:r>
          </a:p>
          <a:p>
            <a:r>
              <a:rPr lang="en-US" dirty="0"/>
              <a:t>Here training dataset =80%</a:t>
            </a:r>
          </a:p>
          <a:p>
            <a:r>
              <a:rPr lang="en-US" dirty="0"/>
              <a:t>Testing data set is 20%</a:t>
            </a:r>
          </a:p>
        </p:txBody>
      </p:sp>
      <p:graphicFrame>
        <p:nvGraphicFramePr>
          <p:cNvPr id="7" name="Chart 6">
            <a:extLst>
              <a:ext uri="{FF2B5EF4-FFF2-40B4-BE49-F238E27FC236}">
                <a16:creationId xmlns:a16="http://schemas.microsoft.com/office/drawing/2014/main" id="{00CC5E5E-A065-4039-AF80-A8FD98D4D07A}"/>
              </a:ext>
            </a:extLst>
          </p:cNvPr>
          <p:cNvGraphicFramePr/>
          <p:nvPr>
            <p:extLst>
              <p:ext uri="{D42A27DB-BD31-4B8C-83A1-F6EECF244321}">
                <p14:modId xmlns:p14="http://schemas.microsoft.com/office/powerpoint/2010/main" val="4154755838"/>
              </p:ext>
            </p:extLst>
          </p:nvPr>
        </p:nvGraphicFramePr>
        <p:xfrm>
          <a:off x="7543799" y="2107371"/>
          <a:ext cx="3812221" cy="3695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547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EDE2-DE99-4499-8AE5-5CF9F06D0A37}"/>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What are the different types of </a:t>
            </a:r>
            <a:r>
              <a:rPr lang="en-US" sz="2800" dirty="0" err="1">
                <a:latin typeface="Arial" panose="020B0604020202020204" pitchFamily="34" charset="0"/>
                <a:cs typeface="Arial" panose="020B0604020202020204" pitchFamily="34" charset="0"/>
              </a:rPr>
              <a:t>machin</a:t>
            </a:r>
            <a:r>
              <a:rPr lang="en-US" sz="2800" dirty="0">
                <a:latin typeface="Arial" panose="020B0604020202020204" pitchFamily="34" charset="0"/>
                <a:cs typeface="Arial" panose="020B0604020202020204" pitchFamily="34" charset="0"/>
              </a:rPr>
              <a:t> e learning</a:t>
            </a:r>
          </a:p>
        </p:txBody>
      </p:sp>
      <p:sp>
        <p:nvSpPr>
          <p:cNvPr id="3" name="Content Placeholder 2">
            <a:extLst>
              <a:ext uri="{FF2B5EF4-FFF2-40B4-BE49-F238E27FC236}">
                <a16:creationId xmlns:a16="http://schemas.microsoft.com/office/drawing/2014/main" id="{62D681D7-7561-4D9A-BD0A-34AB823F7E6F}"/>
              </a:ext>
            </a:extLst>
          </p:cNvPr>
          <p:cNvSpPr>
            <a:spLocks noGrp="1"/>
          </p:cNvSpPr>
          <p:nvPr>
            <p:ph idx="1"/>
          </p:nvPr>
        </p:nvSpPr>
        <p:spPr/>
        <p:txBody>
          <a:bodyPr/>
          <a:lstStyle/>
          <a:p>
            <a:r>
              <a:rPr lang="en-US" dirty="0"/>
              <a:t>3 types of machine </a:t>
            </a:r>
            <a:r>
              <a:rPr lang="en-US" dirty="0" err="1"/>
              <a:t>learings</a:t>
            </a:r>
            <a:r>
              <a:rPr lang="en-US" dirty="0"/>
              <a:t> </a:t>
            </a:r>
          </a:p>
          <a:p>
            <a:r>
              <a:rPr lang="en-US" dirty="0"/>
              <a:t>1 supervised learning </a:t>
            </a:r>
          </a:p>
          <a:p>
            <a:r>
              <a:rPr lang="en-US" dirty="0"/>
              <a:t>2 unsupervised learning </a:t>
            </a:r>
          </a:p>
          <a:p>
            <a:r>
              <a:rPr lang="en-US" dirty="0"/>
              <a:t>3 reinforcement learning</a:t>
            </a:r>
          </a:p>
        </p:txBody>
      </p:sp>
    </p:spTree>
    <p:extLst>
      <p:ext uri="{BB962C8B-B14F-4D97-AF65-F5344CB8AC3E}">
        <p14:creationId xmlns:p14="http://schemas.microsoft.com/office/powerpoint/2010/main" val="42998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7DC8-18BB-400D-A3A6-ADB72C788041}"/>
              </a:ext>
            </a:extLst>
          </p:cNvPr>
          <p:cNvSpPr>
            <a:spLocks noGrp="1"/>
          </p:cNvSpPr>
          <p:nvPr>
            <p:ph type="title"/>
          </p:nvPr>
        </p:nvSpPr>
        <p:spPr>
          <a:xfrm>
            <a:off x="844122" y="350801"/>
            <a:ext cx="10353761" cy="944599"/>
          </a:xfrm>
        </p:spPr>
        <p:txBody>
          <a:bodyPr>
            <a:normAutofit/>
          </a:bodyPr>
          <a:lstStyle/>
          <a:p>
            <a:r>
              <a:rPr lang="en-US" sz="2800" dirty="0">
                <a:latin typeface="Bahnschrift Light" panose="020B0502040204020203" pitchFamily="34" charset="0"/>
              </a:rPr>
              <a:t>Difference between supervised and unsupervised learning</a:t>
            </a:r>
          </a:p>
        </p:txBody>
      </p:sp>
      <p:sp>
        <p:nvSpPr>
          <p:cNvPr id="3" name="Text Placeholder 2">
            <a:extLst>
              <a:ext uri="{FF2B5EF4-FFF2-40B4-BE49-F238E27FC236}">
                <a16:creationId xmlns:a16="http://schemas.microsoft.com/office/drawing/2014/main" id="{6AD2B09A-18C3-475D-B5E8-E0B4CE628ABE}"/>
              </a:ext>
            </a:extLst>
          </p:cNvPr>
          <p:cNvSpPr>
            <a:spLocks noGrp="1"/>
          </p:cNvSpPr>
          <p:nvPr>
            <p:ph type="body" idx="1"/>
          </p:nvPr>
        </p:nvSpPr>
        <p:spPr>
          <a:xfrm>
            <a:off x="1027799" y="1329874"/>
            <a:ext cx="4879199" cy="441776"/>
          </a:xfrm>
        </p:spPr>
        <p:txBody>
          <a:bodyPr>
            <a:normAutofit lnSpcReduction="10000"/>
          </a:bodyPr>
          <a:lstStyle/>
          <a:p>
            <a:r>
              <a:rPr lang="en-US" dirty="0"/>
              <a:t>Supervised leaning </a:t>
            </a:r>
          </a:p>
        </p:txBody>
      </p:sp>
      <p:sp>
        <p:nvSpPr>
          <p:cNvPr id="4" name="Content Placeholder 3">
            <a:extLst>
              <a:ext uri="{FF2B5EF4-FFF2-40B4-BE49-F238E27FC236}">
                <a16:creationId xmlns:a16="http://schemas.microsoft.com/office/drawing/2014/main" id="{A92D8E0C-F39E-4AFD-A0FA-30C0C8E51683}"/>
              </a:ext>
            </a:extLst>
          </p:cNvPr>
          <p:cNvSpPr>
            <a:spLocks noGrp="1"/>
          </p:cNvSpPr>
          <p:nvPr>
            <p:ph sz="half" idx="2"/>
          </p:nvPr>
        </p:nvSpPr>
        <p:spPr>
          <a:xfrm>
            <a:off x="844122" y="1989515"/>
            <a:ext cx="5107208" cy="4763709"/>
          </a:xfrm>
        </p:spPr>
        <p:txBody>
          <a:bodyPr>
            <a:normAutofit lnSpcReduction="10000"/>
          </a:bodyPr>
          <a:lstStyle/>
          <a:p>
            <a:r>
              <a:rPr lang="en-US" b="0" i="0" dirty="0">
                <a:effectLst/>
                <a:latin typeface="inter-regular"/>
              </a:rPr>
              <a:t>Supervised learning algorithms are trained using labeled data.</a:t>
            </a:r>
          </a:p>
          <a:p>
            <a:r>
              <a:rPr lang="en-US" b="0" i="0" dirty="0">
                <a:effectLst/>
                <a:latin typeface="inter-regular"/>
              </a:rPr>
              <a:t>Supervised learning model predicts the output.</a:t>
            </a:r>
          </a:p>
          <a:p>
            <a:r>
              <a:rPr lang="en-US" b="0" i="0" dirty="0">
                <a:effectLst/>
                <a:latin typeface="inter-regular"/>
              </a:rPr>
              <a:t>In supervised learning, input data is provided to the model along with the output.</a:t>
            </a:r>
            <a:endParaRPr lang="en-US" dirty="0">
              <a:effectLst/>
              <a:latin typeface="inter-regular"/>
            </a:endParaRPr>
          </a:p>
          <a:p>
            <a:r>
              <a:rPr lang="en-US" b="0" i="0" dirty="0">
                <a:effectLst/>
                <a:latin typeface="inter-regular"/>
              </a:rPr>
              <a:t>Supervised learning can be used for those cases where we know the input as well as corresponding outputs.</a:t>
            </a:r>
          </a:p>
          <a:p>
            <a:r>
              <a:rPr lang="en-US" b="0" i="0" dirty="0">
                <a:effectLst/>
                <a:latin typeface="inter-regular"/>
              </a:rPr>
              <a:t>Supervised learning model produces an accurate result.</a:t>
            </a:r>
            <a:endParaRPr lang="en-US" dirty="0"/>
          </a:p>
        </p:txBody>
      </p:sp>
      <p:sp>
        <p:nvSpPr>
          <p:cNvPr id="5" name="Text Placeholder 4">
            <a:extLst>
              <a:ext uri="{FF2B5EF4-FFF2-40B4-BE49-F238E27FC236}">
                <a16:creationId xmlns:a16="http://schemas.microsoft.com/office/drawing/2014/main" id="{8DE7ED7E-5A42-4F2B-9920-BC87F21BD75A}"/>
              </a:ext>
            </a:extLst>
          </p:cNvPr>
          <p:cNvSpPr>
            <a:spLocks noGrp="1"/>
          </p:cNvSpPr>
          <p:nvPr>
            <p:ph type="body" sz="quarter" idx="3"/>
          </p:nvPr>
        </p:nvSpPr>
        <p:spPr>
          <a:xfrm>
            <a:off x="6402003" y="1441152"/>
            <a:ext cx="4865554" cy="441776"/>
          </a:xfrm>
        </p:spPr>
        <p:txBody>
          <a:bodyPr>
            <a:normAutofit lnSpcReduction="10000"/>
          </a:bodyPr>
          <a:lstStyle/>
          <a:p>
            <a:r>
              <a:rPr lang="en-US" dirty="0"/>
              <a:t>Unsupervised </a:t>
            </a:r>
            <a:r>
              <a:rPr lang="en-US" dirty="0" err="1"/>
              <a:t>learninng</a:t>
            </a:r>
            <a:endParaRPr lang="en-US" dirty="0"/>
          </a:p>
        </p:txBody>
      </p:sp>
      <p:sp>
        <p:nvSpPr>
          <p:cNvPr id="6" name="Content Placeholder 5">
            <a:extLst>
              <a:ext uri="{FF2B5EF4-FFF2-40B4-BE49-F238E27FC236}">
                <a16:creationId xmlns:a16="http://schemas.microsoft.com/office/drawing/2014/main" id="{0E7AC9EE-4C8F-41D0-B8AE-7744633B2CFB}"/>
              </a:ext>
            </a:extLst>
          </p:cNvPr>
          <p:cNvSpPr>
            <a:spLocks noGrp="1"/>
          </p:cNvSpPr>
          <p:nvPr>
            <p:ph sz="quarter" idx="4"/>
          </p:nvPr>
        </p:nvSpPr>
        <p:spPr>
          <a:xfrm>
            <a:off x="6102526" y="2028679"/>
            <a:ext cx="5095357" cy="4763709"/>
          </a:xfrm>
        </p:spPr>
        <p:txBody>
          <a:bodyPr>
            <a:normAutofit lnSpcReduction="10000"/>
          </a:bodyPr>
          <a:lstStyle/>
          <a:p>
            <a:r>
              <a:rPr lang="en-US" b="0" i="0" dirty="0">
                <a:effectLst/>
                <a:latin typeface="inter-regular"/>
              </a:rPr>
              <a:t>Unsupervised learning algorithms are trained using unlabeled data.</a:t>
            </a:r>
          </a:p>
          <a:p>
            <a:r>
              <a:rPr lang="en-US" b="0" i="0" dirty="0">
                <a:effectLst/>
                <a:latin typeface="inter-regular"/>
              </a:rPr>
              <a:t>Unsupervised learning model finds the hidden patterns in data.</a:t>
            </a:r>
          </a:p>
          <a:p>
            <a:r>
              <a:rPr lang="en-US" b="0" i="0" dirty="0">
                <a:effectLst/>
                <a:latin typeface="inter-regular"/>
              </a:rPr>
              <a:t>In unsupervised learning, only input data is provided to the model.</a:t>
            </a:r>
            <a:endParaRPr lang="en-US" dirty="0">
              <a:effectLst/>
              <a:latin typeface="inter-regular"/>
            </a:endParaRPr>
          </a:p>
          <a:p>
            <a:r>
              <a:rPr lang="en-US" b="0" i="0" dirty="0">
                <a:effectLst/>
                <a:latin typeface="inter-regular"/>
              </a:rPr>
              <a:t>Unsupervised learning can be used for those cases where we have only input data and no corresponding output data.</a:t>
            </a:r>
          </a:p>
          <a:p>
            <a:r>
              <a:rPr lang="en-US" b="0" i="0" dirty="0">
                <a:effectLst/>
                <a:latin typeface="inter-regular"/>
              </a:rPr>
              <a:t>Unsupervised learning model may give less accurate result as compared to supervised learning</a:t>
            </a:r>
            <a:endParaRPr lang="en-US" dirty="0"/>
          </a:p>
        </p:txBody>
      </p:sp>
    </p:spTree>
    <p:extLst>
      <p:ext uri="{BB962C8B-B14F-4D97-AF65-F5344CB8AC3E}">
        <p14:creationId xmlns:p14="http://schemas.microsoft.com/office/powerpoint/2010/main" val="411191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2A63-99D5-4FA6-A10D-F81FFE0A3CAB}"/>
              </a:ext>
            </a:extLst>
          </p:cNvPr>
          <p:cNvSpPr>
            <a:spLocks noGrp="1"/>
          </p:cNvSpPr>
          <p:nvPr>
            <p:ph type="title"/>
          </p:nvPr>
        </p:nvSpPr>
        <p:spPr/>
        <p:txBody>
          <a:bodyPr/>
          <a:lstStyle/>
          <a:p>
            <a:r>
              <a:rPr lang="en-US" dirty="0">
                <a:latin typeface="Bahnschrift Light" panose="020B0502040204020203" pitchFamily="34" charset="0"/>
              </a:rPr>
              <a:t>Types of supervised learning </a:t>
            </a:r>
          </a:p>
        </p:txBody>
      </p:sp>
      <p:sp>
        <p:nvSpPr>
          <p:cNvPr id="3" name="Content Placeholder 2">
            <a:extLst>
              <a:ext uri="{FF2B5EF4-FFF2-40B4-BE49-F238E27FC236}">
                <a16:creationId xmlns:a16="http://schemas.microsoft.com/office/drawing/2014/main" id="{166F5191-D194-4737-BFB0-24CE031910B0}"/>
              </a:ext>
            </a:extLst>
          </p:cNvPr>
          <p:cNvSpPr>
            <a:spLocks noGrp="1"/>
          </p:cNvSpPr>
          <p:nvPr>
            <p:ph idx="1"/>
          </p:nvPr>
        </p:nvSpPr>
        <p:spPr>
          <a:xfrm>
            <a:off x="913795" y="2096064"/>
            <a:ext cx="10353762" cy="4038036"/>
          </a:xfrm>
        </p:spPr>
        <p:txBody>
          <a:bodyPr/>
          <a:lstStyle/>
          <a:p>
            <a:r>
              <a:rPr lang="en-US" dirty="0"/>
              <a:t>2 types of supervised learning they are </a:t>
            </a:r>
          </a:p>
          <a:p>
            <a:r>
              <a:rPr lang="en-US" dirty="0"/>
              <a:t>1 Regression :- </a:t>
            </a:r>
            <a:r>
              <a:rPr lang="en-US" b="0" i="0" dirty="0">
                <a:effectLst/>
                <a:latin typeface="AvertaStd"/>
              </a:rPr>
              <a:t>Regression is a technique that aims to reproduce the output value. We can use it, for example, to predict the price of some product, like a price of a house in a specific city or the value of a stock. There is a huge number of things we can predict if we wish.</a:t>
            </a:r>
          </a:p>
          <a:p>
            <a:pPr marL="0" indent="0">
              <a:buNone/>
            </a:pPr>
            <a:endParaRPr lang="en-US" dirty="0"/>
          </a:p>
          <a:p>
            <a:r>
              <a:rPr lang="en-US" dirty="0"/>
              <a:t>2  classification :-</a:t>
            </a:r>
            <a:r>
              <a:rPr lang="en-US" b="0" i="0" dirty="0">
                <a:effectLst/>
                <a:latin typeface="AvertaStd"/>
              </a:rPr>
              <a:t>Classification is a technique that aims to reproduce class assignments. It can predict the response value and the data is separated into “classes”. Examples? Recognition of a type of car in a photo, is this mail spam or a message from a friend, or what the weather will be today.</a:t>
            </a:r>
            <a:endParaRPr lang="en-US" dirty="0"/>
          </a:p>
          <a:p>
            <a:endParaRPr lang="en-US" dirty="0"/>
          </a:p>
          <a:p>
            <a:endParaRPr lang="en-US" dirty="0"/>
          </a:p>
        </p:txBody>
      </p:sp>
    </p:spTree>
    <p:extLst>
      <p:ext uri="{BB962C8B-B14F-4D97-AF65-F5344CB8AC3E}">
        <p14:creationId xmlns:p14="http://schemas.microsoft.com/office/powerpoint/2010/main" val="123518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A3CA-AE1A-4D53-A016-D5719CA15F83}"/>
              </a:ext>
            </a:extLst>
          </p:cNvPr>
          <p:cNvSpPr>
            <a:spLocks noGrp="1"/>
          </p:cNvSpPr>
          <p:nvPr>
            <p:ph type="title"/>
          </p:nvPr>
        </p:nvSpPr>
        <p:spPr/>
        <p:txBody>
          <a:bodyPr/>
          <a:lstStyle/>
          <a:p>
            <a:r>
              <a:rPr lang="en-US" dirty="0">
                <a:latin typeface="Britannic Bold" panose="020B0903060703020204" pitchFamily="34" charset="0"/>
              </a:rPr>
              <a:t>Define clustering </a:t>
            </a:r>
          </a:p>
        </p:txBody>
      </p:sp>
      <p:sp>
        <p:nvSpPr>
          <p:cNvPr id="3" name="Content Placeholder 2">
            <a:extLst>
              <a:ext uri="{FF2B5EF4-FFF2-40B4-BE49-F238E27FC236}">
                <a16:creationId xmlns:a16="http://schemas.microsoft.com/office/drawing/2014/main" id="{3A1F52B1-615B-4D64-AC2B-0F6BE0532E00}"/>
              </a:ext>
            </a:extLst>
          </p:cNvPr>
          <p:cNvSpPr>
            <a:spLocks noGrp="1"/>
          </p:cNvSpPr>
          <p:nvPr>
            <p:ph idx="1"/>
          </p:nvPr>
        </p:nvSpPr>
        <p:spPr/>
        <p:txBody>
          <a:bodyPr/>
          <a:lstStyle/>
          <a:p>
            <a:r>
              <a:rPr lang="en-US" dirty="0"/>
              <a:t>Clustering:-</a:t>
            </a:r>
          </a:p>
          <a:p>
            <a:pPr algn="l" fontAlgn="base"/>
            <a:r>
              <a:rPr lang="en-US" b="0" i="0" dirty="0">
                <a:effectLst/>
                <a:latin typeface="AvertaStd"/>
              </a:rPr>
              <a:t>Clustering is used to find similarities and differences. It groups similar things together. Here we don’t provide any labels, but the system can understand data itself and cluster it well. Unlike classification, the final output labels are not known beforehand.</a:t>
            </a:r>
          </a:p>
          <a:p>
            <a:pPr algn="l" fontAlgn="base"/>
            <a:r>
              <a:rPr lang="en-US" b="0" i="0" dirty="0">
                <a:effectLst/>
                <a:latin typeface="AvertaStd"/>
              </a:rPr>
              <a:t>This kind of algorithm can help us solve many obstacles, like create clusters of similar tweets based on their content, find groups of photos with similar cars, or identify different types of news.</a:t>
            </a:r>
          </a:p>
          <a:p>
            <a:pPr marL="0" indent="0">
              <a:buNone/>
            </a:pPr>
            <a:endParaRPr lang="en-US" dirty="0"/>
          </a:p>
        </p:txBody>
      </p:sp>
    </p:spTree>
    <p:extLst>
      <p:ext uri="{BB962C8B-B14F-4D97-AF65-F5344CB8AC3E}">
        <p14:creationId xmlns:p14="http://schemas.microsoft.com/office/powerpoint/2010/main" val="321705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D2E7-444E-4BE8-A78F-E703FD879B94}"/>
              </a:ext>
            </a:extLst>
          </p:cNvPr>
          <p:cNvSpPr>
            <a:spLocks noGrp="1"/>
          </p:cNvSpPr>
          <p:nvPr>
            <p:ph type="title"/>
          </p:nvPr>
        </p:nvSpPr>
        <p:spPr>
          <a:xfrm>
            <a:off x="913795" y="609600"/>
            <a:ext cx="10353761" cy="962025"/>
          </a:xfrm>
        </p:spPr>
        <p:txBody>
          <a:bodyPr/>
          <a:lstStyle/>
          <a:p>
            <a:r>
              <a:rPr lang="en-US" dirty="0">
                <a:latin typeface="Bahnschrift Light" panose="020B0502040204020203" pitchFamily="34" charset="0"/>
              </a:rPr>
              <a:t>Define reinforcement learning</a:t>
            </a:r>
          </a:p>
        </p:txBody>
      </p:sp>
      <p:sp>
        <p:nvSpPr>
          <p:cNvPr id="3" name="Content Placeholder 2">
            <a:extLst>
              <a:ext uri="{FF2B5EF4-FFF2-40B4-BE49-F238E27FC236}">
                <a16:creationId xmlns:a16="http://schemas.microsoft.com/office/drawing/2014/main" id="{2E58907E-A516-42D2-B924-C12081079F46}"/>
              </a:ext>
            </a:extLst>
          </p:cNvPr>
          <p:cNvSpPr>
            <a:spLocks noGrp="1"/>
          </p:cNvSpPr>
          <p:nvPr>
            <p:ph idx="1"/>
          </p:nvPr>
        </p:nvSpPr>
        <p:spPr>
          <a:xfrm>
            <a:off x="913795" y="1866900"/>
            <a:ext cx="10353762" cy="4857750"/>
          </a:xfrm>
        </p:spPr>
        <p:txBody>
          <a:bodyPr>
            <a:normAutofit/>
          </a:bodyPr>
          <a:lstStyle/>
          <a:p>
            <a:r>
              <a:rPr lang="en-US" sz="2800" dirty="0"/>
              <a:t>Reinforcement:-</a:t>
            </a:r>
          </a:p>
          <a:p>
            <a:r>
              <a:rPr lang="en-US" dirty="0"/>
              <a:t>Uses no such labels.it a type of learning that relies on the time dependent sequence of label.</a:t>
            </a:r>
          </a:p>
          <a:p>
            <a:r>
              <a:rPr lang="en-US" dirty="0"/>
              <a:t>Reinforcement learning as the one that learns from its mistake </a:t>
            </a:r>
          </a:p>
          <a:p>
            <a:r>
              <a:rPr lang="en-US" dirty="0"/>
              <a:t>When reinforcement </a:t>
            </a:r>
            <a:r>
              <a:rPr lang="en-US" dirty="0" err="1"/>
              <a:t>algoritham</a:t>
            </a:r>
            <a:r>
              <a:rPr lang="en-US" dirty="0"/>
              <a:t> is placed in any environment, it makes a lot of mistakes in the beginning. It starts improving the moment some sort of signal to the algorithm that associate good </a:t>
            </a:r>
            <a:r>
              <a:rPr lang="en-US" dirty="0" err="1"/>
              <a:t>behaviour</a:t>
            </a:r>
            <a:r>
              <a:rPr lang="en-US" dirty="0"/>
              <a:t> with positive signal and bad </a:t>
            </a:r>
            <a:r>
              <a:rPr lang="en-US" dirty="0" err="1"/>
              <a:t>behaviourwith</a:t>
            </a:r>
            <a:r>
              <a:rPr lang="en-US" dirty="0"/>
              <a:t> negative one is provided over time it learns to make less mistakes </a:t>
            </a:r>
          </a:p>
          <a:p>
            <a:r>
              <a:rPr lang="en-US" dirty="0"/>
              <a:t>Ex</a:t>
            </a:r>
            <a:r>
              <a:rPr lang="en-US"/>
              <a:t>: video games </a:t>
            </a:r>
            <a:endParaRPr lang="en-US" dirty="0"/>
          </a:p>
          <a:p>
            <a:endParaRPr lang="en-US" sz="2800" dirty="0"/>
          </a:p>
        </p:txBody>
      </p:sp>
    </p:spTree>
    <p:extLst>
      <p:ext uri="{BB962C8B-B14F-4D97-AF65-F5344CB8AC3E}">
        <p14:creationId xmlns:p14="http://schemas.microsoft.com/office/powerpoint/2010/main" val="2994966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50</TotalTime>
  <Words>568</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Agency FB</vt:lpstr>
      <vt:lpstr>Arial</vt:lpstr>
      <vt:lpstr>AvertaStd</vt:lpstr>
      <vt:lpstr>Bahnschrift Light</vt:lpstr>
      <vt:lpstr>Bookman Old Style</vt:lpstr>
      <vt:lpstr>Britannic Bold</vt:lpstr>
      <vt:lpstr>inter-regular</vt:lpstr>
      <vt:lpstr>Rockwell</vt:lpstr>
      <vt:lpstr>Damask</vt:lpstr>
      <vt:lpstr>Define feature and label</vt:lpstr>
      <vt:lpstr>Define training dataset and testing dataset </vt:lpstr>
      <vt:lpstr>What are the different types of machin e learning</vt:lpstr>
      <vt:lpstr>Difference between supervised and unsupervised learning</vt:lpstr>
      <vt:lpstr>Types of supervised learning </vt:lpstr>
      <vt:lpstr>Define clustering </vt:lpstr>
      <vt:lpstr>Define reinforcement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feature and label</dc:title>
  <dc:creator>appampally ramyasri</dc:creator>
  <cp:lastModifiedBy>appampally ramyasri</cp:lastModifiedBy>
  <cp:revision>1</cp:revision>
  <dcterms:created xsi:type="dcterms:W3CDTF">2022-01-09T14:01:32Z</dcterms:created>
  <dcterms:modified xsi:type="dcterms:W3CDTF">2022-01-09T14:51:42Z</dcterms:modified>
</cp:coreProperties>
</file>