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ampally ramyasri" userId="520674c8ac7a8b8b" providerId="LiveId" clId="{D7A16052-7E54-471A-A0CF-E8B809A4323D}"/>
    <pc:docChg chg="custSel addSld delSld modSld">
      <pc:chgData name="appampally ramyasri" userId="520674c8ac7a8b8b" providerId="LiveId" clId="{D7A16052-7E54-471A-A0CF-E8B809A4323D}" dt="2022-01-27T14:29:18.866" v="103" actId="14100"/>
      <pc:docMkLst>
        <pc:docMk/>
      </pc:docMkLst>
      <pc:sldChg chg="modSp del">
        <pc:chgData name="appampally ramyasri" userId="520674c8ac7a8b8b" providerId="LiveId" clId="{D7A16052-7E54-471A-A0CF-E8B809A4323D}" dt="2022-01-27T14:23:36.832" v="3" actId="2696"/>
        <pc:sldMkLst>
          <pc:docMk/>
          <pc:sldMk cId="3728733166" sldId="256"/>
        </pc:sldMkLst>
        <pc:spChg chg="mod">
          <ac:chgData name="appampally ramyasri" userId="520674c8ac7a8b8b" providerId="LiveId" clId="{D7A16052-7E54-471A-A0CF-E8B809A4323D}" dt="2022-01-27T14:23:24.669" v="1"/>
          <ac:spMkLst>
            <pc:docMk/>
            <pc:sldMk cId="3728733166" sldId="256"/>
            <ac:spMk id="2" creationId="{72E6C094-A85E-48A9-BBEE-D11374F5A797}"/>
          </ac:spMkLst>
        </pc:spChg>
        <pc:spChg chg="mod">
          <ac:chgData name="appampally ramyasri" userId="520674c8ac7a8b8b" providerId="LiveId" clId="{D7A16052-7E54-471A-A0CF-E8B809A4323D}" dt="2022-01-27T14:23:24.669" v="1"/>
          <ac:spMkLst>
            <pc:docMk/>
            <pc:sldMk cId="3728733166" sldId="256"/>
            <ac:spMk id="3" creationId="{24AB8AB4-ED8B-4600-AAD2-81E51C852FB4}"/>
          </ac:spMkLst>
        </pc:spChg>
      </pc:sldChg>
      <pc:sldChg chg="modSp new mod">
        <pc:chgData name="appampally ramyasri" userId="520674c8ac7a8b8b" providerId="LiveId" clId="{D7A16052-7E54-471A-A0CF-E8B809A4323D}" dt="2022-01-27T14:25:39.402" v="73" actId="14100"/>
        <pc:sldMkLst>
          <pc:docMk/>
          <pc:sldMk cId="3285301760" sldId="257"/>
        </pc:sldMkLst>
        <pc:spChg chg="mod">
          <ac:chgData name="appampally ramyasri" userId="520674c8ac7a8b8b" providerId="LiveId" clId="{D7A16052-7E54-471A-A0CF-E8B809A4323D}" dt="2022-01-27T14:23:56.549" v="30" actId="20577"/>
          <ac:spMkLst>
            <pc:docMk/>
            <pc:sldMk cId="3285301760" sldId="257"/>
            <ac:spMk id="2" creationId="{EA879B5E-57EE-4F0D-8CFB-6D77383030E0}"/>
          </ac:spMkLst>
        </pc:spChg>
        <pc:spChg chg="mod">
          <ac:chgData name="appampally ramyasri" userId="520674c8ac7a8b8b" providerId="LiveId" clId="{D7A16052-7E54-471A-A0CF-E8B809A4323D}" dt="2022-01-27T14:25:39.402" v="73" actId="14100"/>
          <ac:spMkLst>
            <pc:docMk/>
            <pc:sldMk cId="3285301760" sldId="257"/>
            <ac:spMk id="3" creationId="{140EAB6B-C7A6-48E2-A6A4-F87B49AC84E0}"/>
          </ac:spMkLst>
        </pc:spChg>
      </pc:sldChg>
      <pc:sldChg chg="addSp modSp new">
        <pc:chgData name="appampally ramyasri" userId="520674c8ac7a8b8b" providerId="LiveId" clId="{D7A16052-7E54-471A-A0CF-E8B809A4323D}" dt="2022-01-27T14:26:43.660" v="78" actId="14100"/>
        <pc:sldMkLst>
          <pc:docMk/>
          <pc:sldMk cId="1674478659" sldId="258"/>
        </pc:sldMkLst>
        <pc:picChg chg="add mod">
          <ac:chgData name="appampally ramyasri" userId="520674c8ac7a8b8b" providerId="LiveId" clId="{D7A16052-7E54-471A-A0CF-E8B809A4323D}" dt="2022-01-27T14:26:43.660" v="78" actId="14100"/>
          <ac:picMkLst>
            <pc:docMk/>
            <pc:sldMk cId="1674478659" sldId="258"/>
            <ac:picMk id="1026" creationId="{5C12B011-C006-4793-84A4-353B36C2071F}"/>
          </ac:picMkLst>
        </pc:picChg>
      </pc:sldChg>
      <pc:sldChg chg="modSp new mod">
        <pc:chgData name="appampally ramyasri" userId="520674c8ac7a8b8b" providerId="LiveId" clId="{D7A16052-7E54-471A-A0CF-E8B809A4323D}" dt="2022-01-27T14:29:18.866" v="103" actId="14100"/>
        <pc:sldMkLst>
          <pc:docMk/>
          <pc:sldMk cId="2522338905" sldId="259"/>
        </pc:sldMkLst>
        <pc:spChg chg="mod">
          <ac:chgData name="appampally ramyasri" userId="520674c8ac7a8b8b" providerId="LiveId" clId="{D7A16052-7E54-471A-A0CF-E8B809A4323D}" dt="2022-01-27T14:28:18.156" v="100" actId="20577"/>
          <ac:spMkLst>
            <pc:docMk/>
            <pc:sldMk cId="2522338905" sldId="259"/>
            <ac:spMk id="2" creationId="{30FADBE0-98F9-4784-AEC8-660CE9E4071F}"/>
          </ac:spMkLst>
        </pc:spChg>
        <pc:spChg chg="mod">
          <ac:chgData name="appampally ramyasri" userId="520674c8ac7a8b8b" providerId="LiveId" clId="{D7A16052-7E54-471A-A0CF-E8B809A4323D}" dt="2022-01-27T14:29:18.866" v="103" actId="14100"/>
          <ac:spMkLst>
            <pc:docMk/>
            <pc:sldMk cId="2522338905" sldId="259"/>
            <ac:spMk id="3" creationId="{BC8D8985-2B02-4398-92FE-F91C3F59D9C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773594-0FE8-476F-AA50-6A75ABD6F72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129696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73594-0FE8-476F-AA50-6A75ABD6F72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2897543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73594-0FE8-476F-AA50-6A75ABD6F72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C069-C6FF-4FFF-8D82-D6C2A0C1553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7331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73594-0FE8-476F-AA50-6A75ABD6F72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3051621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73594-0FE8-476F-AA50-6A75ABD6F72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C069-C6FF-4FFF-8D82-D6C2A0C155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5839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73594-0FE8-476F-AA50-6A75ABD6F72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4021598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73594-0FE8-476F-AA50-6A75ABD6F72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412736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73594-0FE8-476F-AA50-6A75ABD6F72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194167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73594-0FE8-476F-AA50-6A75ABD6F72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275559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73594-0FE8-476F-AA50-6A75ABD6F72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424087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773594-0FE8-476F-AA50-6A75ABD6F72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277589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773594-0FE8-476F-AA50-6A75ABD6F728}"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399551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773594-0FE8-476F-AA50-6A75ABD6F728}"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70498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73594-0FE8-476F-AA50-6A75ABD6F728}"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5674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73594-0FE8-476F-AA50-6A75ABD6F72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344108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73594-0FE8-476F-AA50-6A75ABD6F72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7C069-C6FF-4FFF-8D82-D6C2A0C15538}" type="slidenum">
              <a:rPr lang="en-US" smtClean="0"/>
              <a:t>‹#›</a:t>
            </a:fld>
            <a:endParaRPr lang="en-US"/>
          </a:p>
        </p:txBody>
      </p:sp>
    </p:spTree>
    <p:extLst>
      <p:ext uri="{BB962C8B-B14F-4D97-AF65-F5344CB8AC3E}">
        <p14:creationId xmlns:p14="http://schemas.microsoft.com/office/powerpoint/2010/main" val="3654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773594-0FE8-476F-AA50-6A75ABD6F728}" type="datetimeFigureOut">
              <a:rPr lang="en-US" smtClean="0"/>
              <a:t>1/27/2022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E7C069-C6FF-4FFF-8D82-D6C2A0C15538}" type="slidenum">
              <a:rPr lang="en-US" smtClean="0"/>
              <a:t>‹#›</a:t>
            </a:fld>
            <a:endParaRPr lang="en-US"/>
          </a:p>
        </p:txBody>
      </p:sp>
    </p:spTree>
    <p:extLst>
      <p:ext uri="{BB962C8B-B14F-4D97-AF65-F5344CB8AC3E}">
        <p14:creationId xmlns:p14="http://schemas.microsoft.com/office/powerpoint/2010/main" val="948597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9B5E-57EE-4F0D-8CFB-6D77383030E0}"/>
              </a:ext>
            </a:extLst>
          </p:cNvPr>
          <p:cNvSpPr>
            <a:spLocks noGrp="1"/>
          </p:cNvSpPr>
          <p:nvPr>
            <p:ph type="title"/>
          </p:nvPr>
        </p:nvSpPr>
        <p:spPr>
          <a:xfrm>
            <a:off x="677334" y="609600"/>
            <a:ext cx="8596668" cy="1116563"/>
          </a:xfrm>
        </p:spPr>
        <p:txBody>
          <a:bodyPr/>
          <a:lstStyle/>
          <a:p>
            <a:r>
              <a:rPr lang="en-US" dirty="0"/>
              <a:t>What is confusion matrix</a:t>
            </a:r>
          </a:p>
        </p:txBody>
      </p:sp>
      <p:sp>
        <p:nvSpPr>
          <p:cNvPr id="3" name="Content Placeholder 2">
            <a:extLst>
              <a:ext uri="{FF2B5EF4-FFF2-40B4-BE49-F238E27FC236}">
                <a16:creationId xmlns:a16="http://schemas.microsoft.com/office/drawing/2014/main" id="{140EAB6B-C7A6-48E2-A6A4-F87B49AC84E0}"/>
              </a:ext>
            </a:extLst>
          </p:cNvPr>
          <p:cNvSpPr>
            <a:spLocks noGrp="1"/>
          </p:cNvSpPr>
          <p:nvPr>
            <p:ph idx="1"/>
          </p:nvPr>
        </p:nvSpPr>
        <p:spPr>
          <a:xfrm>
            <a:off x="677334" y="1912776"/>
            <a:ext cx="8596668" cy="4068146"/>
          </a:xfrm>
        </p:spPr>
        <p:txBody>
          <a:bodyPr>
            <a:normAutofit/>
          </a:bodyPr>
          <a:lstStyle/>
          <a:p>
            <a:pPr algn="just"/>
            <a:r>
              <a:rPr lang="en-US" b="0" i="0" dirty="0">
                <a:solidFill>
                  <a:schemeClr val="tx1"/>
                </a:solidFill>
                <a:effectLst/>
                <a:latin typeface="inter-regular"/>
              </a:rPr>
              <a:t>The confusion matrix is a matrix used to determine the performance of the classification models for a given set of test data. It can only be determined if the true values for test data are known. The matrix itself can be easily understood, but the related terminologies may be confusing. Since it shows the errors in the model performance in the form of a matrix, hence also known as an </a:t>
            </a:r>
            <a:r>
              <a:rPr lang="en-US" b="1" i="0" dirty="0">
                <a:solidFill>
                  <a:schemeClr val="tx1"/>
                </a:solidFill>
                <a:effectLst/>
                <a:latin typeface="inter-bold"/>
              </a:rPr>
              <a:t>error matrix</a:t>
            </a:r>
            <a:r>
              <a:rPr lang="en-US" b="0" i="0" dirty="0">
                <a:solidFill>
                  <a:schemeClr val="tx1"/>
                </a:solidFill>
                <a:effectLst/>
                <a:latin typeface="inter-regular"/>
              </a:rPr>
              <a:t>. Some features of Confusion matrix are given below:</a:t>
            </a:r>
          </a:p>
          <a:p>
            <a:pPr algn="just">
              <a:buFont typeface="Arial" panose="020B0604020202020204" pitchFamily="34" charset="0"/>
              <a:buChar char="•"/>
            </a:pPr>
            <a:r>
              <a:rPr lang="en-US" b="0" i="0" dirty="0">
                <a:solidFill>
                  <a:schemeClr val="tx1"/>
                </a:solidFill>
                <a:effectLst/>
                <a:latin typeface="inter-regular"/>
              </a:rPr>
              <a:t>For the 2 prediction classes of classifiers, the matrix is of 2*2 table, for 3 classes, it is 3*3 table, and so on.</a:t>
            </a:r>
          </a:p>
          <a:p>
            <a:pPr algn="just">
              <a:buFont typeface="Arial" panose="020B0604020202020204" pitchFamily="34" charset="0"/>
              <a:buChar char="•"/>
            </a:pPr>
            <a:r>
              <a:rPr lang="en-US" b="0" i="0" dirty="0">
                <a:solidFill>
                  <a:schemeClr val="tx1"/>
                </a:solidFill>
                <a:effectLst/>
                <a:latin typeface="inter-regular"/>
              </a:rPr>
              <a:t>The matrix is divided into two dimensions, that are </a:t>
            </a:r>
            <a:r>
              <a:rPr lang="en-US" b="1" i="0" dirty="0">
                <a:solidFill>
                  <a:schemeClr val="tx1"/>
                </a:solidFill>
                <a:effectLst/>
                <a:latin typeface="inter-bold"/>
              </a:rPr>
              <a:t>predicted values</a:t>
            </a:r>
            <a:r>
              <a:rPr lang="en-US" b="0" i="0" dirty="0">
                <a:solidFill>
                  <a:schemeClr val="tx1"/>
                </a:solidFill>
                <a:effectLst/>
                <a:latin typeface="inter-regular"/>
              </a:rPr>
              <a:t> and </a:t>
            </a:r>
            <a:r>
              <a:rPr lang="en-US" b="1" i="0" dirty="0">
                <a:solidFill>
                  <a:schemeClr val="tx1"/>
                </a:solidFill>
                <a:effectLst/>
                <a:latin typeface="inter-bold"/>
              </a:rPr>
              <a:t>actual values</a:t>
            </a:r>
            <a:r>
              <a:rPr lang="en-US" b="0" i="0" dirty="0">
                <a:solidFill>
                  <a:schemeClr val="tx1"/>
                </a:solidFill>
                <a:effectLst/>
                <a:latin typeface="inter-regular"/>
              </a:rPr>
              <a:t> along with the total number of predictions.</a:t>
            </a:r>
          </a:p>
          <a:p>
            <a:pPr algn="just">
              <a:buFont typeface="Arial" panose="020B0604020202020204" pitchFamily="34" charset="0"/>
              <a:buChar char="•"/>
            </a:pPr>
            <a:r>
              <a:rPr lang="en-US" b="0" i="0" dirty="0">
                <a:solidFill>
                  <a:schemeClr val="tx1"/>
                </a:solidFill>
                <a:effectLst/>
                <a:latin typeface="inter-regular"/>
              </a:rPr>
              <a:t>Predicted values are those values, which are predicted by the model, and actual values are the true values for the given observation</a:t>
            </a:r>
          </a:p>
          <a:p>
            <a:endParaRPr lang="en-US" dirty="0">
              <a:solidFill>
                <a:schemeClr val="tx1"/>
              </a:solidFill>
            </a:endParaRPr>
          </a:p>
        </p:txBody>
      </p:sp>
    </p:spTree>
    <p:extLst>
      <p:ext uri="{BB962C8B-B14F-4D97-AF65-F5344CB8AC3E}">
        <p14:creationId xmlns:p14="http://schemas.microsoft.com/office/powerpoint/2010/main" val="328530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fusion Matrix in Machine Learning">
            <a:extLst>
              <a:ext uri="{FF2B5EF4-FFF2-40B4-BE49-F238E27FC236}">
                <a16:creationId xmlns:a16="http://schemas.microsoft.com/office/drawing/2014/main" id="{5C12B011-C006-4793-84A4-353B36C20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217" y="1320670"/>
            <a:ext cx="8794748" cy="370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47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DBE0-98F9-4784-AEC8-660CE9E4071F}"/>
              </a:ext>
            </a:extLst>
          </p:cNvPr>
          <p:cNvSpPr>
            <a:spLocks noGrp="1"/>
          </p:cNvSpPr>
          <p:nvPr>
            <p:ph type="title"/>
          </p:nvPr>
        </p:nvSpPr>
        <p:spPr>
          <a:xfrm>
            <a:off x="677334" y="609600"/>
            <a:ext cx="8596668" cy="762000"/>
          </a:xfrm>
        </p:spPr>
        <p:txBody>
          <a:bodyPr/>
          <a:lstStyle/>
          <a:p>
            <a:r>
              <a:rPr lang="en-US" dirty="0"/>
              <a:t>Define TP,TN,FP,FN</a:t>
            </a:r>
          </a:p>
        </p:txBody>
      </p:sp>
      <p:sp>
        <p:nvSpPr>
          <p:cNvPr id="3" name="Content Placeholder 2">
            <a:extLst>
              <a:ext uri="{FF2B5EF4-FFF2-40B4-BE49-F238E27FC236}">
                <a16:creationId xmlns:a16="http://schemas.microsoft.com/office/drawing/2014/main" id="{BC8D8985-2B02-4398-92FE-F91C3F59D9C9}"/>
              </a:ext>
            </a:extLst>
          </p:cNvPr>
          <p:cNvSpPr>
            <a:spLocks noGrp="1"/>
          </p:cNvSpPr>
          <p:nvPr>
            <p:ph idx="1"/>
          </p:nvPr>
        </p:nvSpPr>
        <p:spPr>
          <a:xfrm>
            <a:off x="677334" y="1651519"/>
            <a:ext cx="8596668" cy="3582954"/>
          </a:xfrm>
        </p:spPr>
        <p:txBody>
          <a:bodyPr/>
          <a:lstStyle/>
          <a:p>
            <a:pPr algn="just">
              <a:buFont typeface="Arial" panose="020B0604020202020204" pitchFamily="34" charset="0"/>
              <a:buChar char="•"/>
            </a:pPr>
            <a:r>
              <a:rPr lang="en-US" b="1" i="0" dirty="0">
                <a:solidFill>
                  <a:schemeClr val="tx1"/>
                </a:solidFill>
                <a:effectLst/>
                <a:latin typeface="inter-bold"/>
              </a:rPr>
              <a:t>True Negative:</a:t>
            </a:r>
            <a:r>
              <a:rPr lang="en-US" b="0" i="0" dirty="0">
                <a:solidFill>
                  <a:schemeClr val="tx1"/>
                </a:solidFill>
                <a:effectLst/>
                <a:latin typeface="inter-regular"/>
              </a:rPr>
              <a:t> Model has given prediction No, and the real or actual value was also No.</a:t>
            </a:r>
          </a:p>
          <a:p>
            <a:pPr algn="just">
              <a:buFont typeface="Arial" panose="020B0604020202020204" pitchFamily="34" charset="0"/>
              <a:buChar char="•"/>
            </a:pPr>
            <a:r>
              <a:rPr lang="en-US" b="1" i="0" dirty="0">
                <a:solidFill>
                  <a:schemeClr val="tx1"/>
                </a:solidFill>
                <a:effectLst/>
                <a:latin typeface="inter-bold"/>
              </a:rPr>
              <a:t>True Positive:</a:t>
            </a:r>
            <a:r>
              <a:rPr lang="en-US" b="0" i="0" dirty="0">
                <a:solidFill>
                  <a:schemeClr val="tx1"/>
                </a:solidFill>
                <a:effectLst/>
                <a:latin typeface="inter-regular"/>
              </a:rPr>
              <a:t> The model has predicted yes, and the actual value was also true.</a:t>
            </a:r>
          </a:p>
          <a:p>
            <a:pPr algn="just">
              <a:buFont typeface="Arial" panose="020B0604020202020204" pitchFamily="34" charset="0"/>
              <a:buChar char="•"/>
            </a:pPr>
            <a:r>
              <a:rPr lang="en-US" b="1" i="0" dirty="0">
                <a:solidFill>
                  <a:schemeClr val="tx1"/>
                </a:solidFill>
                <a:effectLst/>
                <a:latin typeface="inter-bold"/>
              </a:rPr>
              <a:t>False Negative:</a:t>
            </a:r>
            <a:r>
              <a:rPr lang="en-US" b="0" i="0" dirty="0">
                <a:solidFill>
                  <a:schemeClr val="tx1"/>
                </a:solidFill>
                <a:effectLst/>
                <a:latin typeface="inter-regular"/>
              </a:rPr>
              <a:t> The model has predicted no, but the actual value was Yes, it is also called as </a:t>
            </a:r>
            <a:r>
              <a:rPr lang="en-US" b="1" i="0" dirty="0">
                <a:solidFill>
                  <a:schemeClr val="tx1"/>
                </a:solidFill>
                <a:effectLst/>
                <a:latin typeface="inter-bold"/>
              </a:rPr>
              <a:t>Type-II error</a:t>
            </a:r>
            <a:r>
              <a:rPr lang="en-US" b="0" i="0" dirty="0">
                <a:solidFill>
                  <a:schemeClr val="tx1"/>
                </a:solidFill>
                <a:effectLst/>
                <a:latin typeface="inter-regular"/>
              </a:rPr>
              <a:t>.</a:t>
            </a:r>
          </a:p>
          <a:p>
            <a:pPr algn="just">
              <a:buFont typeface="Arial" panose="020B0604020202020204" pitchFamily="34" charset="0"/>
              <a:buChar char="•"/>
            </a:pPr>
            <a:r>
              <a:rPr lang="en-US" b="1" i="0" dirty="0">
                <a:solidFill>
                  <a:schemeClr val="tx1"/>
                </a:solidFill>
                <a:effectLst/>
                <a:latin typeface="inter-bold"/>
              </a:rPr>
              <a:t>False Positive:</a:t>
            </a:r>
            <a:r>
              <a:rPr lang="en-US" b="0" i="0" dirty="0">
                <a:solidFill>
                  <a:schemeClr val="tx1"/>
                </a:solidFill>
                <a:effectLst/>
                <a:latin typeface="inter-regular"/>
              </a:rPr>
              <a:t> The model has predicted Yes, but the actual value was No. It is also called a </a:t>
            </a:r>
            <a:r>
              <a:rPr lang="en-US" b="1" i="0" dirty="0">
                <a:solidFill>
                  <a:schemeClr val="tx1"/>
                </a:solidFill>
                <a:effectLst/>
                <a:latin typeface="inter-bold"/>
              </a:rPr>
              <a:t>Type-I error.</a:t>
            </a:r>
            <a:endParaRPr lang="en-US" b="0" i="0" dirty="0">
              <a:solidFill>
                <a:schemeClr val="tx1"/>
              </a:solidFill>
              <a:effectLst/>
              <a:latin typeface="inter-regular"/>
            </a:endParaRPr>
          </a:p>
          <a:p>
            <a:endParaRPr lang="en-US" dirty="0">
              <a:solidFill>
                <a:schemeClr val="tx1"/>
              </a:solidFill>
            </a:endParaRPr>
          </a:p>
        </p:txBody>
      </p:sp>
    </p:spTree>
    <p:extLst>
      <p:ext uri="{BB962C8B-B14F-4D97-AF65-F5344CB8AC3E}">
        <p14:creationId xmlns:p14="http://schemas.microsoft.com/office/powerpoint/2010/main" val="25223389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13</TotalTime>
  <Words>258</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inter-bold</vt:lpstr>
      <vt:lpstr>inter-regular</vt:lpstr>
      <vt:lpstr>Trebuchet MS</vt:lpstr>
      <vt:lpstr>Wingdings 3</vt:lpstr>
      <vt:lpstr>Facet</vt:lpstr>
      <vt:lpstr>What is confusion matrix</vt:lpstr>
      <vt:lpstr>PowerPoint Presentation</vt:lpstr>
      <vt:lpstr>Define TP,TN,FP,FN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appampally ramyasri</dc:creator>
  <cp:lastModifiedBy>appampally ramyasri</cp:lastModifiedBy>
  <cp:revision>1</cp:revision>
  <dcterms:created xsi:type="dcterms:W3CDTF">2022-01-27T14:17:03Z</dcterms:created>
  <dcterms:modified xsi:type="dcterms:W3CDTF">2022-01-27T14:30:22Z</dcterms:modified>
</cp:coreProperties>
</file>