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94" r:id="rId11"/>
    <p:sldId id="287" r:id="rId12"/>
    <p:sldId id="266" r:id="rId13"/>
    <p:sldId id="267" r:id="rId14"/>
    <p:sldId id="295" r:id="rId15"/>
    <p:sldId id="268" r:id="rId16"/>
    <p:sldId id="269" r:id="rId17"/>
    <p:sldId id="297" r:id="rId18"/>
    <p:sldId id="288" r:id="rId19"/>
    <p:sldId id="289" r:id="rId20"/>
    <p:sldId id="290" r:id="rId21"/>
    <p:sldId id="293" r:id="rId22"/>
    <p:sldId id="292" r:id="rId23"/>
    <p:sldId id="271" r:id="rId24"/>
    <p:sldId id="272" r:id="rId25"/>
    <p:sldId id="273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3" r:id="rId34"/>
    <p:sldId id="286" r:id="rId35"/>
    <p:sldId id="284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612288236697686"/>
          <c:y val="5.8094580282727813E-2"/>
          <c:w val="0.61626926747792887"/>
          <c:h val="0.7476930515264538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Velocity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Individual 1</c:v>
                </c:pt>
                <c:pt idx="1">
                  <c:v>Individual 2</c:v>
                </c:pt>
                <c:pt idx="2">
                  <c:v>Individual 3</c:v>
                </c:pt>
                <c:pt idx="3">
                  <c:v>Individual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Capacity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Individual 1</c:v>
                </c:pt>
                <c:pt idx="1">
                  <c:v>Individual 2</c:v>
                </c:pt>
                <c:pt idx="2">
                  <c:v>Individual 3</c:v>
                </c:pt>
                <c:pt idx="3">
                  <c:v>Individual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4989224"/>
        <c:axId val="294989616"/>
        <c:axId val="294419920"/>
      </c:bar3DChart>
      <c:catAx>
        <c:axId val="294989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94989616"/>
        <c:crosses val="autoZero"/>
        <c:auto val="1"/>
        <c:lblAlgn val="ctr"/>
        <c:lblOffset val="100"/>
        <c:noMultiLvlLbl val="0"/>
      </c:catAx>
      <c:valAx>
        <c:axId val="294989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4989224"/>
        <c:crosses val="autoZero"/>
        <c:crossBetween val="between"/>
      </c:valAx>
      <c:serAx>
        <c:axId val="294419920"/>
        <c:scaling>
          <c:orientation val="minMax"/>
        </c:scaling>
        <c:delete val="0"/>
        <c:axPos val="b"/>
        <c:majorTickMark val="out"/>
        <c:minorTickMark val="none"/>
        <c:tickLblPos val="nextTo"/>
        <c:crossAx val="294989616"/>
        <c:crosses val="autoZero"/>
      </c:serAx>
    </c:plotArea>
    <c:legend>
      <c:legendPos val="r"/>
      <c:layout>
        <c:manualLayout>
          <c:xMode val="edge"/>
          <c:yMode val="edge"/>
          <c:x val="0.85283836201890695"/>
          <c:y val="3.2879541373117827E-2"/>
          <c:w val="0.14273685922003113"/>
          <c:h val="0.20909471842335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CCD2C-2FAA-4138-847A-C39C858F28E2}" type="doc">
      <dgm:prSet loTypeId="urn:microsoft.com/office/officeart/2005/8/layout/default#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44872DE3-A60A-4E97-8492-DBEA4CD1CD3B}">
      <dgm:prSet phldrT="[Text]"/>
      <dgm:spPr/>
      <dgm:t>
        <a:bodyPr/>
        <a:lstStyle/>
        <a:p>
          <a:r>
            <a:rPr lang="en-IN" dirty="0" smtClean="0"/>
            <a:t>SCRUM</a:t>
          </a:r>
          <a:endParaRPr lang="en-IN" dirty="0"/>
        </a:p>
      </dgm:t>
    </dgm:pt>
    <dgm:pt modelId="{4A82E13D-B095-4289-9667-175FEFE8212D}" type="parTrans" cxnId="{9DE5C0E3-1921-4E59-8BAA-414D42032C7F}">
      <dgm:prSet/>
      <dgm:spPr/>
      <dgm:t>
        <a:bodyPr/>
        <a:lstStyle/>
        <a:p>
          <a:endParaRPr lang="en-IN"/>
        </a:p>
      </dgm:t>
    </dgm:pt>
    <dgm:pt modelId="{320BAF11-5FC0-4EAA-9425-B56AAF34BDCF}" type="sibTrans" cxnId="{9DE5C0E3-1921-4E59-8BAA-414D42032C7F}">
      <dgm:prSet/>
      <dgm:spPr/>
      <dgm:t>
        <a:bodyPr/>
        <a:lstStyle/>
        <a:p>
          <a:endParaRPr lang="en-IN"/>
        </a:p>
      </dgm:t>
    </dgm:pt>
    <dgm:pt modelId="{4A8CD8A4-95B4-4E2A-893F-5AD2D1C34A87}">
      <dgm:prSet phldrT="[Text]"/>
      <dgm:spPr/>
      <dgm:t>
        <a:bodyPr/>
        <a:lstStyle/>
        <a:p>
          <a:r>
            <a:rPr lang="en-IN" dirty="0" smtClean="0"/>
            <a:t>XP</a:t>
          </a:r>
          <a:endParaRPr lang="en-IN" dirty="0"/>
        </a:p>
      </dgm:t>
    </dgm:pt>
    <dgm:pt modelId="{741CDF32-C527-4714-8A3E-F564B88BC7F6}" type="parTrans" cxnId="{1D68F505-0B26-43CF-851B-71939AADC89D}">
      <dgm:prSet/>
      <dgm:spPr/>
      <dgm:t>
        <a:bodyPr/>
        <a:lstStyle/>
        <a:p>
          <a:endParaRPr lang="en-IN"/>
        </a:p>
      </dgm:t>
    </dgm:pt>
    <dgm:pt modelId="{AF8772D8-45AD-49F7-B46A-69EA6172C46A}" type="sibTrans" cxnId="{1D68F505-0B26-43CF-851B-71939AADC89D}">
      <dgm:prSet/>
      <dgm:spPr/>
      <dgm:t>
        <a:bodyPr/>
        <a:lstStyle/>
        <a:p>
          <a:endParaRPr lang="en-IN"/>
        </a:p>
      </dgm:t>
    </dgm:pt>
    <dgm:pt modelId="{99E0185B-5D0F-485A-BCB7-8C3E3A587A3C}">
      <dgm:prSet phldrT="[Text]"/>
      <dgm:spPr/>
      <dgm:t>
        <a:bodyPr/>
        <a:lstStyle/>
        <a:p>
          <a:r>
            <a:rPr lang="en-IN" dirty="0" smtClean="0"/>
            <a:t>KANBAN</a:t>
          </a:r>
          <a:endParaRPr lang="en-IN" dirty="0"/>
        </a:p>
      </dgm:t>
    </dgm:pt>
    <dgm:pt modelId="{B2B72E37-41C4-4E80-9EDE-0B27151BA751}" type="parTrans" cxnId="{968EC83A-A47B-4702-AF10-7BC3C8EE013B}">
      <dgm:prSet/>
      <dgm:spPr/>
      <dgm:t>
        <a:bodyPr/>
        <a:lstStyle/>
        <a:p>
          <a:endParaRPr lang="en-IN"/>
        </a:p>
      </dgm:t>
    </dgm:pt>
    <dgm:pt modelId="{947216A8-2720-4645-BB92-7B2518960DEB}" type="sibTrans" cxnId="{968EC83A-A47B-4702-AF10-7BC3C8EE013B}">
      <dgm:prSet/>
      <dgm:spPr/>
      <dgm:t>
        <a:bodyPr/>
        <a:lstStyle/>
        <a:p>
          <a:endParaRPr lang="en-IN"/>
        </a:p>
      </dgm:t>
    </dgm:pt>
    <dgm:pt modelId="{157B0539-10D6-4CFD-B6DF-07736D76C968}">
      <dgm:prSet phldrT="[Text]"/>
      <dgm:spPr/>
      <dgm:t>
        <a:bodyPr/>
        <a:lstStyle/>
        <a:p>
          <a:r>
            <a:rPr lang="en-IN" dirty="0" smtClean="0"/>
            <a:t>LEAN</a:t>
          </a:r>
          <a:endParaRPr lang="en-IN" dirty="0"/>
        </a:p>
      </dgm:t>
    </dgm:pt>
    <dgm:pt modelId="{DD43531D-0CC8-4228-B519-F4454D5AC6A7}" type="parTrans" cxnId="{0EFAED1C-E202-4323-903C-3D40A9235474}">
      <dgm:prSet/>
      <dgm:spPr/>
      <dgm:t>
        <a:bodyPr/>
        <a:lstStyle/>
        <a:p>
          <a:endParaRPr lang="en-IN"/>
        </a:p>
      </dgm:t>
    </dgm:pt>
    <dgm:pt modelId="{3B93AD06-3E5B-48BA-A3F1-3975076E03C3}" type="sibTrans" cxnId="{0EFAED1C-E202-4323-903C-3D40A9235474}">
      <dgm:prSet/>
      <dgm:spPr/>
      <dgm:t>
        <a:bodyPr/>
        <a:lstStyle/>
        <a:p>
          <a:endParaRPr lang="en-IN"/>
        </a:p>
      </dgm:t>
    </dgm:pt>
    <dgm:pt modelId="{81A62A96-D801-4BDE-971D-48D4CF68463B}">
      <dgm:prSet phldrT="[Text]"/>
      <dgm:spPr/>
      <dgm:t>
        <a:bodyPr/>
        <a:lstStyle/>
        <a:p>
          <a:r>
            <a:rPr lang="en-IN" dirty="0" smtClean="0"/>
            <a:t>CRYSTAL</a:t>
          </a:r>
          <a:endParaRPr lang="en-IN" dirty="0"/>
        </a:p>
      </dgm:t>
    </dgm:pt>
    <dgm:pt modelId="{84F9CB16-90BA-4ABC-BBB4-FBF27CC9E07E}" type="parTrans" cxnId="{1536BE34-95C7-48B3-8C35-B9D4CE50A84C}">
      <dgm:prSet/>
      <dgm:spPr/>
      <dgm:t>
        <a:bodyPr/>
        <a:lstStyle/>
        <a:p>
          <a:endParaRPr lang="en-IN"/>
        </a:p>
      </dgm:t>
    </dgm:pt>
    <dgm:pt modelId="{38BA8EE5-1BC7-46EF-9569-17B11A615AE8}" type="sibTrans" cxnId="{1536BE34-95C7-48B3-8C35-B9D4CE50A84C}">
      <dgm:prSet/>
      <dgm:spPr/>
      <dgm:t>
        <a:bodyPr/>
        <a:lstStyle/>
        <a:p>
          <a:endParaRPr lang="en-IN"/>
        </a:p>
      </dgm:t>
    </dgm:pt>
    <dgm:pt modelId="{A7EB0514-B394-48A6-A8D1-7A627ED23A28}" type="pres">
      <dgm:prSet presAssocID="{6FACCD2C-2FAA-4138-847A-C39C858F28E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2FCCA97-ACFE-4788-A192-0327C8F5579B}" type="pres">
      <dgm:prSet presAssocID="{44872DE3-A60A-4E97-8492-DBEA4CD1CD3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D8C06C-7D98-413D-AD82-9B1FEB2F8EB4}" type="pres">
      <dgm:prSet presAssocID="{320BAF11-5FC0-4EAA-9425-B56AAF34BDCF}" presName="sibTrans" presStyleCnt="0"/>
      <dgm:spPr/>
    </dgm:pt>
    <dgm:pt modelId="{C96C0613-BB4A-48A8-8ECB-52D840898536}" type="pres">
      <dgm:prSet presAssocID="{4A8CD8A4-95B4-4E2A-893F-5AD2D1C34A8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BA3FC7-2FEB-43D5-899D-71BAA038C5BC}" type="pres">
      <dgm:prSet presAssocID="{AF8772D8-45AD-49F7-B46A-69EA6172C46A}" presName="sibTrans" presStyleCnt="0"/>
      <dgm:spPr/>
    </dgm:pt>
    <dgm:pt modelId="{40A4D613-242C-4E24-96A5-63A1377848EB}" type="pres">
      <dgm:prSet presAssocID="{99E0185B-5D0F-485A-BCB7-8C3E3A587A3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C56AC6-AA2C-4441-9ECF-1F80F1E2D797}" type="pres">
      <dgm:prSet presAssocID="{947216A8-2720-4645-BB92-7B2518960DEB}" presName="sibTrans" presStyleCnt="0"/>
      <dgm:spPr/>
    </dgm:pt>
    <dgm:pt modelId="{B0EDB743-9B45-472E-A8F7-38A09F0471F3}" type="pres">
      <dgm:prSet presAssocID="{157B0539-10D6-4CFD-B6DF-07736D76C96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98A774-239A-4BF9-B03A-72F8C7DEFD78}" type="pres">
      <dgm:prSet presAssocID="{3B93AD06-3E5B-48BA-A3F1-3975076E03C3}" presName="sibTrans" presStyleCnt="0"/>
      <dgm:spPr/>
    </dgm:pt>
    <dgm:pt modelId="{855E8523-694A-49BA-B016-3C29754D9BE8}" type="pres">
      <dgm:prSet presAssocID="{81A62A96-D801-4BDE-971D-48D4CF68463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2CE17B8-C001-473E-9E20-2D6DB894EE78}" type="presOf" srcId="{6FACCD2C-2FAA-4138-847A-C39C858F28E2}" destId="{A7EB0514-B394-48A6-A8D1-7A627ED23A28}" srcOrd="0" destOrd="0" presId="urn:microsoft.com/office/officeart/2005/8/layout/default#1"/>
    <dgm:cxn modelId="{1D68F505-0B26-43CF-851B-71939AADC89D}" srcId="{6FACCD2C-2FAA-4138-847A-C39C858F28E2}" destId="{4A8CD8A4-95B4-4E2A-893F-5AD2D1C34A87}" srcOrd="1" destOrd="0" parTransId="{741CDF32-C527-4714-8A3E-F564B88BC7F6}" sibTransId="{AF8772D8-45AD-49F7-B46A-69EA6172C46A}"/>
    <dgm:cxn modelId="{0EFAED1C-E202-4323-903C-3D40A9235474}" srcId="{6FACCD2C-2FAA-4138-847A-C39C858F28E2}" destId="{157B0539-10D6-4CFD-B6DF-07736D76C968}" srcOrd="3" destOrd="0" parTransId="{DD43531D-0CC8-4228-B519-F4454D5AC6A7}" sibTransId="{3B93AD06-3E5B-48BA-A3F1-3975076E03C3}"/>
    <dgm:cxn modelId="{968EC83A-A47B-4702-AF10-7BC3C8EE013B}" srcId="{6FACCD2C-2FAA-4138-847A-C39C858F28E2}" destId="{99E0185B-5D0F-485A-BCB7-8C3E3A587A3C}" srcOrd="2" destOrd="0" parTransId="{B2B72E37-41C4-4E80-9EDE-0B27151BA751}" sibTransId="{947216A8-2720-4645-BB92-7B2518960DEB}"/>
    <dgm:cxn modelId="{9DE5C0E3-1921-4E59-8BAA-414D42032C7F}" srcId="{6FACCD2C-2FAA-4138-847A-C39C858F28E2}" destId="{44872DE3-A60A-4E97-8492-DBEA4CD1CD3B}" srcOrd="0" destOrd="0" parTransId="{4A82E13D-B095-4289-9667-175FEFE8212D}" sibTransId="{320BAF11-5FC0-4EAA-9425-B56AAF34BDCF}"/>
    <dgm:cxn modelId="{1536BE34-95C7-48B3-8C35-B9D4CE50A84C}" srcId="{6FACCD2C-2FAA-4138-847A-C39C858F28E2}" destId="{81A62A96-D801-4BDE-971D-48D4CF68463B}" srcOrd="4" destOrd="0" parTransId="{84F9CB16-90BA-4ABC-BBB4-FBF27CC9E07E}" sibTransId="{38BA8EE5-1BC7-46EF-9569-17B11A615AE8}"/>
    <dgm:cxn modelId="{43343D2A-B905-4DB9-80B2-800CF47753F2}" type="presOf" srcId="{81A62A96-D801-4BDE-971D-48D4CF68463B}" destId="{855E8523-694A-49BA-B016-3C29754D9BE8}" srcOrd="0" destOrd="0" presId="urn:microsoft.com/office/officeart/2005/8/layout/default#1"/>
    <dgm:cxn modelId="{F08ABBD9-4EDE-416A-B236-B1986D3E3CB1}" type="presOf" srcId="{157B0539-10D6-4CFD-B6DF-07736D76C968}" destId="{B0EDB743-9B45-472E-A8F7-38A09F0471F3}" srcOrd="0" destOrd="0" presId="urn:microsoft.com/office/officeart/2005/8/layout/default#1"/>
    <dgm:cxn modelId="{68924F8B-8016-4CF6-840A-9D742CE8D960}" type="presOf" srcId="{44872DE3-A60A-4E97-8492-DBEA4CD1CD3B}" destId="{82FCCA97-ACFE-4788-A192-0327C8F5579B}" srcOrd="0" destOrd="0" presId="urn:microsoft.com/office/officeart/2005/8/layout/default#1"/>
    <dgm:cxn modelId="{9020AE26-14E8-4A18-96E5-8D98776DFE56}" type="presOf" srcId="{99E0185B-5D0F-485A-BCB7-8C3E3A587A3C}" destId="{40A4D613-242C-4E24-96A5-63A1377848EB}" srcOrd="0" destOrd="0" presId="urn:microsoft.com/office/officeart/2005/8/layout/default#1"/>
    <dgm:cxn modelId="{A1DDA52D-4B87-44BD-8FF2-5BB0780B11D7}" type="presOf" srcId="{4A8CD8A4-95B4-4E2A-893F-5AD2D1C34A87}" destId="{C96C0613-BB4A-48A8-8ECB-52D840898536}" srcOrd="0" destOrd="0" presId="urn:microsoft.com/office/officeart/2005/8/layout/default#1"/>
    <dgm:cxn modelId="{9DD9E9EF-EF67-4BDF-B987-BF7EA134EC26}" type="presParOf" srcId="{A7EB0514-B394-48A6-A8D1-7A627ED23A28}" destId="{82FCCA97-ACFE-4788-A192-0327C8F5579B}" srcOrd="0" destOrd="0" presId="urn:microsoft.com/office/officeart/2005/8/layout/default#1"/>
    <dgm:cxn modelId="{3B115DC4-E992-478E-8302-A85FC3FC8BF2}" type="presParOf" srcId="{A7EB0514-B394-48A6-A8D1-7A627ED23A28}" destId="{B1D8C06C-7D98-413D-AD82-9B1FEB2F8EB4}" srcOrd="1" destOrd="0" presId="urn:microsoft.com/office/officeart/2005/8/layout/default#1"/>
    <dgm:cxn modelId="{9556D990-2E85-46FA-A712-AB77C4FCFADB}" type="presParOf" srcId="{A7EB0514-B394-48A6-A8D1-7A627ED23A28}" destId="{C96C0613-BB4A-48A8-8ECB-52D840898536}" srcOrd="2" destOrd="0" presId="urn:microsoft.com/office/officeart/2005/8/layout/default#1"/>
    <dgm:cxn modelId="{2AB74A69-3AEF-4D9D-9599-F902275DEAD3}" type="presParOf" srcId="{A7EB0514-B394-48A6-A8D1-7A627ED23A28}" destId="{FFBA3FC7-2FEB-43D5-899D-71BAA038C5BC}" srcOrd="3" destOrd="0" presId="urn:microsoft.com/office/officeart/2005/8/layout/default#1"/>
    <dgm:cxn modelId="{FF1A1BD0-7F55-4EB5-9FFE-56F31B3E82C2}" type="presParOf" srcId="{A7EB0514-B394-48A6-A8D1-7A627ED23A28}" destId="{40A4D613-242C-4E24-96A5-63A1377848EB}" srcOrd="4" destOrd="0" presId="urn:microsoft.com/office/officeart/2005/8/layout/default#1"/>
    <dgm:cxn modelId="{F6802BA1-660C-4C39-B733-34CC398F08A0}" type="presParOf" srcId="{A7EB0514-B394-48A6-A8D1-7A627ED23A28}" destId="{E2C56AC6-AA2C-4441-9ECF-1F80F1E2D797}" srcOrd="5" destOrd="0" presId="urn:microsoft.com/office/officeart/2005/8/layout/default#1"/>
    <dgm:cxn modelId="{7971DCB3-8058-4BB4-B2B6-9DBAA0EB51E6}" type="presParOf" srcId="{A7EB0514-B394-48A6-A8D1-7A627ED23A28}" destId="{B0EDB743-9B45-472E-A8F7-38A09F0471F3}" srcOrd="6" destOrd="0" presId="urn:microsoft.com/office/officeart/2005/8/layout/default#1"/>
    <dgm:cxn modelId="{BE2EE44B-CC4A-48D9-89BA-C5B732A16731}" type="presParOf" srcId="{A7EB0514-B394-48A6-A8D1-7A627ED23A28}" destId="{0798A774-239A-4BF9-B03A-72F8C7DEFD78}" srcOrd="7" destOrd="0" presId="urn:microsoft.com/office/officeart/2005/8/layout/default#1"/>
    <dgm:cxn modelId="{CD38A871-EF68-4F68-B2D7-A568C74D58EB}" type="presParOf" srcId="{A7EB0514-B394-48A6-A8D1-7A627ED23A28}" destId="{855E8523-694A-49BA-B016-3C29754D9BE8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090CCA-A5A7-4FB6-9771-E8FD9404241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30A073E-F0EB-4972-B07A-FFE91FCF49DA}">
      <dgm:prSet phldrT="[Text]" custT="1"/>
      <dgm:spPr/>
      <dgm:t>
        <a:bodyPr/>
        <a:lstStyle/>
        <a:p>
          <a:r>
            <a:rPr lang="en-IN" sz="800" dirty="0" smtClean="0"/>
            <a:t>Requirement</a:t>
          </a:r>
          <a:endParaRPr lang="en-IN" sz="1100" dirty="0"/>
        </a:p>
      </dgm:t>
    </dgm:pt>
    <dgm:pt modelId="{6F0E6FF1-D498-46E5-9EBC-29151F1CAED2}" type="parTrans" cxnId="{E2EAF809-9DEF-466F-9491-823C9232A960}">
      <dgm:prSet/>
      <dgm:spPr/>
      <dgm:t>
        <a:bodyPr/>
        <a:lstStyle/>
        <a:p>
          <a:endParaRPr lang="en-IN"/>
        </a:p>
      </dgm:t>
    </dgm:pt>
    <dgm:pt modelId="{129A7BC4-EBBC-41C3-A70C-BFBED2953101}" type="sibTrans" cxnId="{E2EAF809-9DEF-466F-9491-823C9232A960}">
      <dgm:prSet/>
      <dgm:spPr/>
      <dgm:t>
        <a:bodyPr/>
        <a:lstStyle/>
        <a:p>
          <a:endParaRPr lang="en-IN"/>
        </a:p>
      </dgm:t>
    </dgm:pt>
    <dgm:pt modelId="{3B8BFFEB-0CC7-4E41-B1F3-E00AA6A6B54C}">
      <dgm:prSet phldrT="[Text]"/>
      <dgm:spPr/>
      <dgm:t>
        <a:bodyPr/>
        <a:lstStyle/>
        <a:p>
          <a:r>
            <a:rPr lang="en-IN" dirty="0" smtClean="0"/>
            <a:t>Design</a:t>
          </a:r>
          <a:endParaRPr lang="en-IN" dirty="0"/>
        </a:p>
      </dgm:t>
    </dgm:pt>
    <dgm:pt modelId="{6D9BAA9B-1373-4D44-8106-A6CA2C4F1FC3}" type="parTrans" cxnId="{DC6F9C9E-02A7-47FC-86E9-6F8C1D8C3833}">
      <dgm:prSet/>
      <dgm:spPr/>
      <dgm:t>
        <a:bodyPr/>
        <a:lstStyle/>
        <a:p>
          <a:endParaRPr lang="en-IN"/>
        </a:p>
      </dgm:t>
    </dgm:pt>
    <dgm:pt modelId="{A0D47AA0-3648-45E9-94CB-FAD808183B02}" type="sibTrans" cxnId="{DC6F9C9E-02A7-47FC-86E9-6F8C1D8C3833}">
      <dgm:prSet/>
      <dgm:spPr/>
      <dgm:t>
        <a:bodyPr/>
        <a:lstStyle/>
        <a:p>
          <a:endParaRPr lang="en-IN"/>
        </a:p>
      </dgm:t>
    </dgm:pt>
    <dgm:pt modelId="{6E39530A-8F4B-4373-961F-7D849153E686}">
      <dgm:prSet phldrT="[Text]"/>
      <dgm:spPr/>
      <dgm:t>
        <a:bodyPr/>
        <a:lstStyle/>
        <a:p>
          <a:r>
            <a:rPr lang="en-IN" dirty="0" smtClean="0"/>
            <a:t>Coding</a:t>
          </a:r>
          <a:endParaRPr lang="en-IN" dirty="0"/>
        </a:p>
      </dgm:t>
    </dgm:pt>
    <dgm:pt modelId="{73BAA17F-EA6A-40C5-8B0B-4A4450F34187}" type="parTrans" cxnId="{3A73FF28-8090-44B3-9CC4-397C7ADBCD81}">
      <dgm:prSet/>
      <dgm:spPr/>
      <dgm:t>
        <a:bodyPr/>
        <a:lstStyle/>
        <a:p>
          <a:endParaRPr lang="en-IN"/>
        </a:p>
      </dgm:t>
    </dgm:pt>
    <dgm:pt modelId="{EEF3711C-8B1F-408B-8102-B572ED5705C3}" type="sibTrans" cxnId="{3A73FF28-8090-44B3-9CC4-397C7ADBCD81}">
      <dgm:prSet/>
      <dgm:spPr/>
      <dgm:t>
        <a:bodyPr/>
        <a:lstStyle/>
        <a:p>
          <a:endParaRPr lang="en-IN"/>
        </a:p>
      </dgm:t>
    </dgm:pt>
    <dgm:pt modelId="{95040454-CB85-44A7-A294-2514984BF477}">
      <dgm:prSet phldrT="[Text]"/>
      <dgm:spPr/>
      <dgm:t>
        <a:bodyPr/>
        <a:lstStyle/>
        <a:p>
          <a:r>
            <a:rPr lang="en-IN" dirty="0" smtClean="0"/>
            <a:t>Testing</a:t>
          </a:r>
          <a:endParaRPr lang="en-IN" dirty="0"/>
        </a:p>
      </dgm:t>
    </dgm:pt>
    <dgm:pt modelId="{0371B921-FF9E-4D34-A111-1A33BEE837D5}" type="parTrans" cxnId="{D667CB15-6BE7-4CC2-9C7B-F7EBCE6C8643}">
      <dgm:prSet/>
      <dgm:spPr/>
      <dgm:t>
        <a:bodyPr/>
        <a:lstStyle/>
        <a:p>
          <a:endParaRPr lang="en-IN"/>
        </a:p>
      </dgm:t>
    </dgm:pt>
    <dgm:pt modelId="{8EABACC3-68D0-44BE-88C9-4D5D4F8FA44B}" type="sibTrans" cxnId="{D667CB15-6BE7-4CC2-9C7B-F7EBCE6C8643}">
      <dgm:prSet/>
      <dgm:spPr/>
      <dgm:t>
        <a:bodyPr/>
        <a:lstStyle/>
        <a:p>
          <a:endParaRPr lang="en-IN"/>
        </a:p>
      </dgm:t>
    </dgm:pt>
    <dgm:pt modelId="{6F314888-214A-4AA9-BFC9-B929DEF0BD5F}">
      <dgm:prSet phldrT="[Text]"/>
      <dgm:spPr/>
      <dgm:t>
        <a:bodyPr/>
        <a:lstStyle/>
        <a:p>
          <a:r>
            <a:rPr lang="en-IN" dirty="0" smtClean="0"/>
            <a:t>Deploy</a:t>
          </a:r>
          <a:endParaRPr lang="en-IN" dirty="0"/>
        </a:p>
      </dgm:t>
    </dgm:pt>
    <dgm:pt modelId="{46619784-884C-4F32-9F4F-263C1360B4E6}" type="parTrans" cxnId="{03FAC3F4-E55A-49F8-8B15-284F0E8C55AA}">
      <dgm:prSet/>
      <dgm:spPr/>
      <dgm:t>
        <a:bodyPr/>
        <a:lstStyle/>
        <a:p>
          <a:endParaRPr lang="en-IN"/>
        </a:p>
      </dgm:t>
    </dgm:pt>
    <dgm:pt modelId="{65263B5C-8ABA-4C15-91C3-0563D0A4D20A}" type="sibTrans" cxnId="{03FAC3F4-E55A-49F8-8B15-284F0E8C55AA}">
      <dgm:prSet/>
      <dgm:spPr/>
      <dgm:t>
        <a:bodyPr/>
        <a:lstStyle/>
        <a:p>
          <a:endParaRPr lang="en-IN"/>
        </a:p>
      </dgm:t>
    </dgm:pt>
    <dgm:pt modelId="{D31C968C-BF59-42EB-A684-18DBF82C55BA}" type="pres">
      <dgm:prSet presAssocID="{45090CCA-A5A7-4FB6-9771-E8FD9404241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F0E0165-AAFF-4E27-878B-9EF80F07788C}" type="pres">
      <dgm:prSet presAssocID="{430A073E-F0EB-4972-B07A-FFE91FCF49DA}" presName="dummy" presStyleCnt="0"/>
      <dgm:spPr/>
    </dgm:pt>
    <dgm:pt modelId="{578FB24B-E6A2-4788-9C95-B9491FAAB270}" type="pres">
      <dgm:prSet presAssocID="{430A073E-F0EB-4972-B07A-FFE91FCF49DA}" presName="node" presStyleLbl="revTx" presStyleIdx="0" presStyleCnt="5" custScaleX="13507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CE4943-6A16-4D6D-B6CC-23E5D5D8A2C4}" type="pres">
      <dgm:prSet presAssocID="{129A7BC4-EBBC-41C3-A70C-BFBED2953101}" presName="sibTrans" presStyleLbl="node1" presStyleIdx="0" presStyleCnt="5" custLinFactNeighborX="1804" custLinFactNeighborY="-2"/>
      <dgm:spPr/>
      <dgm:t>
        <a:bodyPr/>
        <a:lstStyle/>
        <a:p>
          <a:endParaRPr lang="en-IN"/>
        </a:p>
      </dgm:t>
    </dgm:pt>
    <dgm:pt modelId="{4034E8C4-4368-4D26-92E7-AAEA8ED3241D}" type="pres">
      <dgm:prSet presAssocID="{3B8BFFEB-0CC7-4E41-B1F3-E00AA6A6B54C}" presName="dummy" presStyleCnt="0"/>
      <dgm:spPr/>
    </dgm:pt>
    <dgm:pt modelId="{AFB94B9B-FCC5-43E1-8508-14B0E17C08CE}" type="pres">
      <dgm:prSet presAssocID="{3B8BFFEB-0CC7-4E41-B1F3-E00AA6A6B54C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7FB0C0-87F6-45EC-BB2E-596FA740196D}" type="pres">
      <dgm:prSet presAssocID="{A0D47AA0-3648-45E9-94CB-FAD808183B02}" presName="sibTrans" presStyleLbl="node1" presStyleIdx="1" presStyleCnt="5"/>
      <dgm:spPr/>
      <dgm:t>
        <a:bodyPr/>
        <a:lstStyle/>
        <a:p>
          <a:endParaRPr lang="en-IN"/>
        </a:p>
      </dgm:t>
    </dgm:pt>
    <dgm:pt modelId="{F7608747-53CC-4D37-9A12-E3BEC1F4BC8F}" type="pres">
      <dgm:prSet presAssocID="{6E39530A-8F4B-4373-961F-7D849153E686}" presName="dummy" presStyleCnt="0"/>
      <dgm:spPr/>
    </dgm:pt>
    <dgm:pt modelId="{0FAECBF9-4084-4F67-AEB5-08BA628143BD}" type="pres">
      <dgm:prSet presAssocID="{6E39530A-8F4B-4373-961F-7D849153E686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8B01BB-3101-4559-AA37-3B221ECAE64E}" type="pres">
      <dgm:prSet presAssocID="{EEF3711C-8B1F-408B-8102-B572ED5705C3}" presName="sibTrans" presStyleLbl="node1" presStyleIdx="2" presStyleCnt="5"/>
      <dgm:spPr/>
      <dgm:t>
        <a:bodyPr/>
        <a:lstStyle/>
        <a:p>
          <a:endParaRPr lang="en-IN"/>
        </a:p>
      </dgm:t>
    </dgm:pt>
    <dgm:pt modelId="{4C1F0BD2-DBEB-4D68-BD98-7E204C25BEAC}" type="pres">
      <dgm:prSet presAssocID="{95040454-CB85-44A7-A294-2514984BF477}" presName="dummy" presStyleCnt="0"/>
      <dgm:spPr/>
    </dgm:pt>
    <dgm:pt modelId="{B9AFF3A4-75A9-41B3-ABCA-6A3ED84B563D}" type="pres">
      <dgm:prSet presAssocID="{95040454-CB85-44A7-A294-2514984BF477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49301A-D03C-4D9C-9665-F71725C4A8F8}" type="pres">
      <dgm:prSet presAssocID="{8EABACC3-68D0-44BE-88C9-4D5D4F8FA44B}" presName="sibTrans" presStyleLbl="node1" presStyleIdx="3" presStyleCnt="5"/>
      <dgm:spPr/>
      <dgm:t>
        <a:bodyPr/>
        <a:lstStyle/>
        <a:p>
          <a:endParaRPr lang="en-IN"/>
        </a:p>
      </dgm:t>
    </dgm:pt>
    <dgm:pt modelId="{D6F73D58-516A-4AB2-B630-38318FF00570}" type="pres">
      <dgm:prSet presAssocID="{6F314888-214A-4AA9-BFC9-B929DEF0BD5F}" presName="dummy" presStyleCnt="0"/>
      <dgm:spPr/>
    </dgm:pt>
    <dgm:pt modelId="{C9839AC3-5C4E-442E-B2C3-03CAC227A681}" type="pres">
      <dgm:prSet presAssocID="{6F314888-214A-4AA9-BFC9-B929DEF0BD5F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ADC681-7214-4304-B46F-C1A5A8838D7D}" type="pres">
      <dgm:prSet presAssocID="{65263B5C-8ABA-4C15-91C3-0563D0A4D20A}" presName="sibTrans" presStyleLbl="node1" presStyleIdx="4" presStyleCnt="5"/>
      <dgm:spPr/>
      <dgm:t>
        <a:bodyPr/>
        <a:lstStyle/>
        <a:p>
          <a:endParaRPr lang="en-IN"/>
        </a:p>
      </dgm:t>
    </dgm:pt>
  </dgm:ptLst>
  <dgm:cxnLst>
    <dgm:cxn modelId="{3526BDB7-B1B8-4C23-8FB5-66624B31A419}" type="presOf" srcId="{6F314888-214A-4AA9-BFC9-B929DEF0BD5F}" destId="{C9839AC3-5C4E-442E-B2C3-03CAC227A681}" srcOrd="0" destOrd="0" presId="urn:microsoft.com/office/officeart/2005/8/layout/cycle1"/>
    <dgm:cxn modelId="{2477C95F-1D6A-4F9B-8CDD-399428BC8182}" type="presOf" srcId="{129A7BC4-EBBC-41C3-A70C-BFBED2953101}" destId="{E7CE4943-6A16-4D6D-B6CC-23E5D5D8A2C4}" srcOrd="0" destOrd="0" presId="urn:microsoft.com/office/officeart/2005/8/layout/cycle1"/>
    <dgm:cxn modelId="{03FAC3F4-E55A-49F8-8B15-284F0E8C55AA}" srcId="{45090CCA-A5A7-4FB6-9771-E8FD94042410}" destId="{6F314888-214A-4AA9-BFC9-B929DEF0BD5F}" srcOrd="4" destOrd="0" parTransId="{46619784-884C-4F32-9F4F-263C1360B4E6}" sibTransId="{65263B5C-8ABA-4C15-91C3-0563D0A4D20A}"/>
    <dgm:cxn modelId="{600CCEF4-BFAA-485E-9A44-9D72A8F895F3}" type="presOf" srcId="{65263B5C-8ABA-4C15-91C3-0563D0A4D20A}" destId="{3BADC681-7214-4304-B46F-C1A5A8838D7D}" srcOrd="0" destOrd="0" presId="urn:microsoft.com/office/officeart/2005/8/layout/cycle1"/>
    <dgm:cxn modelId="{99B30945-CA5A-4273-BE70-A73CB9806467}" type="presOf" srcId="{8EABACC3-68D0-44BE-88C9-4D5D4F8FA44B}" destId="{5049301A-D03C-4D9C-9665-F71725C4A8F8}" srcOrd="0" destOrd="0" presId="urn:microsoft.com/office/officeart/2005/8/layout/cycle1"/>
    <dgm:cxn modelId="{E2EAF809-9DEF-466F-9491-823C9232A960}" srcId="{45090CCA-A5A7-4FB6-9771-E8FD94042410}" destId="{430A073E-F0EB-4972-B07A-FFE91FCF49DA}" srcOrd="0" destOrd="0" parTransId="{6F0E6FF1-D498-46E5-9EBC-29151F1CAED2}" sibTransId="{129A7BC4-EBBC-41C3-A70C-BFBED2953101}"/>
    <dgm:cxn modelId="{B343B8DF-E2ED-4E69-A726-CA70F4601ED2}" type="presOf" srcId="{6E39530A-8F4B-4373-961F-7D849153E686}" destId="{0FAECBF9-4084-4F67-AEB5-08BA628143BD}" srcOrd="0" destOrd="0" presId="urn:microsoft.com/office/officeart/2005/8/layout/cycle1"/>
    <dgm:cxn modelId="{ECBAA705-535A-4FC8-8473-0FFD323EF3B0}" type="presOf" srcId="{95040454-CB85-44A7-A294-2514984BF477}" destId="{B9AFF3A4-75A9-41B3-ABCA-6A3ED84B563D}" srcOrd="0" destOrd="0" presId="urn:microsoft.com/office/officeart/2005/8/layout/cycle1"/>
    <dgm:cxn modelId="{61F0D38E-7EA3-465A-82EC-AE26699CFB9C}" type="presOf" srcId="{EEF3711C-8B1F-408B-8102-B572ED5705C3}" destId="{CB8B01BB-3101-4559-AA37-3B221ECAE64E}" srcOrd="0" destOrd="0" presId="urn:microsoft.com/office/officeart/2005/8/layout/cycle1"/>
    <dgm:cxn modelId="{E5209769-70F7-4BD8-9524-13B14D15BC85}" type="presOf" srcId="{A0D47AA0-3648-45E9-94CB-FAD808183B02}" destId="{2E7FB0C0-87F6-45EC-BB2E-596FA740196D}" srcOrd="0" destOrd="0" presId="urn:microsoft.com/office/officeart/2005/8/layout/cycle1"/>
    <dgm:cxn modelId="{369C3D5D-1CFC-4A87-89DC-272B22394CE2}" type="presOf" srcId="{45090CCA-A5A7-4FB6-9771-E8FD94042410}" destId="{D31C968C-BF59-42EB-A684-18DBF82C55BA}" srcOrd="0" destOrd="0" presId="urn:microsoft.com/office/officeart/2005/8/layout/cycle1"/>
    <dgm:cxn modelId="{D667CB15-6BE7-4CC2-9C7B-F7EBCE6C8643}" srcId="{45090CCA-A5A7-4FB6-9771-E8FD94042410}" destId="{95040454-CB85-44A7-A294-2514984BF477}" srcOrd="3" destOrd="0" parTransId="{0371B921-FF9E-4D34-A111-1A33BEE837D5}" sibTransId="{8EABACC3-68D0-44BE-88C9-4D5D4F8FA44B}"/>
    <dgm:cxn modelId="{DC6F9C9E-02A7-47FC-86E9-6F8C1D8C3833}" srcId="{45090CCA-A5A7-4FB6-9771-E8FD94042410}" destId="{3B8BFFEB-0CC7-4E41-B1F3-E00AA6A6B54C}" srcOrd="1" destOrd="0" parTransId="{6D9BAA9B-1373-4D44-8106-A6CA2C4F1FC3}" sibTransId="{A0D47AA0-3648-45E9-94CB-FAD808183B02}"/>
    <dgm:cxn modelId="{38DB0FF4-4627-4134-BC3E-ADBF059EAC4F}" type="presOf" srcId="{430A073E-F0EB-4972-B07A-FFE91FCF49DA}" destId="{578FB24B-E6A2-4788-9C95-B9491FAAB270}" srcOrd="0" destOrd="0" presId="urn:microsoft.com/office/officeart/2005/8/layout/cycle1"/>
    <dgm:cxn modelId="{E93688F1-A835-47EB-BA40-10A17278AB0F}" type="presOf" srcId="{3B8BFFEB-0CC7-4E41-B1F3-E00AA6A6B54C}" destId="{AFB94B9B-FCC5-43E1-8508-14B0E17C08CE}" srcOrd="0" destOrd="0" presId="urn:microsoft.com/office/officeart/2005/8/layout/cycle1"/>
    <dgm:cxn modelId="{3A73FF28-8090-44B3-9CC4-397C7ADBCD81}" srcId="{45090CCA-A5A7-4FB6-9771-E8FD94042410}" destId="{6E39530A-8F4B-4373-961F-7D849153E686}" srcOrd="2" destOrd="0" parTransId="{73BAA17F-EA6A-40C5-8B0B-4A4450F34187}" sibTransId="{EEF3711C-8B1F-408B-8102-B572ED5705C3}"/>
    <dgm:cxn modelId="{A15F4B66-3C70-40A8-BF92-E45D5135D80B}" type="presParOf" srcId="{D31C968C-BF59-42EB-A684-18DBF82C55BA}" destId="{DF0E0165-AAFF-4E27-878B-9EF80F07788C}" srcOrd="0" destOrd="0" presId="urn:microsoft.com/office/officeart/2005/8/layout/cycle1"/>
    <dgm:cxn modelId="{8519032F-B078-4B51-9CF2-6C6B0C7A4351}" type="presParOf" srcId="{D31C968C-BF59-42EB-A684-18DBF82C55BA}" destId="{578FB24B-E6A2-4788-9C95-B9491FAAB270}" srcOrd="1" destOrd="0" presId="urn:microsoft.com/office/officeart/2005/8/layout/cycle1"/>
    <dgm:cxn modelId="{C20EEA2E-5BC5-4FA6-B014-FF67F2E2ACBC}" type="presParOf" srcId="{D31C968C-BF59-42EB-A684-18DBF82C55BA}" destId="{E7CE4943-6A16-4D6D-B6CC-23E5D5D8A2C4}" srcOrd="2" destOrd="0" presId="urn:microsoft.com/office/officeart/2005/8/layout/cycle1"/>
    <dgm:cxn modelId="{2602AE55-8A4B-461D-B2C2-AC542A4B6208}" type="presParOf" srcId="{D31C968C-BF59-42EB-A684-18DBF82C55BA}" destId="{4034E8C4-4368-4D26-92E7-AAEA8ED3241D}" srcOrd="3" destOrd="0" presId="urn:microsoft.com/office/officeart/2005/8/layout/cycle1"/>
    <dgm:cxn modelId="{A0614D70-B88A-4380-8819-60DFA163092E}" type="presParOf" srcId="{D31C968C-BF59-42EB-A684-18DBF82C55BA}" destId="{AFB94B9B-FCC5-43E1-8508-14B0E17C08CE}" srcOrd="4" destOrd="0" presId="urn:microsoft.com/office/officeart/2005/8/layout/cycle1"/>
    <dgm:cxn modelId="{17C7B7D6-870D-4F28-A961-7774F04F8D91}" type="presParOf" srcId="{D31C968C-BF59-42EB-A684-18DBF82C55BA}" destId="{2E7FB0C0-87F6-45EC-BB2E-596FA740196D}" srcOrd="5" destOrd="0" presId="urn:microsoft.com/office/officeart/2005/8/layout/cycle1"/>
    <dgm:cxn modelId="{7924AE26-F79B-456D-8981-F2012EB04798}" type="presParOf" srcId="{D31C968C-BF59-42EB-A684-18DBF82C55BA}" destId="{F7608747-53CC-4D37-9A12-E3BEC1F4BC8F}" srcOrd="6" destOrd="0" presId="urn:microsoft.com/office/officeart/2005/8/layout/cycle1"/>
    <dgm:cxn modelId="{BF94C4F3-3BBB-4CD8-88EB-D01207765254}" type="presParOf" srcId="{D31C968C-BF59-42EB-A684-18DBF82C55BA}" destId="{0FAECBF9-4084-4F67-AEB5-08BA628143BD}" srcOrd="7" destOrd="0" presId="urn:microsoft.com/office/officeart/2005/8/layout/cycle1"/>
    <dgm:cxn modelId="{E012586E-C3EF-470E-B826-34A19123881F}" type="presParOf" srcId="{D31C968C-BF59-42EB-A684-18DBF82C55BA}" destId="{CB8B01BB-3101-4559-AA37-3B221ECAE64E}" srcOrd="8" destOrd="0" presId="urn:microsoft.com/office/officeart/2005/8/layout/cycle1"/>
    <dgm:cxn modelId="{A858A3E2-4C1E-4478-83D2-9BCF0E49B5E4}" type="presParOf" srcId="{D31C968C-BF59-42EB-A684-18DBF82C55BA}" destId="{4C1F0BD2-DBEB-4D68-BD98-7E204C25BEAC}" srcOrd="9" destOrd="0" presId="urn:microsoft.com/office/officeart/2005/8/layout/cycle1"/>
    <dgm:cxn modelId="{81FFD3C7-7188-49A3-B30F-4C9B0384E730}" type="presParOf" srcId="{D31C968C-BF59-42EB-A684-18DBF82C55BA}" destId="{B9AFF3A4-75A9-41B3-ABCA-6A3ED84B563D}" srcOrd="10" destOrd="0" presId="urn:microsoft.com/office/officeart/2005/8/layout/cycle1"/>
    <dgm:cxn modelId="{EEA3095B-F3B4-4D48-8901-CD04E3941FBC}" type="presParOf" srcId="{D31C968C-BF59-42EB-A684-18DBF82C55BA}" destId="{5049301A-D03C-4D9C-9665-F71725C4A8F8}" srcOrd="11" destOrd="0" presId="urn:microsoft.com/office/officeart/2005/8/layout/cycle1"/>
    <dgm:cxn modelId="{574191AA-0F0E-4769-94FB-55CD57029540}" type="presParOf" srcId="{D31C968C-BF59-42EB-A684-18DBF82C55BA}" destId="{D6F73D58-516A-4AB2-B630-38318FF00570}" srcOrd="12" destOrd="0" presId="urn:microsoft.com/office/officeart/2005/8/layout/cycle1"/>
    <dgm:cxn modelId="{96D7C527-3BEE-429C-B6CB-424DD98F8086}" type="presParOf" srcId="{D31C968C-BF59-42EB-A684-18DBF82C55BA}" destId="{C9839AC3-5C4E-442E-B2C3-03CAC227A681}" srcOrd="13" destOrd="0" presId="urn:microsoft.com/office/officeart/2005/8/layout/cycle1"/>
    <dgm:cxn modelId="{5F3F0930-06F2-4AC9-B0D5-E7ADFD379FF4}" type="presParOf" srcId="{D31C968C-BF59-42EB-A684-18DBF82C55BA}" destId="{3BADC681-7214-4304-B46F-C1A5A8838D7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CCA97-ACFE-4788-A192-0327C8F5579B}">
      <dsp:nvSpPr>
        <dsp:cNvPr id="0" name=""/>
        <dsp:cNvSpPr/>
      </dsp:nvSpPr>
      <dsp:spPr>
        <a:xfrm>
          <a:off x="0" y="246335"/>
          <a:ext cx="2385714" cy="14314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SCRUM</a:t>
          </a:r>
          <a:endParaRPr lang="en-IN" sz="3900" kern="1200" dirty="0"/>
        </a:p>
      </dsp:txBody>
      <dsp:txXfrm>
        <a:off x="0" y="246335"/>
        <a:ext cx="2385714" cy="1431428"/>
      </dsp:txXfrm>
    </dsp:sp>
    <dsp:sp modelId="{C96C0613-BB4A-48A8-8ECB-52D840898536}">
      <dsp:nvSpPr>
        <dsp:cNvPr id="0" name=""/>
        <dsp:cNvSpPr/>
      </dsp:nvSpPr>
      <dsp:spPr>
        <a:xfrm>
          <a:off x="2624286" y="246335"/>
          <a:ext cx="2385714" cy="14314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XP</a:t>
          </a:r>
          <a:endParaRPr lang="en-IN" sz="3900" kern="1200" dirty="0"/>
        </a:p>
      </dsp:txBody>
      <dsp:txXfrm>
        <a:off x="2624286" y="246335"/>
        <a:ext cx="2385714" cy="1431428"/>
      </dsp:txXfrm>
    </dsp:sp>
    <dsp:sp modelId="{40A4D613-242C-4E24-96A5-63A1377848EB}">
      <dsp:nvSpPr>
        <dsp:cNvPr id="0" name=""/>
        <dsp:cNvSpPr/>
      </dsp:nvSpPr>
      <dsp:spPr>
        <a:xfrm>
          <a:off x="5248572" y="246335"/>
          <a:ext cx="2385714" cy="14314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KANBAN</a:t>
          </a:r>
          <a:endParaRPr lang="en-IN" sz="3900" kern="1200" dirty="0"/>
        </a:p>
      </dsp:txBody>
      <dsp:txXfrm>
        <a:off x="5248572" y="246335"/>
        <a:ext cx="2385714" cy="1431428"/>
      </dsp:txXfrm>
    </dsp:sp>
    <dsp:sp modelId="{B0EDB743-9B45-472E-A8F7-38A09F0471F3}">
      <dsp:nvSpPr>
        <dsp:cNvPr id="0" name=""/>
        <dsp:cNvSpPr/>
      </dsp:nvSpPr>
      <dsp:spPr>
        <a:xfrm>
          <a:off x="1312143" y="1916335"/>
          <a:ext cx="2385714" cy="14314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LEAN</a:t>
          </a:r>
          <a:endParaRPr lang="en-IN" sz="3900" kern="1200" dirty="0"/>
        </a:p>
      </dsp:txBody>
      <dsp:txXfrm>
        <a:off x="1312143" y="1916335"/>
        <a:ext cx="2385714" cy="1431428"/>
      </dsp:txXfrm>
    </dsp:sp>
    <dsp:sp modelId="{855E8523-694A-49BA-B016-3C29754D9BE8}">
      <dsp:nvSpPr>
        <dsp:cNvPr id="0" name=""/>
        <dsp:cNvSpPr/>
      </dsp:nvSpPr>
      <dsp:spPr>
        <a:xfrm>
          <a:off x="3936429" y="1916335"/>
          <a:ext cx="2385714" cy="14314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CRYSTAL</a:t>
          </a:r>
          <a:endParaRPr lang="en-IN" sz="3900" kern="1200" dirty="0"/>
        </a:p>
      </dsp:txBody>
      <dsp:txXfrm>
        <a:off x="3936429" y="1916335"/>
        <a:ext cx="2385714" cy="1431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FB24B-E6A2-4788-9C95-B9491FAAB270}">
      <dsp:nvSpPr>
        <dsp:cNvPr id="0" name=""/>
        <dsp:cNvSpPr/>
      </dsp:nvSpPr>
      <dsp:spPr>
        <a:xfrm>
          <a:off x="1453795" y="11180"/>
          <a:ext cx="534738" cy="39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Requirement</a:t>
          </a:r>
          <a:endParaRPr lang="en-IN" sz="1100" kern="1200" dirty="0"/>
        </a:p>
      </dsp:txBody>
      <dsp:txXfrm>
        <a:off x="1453795" y="11180"/>
        <a:ext cx="534738" cy="395882"/>
      </dsp:txXfrm>
    </dsp:sp>
    <dsp:sp modelId="{E7CE4943-6A16-4D6D-B6CC-23E5D5D8A2C4}">
      <dsp:nvSpPr>
        <dsp:cNvPr id="0" name=""/>
        <dsp:cNvSpPr/>
      </dsp:nvSpPr>
      <dsp:spPr>
        <a:xfrm>
          <a:off x="617147" y="-498"/>
          <a:ext cx="1486331" cy="1486331"/>
        </a:xfrm>
        <a:prstGeom prst="circularArrow">
          <a:avLst>
            <a:gd name="adj1" fmla="val 5194"/>
            <a:gd name="adj2" fmla="val 335450"/>
            <a:gd name="adj3" fmla="val 21295127"/>
            <a:gd name="adj4" fmla="val 1976458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94B9B-FCC5-43E1-8508-14B0E17C08CE}">
      <dsp:nvSpPr>
        <dsp:cNvPr id="0" name=""/>
        <dsp:cNvSpPr/>
      </dsp:nvSpPr>
      <dsp:spPr>
        <a:xfrm>
          <a:off x="1762813" y="748563"/>
          <a:ext cx="395882" cy="39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Design</a:t>
          </a:r>
          <a:endParaRPr lang="en-IN" sz="900" kern="1200" dirty="0"/>
        </a:p>
      </dsp:txBody>
      <dsp:txXfrm>
        <a:off x="1762813" y="748563"/>
        <a:ext cx="395882" cy="395882"/>
      </dsp:txXfrm>
    </dsp:sp>
    <dsp:sp modelId="{2E7FB0C0-87F6-45EC-BB2E-596FA740196D}">
      <dsp:nvSpPr>
        <dsp:cNvPr id="0" name=""/>
        <dsp:cNvSpPr/>
      </dsp:nvSpPr>
      <dsp:spPr>
        <a:xfrm>
          <a:off x="590334" y="-468"/>
          <a:ext cx="1486331" cy="1486331"/>
        </a:xfrm>
        <a:prstGeom prst="circularArrow">
          <a:avLst>
            <a:gd name="adj1" fmla="val 5194"/>
            <a:gd name="adj2" fmla="val 335450"/>
            <a:gd name="adj3" fmla="val 4016652"/>
            <a:gd name="adj4" fmla="val 2251639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ECBF9-4084-4F67-AEB5-08BA628143BD}">
      <dsp:nvSpPr>
        <dsp:cNvPr id="0" name=""/>
        <dsp:cNvSpPr/>
      </dsp:nvSpPr>
      <dsp:spPr>
        <a:xfrm>
          <a:off x="1135558" y="1204290"/>
          <a:ext cx="395882" cy="39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Coding</a:t>
          </a:r>
          <a:endParaRPr lang="en-IN" sz="900" kern="1200" dirty="0"/>
        </a:p>
      </dsp:txBody>
      <dsp:txXfrm>
        <a:off x="1135558" y="1204290"/>
        <a:ext cx="395882" cy="395882"/>
      </dsp:txXfrm>
    </dsp:sp>
    <dsp:sp modelId="{CB8B01BB-3101-4559-AA37-3B221ECAE64E}">
      <dsp:nvSpPr>
        <dsp:cNvPr id="0" name=""/>
        <dsp:cNvSpPr/>
      </dsp:nvSpPr>
      <dsp:spPr>
        <a:xfrm>
          <a:off x="590334" y="-468"/>
          <a:ext cx="1486331" cy="1486331"/>
        </a:xfrm>
        <a:prstGeom prst="circularArrow">
          <a:avLst>
            <a:gd name="adj1" fmla="val 5194"/>
            <a:gd name="adj2" fmla="val 335450"/>
            <a:gd name="adj3" fmla="val 8212911"/>
            <a:gd name="adj4" fmla="val 644789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FF3A4-75A9-41B3-ABCA-6A3ED84B563D}">
      <dsp:nvSpPr>
        <dsp:cNvPr id="0" name=""/>
        <dsp:cNvSpPr/>
      </dsp:nvSpPr>
      <dsp:spPr>
        <a:xfrm>
          <a:off x="508303" y="748563"/>
          <a:ext cx="395882" cy="39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Testing</a:t>
          </a:r>
          <a:endParaRPr lang="en-IN" sz="900" kern="1200" dirty="0"/>
        </a:p>
      </dsp:txBody>
      <dsp:txXfrm>
        <a:off x="508303" y="748563"/>
        <a:ext cx="395882" cy="395882"/>
      </dsp:txXfrm>
    </dsp:sp>
    <dsp:sp modelId="{5049301A-D03C-4D9C-9665-F71725C4A8F8}">
      <dsp:nvSpPr>
        <dsp:cNvPr id="0" name=""/>
        <dsp:cNvSpPr/>
      </dsp:nvSpPr>
      <dsp:spPr>
        <a:xfrm>
          <a:off x="590334" y="-468"/>
          <a:ext cx="1486331" cy="1486331"/>
        </a:xfrm>
        <a:prstGeom prst="circularArrow">
          <a:avLst>
            <a:gd name="adj1" fmla="val 5194"/>
            <a:gd name="adj2" fmla="val 335450"/>
            <a:gd name="adj3" fmla="val 12299963"/>
            <a:gd name="adj4" fmla="val 10769423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39AC3-5C4E-442E-B2C3-03CAC227A681}">
      <dsp:nvSpPr>
        <dsp:cNvPr id="0" name=""/>
        <dsp:cNvSpPr/>
      </dsp:nvSpPr>
      <dsp:spPr>
        <a:xfrm>
          <a:off x="747893" y="11180"/>
          <a:ext cx="395882" cy="39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Deploy</a:t>
          </a:r>
          <a:endParaRPr lang="en-IN" sz="900" kern="1200" dirty="0"/>
        </a:p>
      </dsp:txBody>
      <dsp:txXfrm>
        <a:off x="747893" y="11180"/>
        <a:ext cx="395882" cy="395882"/>
      </dsp:txXfrm>
    </dsp:sp>
    <dsp:sp modelId="{3BADC681-7214-4304-B46F-C1A5A8838D7D}">
      <dsp:nvSpPr>
        <dsp:cNvPr id="0" name=""/>
        <dsp:cNvSpPr/>
      </dsp:nvSpPr>
      <dsp:spPr>
        <a:xfrm>
          <a:off x="590334" y="-468"/>
          <a:ext cx="1486331" cy="1486331"/>
        </a:xfrm>
        <a:prstGeom prst="circularArrow">
          <a:avLst>
            <a:gd name="adj1" fmla="val 5194"/>
            <a:gd name="adj2" fmla="val 335450"/>
            <a:gd name="adj3" fmla="val 16495106"/>
            <a:gd name="adj4" fmla="val 1519691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472E0-0546-4B65-B9ED-CF7FBC89621D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E40A0-6731-4A81-9880-167826733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1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40A0-6731-4A81-9880-16782673366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58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40A0-6731-4A81-9880-16782673366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7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756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4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57606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192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58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1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4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18470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567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6561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dirty="0" smtClean="0">
                <a:latin typeface="Adobe Devanagari" pitchFamily="18" charset="0"/>
                <a:cs typeface="Adobe Devanagari" pitchFamily="18" charset="0"/>
              </a:rPr>
              <a:t>			  AGILE</a:t>
            </a:r>
            <a:endParaRPr lang="en-IN" sz="5400" dirty="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975401"/>
              </p:ext>
            </p:extLst>
          </p:nvPr>
        </p:nvGraphicFramePr>
        <p:xfrm>
          <a:off x="938213" y="380999"/>
          <a:ext cx="7634288" cy="574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144"/>
                <a:gridCol w="3817144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Roles</a:t>
                      </a:r>
                      <a:endParaRPr lang="en-IN" sz="2000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Responsibility</a:t>
                      </a:r>
                    </a:p>
                    <a:p>
                      <a:endParaRPr lang="en-IN" b="0" dirty="0"/>
                    </a:p>
                  </a:txBody>
                  <a:tcPr/>
                </a:tc>
              </a:tr>
              <a:tr h="142875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Development Scrum </a:t>
                      </a:r>
                      <a:r>
                        <a:rPr lang="en-IN" sz="1800" dirty="0" smtClean="0"/>
                        <a:t>Team(DST)</a:t>
                      </a:r>
                      <a:endParaRPr lang="en-IN" sz="1800" dirty="0" smtClean="0"/>
                    </a:p>
                    <a:p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/>
                        <a:t> Perform Sprint Execution.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/>
                        <a:t> Groom the product backlog.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/>
                        <a:t> Plan the sprint.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/>
                        <a:t> Responsible for developing user stories based on the sprint backlog.</a:t>
                      </a:r>
                    </a:p>
                  </a:txBody>
                  <a:tcPr/>
                </a:tc>
              </a:tr>
              <a:tr h="142875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Testing Scrum </a:t>
                      </a:r>
                      <a:r>
                        <a:rPr lang="en-IN" sz="1800" dirty="0" smtClean="0"/>
                        <a:t>Team(TST)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/>
                        <a:t> Preparing Documentation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/>
                        <a:t> Write Test Scenarios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/>
                        <a:t> Write ,Perform &amp; Automate Test Cases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/>
                        <a:t> Responsible for writing test case and execution of those test cases, to make sure the quality and deliver working software to UAT.</a:t>
                      </a:r>
                    </a:p>
                  </a:txBody>
                  <a:tcPr/>
                </a:tc>
              </a:tr>
              <a:tr h="142875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Cross Functional Team (CFT)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/>
                        <a:t> People from DST , TST will work here to provide a solution 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7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13015"/>
          </a:xfrm>
        </p:spPr>
        <p:txBody>
          <a:bodyPr/>
          <a:lstStyle/>
          <a:p>
            <a:r>
              <a:rPr lang="en-IN" dirty="0" smtClean="0"/>
              <a:t>Agile Keywords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201" y="1295400"/>
            <a:ext cx="7633742" cy="4172709"/>
          </a:xfrm>
        </p:spPr>
        <p:txBody>
          <a:bodyPr>
            <a:noAutofit/>
          </a:bodyPr>
          <a:lstStyle/>
          <a:p>
            <a:r>
              <a:rPr lang="en-IN" dirty="0" smtClean="0"/>
              <a:t>Sprint</a:t>
            </a:r>
          </a:p>
          <a:p>
            <a:r>
              <a:rPr lang="en-IN" dirty="0" smtClean="0"/>
              <a:t>User Stories</a:t>
            </a:r>
          </a:p>
          <a:p>
            <a:r>
              <a:rPr lang="en-IN" dirty="0" smtClean="0"/>
              <a:t>Tasks</a:t>
            </a:r>
          </a:p>
          <a:p>
            <a:r>
              <a:rPr lang="en-IN" dirty="0" smtClean="0"/>
              <a:t>Subtasks</a:t>
            </a:r>
          </a:p>
          <a:p>
            <a:r>
              <a:rPr lang="en-IN" dirty="0" smtClean="0"/>
              <a:t>Product Backlog</a:t>
            </a:r>
          </a:p>
          <a:p>
            <a:r>
              <a:rPr lang="en-IN" dirty="0" smtClean="0"/>
              <a:t>Sprint Backlog</a:t>
            </a:r>
          </a:p>
          <a:p>
            <a:r>
              <a:rPr lang="en-IN" dirty="0" smtClean="0"/>
              <a:t>Scrum</a:t>
            </a:r>
          </a:p>
          <a:p>
            <a:r>
              <a:rPr lang="en-IN" dirty="0" smtClean="0"/>
              <a:t>Story Point</a:t>
            </a:r>
          </a:p>
          <a:p>
            <a:r>
              <a:rPr lang="en-IN" dirty="0" smtClean="0"/>
              <a:t>Capacity</a:t>
            </a:r>
          </a:p>
          <a:p>
            <a:r>
              <a:rPr lang="en-IN" dirty="0" smtClean="0"/>
              <a:t>Velocity</a:t>
            </a:r>
          </a:p>
          <a:p>
            <a:r>
              <a:rPr lang="en-IN" dirty="0" smtClean="0"/>
              <a:t>Burn up chart</a:t>
            </a:r>
          </a:p>
          <a:p>
            <a:r>
              <a:rPr lang="en-IN" dirty="0" smtClean="0"/>
              <a:t>Burn Down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IN" sz="2400" b="1" dirty="0" smtClean="0"/>
              <a:t>Sprint</a:t>
            </a:r>
          </a:p>
          <a:p>
            <a:pPr lvl="1"/>
            <a:r>
              <a:rPr lang="en-IN" sz="2000" dirty="0" smtClean="0"/>
              <a:t>It is a stipulated period within which the planned amount of work has to be completed by the team and made ready for review.</a:t>
            </a:r>
          </a:p>
          <a:p>
            <a:pPr lvl="1">
              <a:buNone/>
            </a:pPr>
            <a:endParaRPr lang="en-IN" dirty="0"/>
          </a:p>
        </p:txBody>
      </p:sp>
      <p:pic>
        <p:nvPicPr>
          <p:cNvPr id="1026" name="Picture 2" descr="C:\Users\AMAR-G\Desktop\Agile\scrum-spr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77724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01000" cy="5410200"/>
          </a:xfrm>
        </p:spPr>
        <p:txBody>
          <a:bodyPr/>
          <a:lstStyle/>
          <a:p>
            <a:r>
              <a:rPr lang="en-IN" sz="2400" b="1" dirty="0" smtClean="0"/>
              <a:t>User Stories</a:t>
            </a:r>
          </a:p>
          <a:p>
            <a:pPr lvl="1"/>
            <a:r>
              <a:rPr lang="en-IN" sz="2000" dirty="0" smtClean="0"/>
              <a:t>It is the requirement that defines what is required by the end user  as functionality.</a:t>
            </a:r>
          </a:p>
          <a:p>
            <a:r>
              <a:rPr lang="en-IN" sz="2400" b="1" dirty="0" smtClean="0"/>
              <a:t>Task</a:t>
            </a:r>
          </a:p>
          <a:p>
            <a:pPr lvl="1"/>
            <a:r>
              <a:rPr lang="en-IN" sz="2000" dirty="0" smtClean="0"/>
              <a:t>It Defines how a functionality to be implemented.</a:t>
            </a:r>
          </a:p>
          <a:p>
            <a:r>
              <a:rPr lang="en-IN" sz="2400" b="1" dirty="0" smtClean="0"/>
              <a:t>Subtask</a:t>
            </a:r>
          </a:p>
          <a:p>
            <a:pPr lvl="1"/>
            <a:r>
              <a:rPr lang="en-IN" sz="2000" dirty="0" smtClean="0"/>
              <a:t>Task can be further  divided into sub task.</a:t>
            </a:r>
          </a:p>
          <a:p>
            <a:pPr lvl="1">
              <a:buNone/>
            </a:pPr>
            <a:endParaRPr lang="en-IN" dirty="0" smtClean="0"/>
          </a:p>
        </p:txBody>
      </p:sp>
      <p:pic>
        <p:nvPicPr>
          <p:cNvPr id="2051" name="Picture 3" descr="C:\Users\AMAR-G\Desktop\Agile\User Story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1" y="4191000"/>
            <a:ext cx="4495800" cy="2438400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4084983" y="45720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4084983" y="5410200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6477001" y="5630445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629401" y="5562600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Subtask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0603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of user stories and tasks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96549" y="38481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799384" y="2648446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Alternate Process 15"/>
          <p:cNvSpPr/>
          <p:nvPr/>
        </p:nvSpPr>
        <p:spPr>
          <a:xfrm>
            <a:off x="6300242" y="2648446"/>
            <a:ext cx="13716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Alternate Process 21"/>
          <p:cNvSpPr/>
          <p:nvPr/>
        </p:nvSpPr>
        <p:spPr>
          <a:xfrm>
            <a:off x="6300242" y="3263348"/>
            <a:ext cx="13716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Alternate Process 22"/>
          <p:cNvSpPr/>
          <p:nvPr/>
        </p:nvSpPr>
        <p:spPr>
          <a:xfrm>
            <a:off x="6339812" y="3776291"/>
            <a:ext cx="1371600" cy="5218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Alternate Process 23"/>
          <p:cNvSpPr/>
          <p:nvPr/>
        </p:nvSpPr>
        <p:spPr>
          <a:xfrm>
            <a:off x="6300242" y="4582605"/>
            <a:ext cx="13716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Alternate Process 24"/>
          <p:cNvSpPr/>
          <p:nvPr/>
        </p:nvSpPr>
        <p:spPr>
          <a:xfrm>
            <a:off x="6300242" y="5086464"/>
            <a:ext cx="1371600" cy="489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Alternate Process 25"/>
          <p:cNvSpPr/>
          <p:nvPr/>
        </p:nvSpPr>
        <p:spPr>
          <a:xfrm>
            <a:off x="6300242" y="5728061"/>
            <a:ext cx="1371600" cy="5621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029341" y="3839816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WhatsApp Settings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3799384" y="33909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3799384" y="4152899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3799384" y="4848602"/>
            <a:ext cx="1600200" cy="65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3799384" y="5715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3799384" y="264844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Account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799384" y="34385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Chats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3799384" y="417881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Notification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799384" y="483697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 and storage usage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3799384" y="572806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Help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6300242" y="2603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Privacy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6313493" y="321240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Security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6359690" y="371402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 step verification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6300242" y="454557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Change no.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6363003" y="570828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Delete my Account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6342145" y="500828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Request </a:t>
            </a:r>
            <a:r>
              <a:rPr lang="en-IN" dirty="0" err="1"/>
              <a:t>A</a:t>
            </a:r>
            <a:r>
              <a:rPr lang="en-IN" dirty="0" err="1" smtClean="0"/>
              <a:t>cc</a:t>
            </a:r>
            <a:r>
              <a:rPr lang="en-IN" dirty="0" smtClean="0"/>
              <a:t> info</a:t>
            </a:r>
            <a:endParaRPr lang="en-IN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048000" y="2877046"/>
            <a:ext cx="0" cy="313209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91200" y="2877046"/>
            <a:ext cx="0" cy="315440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048000" y="2877046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048000" y="3619500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048000" y="4360358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048000" y="5174937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048000" y="5958176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399584" y="2833112"/>
            <a:ext cx="39161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791200" y="2833112"/>
            <a:ext cx="509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797826" y="3429055"/>
            <a:ext cx="509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791200" y="4037192"/>
            <a:ext cx="509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797826" y="4747270"/>
            <a:ext cx="509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791200" y="5331296"/>
            <a:ext cx="509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791200" y="6008721"/>
            <a:ext cx="509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672949" y="4152899"/>
            <a:ext cx="3750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799384" y="1981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Tasks</a:t>
            </a:r>
            <a:endParaRPr lang="en-IN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6339812" y="2008337"/>
            <a:ext cx="1332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Sub - Tasks</a:t>
            </a:r>
            <a:endParaRPr lang="en-IN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029341" y="3212406"/>
            <a:ext cx="164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User Story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309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7848600" cy="510540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Product Backlog</a:t>
            </a:r>
          </a:p>
          <a:p>
            <a:pPr lvl="1"/>
            <a:r>
              <a:rPr lang="en-IN" sz="2000" dirty="0" smtClean="0"/>
              <a:t>Product backlog is a Prioritized list of user stories that should be implemented as a part of a project.</a:t>
            </a:r>
          </a:p>
          <a:p>
            <a:r>
              <a:rPr lang="en-IN" sz="2400" b="1" dirty="0" smtClean="0"/>
              <a:t>Sprint</a:t>
            </a:r>
            <a:r>
              <a:rPr lang="en-IN" sz="3200" b="1" dirty="0" smtClean="0"/>
              <a:t> </a:t>
            </a:r>
            <a:r>
              <a:rPr lang="en-IN" sz="2400" b="1" dirty="0" smtClean="0"/>
              <a:t>Backlog</a:t>
            </a:r>
          </a:p>
          <a:p>
            <a:pPr lvl="1"/>
            <a:r>
              <a:rPr lang="en-IN" sz="2000" dirty="0" smtClean="0"/>
              <a:t> It is a List of the user stories/tasks which are to be worked upon in a particular sprint.</a:t>
            </a:r>
          </a:p>
          <a:p>
            <a:pPr lvl="1"/>
            <a:r>
              <a:rPr lang="en-IN" sz="2000" dirty="0" smtClean="0"/>
              <a:t>It is a sub set of Product Backlog.</a:t>
            </a:r>
          </a:p>
          <a:p>
            <a:r>
              <a:rPr lang="en-IN" sz="2400" b="1" dirty="0" smtClean="0"/>
              <a:t>Scrum</a:t>
            </a:r>
          </a:p>
          <a:p>
            <a:pPr lvl="1"/>
            <a:r>
              <a:rPr lang="en-IN" sz="2000" dirty="0" smtClean="0"/>
              <a:t>It is a daily meeting attended by scrum team to review progress and impediments(difficulties).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&amp; Sprint Backlog</a:t>
            </a:r>
            <a:endParaRPr lang="en-IN" dirty="0"/>
          </a:p>
        </p:txBody>
      </p:sp>
      <p:pic>
        <p:nvPicPr>
          <p:cNvPr id="4" name="Content Placeholder 3" descr="product-backlog-vs-sprint-backl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35163"/>
            <a:ext cx="7162800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8423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96549" y="38481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799384" y="2648446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Alternate Process 15"/>
          <p:cNvSpPr/>
          <p:nvPr/>
        </p:nvSpPr>
        <p:spPr>
          <a:xfrm>
            <a:off x="6300242" y="2648446"/>
            <a:ext cx="13716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Alternate Process 21"/>
          <p:cNvSpPr/>
          <p:nvPr/>
        </p:nvSpPr>
        <p:spPr>
          <a:xfrm>
            <a:off x="6300242" y="3263348"/>
            <a:ext cx="13716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Alternate Process 22"/>
          <p:cNvSpPr/>
          <p:nvPr/>
        </p:nvSpPr>
        <p:spPr>
          <a:xfrm>
            <a:off x="6339812" y="3776291"/>
            <a:ext cx="1371600" cy="5218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Alternate Process 23"/>
          <p:cNvSpPr/>
          <p:nvPr/>
        </p:nvSpPr>
        <p:spPr>
          <a:xfrm>
            <a:off x="6300242" y="4582605"/>
            <a:ext cx="13716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Alternate Process 24"/>
          <p:cNvSpPr/>
          <p:nvPr/>
        </p:nvSpPr>
        <p:spPr>
          <a:xfrm>
            <a:off x="6300242" y="5086464"/>
            <a:ext cx="1371600" cy="489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Alternate Process 25"/>
          <p:cNvSpPr/>
          <p:nvPr/>
        </p:nvSpPr>
        <p:spPr>
          <a:xfrm>
            <a:off x="6300242" y="5728061"/>
            <a:ext cx="1371600" cy="5621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029341" y="3839816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WhatsApp Settings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3799384" y="33909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3799384" y="4152899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3799384" y="4848602"/>
            <a:ext cx="1600200" cy="65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3799384" y="5715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3799384" y="264844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Account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799384" y="34385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Chats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3799384" y="417881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Notification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799384" y="483697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 and storage usage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3799384" y="572806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Help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6300242" y="2603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Privacy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6313493" y="321240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Security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6359690" y="371402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 step verification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6300242" y="454557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Change no.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6363003" y="570828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Delete my Account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6342145" y="500828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Request </a:t>
            </a:r>
            <a:r>
              <a:rPr lang="en-IN" dirty="0" err="1"/>
              <a:t>A</a:t>
            </a:r>
            <a:r>
              <a:rPr lang="en-IN" dirty="0" err="1" smtClean="0"/>
              <a:t>cc</a:t>
            </a:r>
            <a:r>
              <a:rPr lang="en-IN" dirty="0" smtClean="0"/>
              <a:t> info</a:t>
            </a:r>
            <a:endParaRPr lang="en-IN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048000" y="2877046"/>
            <a:ext cx="0" cy="313209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91200" y="2877046"/>
            <a:ext cx="0" cy="315440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048000" y="2877046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048000" y="3619500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048000" y="4360358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048000" y="5174937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048000" y="5958176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399584" y="2833112"/>
            <a:ext cx="39161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791200" y="2833112"/>
            <a:ext cx="509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797826" y="3429055"/>
            <a:ext cx="509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791200" y="4037192"/>
            <a:ext cx="509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797826" y="4747270"/>
            <a:ext cx="509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791200" y="5331296"/>
            <a:ext cx="509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791200" y="6008721"/>
            <a:ext cx="509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672949" y="4152899"/>
            <a:ext cx="3750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799384" y="19812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Tasks</a:t>
            </a:r>
            <a:endParaRPr lang="en-IN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6353063" y="1981200"/>
            <a:ext cx="1332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Sub - Tasks</a:t>
            </a:r>
            <a:endParaRPr lang="en-IN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029341" y="3212406"/>
            <a:ext cx="164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User Story</a:t>
            </a:r>
            <a:endParaRPr lang="en-IN" sz="2000" dirty="0"/>
          </a:p>
        </p:txBody>
      </p:sp>
      <p:sp>
        <p:nvSpPr>
          <p:cNvPr id="3" name="Right Brace 2"/>
          <p:cNvSpPr/>
          <p:nvPr/>
        </p:nvSpPr>
        <p:spPr>
          <a:xfrm>
            <a:off x="7848600" y="2648446"/>
            <a:ext cx="228600" cy="138874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077200" y="32124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Sprint 1</a:t>
            </a:r>
            <a:endParaRPr lang="en-IN" dirty="0"/>
          </a:p>
        </p:txBody>
      </p:sp>
      <p:sp>
        <p:nvSpPr>
          <p:cNvPr id="49" name="Right Brace 48"/>
          <p:cNvSpPr/>
          <p:nvPr/>
        </p:nvSpPr>
        <p:spPr>
          <a:xfrm>
            <a:off x="7841296" y="4739398"/>
            <a:ext cx="228600" cy="138874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8069896" y="52067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Sprint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6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Story 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676400"/>
            <a:ext cx="7633742" cy="4203193"/>
          </a:xfrm>
        </p:spPr>
        <p:txBody>
          <a:bodyPr/>
          <a:lstStyle/>
          <a:p>
            <a:r>
              <a:rPr lang="en-IN" dirty="0" smtClean="0"/>
              <a:t>A story point is a unit of measurement of the overall effort needed to complete specific requirements of PBIs.</a:t>
            </a:r>
          </a:p>
          <a:p>
            <a:r>
              <a:rPr lang="en-IN" dirty="0" smtClean="0"/>
              <a:t>Story point is number that tells the team about the difficulty level of the Story.</a:t>
            </a:r>
          </a:p>
          <a:p>
            <a:r>
              <a:rPr lang="en-IN" dirty="0" smtClean="0"/>
              <a:t>Difficulty level may include amount of work to do, complexity of work, any risk or uncertainty in doing the work.</a:t>
            </a:r>
          </a:p>
          <a:p>
            <a:r>
              <a:rPr lang="en-IN" dirty="0" smtClean="0"/>
              <a:t>Through a Story Point we can estimate Time reqd. To complete the user story.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Steps in Estimation of Story Point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Identification of Base Story.</a:t>
            </a:r>
          </a:p>
          <a:p>
            <a:r>
              <a:rPr lang="en-IN" dirty="0" smtClean="0"/>
              <a:t>Breakdown Base story into Tasks.</a:t>
            </a:r>
          </a:p>
          <a:p>
            <a:r>
              <a:rPr lang="en-IN" dirty="0" smtClean="0"/>
              <a:t>Allocating story points to tasks based on their complexity in terms of Fibonacci sequence.</a:t>
            </a:r>
          </a:p>
          <a:p>
            <a:r>
              <a:rPr lang="en-IN" dirty="0" smtClean="0"/>
              <a:t>Deriving the total amount of time(in days) required to complete the task.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AGILE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874518"/>
            <a:ext cx="7633742" cy="4005076"/>
          </a:xfrm>
        </p:spPr>
        <p:txBody>
          <a:bodyPr/>
          <a:lstStyle/>
          <a:p>
            <a:r>
              <a:rPr lang="en-IN" dirty="0" smtClean="0"/>
              <a:t>Agile is a philosophy used to Rapidly Deploy the software in much more organised way.</a:t>
            </a:r>
          </a:p>
          <a:p>
            <a:r>
              <a:rPr lang="en-IN" dirty="0" smtClean="0"/>
              <a:t>It is a continuous iteration of project Development &amp; Testing life cycle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an iterative approach to project management and software development that helps teams deliver value to their customers faster.</a:t>
            </a:r>
          </a:p>
          <a:p>
            <a:r>
              <a:rPr lang="en-IN" dirty="0" smtClean="0"/>
              <a:t>Agile is an umbrella term for a set of methods and practices based on values and principles expressed in the Agile manifesto.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Story Points- Fibonacci Sequence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844705"/>
              </p:ext>
            </p:extLst>
          </p:nvPr>
        </p:nvGraphicFramePr>
        <p:xfrm>
          <a:off x="938213" y="2286000"/>
          <a:ext cx="763428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144"/>
                <a:gridCol w="3817144"/>
              </a:tblGrid>
              <a:tr h="31055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Story Points </a:t>
                      </a:r>
                      <a:endParaRPr lang="en-IN" sz="2000" dirty="0"/>
                    </a:p>
                  </a:txBody>
                  <a:tcPr marL="84825" marR="848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No.</a:t>
                      </a:r>
                      <a:r>
                        <a:rPr lang="en-IN" sz="2000" baseline="0" dirty="0" smtClean="0"/>
                        <a:t> Of hrs</a:t>
                      </a:r>
                      <a:endParaRPr lang="en-IN" sz="2000" dirty="0"/>
                    </a:p>
                  </a:txBody>
                  <a:tcPr marL="84825" marR="84825"/>
                </a:tc>
              </a:tr>
              <a:tr h="31055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</a:t>
                      </a:r>
                      <a:endParaRPr lang="en-IN" sz="2000" dirty="0"/>
                    </a:p>
                  </a:txBody>
                  <a:tcPr marL="84825" marR="848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4-6</a:t>
                      </a:r>
                    </a:p>
                  </a:txBody>
                  <a:tcPr marL="84825" marR="84825"/>
                </a:tc>
              </a:tr>
              <a:tr h="31055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</a:t>
                      </a:r>
                      <a:endParaRPr lang="en-IN" sz="2000" dirty="0"/>
                    </a:p>
                  </a:txBody>
                  <a:tcPr marL="84825" marR="848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6-8</a:t>
                      </a:r>
                      <a:endParaRPr lang="en-IN" sz="2000" dirty="0"/>
                    </a:p>
                  </a:txBody>
                  <a:tcPr marL="84825" marR="84825"/>
                </a:tc>
              </a:tr>
              <a:tr h="31055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3</a:t>
                      </a:r>
                      <a:endParaRPr lang="en-IN" sz="2000" dirty="0"/>
                    </a:p>
                  </a:txBody>
                  <a:tcPr marL="84825" marR="848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8-12</a:t>
                      </a:r>
                      <a:endParaRPr lang="en-IN" sz="2000" dirty="0"/>
                    </a:p>
                  </a:txBody>
                  <a:tcPr marL="84825" marR="84825"/>
                </a:tc>
              </a:tr>
              <a:tr h="31055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5</a:t>
                      </a:r>
                      <a:endParaRPr lang="en-IN" sz="2000" dirty="0"/>
                    </a:p>
                  </a:txBody>
                  <a:tcPr marL="84825" marR="848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12-16</a:t>
                      </a:r>
                      <a:endParaRPr lang="en-IN" sz="2000" dirty="0"/>
                    </a:p>
                  </a:txBody>
                  <a:tcPr marL="84825" marR="84825"/>
                </a:tc>
              </a:tr>
              <a:tr h="31055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8</a:t>
                      </a:r>
                      <a:endParaRPr lang="en-IN" sz="2000" dirty="0"/>
                    </a:p>
                  </a:txBody>
                  <a:tcPr marL="84825" marR="848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16-24</a:t>
                      </a:r>
                      <a:endParaRPr lang="en-IN" sz="2000" dirty="0"/>
                    </a:p>
                  </a:txBody>
                  <a:tcPr marL="84825" marR="84825"/>
                </a:tc>
              </a:tr>
              <a:tr h="31055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13</a:t>
                      </a:r>
                      <a:endParaRPr lang="en-IN" sz="2000" dirty="0"/>
                    </a:p>
                  </a:txBody>
                  <a:tcPr marL="84825" marR="848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24-32</a:t>
                      </a:r>
                      <a:endParaRPr lang="en-IN" sz="2000" dirty="0"/>
                    </a:p>
                  </a:txBody>
                  <a:tcPr marL="84825" marR="84825"/>
                </a:tc>
              </a:tr>
              <a:tr h="31055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21</a:t>
                      </a:r>
                      <a:endParaRPr lang="en-IN" sz="2000" dirty="0"/>
                    </a:p>
                  </a:txBody>
                  <a:tcPr marL="84825" marR="848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32-48</a:t>
                      </a:r>
                      <a:endParaRPr lang="en-IN" sz="2000" dirty="0"/>
                    </a:p>
                  </a:txBody>
                  <a:tcPr marL="84825" marR="848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685800"/>
            <a:ext cx="7633742" cy="58674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User Story		    Tasks		Story Points	</a:t>
            </a:r>
            <a:r>
              <a:rPr lang="en-IN" dirty="0"/>
              <a:t> </a:t>
            </a:r>
            <a:r>
              <a:rPr lang="en-IN" dirty="0" smtClean="0"/>
              <a:t>      Hours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					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			Total story points = </a:t>
            </a:r>
            <a:r>
              <a:rPr lang="en-IN" dirty="0" smtClean="0"/>
              <a:t>56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Total no. of hours = </a:t>
            </a:r>
            <a:r>
              <a:rPr lang="en-IN" dirty="0" smtClean="0"/>
              <a:t>134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Total days required to complete tasks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 = </a:t>
            </a:r>
            <a:r>
              <a:rPr lang="en-IN" dirty="0" smtClean="0"/>
              <a:t>134/8 </a:t>
            </a:r>
            <a:r>
              <a:rPr lang="en-IN" dirty="0" smtClean="0"/>
              <a:t>= </a:t>
            </a:r>
            <a:r>
              <a:rPr lang="en-IN" dirty="0" smtClean="0"/>
              <a:t>17</a:t>
            </a:r>
            <a:r>
              <a:rPr lang="en-IN" dirty="0" smtClean="0"/>
              <a:t> </a:t>
            </a:r>
            <a:r>
              <a:rPr lang="en-IN" dirty="0" smtClean="0"/>
              <a:t>days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600200"/>
            <a:ext cx="14478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371600" y="25146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Payment methods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2819400" y="1905000"/>
            <a:ext cx="685800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2819400" y="2614134"/>
            <a:ext cx="685800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2819400" y="3282696"/>
            <a:ext cx="685800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2819400" y="3952073"/>
            <a:ext cx="6858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657600" y="1813063"/>
            <a:ext cx="1447800" cy="41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3657600" y="2510999"/>
            <a:ext cx="1447800" cy="41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3657600" y="3160931"/>
            <a:ext cx="1447800" cy="41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657600" y="3846443"/>
            <a:ext cx="1447800" cy="41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695700" y="185620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COD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695700" y="2510999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Net banking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695700" y="3160931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Credit/Debit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695700" y="3846443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UPI methods</a:t>
            </a:r>
            <a:endParaRPr lang="en-IN" dirty="0"/>
          </a:p>
        </p:txBody>
      </p:sp>
      <p:sp>
        <p:nvSpPr>
          <p:cNvPr id="18" name="Right Arrow 17"/>
          <p:cNvSpPr/>
          <p:nvPr/>
        </p:nvSpPr>
        <p:spPr>
          <a:xfrm>
            <a:off x="5247861" y="1886022"/>
            <a:ext cx="5334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5208104" y="2609165"/>
            <a:ext cx="5334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>
            <a:off x="5247861" y="3282696"/>
            <a:ext cx="5334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>
            <a:off x="5272709" y="3952073"/>
            <a:ext cx="5334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6096000" y="1813063"/>
            <a:ext cx="609600" cy="41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6096000" y="2510999"/>
            <a:ext cx="609600" cy="41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6096000" y="3165901"/>
            <a:ext cx="609600" cy="41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6096000" y="3792491"/>
            <a:ext cx="609600" cy="41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7696200" y="1811043"/>
            <a:ext cx="609600" cy="41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7696200" y="2515969"/>
            <a:ext cx="609600" cy="41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7706140" y="3160931"/>
            <a:ext cx="609600" cy="41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7706140" y="3745836"/>
            <a:ext cx="609600" cy="41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>
            <a:off x="6980583" y="1835927"/>
            <a:ext cx="5334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Arrow 30"/>
          <p:cNvSpPr/>
          <p:nvPr/>
        </p:nvSpPr>
        <p:spPr>
          <a:xfrm>
            <a:off x="6980583" y="2581365"/>
            <a:ext cx="5334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ight Arrow 31"/>
          <p:cNvSpPr/>
          <p:nvPr/>
        </p:nvSpPr>
        <p:spPr>
          <a:xfrm>
            <a:off x="6980583" y="3247379"/>
            <a:ext cx="5334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ight Arrow 32"/>
          <p:cNvSpPr/>
          <p:nvPr/>
        </p:nvSpPr>
        <p:spPr>
          <a:xfrm>
            <a:off x="6995491" y="3884428"/>
            <a:ext cx="5334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6096000" y="183592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0" y="251099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21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6096000" y="31609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21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0" y="379249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13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7706140" y="181104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7706140" y="2510999"/>
            <a:ext cx="59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48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7706140" y="31609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48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706140" y="3792491"/>
            <a:ext cx="59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2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7772400" cy="617220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Capacity</a:t>
            </a:r>
            <a:endParaRPr lang="en-IN" b="1" dirty="0" smtClean="0"/>
          </a:p>
          <a:p>
            <a:pPr lvl="1" algn="just"/>
            <a:r>
              <a:rPr lang="en-IN" dirty="0" smtClean="0"/>
              <a:t>Capacity is how much an individual can commit.</a:t>
            </a:r>
          </a:p>
          <a:p>
            <a:pPr lvl="1" algn="just"/>
            <a:r>
              <a:rPr lang="en-IN" dirty="0" smtClean="0"/>
              <a:t>Capacity is estimated in hrs.</a:t>
            </a:r>
          </a:p>
          <a:p>
            <a:pPr lvl="1" algn="just"/>
            <a:r>
              <a:rPr lang="en-IN" dirty="0" smtClean="0"/>
              <a:t>How much time an individual can give for a task.</a:t>
            </a:r>
          </a:p>
          <a:p>
            <a:pPr lvl="1" algn="just"/>
            <a:r>
              <a:rPr lang="en-IN" dirty="0" smtClean="0"/>
              <a:t>E.g. Committed work = 10 Test Cases/day</a:t>
            </a:r>
          </a:p>
          <a:p>
            <a:pPr marL="457200" lvl="1" indent="0" algn="just">
              <a:buNone/>
            </a:pPr>
            <a:endParaRPr lang="en-IN" dirty="0" smtClean="0"/>
          </a:p>
          <a:p>
            <a:pPr algn="just"/>
            <a:r>
              <a:rPr lang="en-IN" sz="2400" b="1" dirty="0" smtClean="0"/>
              <a:t>Velocity</a:t>
            </a:r>
            <a:endParaRPr lang="en-IN" b="1" dirty="0" smtClean="0"/>
          </a:p>
          <a:p>
            <a:pPr lvl="1" algn="just"/>
            <a:r>
              <a:rPr lang="en-IN" dirty="0" smtClean="0"/>
              <a:t>How much amount of committed task an individual has completed .</a:t>
            </a:r>
          </a:p>
          <a:p>
            <a:pPr lvl="1" algn="just"/>
            <a:r>
              <a:rPr lang="en-IN" dirty="0" smtClean="0"/>
              <a:t>Velocity is estimated in hrs.</a:t>
            </a:r>
          </a:p>
          <a:p>
            <a:pPr lvl="1" algn="just"/>
            <a:r>
              <a:rPr lang="en-IN" dirty="0" smtClean="0"/>
              <a:t>How much time an individual has given for a task.</a:t>
            </a:r>
          </a:p>
          <a:p>
            <a:pPr lvl="1" algn="just"/>
            <a:r>
              <a:rPr lang="en-IN" dirty="0" smtClean="0"/>
              <a:t>E.g. Completed work = 8 Test Cases /day</a:t>
            </a:r>
          </a:p>
          <a:p>
            <a:pPr marL="457200" lvl="1" indent="0" algn="just">
              <a:buNone/>
            </a:pPr>
            <a:endParaRPr lang="en-IN" dirty="0" smtClean="0"/>
          </a:p>
          <a:p>
            <a:pPr algn="just"/>
            <a:r>
              <a:rPr lang="en-IN" b="1" dirty="0" smtClean="0"/>
              <a:t>Efficiency</a:t>
            </a:r>
            <a:r>
              <a:rPr lang="en-IN" dirty="0" smtClean="0"/>
              <a:t>= Velocity / Capacity.</a:t>
            </a:r>
          </a:p>
          <a:p>
            <a:pPr algn="just">
              <a:buNone/>
            </a:pPr>
            <a:r>
              <a:rPr lang="en-IN" dirty="0" smtClean="0"/>
              <a:t>                      = 8/10</a:t>
            </a:r>
          </a:p>
          <a:p>
            <a:pPr algn="just">
              <a:buNone/>
            </a:pPr>
            <a:r>
              <a:rPr lang="en-IN" dirty="0" smtClean="0"/>
              <a:t>	                   =0.8</a:t>
            </a:r>
          </a:p>
          <a:p>
            <a:pPr lvl="1" algn="just"/>
            <a:endParaRPr lang="en-IN" dirty="0" smtClean="0"/>
          </a:p>
          <a:p>
            <a:pPr lvl="1" algn="just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Capacity vs. Velocity</a:t>
            </a:r>
            <a:endParaRPr lang="en-IN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972255287"/>
              </p:ext>
            </p:extLst>
          </p:nvPr>
        </p:nvGraphicFramePr>
        <p:xfrm>
          <a:off x="533400" y="175260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7772400" cy="5943600"/>
          </a:xfrm>
        </p:spPr>
        <p:txBody>
          <a:bodyPr/>
          <a:lstStyle/>
          <a:p>
            <a:r>
              <a:rPr lang="en-IN" sz="2400" b="1" dirty="0" smtClean="0"/>
              <a:t>Burn Up &amp; Burn Down</a:t>
            </a:r>
          </a:p>
          <a:p>
            <a:pPr lvl="1"/>
            <a:r>
              <a:rPr lang="en-IN" sz="2000" dirty="0" smtClean="0"/>
              <a:t>It is a visual presentation of  Team’s work progress.</a:t>
            </a:r>
          </a:p>
          <a:p>
            <a:pPr lvl="1"/>
            <a:r>
              <a:rPr lang="en-IN" sz="2000" dirty="0" smtClean="0"/>
              <a:t>It displays Scope of the project and the work completed.</a:t>
            </a:r>
          </a:p>
          <a:p>
            <a:r>
              <a:rPr lang="en-IN" sz="2400" b="1" dirty="0" smtClean="0"/>
              <a:t>Burn up</a:t>
            </a:r>
          </a:p>
          <a:p>
            <a:pPr lvl="1"/>
            <a:r>
              <a:rPr lang="en-IN" sz="2000" dirty="0" smtClean="0"/>
              <a:t> A team can easily track their progress as they work towards completion of a sprint.</a:t>
            </a:r>
          </a:p>
          <a:p>
            <a:pPr lvl="1"/>
            <a:r>
              <a:rPr lang="en-IN" sz="2000" dirty="0" smtClean="0"/>
              <a:t>This charts shows how much work has been completed and total amount of work.</a:t>
            </a:r>
          </a:p>
          <a:p>
            <a:r>
              <a:rPr lang="en-IN" sz="2400" b="1" dirty="0" smtClean="0"/>
              <a:t>Burn down</a:t>
            </a:r>
          </a:p>
          <a:p>
            <a:pPr lvl="1"/>
            <a:r>
              <a:rPr lang="en-IN" sz="2000" dirty="0" smtClean="0"/>
              <a:t>It shows how much of work is remaining to be done in the project.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urndownvsburnupch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0601"/>
            <a:ext cx="8001000" cy="49301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Agile Meetings</a:t>
            </a:r>
            <a:endParaRPr lang="en-IN" dirty="0"/>
          </a:p>
        </p:txBody>
      </p:sp>
      <p:pic>
        <p:nvPicPr>
          <p:cNvPr id="4" name="Content Placeholder 3" descr="meeting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524000"/>
            <a:ext cx="63246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01000" cy="5410200"/>
          </a:xfrm>
        </p:spPr>
        <p:txBody>
          <a:bodyPr/>
          <a:lstStyle/>
          <a:p>
            <a:r>
              <a:rPr lang="en-IN" sz="2400" b="1" dirty="0" smtClean="0"/>
              <a:t>Sprint Planning Meeting</a:t>
            </a:r>
          </a:p>
          <a:p>
            <a:pPr lvl="1"/>
            <a:r>
              <a:rPr lang="en-IN" sz="2000" dirty="0" smtClean="0"/>
              <a:t>This is a</a:t>
            </a:r>
            <a:r>
              <a:rPr lang="en-IN" sz="2000" b="1" dirty="0" smtClean="0"/>
              <a:t> </a:t>
            </a:r>
            <a:r>
              <a:rPr lang="en-IN" sz="2000" dirty="0" smtClean="0"/>
              <a:t>first Sprint meeting which should be held at the very beginning of the Sprint</a:t>
            </a:r>
            <a:r>
              <a:rPr lang="en-IN" sz="2000" b="1" dirty="0" smtClean="0"/>
              <a:t>.</a:t>
            </a:r>
          </a:p>
          <a:p>
            <a:pPr lvl="1"/>
            <a:r>
              <a:rPr lang="en-IN" sz="2000" dirty="0" smtClean="0"/>
              <a:t>Duration of meeting is 2-4 hours.</a:t>
            </a:r>
          </a:p>
          <a:p>
            <a:pPr lvl="1"/>
            <a:r>
              <a:rPr lang="en-IN" sz="2000" dirty="0" smtClean="0"/>
              <a:t>People Involved- Product Owner, Scrum Master &amp; Team Members.</a:t>
            </a:r>
          </a:p>
          <a:p>
            <a:pPr lvl="1"/>
            <a:r>
              <a:rPr lang="en-IN" sz="2000" dirty="0" smtClean="0"/>
              <a:t>Goals-</a:t>
            </a:r>
          </a:p>
          <a:p>
            <a:pPr lvl="2"/>
            <a:r>
              <a:rPr lang="en-IN" sz="1800" dirty="0" smtClean="0"/>
              <a:t>Agree and verify about the PBIs that will be delivered in the Sprint.</a:t>
            </a:r>
          </a:p>
          <a:p>
            <a:pPr lvl="2"/>
            <a:r>
              <a:rPr lang="en-IN" sz="1800" dirty="0" smtClean="0"/>
              <a:t>Prioritisation of user stories.</a:t>
            </a:r>
          </a:p>
          <a:p>
            <a:pPr lvl="2"/>
            <a:r>
              <a:rPr lang="en-IN" sz="1800" dirty="0" smtClean="0"/>
              <a:t>Assign the PBIs/User Stories to team members.</a:t>
            </a:r>
          </a:p>
          <a:p>
            <a:pPr lvl="2"/>
            <a:r>
              <a:rPr lang="en-IN" sz="1800" dirty="0" smtClean="0"/>
              <a:t>Discuss initial plan for completing PBI.</a:t>
            </a:r>
          </a:p>
          <a:p>
            <a:pPr lvl="2"/>
            <a:r>
              <a:rPr lang="en-IN" sz="1800" dirty="0" smtClean="0"/>
              <a:t>Sprint Backlog is generated here.</a:t>
            </a:r>
          </a:p>
          <a:p>
            <a:pPr lvl="2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7848600" cy="5486400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Backlog Grooming Meeting</a:t>
            </a:r>
          </a:p>
          <a:p>
            <a:pPr lvl="1"/>
            <a:r>
              <a:rPr lang="en-IN" sz="2000" dirty="0" smtClean="0"/>
              <a:t>Before going to actual Sprint this meeting will be conducted.</a:t>
            </a:r>
          </a:p>
          <a:p>
            <a:pPr lvl="1"/>
            <a:r>
              <a:rPr lang="en-IN" sz="2000" dirty="0" smtClean="0"/>
              <a:t>The motto of the meet is just to have more clarity on PBIs.</a:t>
            </a:r>
          </a:p>
          <a:p>
            <a:pPr lvl="1"/>
            <a:r>
              <a:rPr lang="en-IN" sz="2000" dirty="0" smtClean="0"/>
              <a:t>Duration of meet will be less than 1 hr.</a:t>
            </a:r>
          </a:p>
          <a:p>
            <a:pPr lvl="1"/>
            <a:r>
              <a:rPr lang="en-IN" sz="2000" dirty="0" smtClean="0"/>
              <a:t>People Involved- Scrum Master &amp; Scrum Team</a:t>
            </a:r>
          </a:p>
          <a:p>
            <a:pPr lvl="1"/>
            <a:r>
              <a:rPr lang="en-IN" sz="2000" dirty="0" smtClean="0"/>
              <a:t>Goals-</a:t>
            </a:r>
          </a:p>
          <a:p>
            <a:pPr lvl="2"/>
            <a:r>
              <a:rPr lang="en-IN" sz="1800" dirty="0" smtClean="0"/>
              <a:t>Breakdown User stories to Tasks and Tasks into Subtasks.</a:t>
            </a:r>
          </a:p>
          <a:p>
            <a:pPr lvl="2"/>
            <a:r>
              <a:rPr lang="en-IN" sz="1800" dirty="0" smtClean="0"/>
              <a:t>To estimate stories and assign story point.</a:t>
            </a:r>
          </a:p>
          <a:p>
            <a:pPr lvl="2"/>
            <a:r>
              <a:rPr lang="en-IN" sz="1800" dirty="0" smtClean="0"/>
              <a:t> Refining user stories that no longer appear relevant.</a:t>
            </a:r>
          </a:p>
          <a:p>
            <a:pPr lvl="2"/>
            <a:r>
              <a:rPr lang="en-IN" sz="1800" dirty="0" smtClean="0"/>
              <a:t>Creating new user stories that in response to newly discovered needs.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848600" cy="556260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Daily Stand-up Meeting</a:t>
            </a:r>
          </a:p>
          <a:p>
            <a:pPr lvl="1"/>
            <a:r>
              <a:rPr lang="en-IN" sz="2000" dirty="0" smtClean="0"/>
              <a:t>It is a meeting which will be held on daily basis during the entire sprint.</a:t>
            </a:r>
          </a:p>
          <a:p>
            <a:pPr lvl="1"/>
            <a:r>
              <a:rPr lang="en-IN" sz="2000" dirty="0" smtClean="0"/>
              <a:t>Each Team Member  will Answer the following 3 question</a:t>
            </a:r>
          </a:p>
          <a:p>
            <a:pPr lvl="2"/>
            <a:r>
              <a:rPr lang="en-IN" sz="1800" dirty="0" smtClean="0"/>
              <a:t>What did you do Yesterday?</a:t>
            </a:r>
          </a:p>
          <a:p>
            <a:pPr lvl="2"/>
            <a:r>
              <a:rPr lang="en-IN" sz="1800" dirty="0" smtClean="0"/>
              <a:t>What will you do today?</a:t>
            </a:r>
          </a:p>
          <a:p>
            <a:pPr lvl="2"/>
            <a:r>
              <a:rPr lang="en-IN" sz="1800" dirty="0" smtClean="0"/>
              <a:t>Are there any impediments(difficulties) in your way?</a:t>
            </a:r>
          </a:p>
          <a:p>
            <a:pPr lvl="1"/>
            <a:r>
              <a:rPr lang="en-IN" sz="2000" dirty="0" smtClean="0"/>
              <a:t>Duration 15-20 </a:t>
            </a:r>
            <a:r>
              <a:rPr lang="en-IN" sz="2000" dirty="0" err="1" smtClean="0"/>
              <a:t>mins</a:t>
            </a:r>
            <a:r>
              <a:rPr lang="en-IN" sz="2000" dirty="0" smtClean="0"/>
              <a:t>.</a:t>
            </a:r>
          </a:p>
          <a:p>
            <a:pPr lvl="1"/>
            <a:r>
              <a:rPr lang="en-IN" sz="2000" dirty="0" smtClean="0"/>
              <a:t>People involved Scrum Master ,Product Owner  and  Scrum Team.</a:t>
            </a:r>
          </a:p>
          <a:p>
            <a:pPr lvl="1"/>
            <a:r>
              <a:rPr lang="en-IN" sz="2000" dirty="0" smtClean="0"/>
              <a:t> It Provides visibility to team on any Delay or obstacles.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SDLC</a:t>
            </a:r>
            <a:endParaRPr lang="en-IN" dirty="0"/>
          </a:p>
        </p:txBody>
      </p:sp>
      <p:pic>
        <p:nvPicPr>
          <p:cNvPr id="4" name="Content Placeholder 3" descr="WhatsApp Image 2020-07-24 at 4.32.5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371600"/>
            <a:ext cx="6781800" cy="4876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7772400" cy="5638800"/>
          </a:xfrm>
        </p:spPr>
        <p:txBody>
          <a:bodyPr/>
          <a:lstStyle/>
          <a:p>
            <a:r>
              <a:rPr lang="en-IN" sz="2400" b="1" dirty="0" smtClean="0"/>
              <a:t>Sprint Review Meeting</a:t>
            </a:r>
          </a:p>
          <a:p>
            <a:pPr lvl="1"/>
            <a:r>
              <a:rPr lang="en-IN" sz="2000" dirty="0" smtClean="0"/>
              <a:t>A Sprint review, as the title implies, is held at the very end of the Sprint.</a:t>
            </a:r>
          </a:p>
          <a:p>
            <a:pPr lvl="1"/>
            <a:r>
              <a:rPr lang="en-IN" sz="2000" dirty="0" smtClean="0"/>
              <a:t>The development team will show the demos of their  accomplished work, i.e. they will show exactly what they produced during the Sprint .</a:t>
            </a:r>
          </a:p>
          <a:p>
            <a:pPr lvl="1"/>
            <a:r>
              <a:rPr lang="en-IN" sz="2000" dirty="0" smtClean="0"/>
              <a:t>Duration of meet will be 2-4 hrs.</a:t>
            </a:r>
          </a:p>
          <a:p>
            <a:pPr lvl="1"/>
            <a:r>
              <a:rPr lang="en-IN" sz="2000" dirty="0" smtClean="0"/>
              <a:t>People Involved- Product owner, Scrum Master, Scrum Team, Client, Stake Holders.</a:t>
            </a:r>
          </a:p>
          <a:p>
            <a:pPr lvl="1"/>
            <a:r>
              <a:rPr lang="en-IN" sz="2000" dirty="0" smtClean="0"/>
              <a:t>Goals-</a:t>
            </a:r>
          </a:p>
          <a:p>
            <a:pPr lvl="2"/>
            <a:r>
              <a:rPr lang="en-IN" sz="1800" dirty="0" smtClean="0"/>
              <a:t>Explain what items have been "Done" and what has not been "Done.“</a:t>
            </a:r>
          </a:p>
          <a:p>
            <a:pPr lvl="2"/>
            <a:r>
              <a:rPr lang="en-IN" sz="1800" dirty="0" smtClean="0"/>
              <a:t>Demonstration of the functionality built during the Sprint.</a:t>
            </a:r>
          </a:p>
          <a:p>
            <a:pPr lvl="2"/>
            <a:r>
              <a:rPr lang="en-IN" sz="1800" dirty="0" smtClean="0"/>
              <a:t>Customer can change requirements.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848600" cy="5562600"/>
          </a:xfrm>
        </p:spPr>
        <p:txBody>
          <a:bodyPr/>
          <a:lstStyle/>
          <a:p>
            <a:r>
              <a:rPr lang="en-IN" sz="2400" b="1" dirty="0" smtClean="0"/>
              <a:t>Retrospective Meeting</a:t>
            </a:r>
          </a:p>
          <a:p>
            <a:pPr lvl="1"/>
            <a:r>
              <a:rPr lang="en-IN" sz="2000" dirty="0" smtClean="0"/>
              <a:t>This meeting is conducted after the Sprint Review &amp; Prior to the next Sprint.</a:t>
            </a:r>
          </a:p>
          <a:p>
            <a:pPr lvl="1"/>
            <a:r>
              <a:rPr lang="en-IN" sz="2000" dirty="0" smtClean="0"/>
              <a:t>Duration of the meet around 1hr.</a:t>
            </a:r>
          </a:p>
          <a:p>
            <a:pPr lvl="1"/>
            <a:r>
              <a:rPr lang="en-IN" sz="2000" dirty="0" smtClean="0"/>
              <a:t>Goals-</a:t>
            </a:r>
          </a:p>
          <a:p>
            <a:pPr lvl="2"/>
            <a:r>
              <a:rPr lang="en-IN" sz="1800" dirty="0" smtClean="0"/>
              <a:t>To Discuss Openly what went well &amp; what didn’t during the previous sprint.</a:t>
            </a:r>
          </a:p>
          <a:p>
            <a:pPr lvl="2"/>
            <a:r>
              <a:rPr lang="en-IN" sz="1800" dirty="0" smtClean="0"/>
              <a:t>Work together to find better ways to meet the project goals.</a:t>
            </a:r>
          </a:p>
          <a:p>
            <a:pPr lvl="2"/>
            <a:r>
              <a:rPr lang="en-IN" sz="1800" dirty="0" smtClean="0"/>
              <a:t>To address what the team can </a:t>
            </a:r>
          </a:p>
          <a:p>
            <a:pPr lvl="3"/>
            <a:r>
              <a:rPr lang="en-IN" sz="1600" dirty="0" smtClean="0"/>
              <a:t>Start doing</a:t>
            </a:r>
          </a:p>
          <a:p>
            <a:pPr lvl="3"/>
            <a:r>
              <a:rPr lang="en-IN" sz="1600" dirty="0" smtClean="0"/>
              <a:t>Stop doing </a:t>
            </a:r>
          </a:p>
          <a:p>
            <a:pPr lvl="3"/>
            <a:r>
              <a:rPr lang="en-IN" sz="1600" dirty="0" smtClean="0"/>
              <a:t>Continue doing.</a:t>
            </a:r>
          </a:p>
          <a:p>
            <a:pPr lvl="2"/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dobe Devanagari" pitchFamily="18" charset="0"/>
                <a:cs typeface="Adobe Devanagari" pitchFamily="18" charset="0"/>
              </a:rPr>
              <a:t>HOW TO IMPLEMENT AGILE?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38213" y="2286000"/>
          <a:ext cx="7634287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dobe Devanagari" pitchFamily="18" charset="0"/>
                <a:cs typeface="Adobe Devanagari" pitchFamily="18" charset="0"/>
              </a:rPr>
              <a:t>SCRUM </a:t>
            </a:r>
            <a:r>
              <a:rPr lang="en-IN" b="1" dirty="0" smtClean="0">
                <a:latin typeface="Adobe Devanagari" pitchFamily="18" charset="0"/>
                <a:cs typeface="Adobe Devanagari" pitchFamily="18" charset="0"/>
              </a:rPr>
              <a:t>FRAMEWORK</a:t>
            </a:r>
            <a:endParaRPr lang="en-IN" b="1" dirty="0">
              <a:latin typeface="Adobe Devanagari" pitchFamily="18" charset="0"/>
              <a:cs typeface="Adobe Devanagari" pitchFamily="18" charset="0"/>
            </a:endParaRPr>
          </a:p>
        </p:txBody>
      </p:sp>
      <p:pic>
        <p:nvPicPr>
          <p:cNvPr id="5" name="Content Placeholder 4" descr="sCRUM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29" y="1600200"/>
            <a:ext cx="8077199" cy="4356100"/>
          </a:xfr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9162833"/>
              </p:ext>
            </p:extLst>
          </p:nvPr>
        </p:nvGraphicFramePr>
        <p:xfrm>
          <a:off x="4038600" y="3429000"/>
          <a:ext cx="26670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KANBAN</a:t>
            </a:r>
            <a:endParaRPr lang="en-IN" dirty="0"/>
          </a:p>
        </p:txBody>
      </p:sp>
      <p:pic>
        <p:nvPicPr>
          <p:cNvPr id="4" name="Content Placeholder 3" descr="KANBAN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758" y="1371600"/>
            <a:ext cx="7748042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dobe Devanagari" pitchFamily="18" charset="0"/>
                <a:cs typeface="Adobe Devanagari" pitchFamily="18" charset="0"/>
              </a:rPr>
              <a:t>ADVANTAGES OF AGILE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Engagement of Stakeholder</a:t>
            </a:r>
          </a:p>
          <a:p>
            <a:r>
              <a:rPr lang="en-IN" dirty="0" smtClean="0"/>
              <a:t>Transparency</a:t>
            </a:r>
          </a:p>
          <a:p>
            <a:r>
              <a:rPr lang="en-IN" dirty="0" smtClean="0"/>
              <a:t>Frequent Delivery</a:t>
            </a:r>
          </a:p>
          <a:p>
            <a:r>
              <a:rPr lang="en-IN" dirty="0" smtClean="0"/>
              <a:t>Allow changes</a:t>
            </a:r>
          </a:p>
          <a:p>
            <a:r>
              <a:rPr lang="en-IN" dirty="0" smtClean="0"/>
              <a:t>Business Focus</a:t>
            </a:r>
          </a:p>
          <a:p>
            <a:r>
              <a:rPr lang="en-IN" dirty="0" smtClean="0"/>
              <a:t>Customer Focus</a:t>
            </a:r>
          </a:p>
          <a:p>
            <a:r>
              <a:rPr lang="en-IN" dirty="0" smtClean="0"/>
              <a:t>High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>
                <a:latin typeface="Adobe Devanagari" pitchFamily="18" charset="0"/>
                <a:cs typeface="Adobe Devanagari" pitchFamily="18" charset="0"/>
              </a:rPr>
              <a:t>OTHER WAYS TO IMPLEMENT AGILE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IN" dirty="0" smtClean="0"/>
              <a:t>XP- Engineering Practices like TDD </a:t>
            </a:r>
            <a:r>
              <a:rPr lang="en-IN" smtClean="0"/>
              <a:t>, Programming</a:t>
            </a:r>
            <a:r>
              <a:rPr lang="en-IN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LEAN- Eliminate waste, Value Delivery</a:t>
            </a:r>
          </a:p>
          <a:p>
            <a:pPr>
              <a:lnSpc>
                <a:spcPct val="170000"/>
              </a:lnSpc>
            </a:pPr>
            <a:r>
              <a:rPr lang="en-IN" dirty="0" smtClean="0"/>
              <a:t>CRYSTAL-Reflective Improvement, Osmotic communication, Frequent Delivery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14161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Why Agile over Traditional SDLC?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874517"/>
            <a:ext cx="7633742" cy="483108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Time Consuming</a:t>
            </a:r>
          </a:p>
          <a:p>
            <a:r>
              <a:rPr lang="en-IN" dirty="0" smtClean="0"/>
              <a:t>Unidirectional(Never Backward)</a:t>
            </a:r>
          </a:p>
          <a:p>
            <a:r>
              <a:rPr lang="en-IN" dirty="0" smtClean="0"/>
              <a:t>Monolithic Software</a:t>
            </a:r>
          </a:p>
          <a:p>
            <a:r>
              <a:rPr lang="en-IN" dirty="0" smtClean="0"/>
              <a:t>Difficulty in Responding Changes</a:t>
            </a:r>
          </a:p>
          <a:p>
            <a:r>
              <a:rPr lang="en-IN" dirty="0" smtClean="0"/>
              <a:t>Bulky Documentation</a:t>
            </a:r>
          </a:p>
          <a:p>
            <a:r>
              <a:rPr lang="en-IN" dirty="0" smtClean="0"/>
              <a:t>Little Room for Iterations</a:t>
            </a:r>
          </a:p>
          <a:p>
            <a:r>
              <a:rPr lang="en-IN" dirty="0" smtClean="0"/>
              <a:t>Failure of a single Dependency may ruin entire </a:t>
            </a:r>
            <a:r>
              <a:rPr lang="en-IN" dirty="0" smtClean="0"/>
              <a:t>software.</a:t>
            </a:r>
          </a:p>
          <a:p>
            <a:r>
              <a:rPr lang="en-IN" dirty="0"/>
              <a:t>Customer is not involved in Development &amp; Testing activity.</a:t>
            </a:r>
          </a:p>
          <a:p>
            <a:r>
              <a:rPr lang="en-IN" dirty="0"/>
              <a:t>Customer satisfaction is not a major goal.</a:t>
            </a:r>
          </a:p>
          <a:p>
            <a:r>
              <a:rPr lang="en-IN" dirty="0"/>
              <a:t>Testing &amp; Development activities are not parallel.</a:t>
            </a:r>
          </a:p>
          <a:p>
            <a:r>
              <a:rPr lang="en-IN" dirty="0"/>
              <a:t>No Tracking activity for Testing &amp; Development teams.</a:t>
            </a:r>
          </a:p>
          <a:p>
            <a:r>
              <a:rPr lang="en-IN" dirty="0"/>
              <a:t>No Face to Face conversation between Development team , Testing team &amp; Stake Holders.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>
                <a:latin typeface="Adobe Devanagari" pitchFamily="18" charset="0"/>
                <a:cs typeface="Adobe Devanagari" pitchFamily="18" charset="0"/>
              </a:rPr>
              <a:t>VALUES  OF AGILE</a:t>
            </a:r>
            <a:endParaRPr lang="en-IN" sz="4000" dirty="0"/>
          </a:p>
        </p:txBody>
      </p:sp>
      <p:pic>
        <p:nvPicPr>
          <p:cNvPr id="4" name="Content Placeholder 3" descr="agile-manifesto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33600"/>
            <a:ext cx="6629400" cy="3886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dobe Devanagari" pitchFamily="18" charset="0"/>
                <a:cs typeface="Adobe Devanagari" pitchFamily="18" charset="0"/>
              </a:rPr>
              <a:t>PRINCIPLES OF AGILE</a:t>
            </a:r>
            <a:endParaRPr lang="en-IN" dirty="0">
              <a:latin typeface="Adobe Devanagari" pitchFamily="18" charset="0"/>
              <a:cs typeface="Adobe Devanagari" pitchFamily="18" charset="0"/>
            </a:endParaRPr>
          </a:p>
        </p:txBody>
      </p:sp>
      <p:pic>
        <p:nvPicPr>
          <p:cNvPr id="6" name="Content Placeholder 5" descr="ts-functional-safety_12_Principles_1000p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447800"/>
            <a:ext cx="64008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Roles in Agile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Project Manager </a:t>
            </a:r>
          </a:p>
          <a:p>
            <a:r>
              <a:rPr lang="en-IN" dirty="0" smtClean="0"/>
              <a:t>Delivery Manager</a:t>
            </a:r>
          </a:p>
          <a:p>
            <a:r>
              <a:rPr lang="en-IN" dirty="0" smtClean="0"/>
              <a:t>Stake Holders</a:t>
            </a:r>
          </a:p>
          <a:p>
            <a:r>
              <a:rPr lang="en-IN" dirty="0" smtClean="0"/>
              <a:t>Product Owner</a:t>
            </a:r>
          </a:p>
          <a:p>
            <a:r>
              <a:rPr lang="en-IN" dirty="0" smtClean="0"/>
              <a:t>Scrum Master </a:t>
            </a:r>
          </a:p>
          <a:p>
            <a:r>
              <a:rPr lang="en-IN" dirty="0" smtClean="0"/>
              <a:t>Development Scrum Team</a:t>
            </a:r>
          </a:p>
          <a:p>
            <a:r>
              <a:rPr lang="en-IN" dirty="0" smtClean="0"/>
              <a:t>Testing Scrum Team</a:t>
            </a:r>
          </a:p>
          <a:p>
            <a:r>
              <a:rPr lang="en-IN" dirty="0" smtClean="0"/>
              <a:t>Cross Functional Team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755667"/>
              </p:ext>
            </p:extLst>
          </p:nvPr>
        </p:nvGraphicFramePr>
        <p:xfrm>
          <a:off x="838200" y="228600"/>
          <a:ext cx="7772400" cy="609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829557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Roles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Responsibility</a:t>
                      </a:r>
                      <a:endParaRPr lang="en-IN" sz="1800" dirty="0"/>
                    </a:p>
                  </a:txBody>
                  <a:tcPr/>
                </a:tc>
              </a:tr>
              <a:tr h="1125017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Project Manager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IN" sz="1800" dirty="0" smtClean="0"/>
                        <a:t> Planning Procurement and Execution     of a project.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dirty="0" smtClean="0"/>
                        <a:t> Budgeting &amp; Risk Management</a:t>
                      </a:r>
                    </a:p>
                  </a:txBody>
                  <a:tcPr/>
                </a:tc>
              </a:tr>
              <a:tr h="1125017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Delivery Manager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dirty="0" smtClean="0"/>
                        <a:t> Maintain</a:t>
                      </a:r>
                      <a:r>
                        <a:rPr lang="en-IN" sz="1800" baseline="0" dirty="0" smtClean="0"/>
                        <a:t> Deadlines  &amp; Manages Delivery Teams.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baseline="0" dirty="0" smtClean="0"/>
                        <a:t> Create Distribution Plans</a:t>
                      </a:r>
                      <a:endParaRPr lang="en-IN" sz="1800" dirty="0" smtClean="0"/>
                    </a:p>
                  </a:txBody>
                  <a:tcPr/>
                </a:tc>
              </a:tr>
              <a:tr h="3016408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Stake Holder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dirty="0" smtClean="0"/>
                        <a:t> Someone who has an interest or is concerned with the outcome of the project.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dirty="0" smtClean="0"/>
                        <a:t> Customer representative</a:t>
                      </a:r>
                      <a:r>
                        <a:rPr lang="en-IN" sz="1800" baseline="0" dirty="0" smtClean="0"/>
                        <a:t> who facilitates the requirement.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baseline="0" dirty="0" smtClean="0"/>
                        <a:t> Program manager and subject matter expert who acts as an advisor and decision maker for creating a release plan.</a:t>
                      </a:r>
                      <a:endParaRPr lang="en-IN" sz="1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674737"/>
              </p:ext>
            </p:extLst>
          </p:nvPr>
        </p:nvGraphicFramePr>
        <p:xfrm>
          <a:off x="838200" y="380998"/>
          <a:ext cx="7848600" cy="6181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691633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Roles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Responsibility</a:t>
                      </a:r>
                      <a:endParaRPr lang="en-IN" sz="1800" dirty="0"/>
                    </a:p>
                  </a:txBody>
                  <a:tcPr/>
                </a:tc>
              </a:tr>
              <a:tr h="1822969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Product Owner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dirty="0" smtClean="0"/>
                        <a:t> To represent the voice of the customer.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dirty="0" smtClean="0"/>
                        <a:t>  Preparing and prioritizing Product Backlog</a:t>
                      </a:r>
                      <a:endParaRPr lang="en-IN" sz="1800" baseline="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baseline="0" dirty="0" smtClean="0"/>
                        <a:t> Active role in iteration planning and release planning meetings.</a:t>
                      </a:r>
                    </a:p>
                  </a:txBody>
                  <a:tcPr/>
                </a:tc>
              </a:tr>
              <a:tr h="3666469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Scrum</a:t>
                      </a:r>
                      <a:r>
                        <a:rPr lang="en-IN" sz="1800" baseline="0" dirty="0" smtClean="0"/>
                        <a:t> Master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/>
                        <a:t> Estimate Plans for whole Software development project.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/>
                        <a:t> Helps the team members in clarifying goals and actions 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/>
                        <a:t> Tracking the Progress.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/>
                        <a:t> Act as Safe guard for his team.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/>
                        <a:t> Handles Daily stand up meetings.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/>
                        <a:t> Helps the team member to follow agile practice so that they can meet their commitments.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aseline="0" dirty="0" smtClean="0"/>
                        <a:t> To work with organisation to track the progress and process of the company.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731</TotalTime>
  <Words>1336</Words>
  <Application>Microsoft Office PowerPoint</Application>
  <PresentationFormat>On-screen Show (4:3)</PresentationFormat>
  <Paragraphs>292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Adobe Devanagari</vt:lpstr>
      <vt:lpstr>Arial</vt:lpstr>
      <vt:lpstr>Calibri</vt:lpstr>
      <vt:lpstr>Gill Sans MT</vt:lpstr>
      <vt:lpstr>Impact</vt:lpstr>
      <vt:lpstr>Badge</vt:lpstr>
      <vt:lpstr>     AGILE</vt:lpstr>
      <vt:lpstr>AGILE PROCESS</vt:lpstr>
      <vt:lpstr>SDLC</vt:lpstr>
      <vt:lpstr>Why Agile over Traditional SDLC?</vt:lpstr>
      <vt:lpstr>VALUES  OF AGILE</vt:lpstr>
      <vt:lpstr>PRINCIPLES OF AGILE</vt:lpstr>
      <vt:lpstr>Roles in Agile</vt:lpstr>
      <vt:lpstr>PowerPoint Presentation</vt:lpstr>
      <vt:lpstr>PowerPoint Presentation</vt:lpstr>
      <vt:lpstr>PowerPoint Presentation</vt:lpstr>
      <vt:lpstr>Agile Keywords</vt:lpstr>
      <vt:lpstr>PowerPoint Presentation</vt:lpstr>
      <vt:lpstr>PowerPoint Presentation</vt:lpstr>
      <vt:lpstr>Example of user stories and tasks</vt:lpstr>
      <vt:lpstr>PowerPoint Presentation</vt:lpstr>
      <vt:lpstr>Product &amp; Sprint Backlog</vt:lpstr>
      <vt:lpstr>Example </vt:lpstr>
      <vt:lpstr>Story Point</vt:lpstr>
      <vt:lpstr>Steps in Estimation of Story Point</vt:lpstr>
      <vt:lpstr>Story Points- Fibonacci Sequence</vt:lpstr>
      <vt:lpstr>PowerPoint Presentation</vt:lpstr>
      <vt:lpstr>PowerPoint Presentation</vt:lpstr>
      <vt:lpstr>Capacity vs. Velocity</vt:lpstr>
      <vt:lpstr>PowerPoint Presentation</vt:lpstr>
      <vt:lpstr>PowerPoint Presentation</vt:lpstr>
      <vt:lpstr>Agile Meetings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IMPLEMENT AGILE?</vt:lpstr>
      <vt:lpstr>SCRUM FRAMEWORK</vt:lpstr>
      <vt:lpstr>KANBAN</vt:lpstr>
      <vt:lpstr>ADVANTAGES OF AGILE</vt:lpstr>
      <vt:lpstr>OTHER WAYS TO IMPLEMENT AGILE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Amar Gaikwad</dc:creator>
  <cp:lastModifiedBy>vidya gowda</cp:lastModifiedBy>
  <cp:revision>157</cp:revision>
  <dcterms:created xsi:type="dcterms:W3CDTF">2006-08-16T00:00:00Z</dcterms:created>
  <dcterms:modified xsi:type="dcterms:W3CDTF">2020-07-28T13:13:11Z</dcterms:modified>
</cp:coreProperties>
</file>