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DCA6CE-7E9E-B942-A7C4-C9C09BD25DB5}" type="datetimeFigureOut">
              <a:rPr lang="en-US" smtClean="0"/>
              <a:t>10/03/18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343434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CA6CE-7E9E-B942-A7C4-C9C09BD25DB5}" type="datetimeFigureOut">
              <a:rPr lang="en-US" smtClean="0"/>
              <a:t>10/03/18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275980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CA6CE-7E9E-B942-A7C4-C9C09BD25DB5}" type="datetimeFigureOut">
              <a:rPr lang="en-US" smtClean="0"/>
              <a:t>10/03/18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260454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CA6CE-7E9E-B942-A7C4-C9C09BD25DB5}" type="datetimeFigureOut">
              <a:rPr lang="en-US" smtClean="0"/>
              <a:t>10/03/18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42783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DCA6CE-7E9E-B942-A7C4-C9C09BD25DB5}" type="datetimeFigureOut">
              <a:rPr lang="en-US" smtClean="0"/>
              <a:t>10/03/18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278879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DCA6CE-7E9E-B942-A7C4-C9C09BD25DB5}" type="datetimeFigureOut">
              <a:rPr lang="en-US" smtClean="0"/>
              <a:t>10/03/18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208838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DCA6CE-7E9E-B942-A7C4-C9C09BD25DB5}" type="datetimeFigureOut">
              <a:rPr lang="en-US" smtClean="0"/>
              <a:t>10/03/18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152975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DCA6CE-7E9E-B942-A7C4-C9C09BD25DB5}" type="datetimeFigureOut">
              <a:rPr lang="en-US" smtClean="0"/>
              <a:t>10/03/18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5796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CA6CE-7E9E-B942-A7C4-C9C09BD25DB5}" type="datetimeFigureOut">
              <a:rPr lang="en-US" smtClean="0"/>
              <a:t>10/03/18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221248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CA6CE-7E9E-B942-A7C4-C9C09BD25DB5}" type="datetimeFigureOut">
              <a:rPr lang="en-US" smtClean="0"/>
              <a:t>10/03/18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327808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CA6CE-7E9E-B942-A7C4-C9C09BD25DB5}" type="datetimeFigureOut">
              <a:rPr lang="en-US" smtClean="0"/>
              <a:t>10/03/18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CB511-0B2E-844E-8237-C800E620ED4C}" type="slidenum">
              <a:rPr lang="en-US" smtClean="0"/>
              <a:t>‹#›</a:t>
            </a:fld>
            <a:endParaRPr lang="en-US"/>
          </a:p>
        </p:txBody>
      </p:sp>
    </p:spTree>
    <p:extLst>
      <p:ext uri="{BB962C8B-B14F-4D97-AF65-F5344CB8AC3E}">
        <p14:creationId xmlns:p14="http://schemas.microsoft.com/office/powerpoint/2010/main" val="6088171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CA6CE-7E9E-B942-A7C4-C9C09BD25DB5}" type="datetimeFigureOut">
              <a:rPr lang="en-US" smtClean="0"/>
              <a:t>10/03/18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CB511-0B2E-844E-8237-C800E620ED4C}" type="slidenum">
              <a:rPr lang="en-US" smtClean="0"/>
              <a:t>‹#›</a:t>
            </a:fld>
            <a:endParaRPr lang="en-US"/>
          </a:p>
        </p:txBody>
      </p:sp>
    </p:spTree>
    <p:extLst>
      <p:ext uri="{BB962C8B-B14F-4D97-AF65-F5344CB8AC3E}">
        <p14:creationId xmlns:p14="http://schemas.microsoft.com/office/powerpoint/2010/main" val="1522553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97669"/>
          </a:xfrm>
        </p:spPr>
        <p:txBody>
          <a:bodyPr>
            <a:normAutofit fontScale="90000"/>
          </a:bodyPr>
          <a:lstStyle/>
          <a:p>
            <a:r>
              <a:rPr lang="en-US" dirty="0" smtClean="0"/>
              <a:t>Spring Batch</a:t>
            </a:r>
            <a:br>
              <a:rPr lang="en-US" dirty="0" smtClean="0"/>
            </a:br>
            <a:r>
              <a:rPr lang="en-US" dirty="0" smtClean="0"/>
              <a:t>By</a:t>
            </a:r>
            <a:br>
              <a:rPr lang="en-US" dirty="0" smtClean="0"/>
            </a:br>
            <a:r>
              <a:rPr lang="en-US" dirty="0" smtClean="0"/>
              <a:t>Apparao</a:t>
            </a:r>
            <a:endParaRPr lang="en-US" dirty="0"/>
          </a:p>
        </p:txBody>
      </p:sp>
    </p:spTree>
    <p:extLst>
      <p:ext uri="{BB962C8B-B14F-4D97-AF65-F5344CB8AC3E}">
        <p14:creationId xmlns:p14="http://schemas.microsoft.com/office/powerpoint/2010/main" val="381782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9074"/>
            <a:ext cx="8229600" cy="5457090"/>
          </a:xfrm>
        </p:spPr>
        <p:txBody>
          <a:bodyPr>
            <a:normAutofit/>
          </a:bodyPr>
          <a:lstStyle/>
          <a:p>
            <a:pPr marL="0" indent="0">
              <a:buNone/>
            </a:pPr>
            <a:r>
              <a:rPr lang="en-US" sz="2000" dirty="0" err="1" smtClean="0"/>
              <a:t>JobRepository</a:t>
            </a:r>
            <a:r>
              <a:rPr lang="en-US" sz="2000" dirty="0" smtClean="0"/>
              <a:t>:</a:t>
            </a:r>
          </a:p>
          <a:p>
            <a:pPr marL="0" indent="0">
              <a:buNone/>
            </a:pPr>
            <a:endParaRPr lang="en-US" sz="2000" dirty="0" smtClean="0"/>
          </a:p>
          <a:p>
            <a:pPr marL="0" indent="0">
              <a:buNone/>
            </a:pPr>
            <a:r>
              <a:rPr lang="en-US" sz="2000" dirty="0" smtClean="0"/>
              <a:t>It provides CRUD operations for </a:t>
            </a:r>
            <a:r>
              <a:rPr lang="en-US" sz="2000" dirty="0" err="1" smtClean="0"/>
              <a:t>JobLauncher</a:t>
            </a:r>
            <a:r>
              <a:rPr lang="en-US" sz="2000" dirty="0" smtClean="0"/>
              <a:t>, Job, and Step implementations. </a:t>
            </a:r>
          </a:p>
          <a:p>
            <a:pPr marL="0" indent="0">
              <a:buNone/>
            </a:pPr>
            <a:r>
              <a:rPr lang="en-US" sz="2000" dirty="0" smtClean="0"/>
              <a:t>When a Job is first launched, a </a:t>
            </a:r>
            <a:r>
              <a:rPr lang="en-US" sz="2000" dirty="0" err="1" smtClean="0"/>
              <a:t>JobExecution</a:t>
            </a:r>
            <a:r>
              <a:rPr lang="en-US" sz="2000" dirty="0" smtClean="0"/>
              <a:t> is obtained from the repository, and during the course of execution </a:t>
            </a:r>
            <a:r>
              <a:rPr lang="en-US" sz="2000" dirty="0" err="1" smtClean="0"/>
              <a:t>StepExecution</a:t>
            </a:r>
            <a:r>
              <a:rPr lang="en-US" sz="2000" dirty="0" smtClean="0"/>
              <a:t> and </a:t>
            </a:r>
            <a:r>
              <a:rPr lang="en-US" sz="2000" dirty="0" err="1" smtClean="0"/>
              <a:t>JobExecution</a:t>
            </a:r>
            <a:r>
              <a:rPr lang="en-US" sz="2000" dirty="0" smtClean="0"/>
              <a:t> implementations are persisted by passing them to the repository:</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32851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68400"/>
            <a:ext cx="9144000" cy="4508205"/>
          </a:xfrm>
          <a:prstGeom prst="rect">
            <a:avLst/>
          </a:prstGeom>
        </p:spPr>
      </p:pic>
    </p:spTree>
    <p:extLst>
      <p:ext uri="{BB962C8B-B14F-4D97-AF65-F5344CB8AC3E}">
        <p14:creationId xmlns:p14="http://schemas.microsoft.com/office/powerpoint/2010/main" val="108563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420"/>
            <a:ext cx="8229600" cy="5470744"/>
          </a:xfrm>
        </p:spPr>
        <p:txBody>
          <a:bodyPr>
            <a:normAutofit lnSpcReduction="10000"/>
          </a:bodyPr>
          <a:lstStyle/>
          <a:p>
            <a:pPr marL="0" indent="0">
              <a:buNone/>
            </a:pPr>
            <a:r>
              <a:rPr lang="en-US" sz="2400" b="1" dirty="0" smtClean="0"/>
              <a:t>Spring Batch Introduction:</a:t>
            </a:r>
            <a:br>
              <a:rPr lang="en-US" sz="2400" b="1" dirty="0" smtClean="0"/>
            </a:br>
            <a:endParaRPr lang="en-US" sz="2400" b="1" dirty="0" smtClean="0"/>
          </a:p>
          <a:p>
            <a:pPr marL="0" indent="0">
              <a:buNone/>
            </a:pPr>
            <a:r>
              <a:rPr lang="en-US" sz="1600" dirty="0" smtClean="0"/>
              <a:t>Many applications within the enterprise domain require bulk processing to perform business operations in mission critical environments. </a:t>
            </a:r>
          </a:p>
          <a:p>
            <a:pPr marL="0" indent="0">
              <a:buNone/>
            </a:pPr>
            <a:r>
              <a:rPr lang="en-US" sz="1600" dirty="0" smtClean="0"/>
              <a:t>These business operations include automated, complex processing of large volumes of information that is most efficiently processed without user interaction. </a:t>
            </a:r>
          </a:p>
          <a:p>
            <a:pPr marL="0" indent="0">
              <a:buNone/>
            </a:pPr>
            <a:r>
              <a:rPr lang="en-US" sz="1600" dirty="0" smtClean="0"/>
              <a:t>These operations typically include time based events (e.g. month-end calculations, notices or correspondence), periodic application of complex business rules processed repetitively across very large data sets (e.g. Insurance benefit determination or rate adjustments), or the integration of information that is received from internal and external systems that typically requires formatting, validation and processing in a transactional manner into the system of record. </a:t>
            </a:r>
          </a:p>
          <a:p>
            <a:pPr marL="0" indent="0">
              <a:buNone/>
            </a:pPr>
            <a:r>
              <a:rPr lang="en-US" sz="1600" dirty="0" smtClean="0"/>
              <a:t>Batch processing is used to process billions of transactions every day for enterprises.</a:t>
            </a:r>
            <a:br>
              <a:rPr lang="en-US" sz="1600" dirty="0" smtClean="0"/>
            </a:br>
            <a:endParaRPr lang="en-US" sz="1600" dirty="0" smtClean="0"/>
          </a:p>
          <a:p>
            <a:pPr marL="0" indent="0">
              <a:buNone/>
            </a:pPr>
            <a:r>
              <a:rPr lang="en-US" sz="1600" dirty="0" smtClean="0"/>
              <a:t>Spring Batch is a lightweight, comprehensive batch framework designed to enable the development of robust batch applications vital for the daily operations of enterprise systems.</a:t>
            </a:r>
          </a:p>
          <a:p>
            <a:pPr marL="0" indent="0">
              <a:buNone/>
            </a:pPr>
            <a:endParaRPr lang="en-US" sz="1600" dirty="0" smtClean="0"/>
          </a:p>
          <a:p>
            <a:pPr marL="0" indent="0">
              <a:buNone/>
            </a:pPr>
            <a:r>
              <a:rPr lang="en-US" sz="1600" dirty="0" smtClean="0"/>
              <a:t>Spring Batch is not a scheduling framework.</a:t>
            </a:r>
          </a:p>
          <a:p>
            <a:pPr marL="0" indent="0">
              <a:buNone/>
            </a:pPr>
            <a:r>
              <a:rPr lang="en-US" sz="1600" dirty="0" smtClean="0"/>
              <a:t>There are many good enterprise schedulers available in both the commercial and open source spaces such as Quartz, Tivoli, Control-M, etc.</a:t>
            </a:r>
          </a:p>
          <a:p>
            <a:pPr marL="0" indent="0">
              <a:buNone/>
            </a:pPr>
            <a:r>
              <a:rPr lang="en-US" sz="1600" dirty="0" smtClean="0"/>
              <a:t>It is intended to work in conjunction with a scheduler, not replace a scheduler.</a:t>
            </a:r>
          </a:p>
        </p:txBody>
      </p:sp>
    </p:spTree>
    <p:extLst>
      <p:ext uri="{BB962C8B-B14F-4D97-AF65-F5344CB8AC3E}">
        <p14:creationId xmlns:p14="http://schemas.microsoft.com/office/powerpoint/2010/main" val="39682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32982"/>
          </a:xfrm>
        </p:spPr>
        <p:txBody>
          <a:bodyPr>
            <a:normAutofit/>
          </a:bodyPr>
          <a:lstStyle/>
          <a:p>
            <a:pPr algn="l"/>
            <a:r>
              <a:rPr lang="en-US" sz="2400" b="1" dirty="0" smtClean="0"/>
              <a:t>Batch </a:t>
            </a:r>
            <a:r>
              <a:rPr lang="en-US" sz="2400" b="1" dirty="0"/>
              <a:t>Job:</a:t>
            </a:r>
            <a:r>
              <a:rPr lang="en-US" b="1" dirty="0"/>
              <a:t/>
            </a:r>
            <a:br>
              <a:rPr lang="en-US" b="1" dirty="0"/>
            </a:br>
            <a:r>
              <a:rPr lang="en-US" sz="2000" dirty="0" smtClean="0"/>
              <a:t>A </a:t>
            </a:r>
            <a:r>
              <a:rPr lang="en-US" sz="2000" dirty="0"/>
              <a:t>Batch job reads data, processes it and writes processed data in specified format. </a:t>
            </a:r>
          </a:p>
        </p:txBody>
      </p:sp>
      <p:pic>
        <p:nvPicPr>
          <p:cNvPr id="4" name="Picture 3"/>
          <p:cNvPicPr>
            <a:picLocks noChangeAspect="1"/>
          </p:cNvPicPr>
          <p:nvPr/>
        </p:nvPicPr>
        <p:blipFill>
          <a:blip r:embed="rId2"/>
          <a:stretch>
            <a:fillRect/>
          </a:stretch>
        </p:blipFill>
        <p:spPr>
          <a:xfrm>
            <a:off x="0" y="2235200"/>
            <a:ext cx="9144000" cy="2584858"/>
          </a:xfrm>
          <a:prstGeom prst="rect">
            <a:avLst/>
          </a:prstGeom>
        </p:spPr>
      </p:pic>
    </p:spTree>
    <p:extLst>
      <p:ext uri="{BB962C8B-B14F-4D97-AF65-F5344CB8AC3E}">
        <p14:creationId xmlns:p14="http://schemas.microsoft.com/office/powerpoint/2010/main" val="69784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t>Examples:</a:t>
            </a:r>
            <a:endParaRPr lang="en-US" sz="1800" b="1" dirty="0"/>
          </a:p>
        </p:txBody>
      </p:sp>
      <p:pic>
        <p:nvPicPr>
          <p:cNvPr id="4" name="Picture 3"/>
          <p:cNvPicPr>
            <a:picLocks noChangeAspect="1"/>
          </p:cNvPicPr>
          <p:nvPr/>
        </p:nvPicPr>
        <p:blipFill>
          <a:blip r:embed="rId2"/>
          <a:stretch>
            <a:fillRect/>
          </a:stretch>
        </p:blipFill>
        <p:spPr>
          <a:xfrm>
            <a:off x="0" y="1193800"/>
            <a:ext cx="9144000" cy="4463659"/>
          </a:xfrm>
          <a:prstGeom prst="rect">
            <a:avLst/>
          </a:prstGeom>
        </p:spPr>
      </p:pic>
    </p:spTree>
    <p:extLst>
      <p:ext uri="{BB962C8B-B14F-4D97-AF65-F5344CB8AC3E}">
        <p14:creationId xmlns:p14="http://schemas.microsoft.com/office/powerpoint/2010/main" val="174602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t>Spring Batch Advantages</a:t>
            </a:r>
            <a:endParaRPr lang="en-US" sz="2000" b="1" dirty="0"/>
          </a:p>
        </p:txBody>
      </p:sp>
      <p:pic>
        <p:nvPicPr>
          <p:cNvPr id="4" name="Picture 3"/>
          <p:cNvPicPr>
            <a:picLocks noChangeAspect="1"/>
          </p:cNvPicPr>
          <p:nvPr/>
        </p:nvPicPr>
        <p:blipFill>
          <a:blip r:embed="rId2"/>
          <a:stretch>
            <a:fillRect/>
          </a:stretch>
        </p:blipFill>
        <p:spPr>
          <a:xfrm>
            <a:off x="0" y="1257300"/>
            <a:ext cx="9144000" cy="4325605"/>
          </a:xfrm>
          <a:prstGeom prst="rect">
            <a:avLst/>
          </a:prstGeom>
        </p:spPr>
      </p:pic>
    </p:spTree>
    <p:extLst>
      <p:ext uri="{BB962C8B-B14F-4D97-AF65-F5344CB8AC3E}">
        <p14:creationId xmlns:p14="http://schemas.microsoft.com/office/powerpoint/2010/main" val="238895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Spring Batch Architecture</a:t>
            </a:r>
            <a:endParaRPr lang="en-US" sz="2800" dirty="0"/>
          </a:p>
        </p:txBody>
      </p:sp>
      <p:pic>
        <p:nvPicPr>
          <p:cNvPr id="4" name="Picture 3"/>
          <p:cNvPicPr>
            <a:picLocks noChangeAspect="1"/>
          </p:cNvPicPr>
          <p:nvPr/>
        </p:nvPicPr>
        <p:blipFill>
          <a:blip r:embed="rId2"/>
          <a:stretch>
            <a:fillRect/>
          </a:stretch>
        </p:blipFill>
        <p:spPr>
          <a:xfrm>
            <a:off x="2336125" y="1801573"/>
            <a:ext cx="4089400" cy="4292600"/>
          </a:xfrm>
          <a:prstGeom prst="rect">
            <a:avLst/>
          </a:prstGeom>
        </p:spPr>
      </p:pic>
    </p:spTree>
    <p:extLst>
      <p:ext uri="{BB962C8B-B14F-4D97-AF65-F5344CB8AC3E}">
        <p14:creationId xmlns:p14="http://schemas.microsoft.com/office/powerpoint/2010/main" val="38304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8674"/>
            <a:ext cx="8229600" cy="5757490"/>
          </a:xfrm>
        </p:spPr>
        <p:txBody>
          <a:bodyPr>
            <a:normAutofit lnSpcReduction="10000"/>
          </a:bodyPr>
          <a:lstStyle/>
          <a:p>
            <a:pPr marL="0" indent="0">
              <a:buNone/>
            </a:pPr>
            <a:r>
              <a:rPr lang="en-US" sz="2000" dirty="0" smtClean="0"/>
              <a:t>This layered architecture highlights three major high level components: Application, Core, and Infrastructure. </a:t>
            </a:r>
          </a:p>
          <a:p>
            <a:pPr marL="0" indent="0">
              <a:buNone/>
            </a:pPr>
            <a:endParaRPr lang="en-US" sz="2000" dirty="0" smtClean="0"/>
          </a:p>
          <a:p>
            <a:pPr marL="0" indent="0">
              <a:buNone/>
            </a:pPr>
            <a:r>
              <a:rPr lang="en-US" sz="2000" b="1" dirty="0" smtClean="0"/>
              <a:t>Application</a:t>
            </a:r>
            <a:r>
              <a:rPr lang="en-US" sz="2000" dirty="0" smtClean="0"/>
              <a:t>: </a:t>
            </a:r>
            <a:r>
              <a:rPr lang="en-US" sz="2000" dirty="0" smtClean="0"/>
              <a:t>The application contains all batch jobs and custom code written by developers using Spring Batch.</a:t>
            </a:r>
          </a:p>
          <a:p>
            <a:pPr marL="0" indent="0">
              <a:buNone/>
            </a:pPr>
            <a:endParaRPr lang="en-US" sz="2000" dirty="0" smtClean="0"/>
          </a:p>
          <a:p>
            <a:pPr marL="0" indent="0">
              <a:buNone/>
            </a:pPr>
            <a:r>
              <a:rPr lang="en-US" sz="2000" b="1" dirty="0" smtClean="0"/>
              <a:t>Batch Core: </a:t>
            </a:r>
            <a:r>
              <a:rPr lang="en-US" sz="2000" dirty="0" smtClean="0"/>
              <a:t>The Batch Core contains the core runtime classes necessary to launch and control a batch job. It includes things such as a </a:t>
            </a:r>
            <a:r>
              <a:rPr lang="en-US" sz="2000" dirty="0" err="1" smtClean="0"/>
              <a:t>JobLauncher</a:t>
            </a:r>
            <a:r>
              <a:rPr lang="en-US" sz="2000" dirty="0" smtClean="0"/>
              <a:t>, Job, and Step implementations. </a:t>
            </a:r>
          </a:p>
          <a:p>
            <a:pPr marL="0" indent="0">
              <a:buNone/>
            </a:pPr>
            <a:r>
              <a:rPr lang="en-US" sz="2000" dirty="0" smtClean="0"/>
              <a:t>Both Application and Core are built on top of a common infrastructure.</a:t>
            </a:r>
          </a:p>
          <a:p>
            <a:pPr marL="0" indent="0">
              <a:buNone/>
            </a:pPr>
            <a:endParaRPr lang="en-US" sz="2000" dirty="0" smtClean="0"/>
          </a:p>
          <a:p>
            <a:pPr marL="0" indent="0">
              <a:buNone/>
            </a:pPr>
            <a:r>
              <a:rPr lang="en-US" sz="2000" b="1" dirty="0" smtClean="0"/>
              <a:t>Batch </a:t>
            </a:r>
            <a:r>
              <a:rPr lang="en-US" sz="2000" b="1" dirty="0" smtClean="0"/>
              <a:t>Infrastructure: </a:t>
            </a:r>
            <a:r>
              <a:rPr lang="en-US" sz="2000" dirty="0" smtClean="0"/>
              <a:t>This infrastructure contains common readers and writers, and services such as the </a:t>
            </a:r>
            <a:r>
              <a:rPr lang="en-US" sz="2000" dirty="0" err="1" smtClean="0"/>
              <a:t>RetryTemplate</a:t>
            </a:r>
            <a:r>
              <a:rPr lang="en-US" sz="2000" dirty="0" smtClean="0"/>
              <a:t>, which are used both by application developers(</a:t>
            </a:r>
            <a:r>
              <a:rPr lang="en-US" sz="2000" dirty="0" err="1" smtClean="0"/>
              <a:t>ItemReader</a:t>
            </a:r>
            <a:r>
              <a:rPr lang="en-US" sz="2000" dirty="0" smtClean="0"/>
              <a:t> and </a:t>
            </a:r>
            <a:r>
              <a:rPr lang="en-US" sz="2000" dirty="0" err="1" smtClean="0"/>
              <a:t>ItemWriter</a:t>
            </a:r>
            <a:r>
              <a:rPr lang="en-US" sz="2000" dirty="0" smtClean="0"/>
              <a:t>) and the core framework itself.</a:t>
            </a:r>
          </a:p>
          <a:p>
            <a:pPr marL="0" indent="0">
              <a:buNone/>
            </a:pP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288889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00200"/>
            <a:ext cx="9144000" cy="3642732"/>
          </a:xfrm>
          <a:prstGeom prst="rect">
            <a:avLst/>
          </a:prstGeom>
        </p:spPr>
      </p:pic>
    </p:spTree>
    <p:extLst>
      <p:ext uri="{BB962C8B-B14F-4D97-AF65-F5344CB8AC3E}">
        <p14:creationId xmlns:p14="http://schemas.microsoft.com/office/powerpoint/2010/main" val="370885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0800"/>
            <a:ext cx="8229600" cy="5525363"/>
          </a:xfrm>
        </p:spPr>
        <p:txBody>
          <a:bodyPr>
            <a:normAutofit/>
          </a:bodyPr>
          <a:lstStyle/>
          <a:p>
            <a:pPr marL="0" indent="0">
              <a:buNone/>
            </a:pPr>
            <a:r>
              <a:rPr lang="en-US" sz="2000" b="1" dirty="0" err="1" smtClean="0"/>
              <a:t>JobLauncher</a:t>
            </a:r>
            <a:r>
              <a:rPr lang="en-US" sz="2000" b="1" dirty="0" smtClean="0"/>
              <a:t>:</a:t>
            </a:r>
          </a:p>
          <a:p>
            <a:pPr marL="0" indent="0">
              <a:buNone/>
            </a:pPr>
            <a:endParaRPr lang="en-US" sz="2000" dirty="0" smtClean="0"/>
          </a:p>
          <a:p>
            <a:pPr marL="0" indent="0">
              <a:buNone/>
            </a:pPr>
            <a:r>
              <a:rPr lang="en-US" sz="2000" dirty="0" err="1" smtClean="0"/>
              <a:t>JobLauncher</a:t>
            </a:r>
            <a:r>
              <a:rPr lang="en-US" sz="2000" dirty="0" smtClean="0"/>
              <a:t> represents a simple interface for launching a Job with a given set of </a:t>
            </a:r>
            <a:r>
              <a:rPr lang="en-US" sz="2000" dirty="0" err="1" smtClean="0"/>
              <a:t>JobParameters</a:t>
            </a:r>
            <a:r>
              <a:rPr lang="en-US" sz="2000" dirty="0" smtClean="0"/>
              <a:t>:</a:t>
            </a:r>
          </a:p>
          <a:p>
            <a:endParaRPr lang="en-US" sz="2000" dirty="0" smtClean="0"/>
          </a:p>
          <a:p>
            <a:pPr marL="0" indent="0">
              <a:buNone/>
            </a:pPr>
            <a:r>
              <a:rPr lang="en-US" sz="2000" dirty="0" smtClean="0"/>
              <a:t>public interface </a:t>
            </a:r>
            <a:r>
              <a:rPr lang="en-US" sz="2000" dirty="0" err="1" smtClean="0"/>
              <a:t>JobLauncher</a:t>
            </a:r>
            <a:r>
              <a:rPr lang="en-US" sz="2000" dirty="0" smtClean="0"/>
              <a:t> {</a:t>
            </a:r>
          </a:p>
          <a:p>
            <a:pPr marL="0" indent="0">
              <a:buNone/>
            </a:pPr>
            <a:endParaRPr lang="en-US" sz="2000" dirty="0"/>
          </a:p>
          <a:p>
            <a:pPr marL="0" indent="0">
              <a:buNone/>
            </a:pPr>
            <a:r>
              <a:rPr lang="en-US" sz="2000" dirty="0" smtClean="0"/>
              <a:t> public </a:t>
            </a:r>
            <a:r>
              <a:rPr lang="en-US" sz="2000" dirty="0" err="1" smtClean="0"/>
              <a:t>JobExecution</a:t>
            </a:r>
            <a:r>
              <a:rPr lang="en-US" sz="2000" dirty="0" smtClean="0"/>
              <a:t> run(Job job, </a:t>
            </a:r>
            <a:r>
              <a:rPr lang="en-US" sz="2000" dirty="0" err="1" smtClean="0"/>
              <a:t>JobParameters</a:t>
            </a:r>
            <a:r>
              <a:rPr lang="en-US" sz="2000" dirty="0" smtClean="0"/>
              <a:t> </a:t>
            </a:r>
            <a:r>
              <a:rPr lang="en-US" sz="2000" dirty="0" err="1" smtClean="0"/>
              <a:t>jobParameters</a:t>
            </a:r>
            <a:r>
              <a:rPr lang="en-US" sz="2000" dirty="0" smtClean="0"/>
              <a:t>)</a:t>
            </a:r>
          </a:p>
          <a:p>
            <a:pPr marL="0" indent="0">
              <a:buNone/>
            </a:pPr>
            <a:r>
              <a:rPr lang="en-US" sz="2000" dirty="0" smtClean="0"/>
              <a:t>                throws </a:t>
            </a:r>
            <a:r>
              <a:rPr lang="en-US" sz="2000" dirty="0" err="1" smtClean="0"/>
              <a:t>JobExecutionAlreadyRunningException</a:t>
            </a:r>
            <a:r>
              <a:rPr lang="en-US" sz="2000" dirty="0" smtClean="0"/>
              <a:t>, </a:t>
            </a:r>
            <a:r>
              <a:rPr lang="en-US" sz="2000" dirty="0" err="1" smtClean="0"/>
              <a:t>JobRestartException</a:t>
            </a:r>
            <a:r>
              <a:rPr lang="en-US" sz="2000" dirty="0" smtClean="0"/>
              <a:t>;</a:t>
            </a:r>
          </a:p>
          <a:p>
            <a:pPr marL="0" indent="0">
              <a:buNone/>
            </a:pPr>
            <a:r>
              <a:rPr lang="en-US" sz="2000" dirty="0" smtClean="0"/>
              <a:t>}</a:t>
            </a:r>
          </a:p>
          <a:p>
            <a:pPr marL="0" indent="0">
              <a:buNone/>
            </a:pPr>
            <a:endParaRPr lang="en-US" sz="2000" dirty="0"/>
          </a:p>
          <a:p>
            <a:pPr marL="0" indent="0">
              <a:buNone/>
            </a:pPr>
            <a:r>
              <a:rPr lang="en-US" sz="2000" dirty="0" smtClean="0"/>
              <a:t>It is expected that implementations will obtain a valid </a:t>
            </a:r>
            <a:r>
              <a:rPr lang="en-US" sz="2000" dirty="0" err="1" smtClean="0"/>
              <a:t>JobExecution</a:t>
            </a:r>
            <a:r>
              <a:rPr lang="en-US" sz="2000" dirty="0" smtClean="0"/>
              <a:t> from the </a:t>
            </a:r>
            <a:r>
              <a:rPr lang="en-US" sz="2000" dirty="0" err="1" smtClean="0"/>
              <a:t>JobRepository</a:t>
            </a:r>
            <a:r>
              <a:rPr lang="en-US" sz="2000" dirty="0" smtClean="0"/>
              <a:t> and execute the Job.</a:t>
            </a:r>
          </a:p>
          <a:p>
            <a:pPr marL="0" indent="0">
              <a:buNone/>
            </a:pPr>
            <a:endParaRPr lang="en-US" sz="2000" dirty="0"/>
          </a:p>
        </p:txBody>
      </p:sp>
    </p:spTree>
    <p:extLst>
      <p:ext uri="{BB962C8B-B14F-4D97-AF65-F5344CB8AC3E}">
        <p14:creationId xmlns:p14="http://schemas.microsoft.com/office/powerpoint/2010/main" val="106316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TotalTime>
  <Words>243</Words>
  <Application>Microsoft Macintosh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Spring Batch By Apparao</vt:lpstr>
      <vt:lpstr>PowerPoint Presentation</vt:lpstr>
      <vt:lpstr>Batch Job: A Batch job reads data, processes it and writes processed data in specified format. </vt:lpstr>
      <vt:lpstr>Examples:</vt:lpstr>
      <vt:lpstr>Spring Batch Advantages</vt:lpstr>
      <vt:lpstr>Spring Batch Architecture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 By Apparao</dc:title>
  <dc:creator>Apparao</dc:creator>
  <cp:lastModifiedBy>Apparao</cp:lastModifiedBy>
  <cp:revision>28</cp:revision>
  <dcterms:created xsi:type="dcterms:W3CDTF">2018-03-10T04:46:47Z</dcterms:created>
  <dcterms:modified xsi:type="dcterms:W3CDTF">2018-03-10T09:23:35Z</dcterms:modified>
</cp:coreProperties>
</file>