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cap="all" dirty="0" smtClean="0"/>
              <a:t>Extending Spring MVC with Spring Mobile</a:t>
            </a:r>
            <a:endParaRPr lang="en-IN" dirty="0"/>
          </a:p>
        </p:txBody>
      </p:sp>
      <p:sp>
        <p:nvSpPr>
          <p:cNvPr id="3" name="Subtitle 2"/>
          <p:cNvSpPr>
            <a:spLocks noGrp="1"/>
          </p:cNvSpPr>
          <p:nvPr>
            <p:ph type="subTitle" idx="1"/>
          </p:nvPr>
        </p:nvSpPr>
        <p:spPr/>
        <p:txBody>
          <a:bodyPr/>
          <a:lstStyle/>
          <a:p>
            <a:r>
              <a:rPr lang="en-US" dirty="0" smtClean="0"/>
              <a:t>BY </a:t>
            </a:r>
          </a:p>
          <a:p>
            <a:r>
              <a:rPr lang="en-US" dirty="0" err="1" smtClean="0"/>
              <a:t>Apparao</a:t>
            </a:r>
            <a:r>
              <a:rPr lang="en-US" dirty="0" smtClean="0"/>
              <a:t> G</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IN" sz="1800" dirty="0" smtClean="0"/>
              <a:t>The resolved SitePreference is an </a:t>
            </a:r>
            <a:r>
              <a:rPr lang="en-IN" sz="1800" dirty="0" err="1" smtClean="0"/>
              <a:t>enum</a:t>
            </a:r>
            <a:r>
              <a:rPr lang="en-IN" sz="1800" dirty="0" smtClean="0"/>
              <a:t> value: </a:t>
            </a:r>
          </a:p>
          <a:p>
            <a:pPr>
              <a:buNone/>
            </a:pPr>
            <a:r>
              <a:rPr lang="en-IN" sz="1800" dirty="0" smtClean="0"/>
              <a:t>public </a:t>
            </a:r>
            <a:r>
              <a:rPr lang="en-IN" sz="1800" dirty="0" err="1" smtClean="0"/>
              <a:t>enum</a:t>
            </a:r>
            <a:r>
              <a:rPr lang="en-IN" sz="1800" dirty="0" smtClean="0"/>
              <a:t> SitePreference {</a:t>
            </a:r>
          </a:p>
          <a:p>
            <a:pPr>
              <a:buNone/>
            </a:pPr>
            <a:r>
              <a:rPr lang="en-IN" sz="1800" dirty="0" smtClean="0"/>
              <a:t> 	</a:t>
            </a:r>
            <a:r>
              <a:rPr lang="en-IN" sz="1800" dirty="0" smtClean="0">
                <a:solidFill>
                  <a:srgbClr val="00B0F0"/>
                </a:solidFill>
              </a:rPr>
              <a:t>/** * The user prefers the 'normal' site. */</a:t>
            </a:r>
          </a:p>
          <a:p>
            <a:pPr>
              <a:buNone/>
            </a:pPr>
            <a:r>
              <a:rPr lang="en-IN" sz="1800" b="1" dirty="0" smtClean="0"/>
              <a:t>	</a:t>
            </a:r>
            <a:r>
              <a:rPr lang="en-IN" sz="1800" dirty="0" smtClean="0"/>
              <a:t> NORMAL,</a:t>
            </a:r>
          </a:p>
          <a:p>
            <a:pPr>
              <a:buNone/>
            </a:pPr>
            <a:r>
              <a:rPr lang="en-IN" sz="1800" dirty="0" smtClean="0"/>
              <a:t>	</a:t>
            </a:r>
            <a:r>
              <a:rPr lang="en-IN" sz="1800" dirty="0" smtClean="0">
                <a:solidFill>
                  <a:srgbClr val="00B0F0"/>
                </a:solidFill>
              </a:rPr>
              <a:t> /** * The user prefers the 'mobile' site. */</a:t>
            </a:r>
          </a:p>
          <a:p>
            <a:pPr>
              <a:buNone/>
            </a:pPr>
            <a:r>
              <a:rPr lang="en-IN" sz="1800" b="1" dirty="0" smtClean="0"/>
              <a:t>	</a:t>
            </a:r>
            <a:r>
              <a:rPr lang="en-IN" sz="1800" dirty="0" smtClean="0"/>
              <a:t> MOBILE {</a:t>
            </a:r>
          </a:p>
          <a:p>
            <a:pPr>
              <a:buNone/>
            </a:pPr>
            <a:r>
              <a:rPr lang="en-IN" sz="1800" dirty="0" smtClean="0"/>
              <a:t>	 public </a:t>
            </a:r>
            <a:r>
              <a:rPr lang="en-IN" sz="1800" dirty="0" err="1" smtClean="0"/>
              <a:t>boolean</a:t>
            </a:r>
            <a:r>
              <a:rPr lang="en-IN" sz="1800" dirty="0" smtClean="0"/>
              <a:t> </a:t>
            </a:r>
            <a:r>
              <a:rPr lang="en-IN" sz="1800" dirty="0" err="1" smtClean="0"/>
              <a:t>isMobile</a:t>
            </a:r>
            <a:r>
              <a:rPr lang="en-IN" sz="1800" dirty="0" smtClean="0"/>
              <a:t>() {</a:t>
            </a:r>
          </a:p>
          <a:p>
            <a:pPr>
              <a:buNone/>
            </a:pPr>
            <a:r>
              <a:rPr lang="en-IN" sz="1800" dirty="0" smtClean="0"/>
              <a:t>		 return true; </a:t>
            </a:r>
          </a:p>
          <a:p>
            <a:pPr>
              <a:buNone/>
            </a:pPr>
            <a:r>
              <a:rPr lang="en-IN" sz="1800" dirty="0" smtClean="0"/>
              <a:t>		}</a:t>
            </a:r>
          </a:p>
          <a:p>
            <a:pPr>
              <a:buNone/>
            </a:pPr>
            <a:r>
              <a:rPr lang="en-IN" sz="1800" dirty="0" smtClean="0"/>
              <a:t>	 }; </a:t>
            </a:r>
          </a:p>
          <a:p>
            <a:pPr>
              <a:buNone/>
            </a:pPr>
            <a:endParaRPr lang="en-IN" sz="1800" dirty="0" smtClean="0"/>
          </a:p>
          <a:p>
            <a:pPr>
              <a:buNone/>
            </a:pPr>
            <a:r>
              <a:rPr lang="en-IN" sz="1800" b="1" dirty="0" smtClean="0"/>
              <a:t>	</a:t>
            </a:r>
            <a:r>
              <a:rPr lang="en-IN" sz="1800" dirty="0" smtClean="0">
                <a:solidFill>
                  <a:srgbClr val="00B0F0"/>
                </a:solidFill>
              </a:rPr>
              <a:t>/** * Tests if this is the 'mobile' SitePreference.  Designed to support concise SitePreference </a:t>
            </a:r>
            <a:r>
              <a:rPr lang="en-IN" sz="1800" dirty="0" err="1" smtClean="0">
                <a:solidFill>
                  <a:srgbClr val="00B0F0"/>
                </a:solidFill>
              </a:rPr>
              <a:t>boolean</a:t>
            </a:r>
            <a:r>
              <a:rPr lang="en-IN" sz="1800" dirty="0" smtClean="0">
                <a:solidFill>
                  <a:srgbClr val="00B0F0"/>
                </a:solidFill>
              </a:rPr>
              <a:t> expressions e.g.</a:t>
            </a:r>
          </a:p>
          <a:p>
            <a:pPr>
              <a:buNone/>
            </a:pPr>
            <a:r>
              <a:rPr lang="en-IN" sz="1800" dirty="0" smtClean="0">
                <a:solidFill>
                  <a:srgbClr val="00B0F0"/>
                </a:solidFill>
              </a:rPr>
              <a:t>	 &lt;c:if test="${</a:t>
            </a:r>
            <a:r>
              <a:rPr lang="en-IN" sz="1800" dirty="0" err="1" smtClean="0">
                <a:solidFill>
                  <a:srgbClr val="00B0F0"/>
                </a:solidFill>
              </a:rPr>
              <a:t>currentSitePreference.mobile</a:t>
            </a:r>
            <a:r>
              <a:rPr lang="en-IN" sz="1800" dirty="0" smtClean="0">
                <a:solidFill>
                  <a:srgbClr val="00B0F0"/>
                </a:solidFill>
              </a:rPr>
              <a:t>}"&gt;&lt;/c:if&gt;. */ </a:t>
            </a:r>
          </a:p>
          <a:p>
            <a:pPr>
              <a:buNone/>
            </a:pPr>
            <a:r>
              <a:rPr lang="en-IN" sz="1800" dirty="0" smtClean="0"/>
              <a:t>	public </a:t>
            </a:r>
            <a:r>
              <a:rPr lang="en-IN" sz="1800" dirty="0" err="1" smtClean="0"/>
              <a:t>boolean</a:t>
            </a:r>
            <a:r>
              <a:rPr lang="en-IN" sz="1800" dirty="0" smtClean="0"/>
              <a:t> </a:t>
            </a:r>
            <a:r>
              <a:rPr lang="en-IN" sz="1800" dirty="0" err="1" smtClean="0"/>
              <a:t>isMobile</a:t>
            </a:r>
            <a:r>
              <a:rPr lang="en-IN" sz="1800" dirty="0" smtClean="0"/>
              <a:t>() {</a:t>
            </a:r>
          </a:p>
          <a:p>
            <a:pPr>
              <a:buNone/>
            </a:pPr>
            <a:r>
              <a:rPr lang="en-IN" sz="1800" dirty="0" smtClean="0"/>
              <a:t>		 return false; }</a:t>
            </a:r>
          </a:p>
          <a:p>
            <a:pPr>
              <a:buNone/>
            </a:pPr>
            <a:r>
              <a:rPr lang="en-IN" sz="1800" dirty="0" smtClean="0"/>
              <a:t> } </a:t>
            </a:r>
            <a:endParaRPr lang="en-IN"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buNone/>
            </a:pPr>
            <a:r>
              <a:rPr lang="en-IN" sz="1800" b="1" dirty="0" smtClean="0"/>
              <a:t>Step1: Indicating a site preference:</a:t>
            </a:r>
          </a:p>
          <a:p>
            <a:pPr>
              <a:buNone/>
            </a:pPr>
            <a:r>
              <a:rPr lang="en-IN" sz="1800" dirty="0" smtClean="0"/>
              <a:t>	The user may indicate a site preference by activating a link that submits the </a:t>
            </a:r>
            <a:r>
              <a:rPr lang="en-IN" sz="1800" dirty="0" err="1" smtClean="0"/>
              <a:t>site_preference</a:t>
            </a:r>
            <a:r>
              <a:rPr lang="en-IN" sz="1800" dirty="0" smtClean="0"/>
              <a:t> query parameter: </a:t>
            </a:r>
          </a:p>
          <a:p>
            <a:pPr>
              <a:buNone/>
            </a:pPr>
            <a:r>
              <a:rPr lang="en-IN" sz="1800" dirty="0" smtClean="0"/>
              <a:t>	</a:t>
            </a:r>
            <a:r>
              <a:rPr lang="en-IN" sz="1800" dirty="0" smtClean="0">
                <a:solidFill>
                  <a:srgbClr val="00B0F0"/>
                </a:solidFill>
              </a:rPr>
              <a:t>Site: &lt;a </a:t>
            </a:r>
            <a:r>
              <a:rPr lang="en-IN" sz="1800" dirty="0" err="1" smtClean="0">
                <a:solidFill>
                  <a:srgbClr val="00B0F0"/>
                </a:solidFill>
              </a:rPr>
              <a:t>href</a:t>
            </a:r>
            <a:r>
              <a:rPr lang="en-IN" sz="1800" dirty="0" smtClean="0">
                <a:solidFill>
                  <a:srgbClr val="00B0F0"/>
                </a:solidFill>
              </a:rPr>
              <a:t>="${</a:t>
            </a:r>
            <a:r>
              <a:rPr lang="en-IN" sz="1800" dirty="0" err="1" smtClean="0">
                <a:solidFill>
                  <a:srgbClr val="00B0F0"/>
                </a:solidFill>
              </a:rPr>
              <a:t>currentUrl</a:t>
            </a:r>
            <a:r>
              <a:rPr lang="en-IN" sz="1800" dirty="0" smtClean="0">
                <a:solidFill>
                  <a:srgbClr val="00B0F0"/>
                </a:solidFill>
              </a:rPr>
              <a:t>}?</a:t>
            </a:r>
            <a:r>
              <a:rPr lang="en-IN" sz="1800" dirty="0" err="1" smtClean="0">
                <a:solidFill>
                  <a:srgbClr val="00B0F0"/>
                </a:solidFill>
              </a:rPr>
              <a:t>site_preference</a:t>
            </a:r>
            <a:r>
              <a:rPr lang="en-IN" sz="1800" dirty="0" smtClean="0">
                <a:solidFill>
                  <a:srgbClr val="00B0F0"/>
                </a:solidFill>
              </a:rPr>
              <a:t>=normal"&gt;Normal&lt;/a&gt; | &lt;a </a:t>
            </a:r>
            <a:r>
              <a:rPr lang="en-IN" sz="1800" dirty="0" err="1" smtClean="0">
                <a:solidFill>
                  <a:srgbClr val="00B0F0"/>
                </a:solidFill>
              </a:rPr>
              <a:t>href</a:t>
            </a:r>
            <a:r>
              <a:rPr lang="en-IN" sz="1800" dirty="0" smtClean="0">
                <a:solidFill>
                  <a:srgbClr val="00B0F0"/>
                </a:solidFill>
              </a:rPr>
              <a:t>="${</a:t>
            </a:r>
            <a:r>
              <a:rPr lang="en-IN" sz="1800" dirty="0" err="1" smtClean="0">
                <a:solidFill>
                  <a:srgbClr val="00B0F0"/>
                </a:solidFill>
              </a:rPr>
              <a:t>currentUrl</a:t>
            </a:r>
            <a:r>
              <a:rPr lang="en-IN" sz="1800" dirty="0" smtClean="0">
                <a:solidFill>
                  <a:srgbClr val="00B0F0"/>
                </a:solidFill>
              </a:rPr>
              <a:t>}?</a:t>
            </a:r>
            <a:r>
              <a:rPr lang="en-IN" sz="1800" dirty="0" err="1" smtClean="0">
                <a:solidFill>
                  <a:srgbClr val="00B0F0"/>
                </a:solidFill>
              </a:rPr>
              <a:t>site_preference</a:t>
            </a:r>
            <a:r>
              <a:rPr lang="en-IN" sz="1800" dirty="0" smtClean="0">
                <a:solidFill>
                  <a:srgbClr val="00B0F0"/>
                </a:solidFill>
              </a:rPr>
              <a:t>=mobile"&gt;Mobile&lt;/a&gt;</a:t>
            </a:r>
          </a:p>
          <a:p>
            <a:pPr>
              <a:buNone/>
            </a:pPr>
            <a:r>
              <a:rPr lang="en-IN" sz="1800" dirty="0" smtClean="0"/>
              <a:t>	The indicated site preference is saved for the user in a </a:t>
            </a:r>
            <a:r>
              <a:rPr lang="en-IN" sz="1800" dirty="0" err="1" smtClean="0"/>
              <a:t>SitePreferenceRepository</a:t>
            </a:r>
            <a:r>
              <a:rPr lang="en-IN" sz="1800" dirty="0" smtClean="0"/>
              <a:t>, and made available as a request attribute named '</a:t>
            </a:r>
            <a:r>
              <a:rPr lang="en-IN" sz="1800" dirty="0" err="1" smtClean="0"/>
              <a:t>currentSitePreference</a:t>
            </a:r>
            <a:r>
              <a:rPr lang="en-IN" sz="1800" dirty="0" smtClean="0"/>
              <a:t>’</a:t>
            </a:r>
          </a:p>
          <a:p>
            <a:pPr>
              <a:buNone/>
            </a:pPr>
            <a:r>
              <a:rPr lang="en-US" sz="1800" b="1" dirty="0" smtClean="0"/>
              <a:t>Step2:</a:t>
            </a:r>
            <a:r>
              <a:rPr lang="en-IN" sz="1800" b="1" dirty="0" smtClean="0"/>
              <a:t>Site preference storage</a:t>
            </a:r>
          </a:p>
          <a:p>
            <a:pPr>
              <a:buNone/>
            </a:pPr>
            <a:r>
              <a:rPr lang="en-IN" sz="1800" dirty="0" smtClean="0"/>
              <a:t>	Indicated site preferences are stored in a </a:t>
            </a:r>
            <a:r>
              <a:rPr lang="en-IN" sz="1800" dirty="0" err="1" smtClean="0"/>
              <a:t>SitePreferenceRepository</a:t>
            </a:r>
            <a:r>
              <a:rPr lang="en-IN" sz="1800" dirty="0" smtClean="0"/>
              <a:t> so they are remembered in future requests made by the user. </a:t>
            </a:r>
            <a:r>
              <a:rPr lang="en-IN" sz="1800" dirty="0" err="1" smtClean="0"/>
              <a:t>CookieSitePreferenceRepository</a:t>
            </a:r>
            <a:r>
              <a:rPr lang="en-IN" sz="1800" dirty="0" smtClean="0"/>
              <a:t> is the default implementation and stores the user's' preference in a client-side cookie</a:t>
            </a:r>
          </a:p>
          <a:p>
            <a:pPr>
              <a:buNone/>
            </a:pPr>
            <a:r>
              <a:rPr lang="en-US" sz="1800" dirty="0" smtClean="0"/>
              <a:t>Step3:</a:t>
            </a:r>
            <a:r>
              <a:rPr lang="en-IN" sz="1800" b="1" dirty="0" smtClean="0"/>
              <a:t>Enabling site preference management</a:t>
            </a:r>
          </a:p>
          <a:p>
            <a:pPr>
              <a:buNone/>
            </a:pPr>
            <a:r>
              <a:rPr lang="en-IN" sz="1800" dirty="0" smtClean="0"/>
              <a:t>	&lt;</a:t>
            </a:r>
            <a:r>
              <a:rPr lang="en-IN" sz="1800" dirty="0" err="1" smtClean="0"/>
              <a:t>mvc:interceptors</a:t>
            </a:r>
            <a:r>
              <a:rPr lang="en-IN" sz="1800" dirty="0" smtClean="0"/>
              <a:t>&gt;</a:t>
            </a:r>
          </a:p>
          <a:p>
            <a:pPr>
              <a:buNone/>
            </a:pPr>
            <a:r>
              <a:rPr lang="en-IN" sz="1800" dirty="0" smtClean="0"/>
              <a:t>	&lt;</a:t>
            </a:r>
            <a:r>
              <a:rPr lang="en-IN" sz="1800" dirty="0" err="1" smtClean="0"/>
              <a:t>beans:bean</a:t>
            </a:r>
            <a:r>
              <a:rPr lang="en-IN" sz="1800" dirty="0" smtClean="0"/>
              <a:t> class="org.springframework.mobile.device.DeviceResolverHandlerInterceptor" /&gt; &lt;</a:t>
            </a:r>
            <a:r>
              <a:rPr lang="en-IN" sz="1800" dirty="0" err="1" smtClean="0"/>
              <a:t>beans:bean</a:t>
            </a:r>
            <a:r>
              <a:rPr lang="en-IN" sz="1800" dirty="0" smtClean="0"/>
              <a:t> 	class="org.springframework.mobile.device.site.SitePreferenceHandlerInterceptor" /&gt; </a:t>
            </a:r>
          </a:p>
          <a:p>
            <a:pPr>
              <a:buNone/>
            </a:pPr>
            <a:r>
              <a:rPr lang="en-IN" sz="1800" dirty="0" smtClean="0"/>
              <a:t>	&lt;/</a:t>
            </a:r>
            <a:r>
              <a:rPr lang="en-IN" sz="1800" dirty="0" err="1" smtClean="0"/>
              <a:t>mvc:interceptors</a:t>
            </a:r>
            <a:r>
              <a:rPr lang="en-IN" sz="1800" dirty="0" smtClean="0"/>
              <a:t>&gt; </a:t>
            </a:r>
          </a:p>
          <a:p>
            <a:pPr>
              <a:buNone/>
            </a:pPr>
            <a:endParaRPr lang="en-IN"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IN" sz="1800" b="1" dirty="0" smtClean="0"/>
              <a:t>Step4: Obtaining a reference to the current site preference</a:t>
            </a:r>
          </a:p>
          <a:p>
            <a:pPr>
              <a:buNone/>
            </a:pPr>
            <a:r>
              <a:rPr lang="en-IN" sz="1800" dirty="0" smtClean="0"/>
              <a:t>SitePreference </a:t>
            </a:r>
            <a:r>
              <a:rPr lang="en-IN" sz="1800" dirty="0" err="1" smtClean="0"/>
              <a:t>sitePreference</a:t>
            </a:r>
            <a:r>
              <a:rPr lang="en-IN" sz="1800" dirty="0" smtClean="0"/>
              <a:t> = </a:t>
            </a:r>
            <a:r>
              <a:rPr lang="en-IN" sz="1800" dirty="0" err="1" smtClean="0"/>
              <a:t>SitePreferenceUtils.getCurrentSitePreference</a:t>
            </a:r>
            <a:r>
              <a:rPr lang="en-IN" sz="1800" dirty="0" smtClean="0"/>
              <a:t>(</a:t>
            </a:r>
            <a:r>
              <a:rPr lang="en-IN" sz="1800" dirty="0" err="1" smtClean="0"/>
              <a:t>servletRequest</a:t>
            </a:r>
            <a:r>
              <a:rPr lang="en-IN" sz="1800" dirty="0" smtClean="0"/>
              <a:t>); </a:t>
            </a:r>
          </a:p>
          <a:p>
            <a:r>
              <a:rPr lang="en-IN" sz="1800" dirty="0" smtClean="0"/>
              <a:t>If you'd like to pass the current SitePreference as an argument to one of your @Controller methods, configure a </a:t>
            </a:r>
            <a:r>
              <a:rPr lang="en-IN" sz="1800" dirty="0" err="1" smtClean="0"/>
              <a:t>SitePreferenceWebArgumentResolver</a:t>
            </a:r>
            <a:r>
              <a:rPr lang="en-IN" sz="1800" dirty="0" smtClean="0"/>
              <a:t>: </a:t>
            </a:r>
          </a:p>
          <a:p>
            <a:r>
              <a:rPr lang="en-IN" sz="1800" dirty="0" smtClean="0"/>
              <a:t>&lt;</a:t>
            </a:r>
            <a:r>
              <a:rPr lang="en-IN" sz="1800" dirty="0" err="1" smtClean="0"/>
              <a:t>mvc:annotation</a:t>
            </a:r>
            <a:r>
              <a:rPr lang="en-IN" sz="1800" dirty="0" smtClean="0"/>
              <a:t>-driven&gt; </a:t>
            </a:r>
          </a:p>
          <a:p>
            <a:pPr>
              <a:buNone/>
            </a:pPr>
            <a:r>
              <a:rPr lang="en-IN" sz="1800" dirty="0" smtClean="0"/>
              <a:t>		&lt;</a:t>
            </a:r>
            <a:r>
              <a:rPr lang="en-IN" sz="1800" dirty="0" err="1" smtClean="0"/>
              <a:t>mvc:argument</a:t>
            </a:r>
            <a:r>
              <a:rPr lang="en-IN" sz="1800" dirty="0" smtClean="0"/>
              <a:t>-resolvers&gt; </a:t>
            </a:r>
          </a:p>
          <a:p>
            <a:pPr>
              <a:buNone/>
            </a:pPr>
            <a:r>
              <a:rPr lang="en-IN" sz="1800" dirty="0" smtClean="0"/>
              <a:t>	&lt;</a:t>
            </a:r>
            <a:r>
              <a:rPr lang="en-IN" sz="1800" dirty="0" err="1" smtClean="0"/>
              <a:t>beans:bean</a:t>
            </a:r>
            <a:r>
              <a:rPr lang="en-IN" sz="1800" dirty="0" smtClean="0"/>
              <a:t> 	class="</a:t>
            </a:r>
            <a:r>
              <a:rPr lang="en-IN" sz="1800" dirty="0" err="1" smtClean="0"/>
              <a:t>org.springframework.mobile.device.DeviceWebArgumentResolver</a:t>
            </a:r>
            <a:r>
              <a:rPr lang="en-IN" sz="1800" dirty="0" smtClean="0"/>
              <a:t>" /&gt; &lt;</a:t>
            </a:r>
            <a:r>
              <a:rPr lang="en-IN" sz="1800" dirty="0" err="1" smtClean="0"/>
              <a:t>beans:bean</a:t>
            </a:r>
            <a:r>
              <a:rPr lang="en-IN" sz="1800" dirty="0" smtClean="0"/>
              <a:t> 	class="org.springframework.mobile.device.site.SitePreferenceWebArgumentResolver" /&gt; </a:t>
            </a:r>
          </a:p>
          <a:p>
            <a:pPr>
              <a:buNone/>
            </a:pPr>
            <a:r>
              <a:rPr lang="en-IN" sz="1800" dirty="0" smtClean="0"/>
              <a:t>		&lt;/</a:t>
            </a:r>
            <a:r>
              <a:rPr lang="en-IN" sz="1800" dirty="0" err="1" smtClean="0"/>
              <a:t>mvc:argument</a:t>
            </a:r>
            <a:r>
              <a:rPr lang="en-IN" sz="1800" dirty="0" smtClean="0"/>
              <a:t>-resolvers&gt;</a:t>
            </a:r>
          </a:p>
          <a:p>
            <a:pPr>
              <a:buNone/>
            </a:pPr>
            <a:r>
              <a:rPr lang="en-IN" sz="1800" dirty="0" smtClean="0"/>
              <a:t>	 &lt;/</a:t>
            </a:r>
            <a:r>
              <a:rPr lang="en-IN" sz="1800" dirty="0" err="1" smtClean="0"/>
              <a:t>mvc:annotation</a:t>
            </a:r>
            <a:r>
              <a:rPr lang="en-IN" sz="1800" dirty="0" smtClean="0"/>
              <a:t>-driven&gt; </a:t>
            </a:r>
          </a:p>
          <a:p>
            <a:pPr>
              <a:buNone/>
            </a:pPr>
            <a:endParaRPr lang="en-IN" sz="1800" dirty="0" smtClean="0"/>
          </a:p>
          <a:p>
            <a:pPr>
              <a:buNone/>
            </a:pPr>
            <a:r>
              <a:rPr lang="en-US" sz="1800" b="1" dirty="0" smtClean="0"/>
              <a:t>Step5</a:t>
            </a:r>
            <a:r>
              <a:rPr lang="en-US" sz="1800" dirty="0" smtClean="0"/>
              <a:t>: </a:t>
            </a:r>
            <a:r>
              <a:rPr lang="en-IN" sz="1800" dirty="0" smtClean="0"/>
              <a:t>You can inject the indicated SitePreference into your @Controllers as shown 	below: </a:t>
            </a:r>
          </a:p>
          <a:p>
            <a:pPr>
              <a:buNone/>
            </a:pPr>
            <a:endParaRPr lang="en-IN"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IN" sz="1800" i="1" dirty="0" smtClean="0"/>
              <a:t>@Controller</a:t>
            </a:r>
          </a:p>
          <a:p>
            <a:pPr>
              <a:buNone/>
            </a:pPr>
            <a:r>
              <a:rPr lang="en-IN" sz="1800" dirty="0" smtClean="0"/>
              <a:t> public class </a:t>
            </a:r>
            <a:r>
              <a:rPr lang="en-IN" sz="1800" dirty="0" err="1" smtClean="0"/>
              <a:t>HomeController</a:t>
            </a:r>
            <a:r>
              <a:rPr lang="en-IN" sz="1800" dirty="0" smtClean="0"/>
              <a:t> { </a:t>
            </a:r>
          </a:p>
          <a:p>
            <a:pPr>
              <a:buNone/>
            </a:pPr>
            <a:r>
              <a:rPr lang="en-IN" sz="1800" i="1" dirty="0" smtClean="0"/>
              <a:t>		@</a:t>
            </a:r>
            <a:r>
              <a:rPr lang="en-IN" sz="1800" i="1" dirty="0" err="1" smtClean="0"/>
              <a:t>RequestMapping</a:t>
            </a:r>
            <a:r>
              <a:rPr lang="en-IN" sz="1800" i="1" dirty="0" smtClean="0"/>
              <a:t>("/")</a:t>
            </a:r>
            <a:r>
              <a:rPr lang="en-IN" sz="1800" dirty="0" smtClean="0"/>
              <a:t> </a:t>
            </a:r>
          </a:p>
          <a:p>
            <a:pPr>
              <a:buNone/>
            </a:pPr>
            <a:r>
              <a:rPr lang="en-IN" sz="1800" dirty="0" smtClean="0"/>
              <a:t>		public String home(SitePreference </a:t>
            </a:r>
            <a:r>
              <a:rPr lang="en-IN" sz="1800" dirty="0" err="1" smtClean="0"/>
              <a:t>sitePreference</a:t>
            </a:r>
            <a:r>
              <a:rPr lang="en-IN" sz="1800" dirty="0" smtClean="0"/>
              <a:t>, Model </a:t>
            </a:r>
            <a:r>
              <a:rPr lang="en-IN" sz="1800" dirty="0" err="1" smtClean="0"/>
              <a:t>model</a:t>
            </a:r>
            <a:r>
              <a:rPr lang="en-IN" sz="1800" dirty="0" smtClean="0"/>
              <a:t>) {</a:t>
            </a:r>
          </a:p>
          <a:p>
            <a:pPr>
              <a:buNone/>
            </a:pPr>
            <a:r>
              <a:rPr lang="en-IN" sz="1800" dirty="0" smtClean="0"/>
              <a:t>		 if (</a:t>
            </a:r>
            <a:r>
              <a:rPr lang="en-IN" sz="1800" dirty="0" err="1" smtClean="0"/>
              <a:t>sitePreference</a:t>
            </a:r>
            <a:r>
              <a:rPr lang="en-IN" sz="1800" dirty="0" smtClean="0"/>
              <a:t> == </a:t>
            </a:r>
            <a:r>
              <a:rPr lang="en-IN" sz="1800" dirty="0" err="1" smtClean="0"/>
              <a:t>SitePreference.MOBILE</a:t>
            </a:r>
            <a:r>
              <a:rPr lang="en-IN" sz="1800" dirty="0" smtClean="0"/>
              <a:t>) {</a:t>
            </a:r>
          </a:p>
          <a:p>
            <a:pPr>
              <a:buNone/>
            </a:pPr>
            <a:r>
              <a:rPr lang="en-IN" sz="1800" dirty="0" smtClean="0"/>
              <a:t>			 </a:t>
            </a:r>
            <a:r>
              <a:rPr lang="en-IN" sz="1800" dirty="0" smtClean="0">
                <a:solidFill>
                  <a:srgbClr val="00B0F0"/>
                </a:solidFill>
              </a:rPr>
              <a:t>// prepare mobile view for rendering return "home-mobile";</a:t>
            </a:r>
          </a:p>
          <a:p>
            <a:pPr>
              <a:buNone/>
            </a:pPr>
            <a:r>
              <a:rPr lang="en-IN" sz="1800" dirty="0" smtClean="0"/>
              <a:t>		 } else {</a:t>
            </a:r>
          </a:p>
          <a:p>
            <a:pPr>
              <a:buNone/>
            </a:pPr>
            <a:r>
              <a:rPr lang="en-IN" sz="1800" dirty="0" smtClean="0"/>
              <a:t>			</a:t>
            </a:r>
            <a:r>
              <a:rPr lang="en-IN" sz="1800" dirty="0" smtClean="0">
                <a:solidFill>
                  <a:srgbClr val="00B0F0"/>
                </a:solidFill>
              </a:rPr>
              <a:t> // prepare normal view for rendering return "home";</a:t>
            </a:r>
          </a:p>
          <a:p>
            <a:pPr>
              <a:buNone/>
            </a:pPr>
            <a:r>
              <a:rPr lang="en-IN" sz="1800" dirty="0" smtClean="0"/>
              <a:t>		       }</a:t>
            </a:r>
          </a:p>
          <a:p>
            <a:pPr>
              <a:buNone/>
            </a:pPr>
            <a:r>
              <a:rPr lang="en-IN" sz="1800" dirty="0" smtClean="0"/>
              <a:t>		 } </a:t>
            </a:r>
          </a:p>
          <a:p>
            <a:pPr>
              <a:buNone/>
            </a:pPr>
            <a:r>
              <a:rPr lang="en-IN" sz="1800" dirty="0" smtClean="0"/>
              <a:t>	} </a:t>
            </a:r>
            <a:endParaRPr lang="en-IN"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ctr">
              <a:buNone/>
            </a:pPr>
            <a:r>
              <a:rPr lang="en-IN" sz="1800" b="1" u="sng" dirty="0" smtClean="0"/>
              <a:t>Site switching</a:t>
            </a:r>
          </a:p>
          <a:p>
            <a:r>
              <a:rPr lang="en-IN" sz="1800" dirty="0" smtClean="0"/>
              <a:t>Some applications may wish to host their "mobile site" at a different domain from their "normal site". For example, Google will switch you to m.google.com if you access google.com from your mobile phone.</a:t>
            </a:r>
          </a:p>
          <a:p>
            <a:r>
              <a:rPr lang="en-IN" sz="1800" dirty="0" smtClean="0"/>
              <a:t>In Spring Mobile, you may use the </a:t>
            </a:r>
            <a:r>
              <a:rPr lang="en-IN" sz="1800" dirty="0" err="1" smtClean="0"/>
              <a:t>SiteSwitcherHandlerInterceptor</a:t>
            </a:r>
            <a:r>
              <a:rPr lang="en-IN" sz="1800" dirty="0" smtClean="0"/>
              <a:t> to redirect mobile users to a dedicated mobile site.</a:t>
            </a:r>
          </a:p>
          <a:p>
            <a:r>
              <a:rPr lang="en-IN" sz="1800" dirty="0" smtClean="0"/>
              <a:t>Convenient static factory methods are provided that implement standard site switching conventions.</a:t>
            </a:r>
          </a:p>
          <a:p>
            <a:pPr>
              <a:buAutoNum type="arabicPeriod"/>
            </a:pPr>
            <a:r>
              <a:rPr lang="en-IN" sz="1800" b="1" dirty="0" err="1" smtClean="0"/>
              <a:t>mDot</a:t>
            </a:r>
            <a:r>
              <a:rPr lang="en-IN" sz="1800" b="1" dirty="0" smtClean="0"/>
              <a:t> </a:t>
            </a:r>
            <a:r>
              <a:rPr lang="en-IN" sz="1800" b="1" dirty="0" err="1" smtClean="0"/>
              <a:t>SiteSwitcher</a:t>
            </a:r>
            <a:r>
              <a:rPr lang="en-IN" sz="1800" b="1" dirty="0" smtClean="0"/>
              <a:t>:</a:t>
            </a:r>
          </a:p>
          <a:p>
            <a:pPr>
              <a:buNone/>
            </a:pPr>
            <a:r>
              <a:rPr lang="en-US" sz="1800" b="1" dirty="0" smtClean="0"/>
              <a:t>	</a:t>
            </a:r>
            <a:r>
              <a:rPr lang="en-IN" sz="1800" dirty="0" smtClean="0"/>
              <a:t>Use the "</a:t>
            </a:r>
            <a:r>
              <a:rPr lang="en-IN" sz="1800" dirty="0" err="1" smtClean="0"/>
              <a:t>mDot</a:t>
            </a:r>
            <a:r>
              <a:rPr lang="en-IN" sz="1800" dirty="0" smtClean="0"/>
              <a:t>" factory method to construct a </a:t>
            </a:r>
            <a:r>
              <a:rPr lang="en-IN" sz="1800" dirty="0" err="1" smtClean="0"/>
              <a:t>SiteSwitcher</a:t>
            </a:r>
            <a:r>
              <a:rPr lang="en-IN" sz="1800" dirty="0" smtClean="0"/>
              <a:t> that redirects mobile users to m.${</a:t>
            </a:r>
            <a:r>
              <a:rPr lang="en-IN" sz="1800" dirty="0" err="1" smtClean="0"/>
              <a:t>serverName</a:t>
            </a:r>
            <a:r>
              <a:rPr lang="en-IN" sz="1800" dirty="0" smtClean="0"/>
              <a:t>}; for example, m.myapp.com</a:t>
            </a:r>
          </a:p>
          <a:p>
            <a:pPr>
              <a:buNone/>
            </a:pPr>
            <a:r>
              <a:rPr lang="en-IN" sz="1800" dirty="0" smtClean="0">
                <a:solidFill>
                  <a:srgbClr val="00B0F0"/>
                </a:solidFill>
              </a:rPr>
              <a:t>&lt;</a:t>
            </a:r>
            <a:r>
              <a:rPr lang="en-IN" sz="1800" dirty="0" err="1" smtClean="0">
                <a:solidFill>
                  <a:srgbClr val="00B0F0"/>
                </a:solidFill>
              </a:rPr>
              <a:t>mvc:interceptors</a:t>
            </a:r>
            <a:r>
              <a:rPr lang="en-IN" sz="1800" dirty="0" smtClean="0">
                <a:solidFill>
                  <a:srgbClr val="00B0F0"/>
                </a:solidFill>
              </a:rPr>
              <a:t>&gt;</a:t>
            </a:r>
          </a:p>
          <a:p>
            <a:pPr>
              <a:buNone/>
            </a:pPr>
            <a:r>
              <a:rPr lang="en-IN" sz="1800" dirty="0" smtClean="0">
                <a:solidFill>
                  <a:srgbClr val="00B0F0"/>
                </a:solidFill>
              </a:rPr>
              <a:t>    &lt;</a:t>
            </a:r>
            <a:r>
              <a:rPr lang="en-IN" sz="1800" dirty="0" err="1" smtClean="0">
                <a:solidFill>
                  <a:srgbClr val="00B0F0"/>
                </a:solidFill>
              </a:rPr>
              <a:t>beans:bean</a:t>
            </a:r>
            <a:r>
              <a:rPr lang="en-IN" sz="1800" dirty="0" smtClean="0">
                <a:solidFill>
                  <a:srgbClr val="00B0F0"/>
                </a:solidFill>
              </a:rPr>
              <a:t> class="org.springframework.mobile.device.DeviceResolverHandlerInterceptor" /&gt;</a:t>
            </a:r>
          </a:p>
          <a:p>
            <a:pPr>
              <a:buNone/>
            </a:pPr>
            <a:r>
              <a:rPr lang="en-IN" sz="1800" dirty="0" smtClean="0">
                <a:solidFill>
                  <a:srgbClr val="00B0F0"/>
                </a:solidFill>
              </a:rPr>
              <a:t>    &lt;</a:t>
            </a:r>
            <a:r>
              <a:rPr lang="en-IN" sz="1800" dirty="0" err="1" smtClean="0">
                <a:solidFill>
                  <a:srgbClr val="00B0F0"/>
                </a:solidFill>
              </a:rPr>
              <a:t>beans:bean</a:t>
            </a:r>
            <a:r>
              <a:rPr lang="en-IN" sz="1800" dirty="0" smtClean="0">
                <a:solidFill>
                  <a:srgbClr val="00B0F0"/>
                </a:solidFill>
              </a:rPr>
              <a:t> class="org.springframework.mobile.device.switcher.SiteSwitcherHandlerInterceptor" factory-method="</a:t>
            </a:r>
            <a:r>
              <a:rPr lang="en-IN" sz="1800" dirty="0" err="1" smtClean="0">
                <a:solidFill>
                  <a:srgbClr val="00B0F0"/>
                </a:solidFill>
              </a:rPr>
              <a:t>mDot</a:t>
            </a:r>
            <a:r>
              <a:rPr lang="en-IN" sz="1800" dirty="0" smtClean="0">
                <a:solidFill>
                  <a:srgbClr val="00B0F0"/>
                </a:solidFill>
              </a:rPr>
              <a:t>"&gt;</a:t>
            </a:r>
          </a:p>
          <a:p>
            <a:pPr>
              <a:buNone/>
            </a:pPr>
            <a:r>
              <a:rPr lang="en-IN" sz="1800" dirty="0" smtClean="0">
                <a:solidFill>
                  <a:srgbClr val="00B0F0"/>
                </a:solidFill>
              </a:rPr>
              <a:t>		&lt;</a:t>
            </a:r>
            <a:r>
              <a:rPr lang="en-IN" sz="1800" dirty="0" err="1" smtClean="0">
                <a:solidFill>
                  <a:srgbClr val="00B0F0"/>
                </a:solidFill>
              </a:rPr>
              <a:t>beans:constructor-arg</a:t>
            </a:r>
            <a:r>
              <a:rPr lang="en-IN" sz="1800" dirty="0" smtClean="0">
                <a:solidFill>
                  <a:srgbClr val="00B0F0"/>
                </a:solidFill>
              </a:rPr>
              <a:t> value="myapp.com" /&gt;</a:t>
            </a:r>
          </a:p>
          <a:p>
            <a:pPr>
              <a:buNone/>
            </a:pPr>
            <a:r>
              <a:rPr lang="en-IN" sz="1800" dirty="0" smtClean="0">
                <a:solidFill>
                  <a:srgbClr val="00B0F0"/>
                </a:solidFill>
              </a:rPr>
              <a:t>    &lt;/</a:t>
            </a:r>
            <a:r>
              <a:rPr lang="en-IN" sz="1800" dirty="0" err="1" smtClean="0">
                <a:solidFill>
                  <a:srgbClr val="00B0F0"/>
                </a:solidFill>
              </a:rPr>
              <a:t>beans:bean</a:t>
            </a:r>
            <a:r>
              <a:rPr lang="en-IN" sz="1800" dirty="0" smtClean="0">
                <a:solidFill>
                  <a:srgbClr val="00B0F0"/>
                </a:solidFill>
              </a:rPr>
              <a:t>&gt;</a:t>
            </a:r>
          </a:p>
          <a:p>
            <a:pPr>
              <a:buNone/>
            </a:pPr>
            <a:r>
              <a:rPr lang="en-IN" sz="1800" dirty="0" smtClean="0">
                <a:solidFill>
                  <a:srgbClr val="00B0F0"/>
                </a:solidFill>
              </a:rPr>
              <a:t>&lt;/</a:t>
            </a:r>
            <a:r>
              <a:rPr lang="en-IN" sz="1800" dirty="0" err="1" smtClean="0">
                <a:solidFill>
                  <a:srgbClr val="00B0F0"/>
                </a:solidFill>
              </a:rPr>
              <a:t>mvc:interceptors</a:t>
            </a:r>
            <a:r>
              <a:rPr lang="en-IN" sz="1800" dirty="0" smtClean="0">
                <a:solidFill>
                  <a:srgbClr val="00B0F0"/>
                </a:solidFill>
              </a:rPr>
              <a:t>&gt;</a:t>
            </a:r>
            <a:endParaRPr lang="en-IN" sz="1800" dirty="0">
              <a:solidFill>
                <a:srgbClr val="00B0F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IN" sz="1800" b="1" dirty="0" smtClean="0"/>
              <a:t>2. </a:t>
            </a:r>
            <a:r>
              <a:rPr lang="en-IN" sz="1800" b="1" dirty="0" err="1" smtClean="0"/>
              <a:t>dotMobi</a:t>
            </a:r>
            <a:r>
              <a:rPr lang="en-IN" sz="1800" b="1" dirty="0" smtClean="0"/>
              <a:t> </a:t>
            </a:r>
            <a:r>
              <a:rPr lang="en-IN" sz="1800" b="1" dirty="0" err="1" smtClean="0"/>
              <a:t>SiteSwitcher</a:t>
            </a:r>
            <a:r>
              <a:rPr lang="en-IN" sz="1800" b="1" dirty="0" smtClean="0"/>
              <a:t>:</a:t>
            </a:r>
          </a:p>
          <a:p>
            <a:pPr>
              <a:buNone/>
            </a:pPr>
            <a:r>
              <a:rPr lang="en-IN" sz="1800" dirty="0" smtClean="0"/>
              <a:t>Use the "</a:t>
            </a:r>
            <a:r>
              <a:rPr lang="en-IN" sz="1800" dirty="0" err="1" smtClean="0"/>
              <a:t>dotMobi</a:t>
            </a:r>
            <a:r>
              <a:rPr lang="en-IN" sz="1800" dirty="0" smtClean="0"/>
              <a:t>" factory method to construct a </a:t>
            </a:r>
            <a:r>
              <a:rPr lang="en-IN" sz="1800" dirty="0" err="1" smtClean="0"/>
              <a:t>SiteSwitcher</a:t>
            </a:r>
            <a:r>
              <a:rPr lang="en-IN" sz="1800" dirty="0" smtClean="0"/>
              <a:t> that redirects mobile users to ${</a:t>
            </a:r>
            <a:r>
              <a:rPr lang="en-IN" sz="1800" dirty="0" err="1" smtClean="0"/>
              <a:t>serverName</a:t>
            </a:r>
            <a:r>
              <a:rPr lang="en-IN" sz="1800" dirty="0" smtClean="0"/>
              <a:t> - </a:t>
            </a:r>
            <a:r>
              <a:rPr lang="en-IN" sz="1800" dirty="0" err="1" smtClean="0"/>
              <a:t>lastDomain</a:t>
            </a:r>
            <a:r>
              <a:rPr lang="en-IN" sz="1800" dirty="0" smtClean="0"/>
              <a:t>}.</a:t>
            </a:r>
            <a:r>
              <a:rPr lang="en-IN" sz="1800" dirty="0" err="1" smtClean="0"/>
              <a:t>mobi</a:t>
            </a:r>
            <a:r>
              <a:rPr lang="en-IN" sz="1800" dirty="0" smtClean="0"/>
              <a:t>; for example, myapp.mobi:</a:t>
            </a:r>
          </a:p>
          <a:p>
            <a:pPr>
              <a:buNone/>
            </a:pPr>
            <a:endParaRPr lang="en-US" sz="1800" dirty="0" smtClean="0"/>
          </a:p>
          <a:p>
            <a:pPr>
              <a:buNone/>
            </a:pPr>
            <a:r>
              <a:rPr lang="en-IN" sz="1800" dirty="0" smtClean="0"/>
              <a:t>	&lt;</a:t>
            </a:r>
            <a:r>
              <a:rPr lang="en-IN" sz="1800" dirty="0" err="1" smtClean="0"/>
              <a:t>mvc:interceptors</a:t>
            </a:r>
            <a:r>
              <a:rPr lang="en-IN" sz="1800" dirty="0" smtClean="0"/>
              <a:t>&gt;</a:t>
            </a:r>
          </a:p>
          <a:p>
            <a:pPr>
              <a:buNone/>
            </a:pPr>
            <a:r>
              <a:rPr lang="en-IN" sz="1800" dirty="0" smtClean="0"/>
              <a:t>		 </a:t>
            </a:r>
            <a:r>
              <a:rPr lang="en-IN" sz="1800" dirty="0" smtClean="0">
                <a:solidFill>
                  <a:srgbClr val="00B0F0"/>
                </a:solidFill>
              </a:rPr>
              <a:t>&lt;!-- On pre-handle, resolve the device that originated the web request --&gt; </a:t>
            </a:r>
            <a:r>
              <a:rPr lang="en-IN" sz="1800" dirty="0" smtClean="0"/>
              <a:t>&lt;</a:t>
            </a:r>
            <a:r>
              <a:rPr lang="en-IN" sz="1800" dirty="0" err="1" smtClean="0"/>
              <a:t>beans:bean</a:t>
            </a:r>
            <a:r>
              <a:rPr lang="en-IN" sz="1800" dirty="0" smtClean="0"/>
              <a:t> class="org.springframework.mobile.device.DeviceResolverHandlerInterceptor" /&gt;</a:t>
            </a:r>
          </a:p>
          <a:p>
            <a:pPr>
              <a:buNone/>
            </a:pPr>
            <a:r>
              <a:rPr lang="en-IN" sz="1800" dirty="0" smtClean="0"/>
              <a:t>	</a:t>
            </a:r>
            <a:r>
              <a:rPr lang="en-IN" sz="1800" dirty="0" smtClean="0">
                <a:solidFill>
                  <a:srgbClr val="00B0F0"/>
                </a:solidFill>
              </a:rPr>
              <a:t> &lt;!-- On pre-handle, redirects mobile users to "myapp.mobi" (declare after </a:t>
            </a:r>
            <a:r>
              <a:rPr lang="en-IN" sz="1800" dirty="0" err="1" smtClean="0">
                <a:solidFill>
                  <a:srgbClr val="00B0F0"/>
                </a:solidFill>
              </a:rPr>
              <a:t>DeviceResolverHandlerInterceptor</a:t>
            </a:r>
            <a:r>
              <a:rPr lang="en-IN" sz="1800" dirty="0" smtClean="0">
                <a:solidFill>
                  <a:srgbClr val="00B0F0"/>
                </a:solidFill>
              </a:rPr>
              <a:t>) --&gt;</a:t>
            </a:r>
          </a:p>
          <a:p>
            <a:pPr>
              <a:buNone/>
            </a:pPr>
            <a:r>
              <a:rPr lang="en-IN" sz="1800" dirty="0" smtClean="0"/>
              <a:t>	 &lt;</a:t>
            </a:r>
            <a:r>
              <a:rPr lang="en-IN" sz="1800" dirty="0" err="1" smtClean="0"/>
              <a:t>beans:bean</a:t>
            </a:r>
            <a:r>
              <a:rPr lang="en-IN" sz="1800" dirty="0" smtClean="0"/>
              <a:t> class="org.springframework.mobile.device.switcher.SiteSwitcherHandlerInterceptor" factory-method="</a:t>
            </a:r>
            <a:r>
              <a:rPr lang="en-IN" sz="1800" dirty="0" err="1" smtClean="0"/>
              <a:t>dotMobi</a:t>
            </a:r>
            <a:r>
              <a:rPr lang="en-IN" sz="1800" dirty="0" smtClean="0"/>
              <a:t>"&gt; </a:t>
            </a:r>
          </a:p>
          <a:p>
            <a:pPr>
              <a:buNone/>
            </a:pPr>
            <a:r>
              <a:rPr lang="en-IN" sz="1800" dirty="0" smtClean="0"/>
              <a:t>		&lt;</a:t>
            </a:r>
            <a:r>
              <a:rPr lang="en-IN" sz="1800" dirty="0" err="1" smtClean="0"/>
              <a:t>beans:constructor-arg</a:t>
            </a:r>
            <a:r>
              <a:rPr lang="en-IN" sz="1800" dirty="0" smtClean="0"/>
              <a:t> value="myapp.com" /&gt;</a:t>
            </a:r>
          </a:p>
          <a:p>
            <a:pPr>
              <a:buNone/>
            </a:pPr>
            <a:r>
              <a:rPr lang="en-IN" sz="1800" dirty="0" smtClean="0"/>
              <a:t>	       &lt;/</a:t>
            </a:r>
            <a:r>
              <a:rPr lang="en-IN" sz="1800" dirty="0" err="1" smtClean="0"/>
              <a:t>beans:bean</a:t>
            </a:r>
            <a:r>
              <a:rPr lang="en-IN" sz="1800" dirty="0" smtClean="0"/>
              <a:t>&gt; </a:t>
            </a:r>
          </a:p>
          <a:p>
            <a:pPr>
              <a:buNone/>
            </a:pPr>
            <a:r>
              <a:rPr lang="en-IN" sz="1800" dirty="0" smtClean="0"/>
              <a:t>	&lt;/</a:t>
            </a:r>
            <a:r>
              <a:rPr lang="en-IN" sz="1800" dirty="0" err="1" smtClean="0"/>
              <a:t>mvc:interceptors</a:t>
            </a:r>
            <a:r>
              <a:rPr lang="en-IN" sz="1800" dirty="0" smtClean="0"/>
              <a:t>&gt; </a:t>
            </a:r>
            <a:endParaRPr lang="en-IN"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IN" sz="1800" b="1" dirty="0" smtClean="0"/>
              <a:t>3. </a:t>
            </a:r>
            <a:r>
              <a:rPr lang="en-IN" sz="1800" b="1" dirty="0" err="1" smtClean="0"/>
              <a:t>urlPath</a:t>
            </a:r>
            <a:r>
              <a:rPr lang="en-IN" sz="1800" b="1" dirty="0" smtClean="0"/>
              <a:t> </a:t>
            </a:r>
            <a:r>
              <a:rPr lang="en-IN" sz="1800" b="1" dirty="0" err="1" smtClean="0"/>
              <a:t>SiteSwitcher</a:t>
            </a:r>
            <a:r>
              <a:rPr lang="en-IN" sz="1800" b="1" dirty="0" smtClean="0"/>
              <a:t>:</a:t>
            </a:r>
          </a:p>
          <a:p>
            <a:pPr>
              <a:buNone/>
            </a:pPr>
            <a:r>
              <a:rPr lang="en-IN" sz="1800" dirty="0" smtClean="0"/>
              <a:t>Use the "</a:t>
            </a:r>
            <a:r>
              <a:rPr lang="en-IN" sz="1800" dirty="0" err="1" smtClean="0"/>
              <a:t>urlPath</a:t>
            </a:r>
            <a:r>
              <a:rPr lang="en-IN" sz="1800" dirty="0" smtClean="0"/>
              <a:t>" factory method to construct a </a:t>
            </a:r>
            <a:r>
              <a:rPr lang="en-IN" sz="1800" dirty="0" err="1" smtClean="0"/>
              <a:t>SiteSwitcher</a:t>
            </a:r>
            <a:r>
              <a:rPr lang="en-IN" sz="1800" dirty="0" smtClean="0"/>
              <a:t> that redirects mobile users to ${</a:t>
            </a:r>
            <a:r>
              <a:rPr lang="en-IN" sz="1800" dirty="0" err="1" smtClean="0"/>
              <a:t>serverName</a:t>
            </a:r>
            <a:r>
              <a:rPr lang="en-IN" sz="1800" dirty="0" smtClean="0"/>
              <a:t>}/${</a:t>
            </a:r>
            <a:r>
              <a:rPr lang="en-IN" sz="1800" dirty="0" err="1" smtClean="0"/>
              <a:t>mobilePath</a:t>
            </a:r>
            <a:r>
              <a:rPr lang="en-IN" sz="1800" dirty="0" smtClean="0"/>
              <a:t>}; for example, myapp.com/m/: </a:t>
            </a:r>
          </a:p>
          <a:p>
            <a:pPr>
              <a:buNone/>
            </a:pPr>
            <a:r>
              <a:rPr lang="en-IN" sz="1800" dirty="0" smtClean="0"/>
              <a:t>&lt;</a:t>
            </a:r>
            <a:r>
              <a:rPr lang="en-IN" sz="1800" dirty="0" err="1" smtClean="0"/>
              <a:t>mvc:interceptors</a:t>
            </a:r>
            <a:r>
              <a:rPr lang="en-IN" sz="1800" dirty="0" smtClean="0"/>
              <a:t>&gt;</a:t>
            </a:r>
          </a:p>
          <a:p>
            <a:pPr>
              <a:buNone/>
            </a:pPr>
            <a:r>
              <a:rPr lang="en-IN" sz="1800" dirty="0" smtClean="0"/>
              <a:t>	 </a:t>
            </a:r>
            <a:r>
              <a:rPr lang="en-IN" sz="1800" dirty="0" smtClean="0">
                <a:solidFill>
                  <a:srgbClr val="00B0F0"/>
                </a:solidFill>
              </a:rPr>
              <a:t>&lt;!-- On pre-handle, resolve the device that originated the web request --&gt; </a:t>
            </a:r>
          </a:p>
          <a:p>
            <a:pPr>
              <a:buNone/>
            </a:pPr>
            <a:r>
              <a:rPr lang="en-IN" sz="1800" dirty="0" smtClean="0"/>
              <a:t>	&lt;</a:t>
            </a:r>
            <a:r>
              <a:rPr lang="en-IN" sz="1800" dirty="0" err="1" smtClean="0"/>
              <a:t>beans:bean</a:t>
            </a:r>
            <a:r>
              <a:rPr lang="en-IN" sz="1800" dirty="0" smtClean="0"/>
              <a:t> class="org.springframework.mobile.device.DeviceResolverHandlerInterceptor" /&gt; </a:t>
            </a:r>
          </a:p>
          <a:p>
            <a:pPr>
              <a:buNone/>
            </a:pPr>
            <a:endParaRPr lang="en-IN" sz="1800" dirty="0" smtClean="0"/>
          </a:p>
          <a:p>
            <a:pPr>
              <a:buNone/>
            </a:pPr>
            <a:r>
              <a:rPr lang="en-IN" sz="1800" dirty="0" smtClean="0"/>
              <a:t>	</a:t>
            </a:r>
            <a:r>
              <a:rPr lang="en-IN" sz="1800" dirty="0" smtClean="0">
                <a:solidFill>
                  <a:srgbClr val="00B0F0"/>
                </a:solidFill>
              </a:rPr>
              <a:t>&lt;!-- On pre-handle, redirects mobile users to "myapp.com/m" (declare after </a:t>
            </a:r>
            <a:r>
              <a:rPr lang="en-IN" sz="1800" dirty="0" err="1" smtClean="0">
                <a:solidFill>
                  <a:srgbClr val="00B0F0"/>
                </a:solidFill>
              </a:rPr>
              <a:t>DeviceResolverHandlerInterceptor</a:t>
            </a:r>
            <a:r>
              <a:rPr lang="en-IN" sz="1800" dirty="0" smtClean="0">
                <a:solidFill>
                  <a:srgbClr val="00B0F0"/>
                </a:solidFill>
              </a:rPr>
              <a:t>) --&gt; </a:t>
            </a:r>
          </a:p>
          <a:p>
            <a:pPr>
              <a:buNone/>
            </a:pPr>
            <a:r>
              <a:rPr lang="en-US" sz="1800" dirty="0" smtClean="0"/>
              <a:t>	</a:t>
            </a:r>
            <a:endParaRPr lang="en-IN" sz="1800" dirty="0" smtClean="0"/>
          </a:p>
          <a:p>
            <a:pPr>
              <a:buNone/>
            </a:pPr>
            <a:r>
              <a:rPr lang="en-IN" sz="1800" dirty="0" smtClean="0"/>
              <a:t>	&lt;</a:t>
            </a:r>
            <a:r>
              <a:rPr lang="en-IN" sz="1800" dirty="0" err="1" smtClean="0"/>
              <a:t>beans:bean</a:t>
            </a:r>
            <a:r>
              <a:rPr lang="en-IN" sz="1800" dirty="0" smtClean="0"/>
              <a:t> class="org.springframework.mobile.device.switcher.SiteSwitcherHandlerInterceptor" factory-method="</a:t>
            </a:r>
            <a:r>
              <a:rPr lang="en-IN" sz="1800" dirty="0" err="1" smtClean="0"/>
              <a:t>urlPath</a:t>
            </a:r>
            <a:r>
              <a:rPr lang="en-IN" sz="1800" dirty="0" smtClean="0"/>
              <a:t>"&gt; </a:t>
            </a:r>
          </a:p>
          <a:p>
            <a:pPr>
              <a:buNone/>
            </a:pPr>
            <a:r>
              <a:rPr lang="en-IN" sz="1800" dirty="0" smtClean="0"/>
              <a:t>	&lt;</a:t>
            </a:r>
            <a:r>
              <a:rPr lang="en-IN" sz="1800" dirty="0" err="1" smtClean="0"/>
              <a:t>beans:constructor-arg</a:t>
            </a:r>
            <a:r>
              <a:rPr lang="en-IN" sz="1800" dirty="0" smtClean="0"/>
              <a:t> value="/m" /&gt; </a:t>
            </a:r>
          </a:p>
          <a:p>
            <a:pPr>
              <a:buNone/>
            </a:pPr>
            <a:r>
              <a:rPr lang="en-IN" sz="1800" dirty="0" smtClean="0"/>
              <a:t>	&lt;/</a:t>
            </a:r>
            <a:r>
              <a:rPr lang="en-IN" sz="1800" dirty="0" err="1" smtClean="0"/>
              <a:t>beans:bean</a:t>
            </a:r>
            <a:r>
              <a:rPr lang="en-IN" sz="1800" dirty="0" smtClean="0"/>
              <a:t>&gt; </a:t>
            </a:r>
          </a:p>
          <a:p>
            <a:pPr>
              <a:buNone/>
            </a:pPr>
            <a:r>
              <a:rPr lang="en-IN" sz="1800" dirty="0" smtClean="0"/>
              <a:t>&lt;/</a:t>
            </a:r>
            <a:r>
              <a:rPr lang="en-IN" sz="1800" dirty="0" err="1" smtClean="0"/>
              <a:t>mvc:interceptors</a:t>
            </a:r>
            <a:r>
              <a:rPr lang="en-IN" sz="1800" dirty="0" smtClean="0"/>
              <a:t>&gt; </a:t>
            </a:r>
            <a:endParaRPr lang="en-IN"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IN" sz="1800" dirty="0" smtClean="0"/>
              <a:t>You can also specify the root path of the application in the "</a:t>
            </a:r>
            <a:r>
              <a:rPr lang="en-IN" sz="1800" dirty="0" err="1" smtClean="0"/>
              <a:t>urlPath</a:t>
            </a:r>
            <a:r>
              <a:rPr lang="en-IN" sz="1800" dirty="0" smtClean="0"/>
              <a:t>" factory method. The following sample constructs a </a:t>
            </a:r>
            <a:r>
              <a:rPr lang="en-IN" sz="1800" dirty="0" err="1" smtClean="0"/>
              <a:t>SiteSwitcher</a:t>
            </a:r>
            <a:r>
              <a:rPr lang="en-IN" sz="1800" dirty="0" smtClean="0"/>
              <a:t> that redirects mobile users to ${</a:t>
            </a:r>
            <a:r>
              <a:rPr lang="en-IN" sz="1800" dirty="0" err="1" smtClean="0"/>
              <a:t>serverName</a:t>
            </a:r>
            <a:r>
              <a:rPr lang="en-IN" sz="1800" dirty="0" smtClean="0"/>
              <a:t>}/${</a:t>
            </a:r>
            <a:r>
              <a:rPr lang="en-IN" sz="1800" dirty="0" err="1" smtClean="0"/>
              <a:t>rootPath</a:t>
            </a:r>
            <a:r>
              <a:rPr lang="en-IN" sz="1800" dirty="0" smtClean="0"/>
              <a:t>}/${</a:t>
            </a:r>
            <a:r>
              <a:rPr lang="en-IN" sz="1800" dirty="0" err="1" smtClean="0"/>
              <a:t>mobilePath</a:t>
            </a:r>
            <a:r>
              <a:rPr lang="en-IN" sz="1800" dirty="0" smtClean="0"/>
              <a:t>}; </a:t>
            </a:r>
          </a:p>
          <a:p>
            <a:r>
              <a:rPr lang="en-IN" sz="1800" dirty="0" smtClean="0"/>
              <a:t>For example, myapp.com/showcase/m/: </a:t>
            </a:r>
          </a:p>
          <a:p>
            <a:endParaRPr lang="en-IN" sz="1800" dirty="0" smtClean="0"/>
          </a:p>
          <a:p>
            <a:r>
              <a:rPr lang="en-IN" sz="1800" dirty="0" smtClean="0"/>
              <a:t>&lt;</a:t>
            </a:r>
            <a:r>
              <a:rPr lang="en-IN" sz="1800" dirty="0" err="1" smtClean="0"/>
              <a:t>mvc:interceptors</a:t>
            </a:r>
            <a:r>
              <a:rPr lang="en-IN" sz="1800" dirty="0" smtClean="0"/>
              <a:t>&gt; </a:t>
            </a:r>
          </a:p>
          <a:p>
            <a:pPr>
              <a:buNone/>
            </a:pPr>
            <a:r>
              <a:rPr lang="en-IN" sz="1800" dirty="0" smtClean="0"/>
              <a:t>	</a:t>
            </a:r>
            <a:r>
              <a:rPr lang="en-IN" sz="1800" dirty="0" smtClean="0">
                <a:solidFill>
                  <a:srgbClr val="00B0F0"/>
                </a:solidFill>
              </a:rPr>
              <a:t>&lt;!-- On pre-handle, resolve the device that originated the web request --&gt; </a:t>
            </a:r>
            <a:r>
              <a:rPr lang="en-IN" sz="1800" dirty="0" smtClean="0"/>
              <a:t>&lt;</a:t>
            </a:r>
            <a:r>
              <a:rPr lang="en-IN" sz="1800" dirty="0" err="1" smtClean="0"/>
              <a:t>beans:bean</a:t>
            </a:r>
            <a:r>
              <a:rPr lang="en-IN" sz="1800" dirty="0" smtClean="0"/>
              <a:t> class="org.springframework.mobile.device.DeviceResolverHandlerInterceptor" /&gt; </a:t>
            </a:r>
            <a:r>
              <a:rPr lang="en-IN" sz="1800" dirty="0" smtClean="0">
                <a:solidFill>
                  <a:srgbClr val="00B0F0"/>
                </a:solidFill>
              </a:rPr>
              <a:t>&lt;!-- On pre-handle, redirects mobile users to "myapp.com/showcase/m" (declare after </a:t>
            </a:r>
            <a:r>
              <a:rPr lang="en-IN" sz="1800" dirty="0" err="1" smtClean="0">
                <a:solidFill>
                  <a:srgbClr val="00B0F0"/>
                </a:solidFill>
              </a:rPr>
              <a:t>DeviceResolverHandlerInterceptor</a:t>
            </a:r>
            <a:r>
              <a:rPr lang="en-IN" sz="1800" dirty="0" smtClean="0">
                <a:solidFill>
                  <a:srgbClr val="00B0F0"/>
                </a:solidFill>
              </a:rPr>
              <a:t>) --&gt; </a:t>
            </a:r>
          </a:p>
          <a:p>
            <a:pPr>
              <a:buNone/>
            </a:pPr>
            <a:r>
              <a:rPr lang="en-IN" sz="1800" dirty="0" smtClean="0"/>
              <a:t>	&lt;</a:t>
            </a:r>
            <a:r>
              <a:rPr lang="en-IN" sz="1800" dirty="0" err="1" smtClean="0"/>
              <a:t>beans:bean</a:t>
            </a:r>
            <a:r>
              <a:rPr lang="en-IN" sz="1800" dirty="0" smtClean="0"/>
              <a:t> class="org.springframework.mobile.device.switcher.SiteSwitcherHandlerInterceptor" factory-method="</a:t>
            </a:r>
            <a:r>
              <a:rPr lang="en-IN" sz="1800" dirty="0" err="1" smtClean="0"/>
              <a:t>urlPath</a:t>
            </a:r>
            <a:r>
              <a:rPr lang="en-IN" sz="1800" dirty="0" smtClean="0"/>
              <a:t>"&gt;</a:t>
            </a:r>
          </a:p>
          <a:p>
            <a:pPr>
              <a:buNone/>
            </a:pPr>
            <a:r>
              <a:rPr lang="en-IN" sz="1800" dirty="0" smtClean="0"/>
              <a:t>	 &lt;</a:t>
            </a:r>
            <a:r>
              <a:rPr lang="en-IN" sz="1800" dirty="0" err="1" smtClean="0"/>
              <a:t>beans:constructor-arg</a:t>
            </a:r>
            <a:r>
              <a:rPr lang="en-IN" sz="1800" dirty="0" smtClean="0"/>
              <a:t> value="/m" /&gt; </a:t>
            </a:r>
          </a:p>
          <a:p>
            <a:pPr>
              <a:buNone/>
            </a:pPr>
            <a:r>
              <a:rPr lang="en-IN" sz="1800" dirty="0" smtClean="0"/>
              <a:t>	&lt;</a:t>
            </a:r>
            <a:r>
              <a:rPr lang="en-IN" sz="1800" dirty="0" err="1" smtClean="0"/>
              <a:t>beans:constructor-arg</a:t>
            </a:r>
            <a:r>
              <a:rPr lang="en-IN" sz="1800" dirty="0" smtClean="0"/>
              <a:t> value="/showcase" /&gt;</a:t>
            </a:r>
          </a:p>
          <a:p>
            <a:pPr>
              <a:buNone/>
            </a:pPr>
            <a:r>
              <a:rPr lang="en-IN" sz="1800" dirty="0" smtClean="0"/>
              <a:t>	 &lt;/</a:t>
            </a:r>
            <a:r>
              <a:rPr lang="en-IN" sz="1800" dirty="0" err="1" smtClean="0"/>
              <a:t>beans:bean</a:t>
            </a:r>
            <a:r>
              <a:rPr lang="en-IN" sz="1800" dirty="0" smtClean="0"/>
              <a:t>&gt;</a:t>
            </a:r>
          </a:p>
          <a:p>
            <a:pPr>
              <a:buNone/>
            </a:pPr>
            <a:r>
              <a:rPr lang="en-IN" sz="1800" dirty="0" smtClean="0"/>
              <a:t>     &lt;/</a:t>
            </a:r>
            <a:r>
              <a:rPr lang="en-IN" sz="1800" dirty="0" err="1" smtClean="0"/>
              <a:t>mvc:interceptors</a:t>
            </a:r>
            <a:r>
              <a:rPr lang="en-IN" sz="1800" dirty="0" smtClean="0"/>
              <a:t>&gt; </a:t>
            </a:r>
            <a:endParaRPr lang="en-IN"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IN" sz="1800" dirty="0" smtClean="0"/>
              <a:t>	The "</a:t>
            </a:r>
            <a:r>
              <a:rPr lang="en-IN" sz="1800" dirty="0" err="1" smtClean="0"/>
              <a:t>mDot</a:t>
            </a:r>
            <a:r>
              <a:rPr lang="en-IN" sz="1800" dirty="0" smtClean="0"/>
              <a:t>", "</a:t>
            </a:r>
            <a:r>
              <a:rPr lang="en-IN" sz="1800" dirty="0" err="1" smtClean="0"/>
              <a:t>dotMobi</a:t>
            </a:r>
            <a:r>
              <a:rPr lang="en-IN" sz="1800" dirty="0" smtClean="0"/>
              <a:t>" and "</a:t>
            </a:r>
            <a:r>
              <a:rPr lang="en-IN" sz="1800" dirty="0" err="1" smtClean="0"/>
              <a:t>urlPath</a:t>
            </a:r>
            <a:r>
              <a:rPr lang="en-IN" sz="1800" dirty="0" smtClean="0"/>
              <a:t>" factory methods configure cookie-based SitePreference storage.</a:t>
            </a:r>
          </a:p>
          <a:p>
            <a:pPr>
              <a:buNone/>
            </a:pPr>
            <a:r>
              <a:rPr lang="en-IN" sz="1800" dirty="0" smtClean="0"/>
              <a:t>	 The cookie value will be shared across the mobile and normal site domains. Internally, the interceptor delegates to a </a:t>
            </a:r>
            <a:r>
              <a:rPr lang="en-IN" sz="1800" dirty="0" err="1" smtClean="0"/>
              <a:t>SitePreferenceHandler</a:t>
            </a:r>
            <a:r>
              <a:rPr lang="en-IN" sz="1800" dirty="0" smtClean="0"/>
              <a:t>, </a:t>
            </a:r>
            <a:r>
              <a:rPr lang="en-IN" sz="1800" dirty="0" smtClean="0">
                <a:solidFill>
                  <a:srgbClr val="FF0000"/>
                </a:solidFill>
              </a:rPr>
              <a:t>so there is no need to register a </a:t>
            </a:r>
            <a:r>
              <a:rPr lang="en-IN" sz="1800" dirty="0" err="1" smtClean="0">
                <a:solidFill>
                  <a:srgbClr val="FF0000"/>
                </a:solidFill>
              </a:rPr>
              <a:t>SitePreferenceHandlerInterceptor</a:t>
            </a:r>
            <a:r>
              <a:rPr lang="en-IN" sz="1800" dirty="0" smtClean="0">
                <a:solidFill>
                  <a:srgbClr val="FF0000"/>
                </a:solidFill>
              </a:rPr>
              <a:t> when using the switcher.</a:t>
            </a:r>
            <a:endParaRPr lang="en-IN" sz="18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1600" b="1" cap="all" dirty="0" smtClean="0"/>
              <a:t>Extending Spring MVC with Spring Mobile</a:t>
            </a:r>
            <a:endParaRPr lang="en-US" sz="1600"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1800" b="1" dirty="0" smtClean="0"/>
              <a:t>Introduction</a:t>
            </a:r>
          </a:p>
          <a:p>
            <a:pPr>
              <a:buNone/>
            </a:pPr>
            <a:endParaRPr lang="en-US" sz="1800" dirty="0" smtClean="0"/>
          </a:p>
          <a:p>
            <a:pPr>
              <a:buNone/>
            </a:pPr>
            <a:r>
              <a:rPr lang="en-US" sz="1800" dirty="0" smtClean="0"/>
              <a:t>	The modern web no longer is limited to desktop browsers. Smart phones and tablets have become an integral part of our daily lives. Web sites that may look good on a 22" monitor usually do not format and display well on a much smaller screen. Additionally, network speeds can limit the performance of a web site on mobile devices. Because of these reasons many developers and organizations are considering how to make their web sites accessible to all the various devices and screen sizes for which people are using.</a:t>
            </a:r>
          </a:p>
          <a:p>
            <a:pPr>
              <a:buNone/>
            </a:pPr>
            <a:endParaRPr lang="en-US" sz="1800" dirty="0" smtClean="0"/>
          </a:p>
          <a:p>
            <a:pPr>
              <a:buNone/>
            </a:pPr>
            <a:r>
              <a:rPr lang="en-US" sz="1800" dirty="0" smtClean="0"/>
              <a:t>       Device detection is useful when requests by mobile devices need to be handled differently from requests made by desktop browsers. The Spring Mobile Device module provides support for server-side device detection. This support consists of a device resolution framework, site preference management, and site switcher.</a:t>
            </a:r>
          </a:p>
          <a:p>
            <a:pPr>
              <a:buNone/>
            </a:pPr>
            <a:endParaRPr lang="en-US" sz="1400" dirty="0" smtClean="0"/>
          </a:p>
          <a:p>
            <a:pPr>
              <a:buNone/>
            </a:pPr>
            <a:endParaRPr 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sz="1800" b="1" u="sng" dirty="0" smtClean="0"/>
              <a:t>Device resolution:</a:t>
            </a:r>
          </a:p>
          <a:p>
            <a:r>
              <a:rPr lang="en-IN" sz="1800" dirty="0" smtClean="0"/>
              <a:t>Device resolution is the process of introspecting a HTTP request to determine the device that originated the request. It is typically achieved by analyzing the User-Agent header and other request headers.</a:t>
            </a:r>
          </a:p>
          <a:p>
            <a:endParaRPr lang="en-IN" sz="1800" dirty="0" smtClean="0"/>
          </a:p>
          <a:p>
            <a:r>
              <a:rPr lang="en-IN" sz="1800" dirty="0" smtClean="0"/>
              <a:t>At the most basic level, device resolution answers the question: "Is the client using a mobile or tablet device?". This answer enables your application to respond differently to mobile devices that have small screens, or tablet device that has a touch interface. More sophisticated device resolvers are also capable of identifying specific device capabilities, such as screen size, manufacturer, model, or preferred </a:t>
            </a:r>
            <a:r>
              <a:rPr lang="en-IN" sz="1800" dirty="0" err="1" smtClean="0"/>
              <a:t>markup</a:t>
            </a:r>
            <a:r>
              <a:rPr lang="en-IN" sz="1800" dirty="0" smtClean="0"/>
              <a:t>.</a:t>
            </a:r>
          </a:p>
          <a:p>
            <a:endParaRPr lang="en-US" sz="1800" dirty="0" smtClean="0"/>
          </a:p>
          <a:p>
            <a:r>
              <a:rPr lang="en-IN" sz="1800" dirty="0" smtClean="0"/>
              <a:t>In Spring Mobile, the </a:t>
            </a:r>
            <a:r>
              <a:rPr lang="en-IN" sz="1800" dirty="0" err="1" smtClean="0"/>
              <a:t>DeviceResolver</a:t>
            </a:r>
            <a:r>
              <a:rPr lang="en-IN" sz="1800" dirty="0" smtClean="0"/>
              <a:t> interface defines the API for device resolution:</a:t>
            </a:r>
          </a:p>
          <a:p>
            <a:pPr>
              <a:buNone/>
            </a:pPr>
            <a:r>
              <a:rPr lang="en-IN" sz="1800" dirty="0" smtClean="0"/>
              <a:t> </a:t>
            </a:r>
          </a:p>
          <a:p>
            <a:pPr>
              <a:buNone/>
            </a:pPr>
            <a:r>
              <a:rPr lang="en-IN" sz="1800" dirty="0" smtClean="0"/>
              <a:t>	</a:t>
            </a:r>
            <a:r>
              <a:rPr lang="en-IN" sz="1800" dirty="0" smtClean="0">
                <a:solidFill>
                  <a:srgbClr val="00B0F0"/>
                </a:solidFill>
              </a:rPr>
              <a:t>public interface </a:t>
            </a:r>
            <a:r>
              <a:rPr lang="en-IN" sz="1800" dirty="0" err="1" smtClean="0">
                <a:solidFill>
                  <a:srgbClr val="00B0F0"/>
                </a:solidFill>
              </a:rPr>
              <a:t>DeviceResolver</a:t>
            </a:r>
            <a:r>
              <a:rPr lang="en-IN" sz="1800" dirty="0" smtClean="0">
                <a:solidFill>
                  <a:srgbClr val="00B0F0"/>
                </a:solidFill>
              </a:rPr>
              <a:t> {</a:t>
            </a:r>
          </a:p>
          <a:p>
            <a:pPr>
              <a:buNone/>
            </a:pPr>
            <a:r>
              <a:rPr lang="en-IN" sz="1800" dirty="0" smtClean="0">
                <a:solidFill>
                  <a:srgbClr val="00B0F0"/>
                </a:solidFill>
              </a:rPr>
              <a:t>		 Device </a:t>
            </a:r>
            <a:r>
              <a:rPr lang="en-IN" sz="1800" dirty="0" err="1" smtClean="0">
                <a:solidFill>
                  <a:srgbClr val="00B0F0"/>
                </a:solidFill>
              </a:rPr>
              <a:t>resolveDevice</a:t>
            </a:r>
            <a:r>
              <a:rPr lang="en-IN" sz="1800" dirty="0" smtClean="0">
                <a:solidFill>
                  <a:srgbClr val="00B0F0"/>
                </a:solidFill>
              </a:rPr>
              <a:t>(</a:t>
            </a:r>
            <a:r>
              <a:rPr lang="en-IN" sz="1800" dirty="0" err="1" smtClean="0">
                <a:solidFill>
                  <a:srgbClr val="00B0F0"/>
                </a:solidFill>
              </a:rPr>
              <a:t>HttpServletRequest</a:t>
            </a:r>
            <a:r>
              <a:rPr lang="en-IN" sz="1800" dirty="0" smtClean="0">
                <a:solidFill>
                  <a:srgbClr val="00B0F0"/>
                </a:solidFill>
              </a:rPr>
              <a:t> request); </a:t>
            </a:r>
          </a:p>
          <a:p>
            <a:pPr>
              <a:buNone/>
            </a:pPr>
            <a:r>
              <a:rPr lang="en-IN" sz="1800" dirty="0" smtClean="0">
                <a:solidFill>
                  <a:srgbClr val="00B0F0"/>
                </a:solidFill>
              </a:rPr>
              <a:t>	} </a:t>
            </a:r>
          </a:p>
          <a:p>
            <a:r>
              <a:rPr lang="en-IN" sz="1800" dirty="0" smtClean="0"/>
              <a:t>The returned Device models the result of device resolution: </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IN" sz="1800" dirty="0" smtClean="0"/>
              <a:t>public interface Device {</a:t>
            </a:r>
          </a:p>
          <a:p>
            <a:pPr>
              <a:buNone/>
            </a:pPr>
            <a:r>
              <a:rPr lang="en-IN" sz="1800" dirty="0" smtClean="0"/>
              <a:t>	</a:t>
            </a:r>
            <a:r>
              <a:rPr lang="en-IN" sz="1800" b="1" dirty="0" smtClean="0"/>
              <a:t> </a:t>
            </a:r>
            <a:r>
              <a:rPr lang="en-IN" sz="1800" dirty="0" smtClean="0">
                <a:solidFill>
                  <a:srgbClr val="00B0F0"/>
                </a:solidFill>
              </a:rPr>
              <a:t>/** * True if this device is not a mobile or tablet device. */</a:t>
            </a:r>
          </a:p>
          <a:p>
            <a:pPr>
              <a:buNone/>
            </a:pPr>
            <a:r>
              <a:rPr lang="en-IN" sz="1800" b="1" dirty="0" smtClean="0"/>
              <a:t>	</a:t>
            </a:r>
            <a:r>
              <a:rPr lang="en-IN" sz="1800" dirty="0" smtClean="0"/>
              <a:t> </a:t>
            </a:r>
            <a:r>
              <a:rPr lang="en-IN" sz="1800" dirty="0" err="1" smtClean="0"/>
              <a:t>boolean</a:t>
            </a:r>
            <a:r>
              <a:rPr lang="en-IN" sz="1800" dirty="0" smtClean="0"/>
              <a:t> </a:t>
            </a:r>
            <a:r>
              <a:rPr lang="en-IN" sz="1800" dirty="0" err="1" smtClean="0"/>
              <a:t>isNormal</a:t>
            </a:r>
            <a:r>
              <a:rPr lang="en-IN" sz="1800" dirty="0" smtClean="0"/>
              <a:t>();</a:t>
            </a:r>
          </a:p>
          <a:p>
            <a:pPr>
              <a:buNone/>
            </a:pPr>
            <a:endParaRPr lang="en-IN" sz="1800" dirty="0" smtClean="0"/>
          </a:p>
          <a:p>
            <a:pPr>
              <a:buNone/>
            </a:pPr>
            <a:r>
              <a:rPr lang="en-IN" sz="1800" dirty="0" smtClean="0"/>
              <a:t>	 </a:t>
            </a:r>
            <a:r>
              <a:rPr lang="en-IN" sz="1800" dirty="0" smtClean="0">
                <a:solidFill>
                  <a:srgbClr val="00B0F0"/>
                </a:solidFill>
              </a:rPr>
              <a:t>/** * True if this device is a mobile device such as an Apple </a:t>
            </a:r>
            <a:r>
              <a:rPr lang="en-IN" sz="1800" dirty="0" err="1" smtClean="0">
                <a:solidFill>
                  <a:srgbClr val="00B0F0"/>
                </a:solidFill>
              </a:rPr>
              <a:t>iPhone</a:t>
            </a:r>
            <a:r>
              <a:rPr lang="en-IN" sz="1800" dirty="0" smtClean="0">
                <a:solidFill>
                  <a:srgbClr val="00B0F0"/>
                </a:solidFill>
              </a:rPr>
              <a:t> or an Nexus One Android.  Could be used by a pre-handle interceptor to redirect the user to a dedicated mobile web site.  Could be used to apply a different page layout or </a:t>
            </a:r>
            <a:r>
              <a:rPr lang="en-IN" sz="1800" dirty="0" err="1" smtClean="0">
                <a:solidFill>
                  <a:srgbClr val="00B0F0"/>
                </a:solidFill>
              </a:rPr>
              <a:t>stylesheet</a:t>
            </a:r>
            <a:r>
              <a:rPr lang="en-IN" sz="1800" dirty="0" smtClean="0">
                <a:solidFill>
                  <a:srgbClr val="00B0F0"/>
                </a:solidFill>
              </a:rPr>
              <a:t> when the device is a mobile device. */</a:t>
            </a:r>
          </a:p>
          <a:p>
            <a:pPr>
              <a:buNone/>
            </a:pPr>
            <a:endParaRPr lang="en-IN" sz="1800" dirty="0" smtClean="0">
              <a:solidFill>
                <a:srgbClr val="00B0F0"/>
              </a:solidFill>
            </a:endParaRPr>
          </a:p>
          <a:p>
            <a:pPr>
              <a:buNone/>
            </a:pPr>
            <a:r>
              <a:rPr lang="en-IN" sz="1800" b="1" dirty="0" smtClean="0"/>
              <a:t>	</a:t>
            </a:r>
            <a:r>
              <a:rPr lang="en-IN" sz="1800" dirty="0" smtClean="0"/>
              <a:t> </a:t>
            </a:r>
            <a:r>
              <a:rPr lang="en-IN" sz="1800" dirty="0" err="1" smtClean="0"/>
              <a:t>boolean</a:t>
            </a:r>
            <a:r>
              <a:rPr lang="en-IN" sz="1800" dirty="0" smtClean="0"/>
              <a:t> </a:t>
            </a:r>
            <a:r>
              <a:rPr lang="en-IN" sz="1800" dirty="0" err="1" smtClean="0"/>
              <a:t>isMobile</a:t>
            </a:r>
            <a:r>
              <a:rPr lang="en-IN" sz="1800" dirty="0" smtClean="0"/>
              <a:t>();</a:t>
            </a:r>
          </a:p>
          <a:p>
            <a:pPr>
              <a:buNone/>
            </a:pPr>
            <a:endParaRPr lang="en-IN" sz="1800" dirty="0" smtClean="0"/>
          </a:p>
          <a:p>
            <a:pPr>
              <a:buNone/>
            </a:pPr>
            <a:r>
              <a:rPr lang="en-IN" sz="1800" dirty="0" smtClean="0"/>
              <a:t>	 </a:t>
            </a:r>
            <a:r>
              <a:rPr lang="en-IN" sz="1800" dirty="0" smtClean="0">
                <a:solidFill>
                  <a:srgbClr val="00B0F0"/>
                </a:solidFill>
              </a:rPr>
              <a:t>/** * True if this device is a tablet device such as an Apple </a:t>
            </a:r>
            <a:r>
              <a:rPr lang="en-IN" sz="1800" dirty="0" err="1" smtClean="0">
                <a:solidFill>
                  <a:srgbClr val="00B0F0"/>
                </a:solidFill>
              </a:rPr>
              <a:t>iPad</a:t>
            </a:r>
            <a:r>
              <a:rPr lang="en-IN" sz="1800" dirty="0" smtClean="0">
                <a:solidFill>
                  <a:srgbClr val="00B0F0"/>
                </a:solidFill>
              </a:rPr>
              <a:t> or a Motorola </a:t>
            </a:r>
            <a:r>
              <a:rPr lang="en-IN" sz="1800" dirty="0" err="1" smtClean="0">
                <a:solidFill>
                  <a:srgbClr val="00B0F0"/>
                </a:solidFill>
              </a:rPr>
              <a:t>Xoom</a:t>
            </a:r>
            <a:r>
              <a:rPr lang="en-IN" sz="1800" dirty="0" smtClean="0">
                <a:solidFill>
                  <a:srgbClr val="00B0F0"/>
                </a:solidFill>
              </a:rPr>
              <a:t>.  Could be used by a pre-handle interceptor to redirect the user to a dedicated tablet web site.  Could be used to apply a different page layout or </a:t>
            </a:r>
            <a:r>
              <a:rPr lang="en-IN" sz="1800" dirty="0" err="1" smtClean="0">
                <a:solidFill>
                  <a:srgbClr val="00B0F0"/>
                </a:solidFill>
              </a:rPr>
              <a:t>stylesheet</a:t>
            </a:r>
            <a:r>
              <a:rPr lang="en-IN" sz="1800" dirty="0" smtClean="0">
                <a:solidFill>
                  <a:srgbClr val="00B0F0"/>
                </a:solidFill>
              </a:rPr>
              <a:t> when the device is a tablet device. */</a:t>
            </a:r>
          </a:p>
          <a:p>
            <a:pPr>
              <a:buNone/>
            </a:pPr>
            <a:r>
              <a:rPr lang="en-IN" sz="1800" b="1" dirty="0" smtClean="0"/>
              <a:t>	</a:t>
            </a:r>
            <a:r>
              <a:rPr lang="en-IN" sz="1800" dirty="0" smtClean="0"/>
              <a:t> </a:t>
            </a:r>
            <a:r>
              <a:rPr lang="en-IN" sz="1800" dirty="0" err="1" smtClean="0"/>
              <a:t>boolean</a:t>
            </a:r>
            <a:r>
              <a:rPr lang="en-IN" sz="1800" dirty="0" smtClean="0"/>
              <a:t> </a:t>
            </a:r>
            <a:r>
              <a:rPr lang="en-IN" sz="1800" dirty="0" err="1" smtClean="0"/>
              <a:t>isTablet</a:t>
            </a:r>
            <a:r>
              <a:rPr lang="en-IN" sz="1800" dirty="0" smtClean="0"/>
              <a:t>();</a:t>
            </a:r>
          </a:p>
          <a:p>
            <a:pPr>
              <a:buNone/>
            </a:pPr>
            <a:r>
              <a:rPr lang="en-IN" sz="1800" dirty="0" smtClean="0"/>
              <a:t>	 } </a:t>
            </a:r>
          </a:p>
          <a:p>
            <a:pPr>
              <a:buNone/>
            </a:pPr>
            <a:r>
              <a:rPr lang="en-IN" sz="1800" dirty="0" smtClean="0"/>
              <a:t>} </a:t>
            </a:r>
            <a:endParaRPr lang="en-IN"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IN" sz="1800" dirty="0" smtClean="0"/>
              <a:t>Web applications should perform device resolution at the beginning of request processing, before any request handler is invoked. This ensures the Device model can be made available in request scope before any processing occurs.</a:t>
            </a:r>
          </a:p>
          <a:p>
            <a:r>
              <a:rPr lang="en-IN" sz="1800" dirty="0" smtClean="0"/>
              <a:t>By default, a </a:t>
            </a:r>
            <a:r>
              <a:rPr lang="en-IN" sz="1800" dirty="0" err="1" smtClean="0"/>
              <a:t>LiteDeviceResolver</a:t>
            </a:r>
            <a:r>
              <a:rPr lang="en-IN" sz="1800" dirty="0" smtClean="0"/>
              <a:t> is used for device resolution. You may plug-in another </a:t>
            </a:r>
            <a:r>
              <a:rPr lang="en-IN" sz="1800" dirty="0" err="1" smtClean="0"/>
              <a:t>DeviceResolver</a:t>
            </a:r>
            <a:r>
              <a:rPr lang="en-IN" sz="1800" dirty="0" smtClean="0"/>
              <a:t> implementation by injecting a constructor argument.</a:t>
            </a:r>
          </a:p>
          <a:p>
            <a:pPr>
              <a:buNone/>
            </a:pPr>
            <a:r>
              <a:rPr lang="en-IN" sz="1800" b="1" dirty="0" smtClean="0"/>
              <a:t>Step1: </a:t>
            </a:r>
            <a:r>
              <a:rPr lang="en-IN" sz="1800" b="1" dirty="0" err="1" smtClean="0"/>
              <a:t>DeviceResolverHandlerInterceptor</a:t>
            </a:r>
            <a:endParaRPr lang="en-IN" sz="1800" b="1" dirty="0" smtClean="0"/>
          </a:p>
          <a:p>
            <a:r>
              <a:rPr lang="en-IN" sz="1800" dirty="0" smtClean="0"/>
              <a:t>Spring Mobile ships a </a:t>
            </a:r>
            <a:r>
              <a:rPr lang="en-IN" sz="1800" dirty="0" err="1" smtClean="0"/>
              <a:t>HandlerInterceptor</a:t>
            </a:r>
            <a:r>
              <a:rPr lang="en-IN" sz="1800" dirty="0" smtClean="0"/>
              <a:t> that, on </a:t>
            </a:r>
            <a:r>
              <a:rPr lang="en-IN" sz="1800" dirty="0" err="1" smtClean="0"/>
              <a:t>preHandle</a:t>
            </a:r>
            <a:r>
              <a:rPr lang="en-IN" sz="1800" dirty="0" smtClean="0"/>
              <a:t>, delegates to a </a:t>
            </a:r>
            <a:r>
              <a:rPr lang="en-IN" sz="1800" dirty="0" err="1" smtClean="0"/>
              <a:t>DeviceResolver</a:t>
            </a:r>
            <a:r>
              <a:rPr lang="en-IN" sz="1800" dirty="0" smtClean="0"/>
              <a:t>. The resolved Device is indexed under a request attribute named '</a:t>
            </a:r>
            <a:r>
              <a:rPr lang="en-IN" sz="1800" dirty="0" err="1" smtClean="0"/>
              <a:t>currentDevice</a:t>
            </a:r>
            <a:r>
              <a:rPr lang="en-IN" sz="1800" dirty="0" smtClean="0"/>
              <a:t>', making it available to handlers throughout request processing.</a:t>
            </a:r>
          </a:p>
          <a:p>
            <a:r>
              <a:rPr lang="en-IN" sz="1800" dirty="0" smtClean="0"/>
              <a:t>To enable, add the </a:t>
            </a:r>
            <a:r>
              <a:rPr lang="en-IN" sz="1800" dirty="0" err="1" smtClean="0"/>
              <a:t>DeviceResolverHandlerInterceptor</a:t>
            </a:r>
            <a:r>
              <a:rPr lang="en-IN" sz="1800" dirty="0" smtClean="0"/>
              <a:t> to the list of interceptors defined in your </a:t>
            </a:r>
            <a:r>
              <a:rPr lang="en-IN" sz="1800" dirty="0" err="1" smtClean="0"/>
              <a:t>DispatcherServlet</a:t>
            </a:r>
            <a:r>
              <a:rPr lang="en-IN" sz="1800" dirty="0" smtClean="0"/>
              <a:t> configuration: </a:t>
            </a:r>
          </a:p>
          <a:p>
            <a:r>
              <a:rPr lang="en-IN" sz="1800" dirty="0" smtClean="0">
                <a:solidFill>
                  <a:srgbClr val="00B0F0"/>
                </a:solidFill>
              </a:rPr>
              <a:t>&lt;</a:t>
            </a:r>
            <a:r>
              <a:rPr lang="en-IN" sz="1800" dirty="0" err="1" smtClean="0">
                <a:solidFill>
                  <a:srgbClr val="00B0F0"/>
                </a:solidFill>
              </a:rPr>
              <a:t>mvc:interceptors</a:t>
            </a:r>
            <a:r>
              <a:rPr lang="en-IN" sz="1800" dirty="0" smtClean="0">
                <a:solidFill>
                  <a:srgbClr val="00B0F0"/>
                </a:solidFill>
              </a:rPr>
              <a:t>&gt;</a:t>
            </a:r>
          </a:p>
          <a:p>
            <a:pPr>
              <a:buNone/>
            </a:pPr>
            <a:r>
              <a:rPr lang="en-IN" sz="1800" dirty="0" smtClean="0">
                <a:solidFill>
                  <a:srgbClr val="00B0F0"/>
                </a:solidFill>
              </a:rPr>
              <a:t>	 &lt;!-- On pre-handle, resolve the device that originated the web request --&gt; </a:t>
            </a:r>
          </a:p>
          <a:p>
            <a:pPr>
              <a:buNone/>
            </a:pPr>
            <a:r>
              <a:rPr lang="en-IN" sz="1800" dirty="0" smtClean="0">
                <a:solidFill>
                  <a:srgbClr val="00B0F0"/>
                </a:solidFill>
              </a:rPr>
              <a:t>	&lt;</a:t>
            </a:r>
            <a:r>
              <a:rPr lang="en-IN" sz="1800" dirty="0" err="1" smtClean="0">
                <a:solidFill>
                  <a:srgbClr val="00B0F0"/>
                </a:solidFill>
              </a:rPr>
              <a:t>beans:bean</a:t>
            </a:r>
            <a:r>
              <a:rPr lang="en-IN" sz="1800" dirty="0" smtClean="0">
                <a:solidFill>
                  <a:srgbClr val="00B0F0"/>
                </a:solidFill>
              </a:rPr>
              <a:t> class="org.springframework.mobile.device.DeviceResolverHandlerInterceptor" /&gt; &lt;/</a:t>
            </a:r>
            <a:r>
              <a:rPr lang="en-IN" sz="1800" dirty="0" err="1" smtClean="0">
                <a:solidFill>
                  <a:srgbClr val="00B0F0"/>
                </a:solidFill>
              </a:rPr>
              <a:t>mvc:interceptors</a:t>
            </a:r>
            <a:r>
              <a:rPr lang="en-IN" sz="1800" dirty="0" smtClean="0">
                <a:solidFill>
                  <a:srgbClr val="00B0F0"/>
                </a:solidFill>
              </a:rPr>
              <a:t>&gt; </a:t>
            </a:r>
          </a:p>
          <a:p>
            <a:pPr>
              <a:buNone/>
            </a:pPr>
            <a:endParaRPr lang="en-IN"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1800" b="1" dirty="0" smtClean="0"/>
              <a:t>Step2: </a:t>
            </a:r>
            <a:r>
              <a:rPr lang="en-IN" sz="1800" b="1" dirty="0" err="1" smtClean="0"/>
              <a:t>DeviceResolverRequestFilter</a:t>
            </a:r>
            <a:endParaRPr lang="en-IN" sz="1800" b="1" dirty="0" smtClean="0"/>
          </a:p>
          <a:p>
            <a:r>
              <a:rPr lang="en-IN" sz="1800" dirty="0" smtClean="0"/>
              <a:t>To enable, add the </a:t>
            </a:r>
            <a:r>
              <a:rPr lang="en-IN" sz="1800" dirty="0" err="1" smtClean="0"/>
              <a:t>DeviceResolverRequestFilter</a:t>
            </a:r>
            <a:r>
              <a:rPr lang="en-IN" sz="1800" dirty="0" smtClean="0"/>
              <a:t> to your web.xml: </a:t>
            </a:r>
          </a:p>
          <a:p>
            <a:r>
              <a:rPr lang="en-IN" sz="1800" dirty="0" smtClean="0"/>
              <a:t>&lt;filter&gt; </a:t>
            </a:r>
          </a:p>
          <a:p>
            <a:pPr>
              <a:buNone/>
            </a:pPr>
            <a:r>
              <a:rPr lang="en-IN" sz="1800" dirty="0" smtClean="0"/>
              <a:t>	&lt;filter-name&gt;</a:t>
            </a:r>
            <a:r>
              <a:rPr lang="en-IN" sz="1800" dirty="0" err="1" smtClean="0"/>
              <a:t>deviceResolverRequestFilter</a:t>
            </a:r>
            <a:r>
              <a:rPr lang="en-IN" sz="1800" dirty="0" smtClean="0"/>
              <a:t>&lt;/filter-name&gt; </a:t>
            </a:r>
          </a:p>
          <a:p>
            <a:pPr>
              <a:buNone/>
            </a:pPr>
            <a:r>
              <a:rPr lang="en-IN" sz="1800" dirty="0" smtClean="0"/>
              <a:t>	&lt;filter-class&gt;</a:t>
            </a:r>
          </a:p>
          <a:p>
            <a:pPr>
              <a:buNone/>
            </a:pPr>
            <a:r>
              <a:rPr lang="en-IN" sz="1800" dirty="0" smtClean="0"/>
              <a:t>		</a:t>
            </a:r>
            <a:r>
              <a:rPr lang="en-IN" sz="1800" dirty="0" err="1" smtClean="0"/>
              <a:t>org.springframework.mobile.device.DeviceResolverRequestFilter</a:t>
            </a:r>
            <a:endParaRPr lang="en-IN" sz="1800" dirty="0" smtClean="0"/>
          </a:p>
          <a:p>
            <a:pPr>
              <a:buNone/>
            </a:pPr>
            <a:r>
              <a:rPr lang="en-IN" sz="1800" dirty="0" smtClean="0"/>
              <a:t>	&lt;/filter-class&gt;</a:t>
            </a:r>
          </a:p>
          <a:p>
            <a:pPr>
              <a:buNone/>
            </a:pPr>
            <a:r>
              <a:rPr lang="en-IN" sz="1800" dirty="0" smtClean="0"/>
              <a:t>	 &lt;/filter&gt; </a:t>
            </a:r>
          </a:p>
          <a:p>
            <a:pPr>
              <a:buNone/>
            </a:pPr>
            <a:r>
              <a:rPr lang="en-IN" sz="1800" b="1" dirty="0" smtClean="0"/>
              <a:t>Step3: Obtaining a reference to the current device</a:t>
            </a:r>
          </a:p>
          <a:p>
            <a:r>
              <a:rPr lang="en-IN" sz="1800" dirty="0" smtClean="0"/>
              <a:t>When you need to lookup the current Device in your code, you can do so in several ways. If you already have a reference to a </a:t>
            </a:r>
            <a:r>
              <a:rPr lang="en-IN" sz="1800" dirty="0" err="1" smtClean="0"/>
              <a:t>ServletRequest</a:t>
            </a:r>
            <a:r>
              <a:rPr lang="en-IN" sz="1800" dirty="0" smtClean="0"/>
              <a:t> or Spring </a:t>
            </a:r>
            <a:r>
              <a:rPr lang="en-IN" sz="1800" dirty="0" err="1" smtClean="0"/>
              <a:t>WebRequest</a:t>
            </a:r>
            <a:r>
              <a:rPr lang="en-IN" sz="1800" dirty="0" smtClean="0"/>
              <a:t>, simply use </a:t>
            </a:r>
            <a:r>
              <a:rPr lang="en-IN" sz="1800" dirty="0" err="1" smtClean="0"/>
              <a:t>DeviceUtils</a:t>
            </a:r>
            <a:r>
              <a:rPr lang="en-IN" sz="1800" dirty="0" smtClean="0"/>
              <a:t>: </a:t>
            </a:r>
          </a:p>
          <a:p>
            <a:pPr>
              <a:buNone/>
            </a:pPr>
            <a:r>
              <a:rPr lang="en-IN" sz="1800" dirty="0" smtClean="0"/>
              <a:t>	</a:t>
            </a:r>
          </a:p>
          <a:p>
            <a:pPr>
              <a:buNone/>
            </a:pPr>
            <a:r>
              <a:rPr lang="en-IN" sz="1800" dirty="0" smtClean="0"/>
              <a:t>	</a:t>
            </a:r>
            <a:r>
              <a:rPr lang="en-IN" sz="1800" dirty="0" smtClean="0">
                <a:solidFill>
                  <a:srgbClr val="00B0F0"/>
                </a:solidFill>
              </a:rPr>
              <a:t>Device </a:t>
            </a:r>
            <a:r>
              <a:rPr lang="en-IN" sz="1800" dirty="0" err="1" smtClean="0">
                <a:solidFill>
                  <a:srgbClr val="00B0F0"/>
                </a:solidFill>
              </a:rPr>
              <a:t>currentDevice</a:t>
            </a:r>
            <a:r>
              <a:rPr lang="en-IN" sz="1800" dirty="0" smtClean="0">
                <a:solidFill>
                  <a:srgbClr val="00B0F0"/>
                </a:solidFill>
              </a:rPr>
              <a:t> = </a:t>
            </a:r>
            <a:r>
              <a:rPr lang="en-IN" sz="1800" dirty="0" err="1" smtClean="0">
                <a:solidFill>
                  <a:srgbClr val="00B0F0"/>
                </a:solidFill>
              </a:rPr>
              <a:t>DeviceUtils.getCurrentDevice</a:t>
            </a:r>
            <a:r>
              <a:rPr lang="en-IN" sz="1800" dirty="0" smtClean="0">
                <a:solidFill>
                  <a:srgbClr val="00B0F0"/>
                </a:solidFill>
              </a:rPr>
              <a:t>(</a:t>
            </a:r>
            <a:r>
              <a:rPr lang="en-IN" sz="1800" dirty="0" err="1" smtClean="0">
                <a:solidFill>
                  <a:srgbClr val="00B0F0"/>
                </a:solidFill>
              </a:rPr>
              <a:t>servletRequest</a:t>
            </a:r>
            <a:r>
              <a:rPr lang="en-IN" sz="1800" dirty="0" smtClean="0">
                <a:solidFill>
                  <a:srgbClr val="00B0F0"/>
                </a:solidFill>
              </a:rPr>
              <a:t>); </a:t>
            </a:r>
            <a:endParaRPr lang="en-IN" sz="1800" b="1" dirty="0" smtClean="0">
              <a:solidFill>
                <a:srgbClr val="00B0F0"/>
              </a:solidFill>
            </a:endParaRPr>
          </a:p>
          <a:p>
            <a:pPr>
              <a:buNone/>
            </a:pPr>
            <a:r>
              <a:rPr lang="en-US" sz="1800" b="1" dirty="0" smtClean="0"/>
              <a:t>Step4:P</a:t>
            </a:r>
            <a:r>
              <a:rPr lang="en-IN" sz="1800" b="1" dirty="0" smtClean="0"/>
              <a:t>ass the current Device as an argument to one of your @Controller methods, configure a </a:t>
            </a:r>
            <a:r>
              <a:rPr lang="en-IN" sz="1800" b="1" dirty="0" err="1" smtClean="0"/>
              <a:t>DeviceWebArgumentResolver</a:t>
            </a:r>
            <a:r>
              <a:rPr lang="en-IN" sz="1800" b="1" dirty="0" smtClean="0"/>
              <a:t> </a:t>
            </a:r>
          </a:p>
          <a:p>
            <a:pPr>
              <a:buNone/>
            </a:pPr>
            <a:endParaRPr lang="en-IN"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buNone/>
            </a:pPr>
            <a:r>
              <a:rPr lang="en-IN" sz="1800" dirty="0" smtClean="0"/>
              <a:t>&lt;</a:t>
            </a:r>
            <a:r>
              <a:rPr lang="en-IN" sz="1800" dirty="0" err="1" smtClean="0"/>
              <a:t>mvc:annotation</a:t>
            </a:r>
            <a:r>
              <a:rPr lang="en-IN" sz="1800" dirty="0" smtClean="0"/>
              <a:t>-driven&gt; </a:t>
            </a:r>
          </a:p>
          <a:p>
            <a:pPr>
              <a:buNone/>
            </a:pPr>
            <a:r>
              <a:rPr lang="en-IN" sz="1800" dirty="0" smtClean="0"/>
              <a:t>	&lt;</a:t>
            </a:r>
            <a:r>
              <a:rPr lang="en-IN" sz="1800" dirty="0" err="1" smtClean="0"/>
              <a:t>mvc:argument</a:t>
            </a:r>
            <a:r>
              <a:rPr lang="en-IN" sz="1800" dirty="0" smtClean="0"/>
              <a:t>-resolvers&gt; </a:t>
            </a:r>
          </a:p>
          <a:p>
            <a:pPr>
              <a:buNone/>
            </a:pPr>
            <a:r>
              <a:rPr lang="en-IN" sz="1800" dirty="0" smtClean="0"/>
              <a:t>		&lt;</a:t>
            </a:r>
            <a:r>
              <a:rPr lang="en-IN" sz="1800" dirty="0" err="1" smtClean="0"/>
              <a:t>beans:bean</a:t>
            </a:r>
            <a:r>
              <a:rPr lang="en-IN" sz="1800" dirty="0" smtClean="0"/>
              <a:t> class="</a:t>
            </a:r>
            <a:r>
              <a:rPr lang="en-IN" sz="1800" dirty="0" err="1" smtClean="0"/>
              <a:t>org.springframework.mobile.device.DeviceWebArgumentResolver</a:t>
            </a:r>
            <a:r>
              <a:rPr lang="en-IN" sz="1800" dirty="0" smtClean="0"/>
              <a:t>" /&gt; &lt;/</a:t>
            </a:r>
            <a:r>
              <a:rPr lang="en-IN" sz="1800" dirty="0" err="1" smtClean="0"/>
              <a:t>mvc:argument</a:t>
            </a:r>
            <a:r>
              <a:rPr lang="en-IN" sz="1800" dirty="0" smtClean="0"/>
              <a:t>-resolvers&gt; </a:t>
            </a:r>
          </a:p>
          <a:p>
            <a:pPr>
              <a:buNone/>
            </a:pPr>
            <a:r>
              <a:rPr lang="en-IN" sz="1800" dirty="0" smtClean="0"/>
              <a:t>&lt;/</a:t>
            </a:r>
            <a:r>
              <a:rPr lang="en-IN" sz="1800" dirty="0" err="1" smtClean="0"/>
              <a:t>mvc:annotation</a:t>
            </a:r>
            <a:r>
              <a:rPr lang="en-IN" sz="1800" dirty="0" smtClean="0"/>
              <a:t>-driven&gt; </a:t>
            </a:r>
          </a:p>
          <a:p>
            <a:r>
              <a:rPr lang="en-IN" sz="1800" dirty="0" smtClean="0">
                <a:solidFill>
                  <a:srgbClr val="00B0F0"/>
                </a:solidFill>
              </a:rPr>
              <a:t>You can then inject the Device into your @Controllers as shown below: </a:t>
            </a:r>
          </a:p>
          <a:p>
            <a:pPr>
              <a:buNone/>
            </a:pPr>
            <a:r>
              <a:rPr lang="en-IN" sz="1800" i="1" dirty="0" smtClean="0"/>
              <a:t>	@Controller</a:t>
            </a:r>
            <a:r>
              <a:rPr lang="en-IN" sz="1800" dirty="0" smtClean="0"/>
              <a:t> </a:t>
            </a:r>
          </a:p>
          <a:p>
            <a:pPr>
              <a:buNone/>
            </a:pPr>
            <a:r>
              <a:rPr lang="en-IN" sz="1800" dirty="0" smtClean="0"/>
              <a:t>	public class </a:t>
            </a:r>
            <a:r>
              <a:rPr lang="en-IN" sz="1800" dirty="0" err="1" smtClean="0"/>
              <a:t>HomeController</a:t>
            </a:r>
            <a:r>
              <a:rPr lang="en-IN" sz="1800" dirty="0" smtClean="0"/>
              <a:t> { </a:t>
            </a:r>
          </a:p>
          <a:p>
            <a:pPr>
              <a:buNone/>
            </a:pPr>
            <a:r>
              <a:rPr lang="en-IN" sz="1800" dirty="0" smtClean="0"/>
              <a:t>	private static final Logger </a:t>
            </a:r>
            <a:r>
              <a:rPr lang="en-IN" sz="1800" dirty="0" err="1" smtClean="0"/>
              <a:t>logger</a:t>
            </a:r>
            <a:r>
              <a:rPr lang="en-IN" sz="1800" dirty="0" smtClean="0"/>
              <a:t> = </a:t>
            </a:r>
            <a:r>
              <a:rPr lang="en-IN" sz="1800" dirty="0" err="1" smtClean="0"/>
              <a:t>LoggerFactory.getLogger</a:t>
            </a:r>
            <a:r>
              <a:rPr lang="en-IN" sz="1800" dirty="0" smtClean="0"/>
              <a:t>(</a:t>
            </a:r>
            <a:r>
              <a:rPr lang="en-IN" sz="1800" dirty="0" err="1" smtClean="0"/>
              <a:t>HomeController.class</a:t>
            </a:r>
            <a:r>
              <a:rPr lang="en-IN" sz="1800" dirty="0" smtClean="0"/>
              <a:t>); </a:t>
            </a:r>
            <a:r>
              <a:rPr lang="en-IN" sz="1800" i="1" dirty="0" smtClean="0"/>
              <a:t>@</a:t>
            </a:r>
            <a:r>
              <a:rPr lang="en-IN" sz="1800" i="1" dirty="0" err="1" smtClean="0"/>
              <a:t>RequestMapping</a:t>
            </a:r>
            <a:r>
              <a:rPr lang="en-IN" sz="1800" i="1" dirty="0" smtClean="0"/>
              <a:t>("/")</a:t>
            </a:r>
            <a:r>
              <a:rPr lang="en-IN" sz="1800" dirty="0" smtClean="0"/>
              <a:t> </a:t>
            </a:r>
          </a:p>
          <a:p>
            <a:pPr>
              <a:buNone/>
            </a:pPr>
            <a:r>
              <a:rPr lang="en-IN" sz="1800" dirty="0" smtClean="0"/>
              <a:t>	public void home(Device </a:t>
            </a:r>
            <a:r>
              <a:rPr lang="en-IN" sz="1800" dirty="0" err="1" smtClean="0"/>
              <a:t>device</a:t>
            </a:r>
            <a:r>
              <a:rPr lang="en-IN" sz="1800" dirty="0" smtClean="0"/>
              <a:t>) {</a:t>
            </a:r>
          </a:p>
          <a:p>
            <a:pPr>
              <a:buNone/>
            </a:pPr>
            <a:r>
              <a:rPr lang="en-IN" sz="1800" dirty="0" smtClean="0"/>
              <a:t>		 if (</a:t>
            </a:r>
            <a:r>
              <a:rPr lang="en-IN" sz="1800" dirty="0" err="1" smtClean="0"/>
              <a:t>device.isMobile</a:t>
            </a:r>
            <a:r>
              <a:rPr lang="en-IN" sz="1800" dirty="0" smtClean="0"/>
              <a:t>()) { </a:t>
            </a:r>
          </a:p>
          <a:p>
            <a:pPr>
              <a:buNone/>
            </a:pPr>
            <a:r>
              <a:rPr lang="en-IN" sz="1800" dirty="0" smtClean="0"/>
              <a:t>			logger.info("Hello mobile user!"); </a:t>
            </a:r>
          </a:p>
          <a:p>
            <a:pPr>
              <a:buNone/>
            </a:pPr>
            <a:r>
              <a:rPr lang="en-IN" sz="1800" dirty="0" smtClean="0"/>
              <a:t>		} else { </a:t>
            </a:r>
          </a:p>
          <a:p>
            <a:pPr>
              <a:buNone/>
            </a:pPr>
            <a:r>
              <a:rPr lang="en-IN" sz="1800" dirty="0" smtClean="0"/>
              <a:t>			logger.info("Hello desktop user!"); </a:t>
            </a:r>
          </a:p>
          <a:p>
            <a:pPr>
              <a:buNone/>
            </a:pPr>
            <a:r>
              <a:rPr lang="en-IN" sz="1800" dirty="0" smtClean="0"/>
              <a:t>		}</a:t>
            </a:r>
          </a:p>
          <a:p>
            <a:pPr>
              <a:buNone/>
            </a:pPr>
            <a:r>
              <a:rPr lang="en-IN" sz="1800" dirty="0" smtClean="0"/>
              <a:t> } </a:t>
            </a:r>
            <a:endParaRPr lang="en-IN"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IN" sz="1800" b="1" u="sng" dirty="0" smtClean="0"/>
              <a:t>Site preference management:</a:t>
            </a:r>
          </a:p>
          <a:p>
            <a:pPr>
              <a:buNone/>
            </a:pPr>
            <a:r>
              <a:rPr lang="en-IN" sz="1800" dirty="0" smtClean="0"/>
              <a:t>	Device resolution is often used to determine which "site" will be served to the user. For example, a mobile user may be served a "mobile site" that contains content optimized for display on a small screen, while a desktop user would be served the "normal site". Support for multiple sites can be achieved by introspecting </a:t>
            </a:r>
            <a:r>
              <a:rPr lang="en-IN" sz="1800" dirty="0" smtClean="0">
                <a:solidFill>
                  <a:srgbClr val="00B0F0"/>
                </a:solidFill>
              </a:rPr>
              <a:t>Device.isMobile() </a:t>
            </a:r>
            <a:r>
              <a:rPr lang="en-IN" sz="1800" dirty="0" smtClean="0"/>
              <a:t>and varying controller and view rendering logic based on its value.</a:t>
            </a:r>
          </a:p>
          <a:p>
            <a:pPr>
              <a:buNone/>
            </a:pPr>
            <a:r>
              <a:rPr lang="en-US" sz="1800" dirty="0" smtClean="0"/>
              <a:t>	</a:t>
            </a:r>
          </a:p>
          <a:p>
            <a:pPr>
              <a:buNone/>
            </a:pPr>
            <a:r>
              <a:rPr lang="en-IN" sz="1800" dirty="0" smtClean="0"/>
              <a:t>	However, when an application supports multiple sites, allowing the user to switch between them, if desired, is considered a good usability practice. For example, a mobile user currently viewing the mobile site may wish to access the normal site instead, perhaps because some content he or she would like to access is not available through the mobile UI.</a:t>
            </a:r>
          </a:p>
          <a:p>
            <a:pPr>
              <a:buNone/>
            </a:pPr>
            <a:endParaRPr lang="en-IN" sz="1800" dirty="0" smtClean="0"/>
          </a:p>
          <a:p>
            <a:pPr>
              <a:buNone/>
            </a:pPr>
            <a:r>
              <a:rPr lang="en-IN" sz="1800" dirty="0" smtClean="0"/>
              <a:t>	Building on the device resolution system is a facility for this kind of "user site preference management". This facility allows the user to indicate if he or she prefers the mobile site or the normal site. The indicated SitePreference may then be used to vary control and view rendering logic. </a:t>
            </a:r>
          </a:p>
          <a:p>
            <a:pPr>
              <a:buNone/>
            </a:pPr>
            <a:endParaRPr lang="en-IN" sz="1800" dirty="0" smtClean="0"/>
          </a:p>
          <a:p>
            <a:pPr>
              <a:buNone/>
            </a:pPr>
            <a:endParaRPr lang="en-IN" sz="1800"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IN" sz="1800" dirty="0" smtClean="0"/>
              <a:t>public interface </a:t>
            </a:r>
            <a:r>
              <a:rPr lang="en-IN" sz="1800" dirty="0" err="1" smtClean="0"/>
              <a:t>SitePreferenceHandler</a:t>
            </a:r>
            <a:r>
              <a:rPr lang="en-IN" sz="1800" dirty="0" smtClean="0"/>
              <a:t> {</a:t>
            </a:r>
          </a:p>
          <a:p>
            <a:pPr>
              <a:buNone/>
            </a:pPr>
            <a:r>
              <a:rPr lang="en-IN" sz="1800" dirty="0" smtClean="0">
                <a:solidFill>
                  <a:srgbClr val="00B0F0"/>
                </a:solidFill>
              </a:rPr>
              <a:t> /** * The name of the request attribute that holds the current user's site preference value. */ </a:t>
            </a:r>
          </a:p>
          <a:p>
            <a:pPr>
              <a:buNone/>
            </a:pPr>
            <a:endParaRPr lang="en-IN" sz="1800" dirty="0" smtClean="0"/>
          </a:p>
          <a:p>
            <a:pPr>
              <a:buNone/>
            </a:pPr>
            <a:r>
              <a:rPr lang="en-IN" sz="1800" dirty="0" smtClean="0"/>
              <a:t>	final String CURRENT_SITE_PREFERENCE_ATTRIBUTE = "</a:t>
            </a:r>
            <a:r>
              <a:rPr lang="en-IN" sz="1800" dirty="0" err="1" smtClean="0"/>
              <a:t>currentSitePreference</a:t>
            </a:r>
            <a:r>
              <a:rPr lang="en-IN" sz="1800" dirty="0" smtClean="0"/>
              <a:t>";</a:t>
            </a:r>
          </a:p>
          <a:p>
            <a:pPr>
              <a:buNone/>
            </a:pPr>
            <a:endParaRPr lang="en-IN" sz="1800" dirty="0" smtClean="0"/>
          </a:p>
          <a:p>
            <a:pPr>
              <a:buNone/>
            </a:pPr>
            <a:r>
              <a:rPr lang="en-IN" sz="1800" dirty="0" smtClean="0"/>
              <a:t> </a:t>
            </a:r>
            <a:r>
              <a:rPr lang="en-IN" sz="1800" dirty="0" smtClean="0">
                <a:solidFill>
                  <a:srgbClr val="00B0F0"/>
                </a:solidFill>
              </a:rPr>
              <a:t>/** * Handle the site preference aspect of the web request. Implementations should first check if the user has indicated a site preference.  If so, the indicated site preference should be saved and remembered for future requests.  If no site preference has been indicated, an implementation may derive a default site preference from the {@link Device} that originated the request.  After handling, the user's site preference is returned and also available as a request attribute named '</a:t>
            </a:r>
            <a:r>
              <a:rPr lang="en-IN" sz="1800" dirty="0" err="1" smtClean="0">
                <a:solidFill>
                  <a:srgbClr val="00B0F0"/>
                </a:solidFill>
              </a:rPr>
              <a:t>currentSitePreference</a:t>
            </a:r>
            <a:r>
              <a:rPr lang="en-IN" sz="1800" dirty="0" smtClean="0">
                <a:solidFill>
                  <a:srgbClr val="00B0F0"/>
                </a:solidFill>
              </a:rPr>
              <a:t>'. */</a:t>
            </a:r>
          </a:p>
          <a:p>
            <a:pPr>
              <a:buNone/>
            </a:pPr>
            <a:endParaRPr lang="en-IN" sz="1800" b="1" dirty="0" smtClean="0"/>
          </a:p>
          <a:p>
            <a:pPr>
              <a:buNone/>
            </a:pPr>
            <a:r>
              <a:rPr lang="en-IN" sz="1800" dirty="0" smtClean="0"/>
              <a:t>	 SitePreference </a:t>
            </a:r>
            <a:r>
              <a:rPr lang="en-IN" sz="1800" dirty="0" err="1" smtClean="0"/>
              <a:t>handleSitePreference</a:t>
            </a:r>
            <a:r>
              <a:rPr lang="en-IN" sz="1800" dirty="0" smtClean="0"/>
              <a:t>(</a:t>
            </a:r>
            <a:r>
              <a:rPr lang="en-IN" sz="1800" dirty="0" err="1" smtClean="0"/>
              <a:t>HttpServletRequest</a:t>
            </a:r>
            <a:r>
              <a:rPr lang="en-IN" sz="1800" dirty="0" smtClean="0"/>
              <a:t> request, </a:t>
            </a:r>
            <a:r>
              <a:rPr lang="en-IN" sz="1800" dirty="0" err="1" smtClean="0"/>
              <a:t>HttpServletResponse</a:t>
            </a:r>
            <a:r>
              <a:rPr lang="en-IN" sz="1800" dirty="0" smtClean="0"/>
              <a:t> response);</a:t>
            </a:r>
          </a:p>
          <a:p>
            <a:pPr>
              <a:buNone/>
            </a:pPr>
            <a:r>
              <a:rPr lang="en-IN" sz="1800" dirty="0" smtClean="0"/>
              <a:t> } </a:t>
            </a:r>
            <a:endParaRPr lang="en-IN"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565</Words>
  <Application>Microsoft Office PowerPoint</Application>
  <PresentationFormat>On-screen Show (4:3)</PresentationFormat>
  <Paragraphs>176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Extending Spring MVC with Spring Mobile</vt:lpstr>
      <vt:lpstr>Extending Spring MVC with Spring Mobile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Spring MVC with Spring Mobile</dc:title>
  <dc:creator>apparao</dc:creator>
  <cp:lastModifiedBy>apparao</cp:lastModifiedBy>
  <cp:revision>4</cp:revision>
  <dcterms:created xsi:type="dcterms:W3CDTF">2006-08-16T00:00:00Z</dcterms:created>
  <dcterms:modified xsi:type="dcterms:W3CDTF">2014-04-04T01:09:34Z</dcterms:modified>
</cp:coreProperties>
</file>