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323" r:id="rId5"/>
    <p:sldId id="324" r:id="rId6"/>
    <p:sldId id="259" r:id="rId7"/>
    <p:sldId id="278" r:id="rId8"/>
    <p:sldId id="279" r:id="rId9"/>
    <p:sldId id="285" r:id="rId10"/>
    <p:sldId id="286" r:id="rId11"/>
    <p:sldId id="287" r:id="rId12"/>
    <p:sldId id="288" r:id="rId13"/>
    <p:sldId id="289" r:id="rId14"/>
    <p:sldId id="276" r:id="rId15"/>
    <p:sldId id="277" r:id="rId16"/>
    <p:sldId id="280" r:id="rId17"/>
    <p:sldId id="260" r:id="rId18"/>
    <p:sldId id="281" r:id="rId19"/>
    <p:sldId id="282" r:id="rId20"/>
    <p:sldId id="283" r:id="rId21"/>
    <p:sldId id="284" r:id="rId22"/>
    <p:sldId id="261" r:id="rId23"/>
    <p:sldId id="263" r:id="rId24"/>
    <p:sldId id="265" r:id="rId25"/>
    <p:sldId id="290" r:id="rId26"/>
    <p:sldId id="291" r:id="rId27"/>
    <p:sldId id="292" r:id="rId28"/>
    <p:sldId id="293" r:id="rId29"/>
    <p:sldId id="294" r:id="rId30"/>
    <p:sldId id="295" r:id="rId31"/>
    <p:sldId id="264" r:id="rId32"/>
    <p:sldId id="296" r:id="rId33"/>
    <p:sldId id="297" r:id="rId34"/>
    <p:sldId id="298" r:id="rId35"/>
    <p:sldId id="299" r:id="rId36"/>
    <p:sldId id="300" r:id="rId37"/>
    <p:sldId id="301" r:id="rId38"/>
    <p:sldId id="267" r:id="rId39"/>
    <p:sldId id="268" r:id="rId40"/>
    <p:sldId id="302" r:id="rId41"/>
    <p:sldId id="303" r:id="rId42"/>
    <p:sldId id="269" r:id="rId43"/>
    <p:sldId id="304" r:id="rId44"/>
    <p:sldId id="305" r:id="rId45"/>
    <p:sldId id="306" r:id="rId46"/>
    <p:sldId id="270" r:id="rId47"/>
    <p:sldId id="271" r:id="rId48"/>
    <p:sldId id="310" r:id="rId49"/>
    <p:sldId id="309" r:id="rId50"/>
    <p:sldId id="308" r:id="rId51"/>
    <p:sldId id="307" r:id="rId52"/>
    <p:sldId id="311" r:id="rId53"/>
    <p:sldId id="274" r:id="rId54"/>
    <p:sldId id="316" r:id="rId55"/>
    <p:sldId id="317" r:id="rId56"/>
    <p:sldId id="273" r:id="rId57"/>
    <p:sldId id="312" r:id="rId58"/>
    <p:sldId id="313" r:id="rId59"/>
    <p:sldId id="314" r:id="rId60"/>
    <p:sldId id="315" r:id="rId61"/>
    <p:sldId id="318" r:id="rId62"/>
    <p:sldId id="319" r:id="rId63"/>
    <p:sldId id="320" r:id="rId64"/>
    <p:sldId id="321" r:id="rId65"/>
    <p:sldId id="32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99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C6E01-9BF9-44E9-B0F0-A28FDA716A00}" type="datetimeFigureOut">
              <a:rPr lang="en-US" smtClean="0"/>
              <a:pPr/>
              <a:t>22/04/17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65BBB-8233-481A-942D-0B61233C95D0}" type="slidenum">
              <a:rPr lang="en-US" smtClean="0"/>
              <a:pPr/>
              <a:t>‹#›</a:t>
            </a:fld>
            <a:endParaRPr lang="en-US"/>
          </a:p>
        </p:txBody>
      </p:sp>
    </p:spTree>
    <p:extLst>
      <p:ext uri="{BB962C8B-B14F-4D97-AF65-F5344CB8AC3E}">
        <p14:creationId xmlns:p14="http://schemas.microsoft.com/office/powerpoint/2010/main" val="373209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465BBB-8233-481A-942D-0B61233C95D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tic.springsource.org/spring/docs/3.0.x/spring-framework-reference/html/transac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fontScale="90000"/>
          </a:bodyPr>
          <a:lstStyle/>
          <a:p>
            <a:r>
              <a:rPr lang="en-US" dirty="0" smtClean="0"/>
              <a:t>Spring Frame Work Introduction</a:t>
            </a:r>
            <a:br>
              <a:rPr lang="en-US" dirty="0" smtClean="0"/>
            </a:br>
            <a:r>
              <a:rPr lang="en-US" dirty="0" smtClean="0"/>
              <a:t/>
            </a:r>
            <a:br>
              <a:rPr lang="en-US" dirty="0" smtClean="0"/>
            </a:br>
            <a:r>
              <a:rPr lang="en-US" sz="2200" dirty="0" smtClean="0"/>
              <a:t>By</a:t>
            </a:r>
            <a:br>
              <a:rPr lang="en-US" sz="2200" dirty="0" smtClean="0"/>
            </a:br>
            <a:r>
              <a:rPr lang="en-US" sz="2200" dirty="0" smtClean="0"/>
              <a:t>Apparao G</a:t>
            </a:r>
            <a:endParaRPr lang="en-US" sz="2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smtClean="0">
                <a:latin typeface="Times New Roman" pitchFamily="18" charset="0"/>
                <a:cs typeface="Times New Roman" pitchFamily="18" charset="0"/>
              </a:rPr>
              <a:t>Example: Observe the below use case in figure(1)</a:t>
            </a:r>
            <a:endParaRPr lang="en-US" sz="1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6819048" cy="32004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idx="1"/>
          </p:nvPr>
        </p:nvSpPr>
        <p:spPr bwMode="auto">
          <a:xfrm>
            <a:off x="457200" y="593242"/>
            <a:ext cx="75438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fontAlgn="base">
              <a:spcBef>
                <a:spcPct val="0"/>
              </a:spcBef>
              <a:spcAft>
                <a:spcPct val="0"/>
              </a:spcAft>
              <a:buNone/>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Here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ReportService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class depends on the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PdfReportGenerator</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class to complete the given request. Here we are creating the </a:t>
            </a:r>
            <a:r>
              <a:rPr lang="en-US" sz="1800" dirty="0" err="1" smtClean="0">
                <a:latin typeface="Times New Roman" pitchFamily="18" charset="0"/>
                <a:ea typeface="Calibri" pitchFamily="34" charset="0"/>
                <a:cs typeface="Times New Roman" pitchFamily="18" charset="0"/>
              </a:rPr>
              <a:t>PdfReportGenerator</a:t>
            </a:r>
            <a:r>
              <a:rPr lang="en-US" sz="1800" dirty="0" smtClean="0">
                <a:latin typeface="Times New Roman" pitchFamily="18" charset="0"/>
                <a:ea typeface="Calibri"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 using “new” operator.</a:t>
            </a:r>
          </a:p>
          <a:p>
            <a:pPr marL="0" lvl="0" indent="0" fontAlgn="base">
              <a:spcBef>
                <a:spcPct val="0"/>
              </a:spcBef>
              <a:spcAft>
                <a:spcPct val="0"/>
              </a:spcAft>
              <a:buNone/>
            </a:pPr>
            <a:r>
              <a:rPr lang="en-IN" sz="1800" dirty="0" smtClean="0">
                <a:latin typeface="Times New Roman" pitchFamily="18" charset="0"/>
                <a:cs typeface="Times New Roman" pitchFamily="18" charset="0"/>
              </a:rPr>
              <a:t>Suppose if we introduce </a:t>
            </a:r>
            <a:r>
              <a:rPr lang="en-IN" sz="1800" dirty="0" err="1" smtClean="0">
                <a:latin typeface="Times New Roman" pitchFamily="18" charset="0"/>
                <a:cs typeface="Times New Roman" pitchFamily="18" charset="0"/>
              </a:rPr>
              <a:t>ExcelReportGenerator</a:t>
            </a:r>
            <a:r>
              <a:rPr lang="en-IN" sz="1800" dirty="0" smtClean="0">
                <a:latin typeface="Times New Roman" pitchFamily="18" charset="0"/>
                <a:cs typeface="Times New Roman" pitchFamily="18" charset="0"/>
              </a:rPr>
              <a:t> or </a:t>
            </a:r>
            <a:r>
              <a:rPr lang="en-IN" sz="1800" dirty="0" err="1" smtClean="0">
                <a:latin typeface="Times New Roman" pitchFamily="18" charset="0"/>
                <a:cs typeface="Times New Roman" pitchFamily="18" charset="0"/>
              </a:rPr>
              <a:t>HtmlReportGenerator</a:t>
            </a:r>
            <a:r>
              <a:rPr lang="en-IN" sz="1800" dirty="0" smtClean="0">
                <a:latin typeface="Times New Roman" pitchFamily="18" charset="0"/>
                <a:cs typeface="Times New Roman" pitchFamily="18" charset="0"/>
              </a:rPr>
              <a:t> class,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class code will not work.</a:t>
            </a:r>
            <a:endPar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Generally we are creating the objects in different ways as follows.</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Using “new” Operator.</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Factory class and factory methods or from the naming registry.</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Using clone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Using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Deserialization</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process.</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But these approaches results in some problems which are described below:</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eaLnBrk="0" fontAlgn="base" hangingPunct="0">
              <a:spcBef>
                <a:spcPct val="0"/>
              </a:spcBef>
              <a:spcAft>
                <a:spcPct val="0"/>
              </a:spcAft>
              <a:buFont typeface="+mj-lt"/>
              <a:buAutoNum type="arabicPeriod"/>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complexity of the application increases.</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eaLnBrk="0" fontAlgn="base" hangingPunct="0">
              <a:spcBef>
                <a:spcPct val="0"/>
              </a:spcBef>
              <a:spcAft>
                <a:spcPct val="0"/>
              </a:spcAft>
              <a:buFont typeface="+mj-lt"/>
              <a:buAutoNum type="arabicPeriod"/>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development time –dependency increases.</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eaLnBrk="0" fontAlgn="base" hangingPunct="0">
              <a:spcBef>
                <a:spcPct val="0"/>
              </a:spcBef>
              <a:spcAft>
                <a:spcPct val="0"/>
              </a:spcAft>
              <a:buFont typeface="+mj-lt"/>
              <a:buAutoNum type="arabicPeriod"/>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difficulty for unit testing increases.</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Improved version of figure (1) shown below in figure(2).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Here we are creating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ReportGenerator</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and declaring the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getAnnualReport</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method.</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1800" dirty="0" smtClean="0">
                <a:latin typeface="Times New Roman" pitchFamily="18" charset="0"/>
                <a:cs typeface="Times New Roman" pitchFamily="18" charset="0"/>
              </a:rPr>
              <a:t>Figure(2) shows improved version of figure(1).</a:t>
            </a:r>
            <a:endParaRPr lang="en-US" sz="18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5610" y="1842770"/>
            <a:ext cx="5732780" cy="317246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sz="1800" dirty="0" smtClean="0">
                <a:latin typeface="Times New Roman" pitchFamily="18" charset="0"/>
                <a:cs typeface="Times New Roman" pitchFamily="18" charset="0"/>
              </a:rPr>
              <a:t>But again we have not escape from new </a:t>
            </a:r>
            <a:r>
              <a:rPr lang="en-IN" sz="1800" dirty="0" err="1" smtClean="0">
                <a:latin typeface="Times New Roman" pitchFamily="18" charset="0"/>
                <a:cs typeface="Times New Roman" pitchFamily="18" charset="0"/>
              </a:rPr>
              <a:t>PdfReportGenerator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code.If</a:t>
            </a:r>
            <a:r>
              <a:rPr lang="en-IN" sz="1800" dirty="0" smtClean="0">
                <a:latin typeface="Times New Roman" pitchFamily="18" charset="0"/>
                <a:cs typeface="Times New Roman" pitchFamily="18" charset="0"/>
              </a:rPr>
              <a:t> we want Excel </a:t>
            </a:r>
            <a:r>
              <a:rPr lang="en-IN" sz="1800" dirty="0" err="1" smtClean="0">
                <a:latin typeface="Times New Roman" pitchFamily="18" charset="0"/>
                <a:cs typeface="Times New Roman" pitchFamily="18" charset="0"/>
              </a:rPr>
              <a:t>report,we</a:t>
            </a:r>
            <a:r>
              <a:rPr lang="en-IN" sz="1800" dirty="0" smtClean="0">
                <a:latin typeface="Times New Roman" pitchFamily="18" charset="0"/>
                <a:cs typeface="Times New Roman" pitchFamily="18" charset="0"/>
              </a:rPr>
              <a:t> can create the </a:t>
            </a:r>
            <a:r>
              <a:rPr lang="en-IN" sz="1800" dirty="0" err="1" smtClean="0">
                <a:latin typeface="Times New Roman" pitchFamily="18" charset="0"/>
                <a:cs typeface="Times New Roman" pitchFamily="18" charset="0"/>
              </a:rPr>
              <a:t>ExcelReportGenerate</a:t>
            </a:r>
            <a:r>
              <a:rPr lang="en-IN" sz="1800" dirty="0" smtClean="0">
                <a:latin typeface="Times New Roman" pitchFamily="18" charset="0"/>
                <a:cs typeface="Times New Roman" pitchFamily="18" charset="0"/>
              </a:rPr>
              <a:t> class object using new </a:t>
            </a:r>
            <a:r>
              <a:rPr lang="en-IN" sz="1800" dirty="0" err="1" smtClean="0">
                <a:latin typeface="Times New Roman" pitchFamily="18" charset="0"/>
                <a:cs typeface="Times New Roman" pitchFamily="18" charset="0"/>
              </a:rPr>
              <a:t>operator.That</a:t>
            </a:r>
            <a:r>
              <a:rPr lang="en-IN" sz="1800" dirty="0" smtClean="0">
                <a:latin typeface="Times New Roman" pitchFamily="18" charset="0"/>
                <a:cs typeface="Times New Roman" pitchFamily="18" charset="0"/>
              </a:rPr>
              <a:t> means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class tightly coupled with </a:t>
            </a:r>
            <a:r>
              <a:rPr lang="en-IN" sz="1800" dirty="0" err="1" smtClean="0">
                <a:latin typeface="Times New Roman" pitchFamily="18" charset="0"/>
                <a:cs typeface="Times New Roman" pitchFamily="18" charset="0"/>
              </a:rPr>
              <a:t>PdfReportGenerator</a:t>
            </a:r>
            <a:r>
              <a:rPr lang="en-IN" sz="1800" dirty="0" smtClean="0">
                <a:latin typeface="Times New Roman" pitchFamily="18" charset="0"/>
                <a:cs typeface="Times New Roman" pitchFamily="18" charset="0"/>
              </a:rPr>
              <a:t> class.</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To solve the above problem spring introduced Inversion of control (IOC) shown in below.</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&lt;bean id=</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pdfGenerator</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class=</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com.apparao.report.generator.PdfReportGenerator</a:t>
            </a:r>
            <a:r>
              <a:rPr lang="en-IN" sz="1800"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819400"/>
            <a:ext cx="5732780" cy="335534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pPr algn="l"/>
            <a:r>
              <a:rPr lang="en-IN" sz="1800" dirty="0" smtClean="0"/>
              <a:t>&lt;bean id=</a:t>
            </a:r>
            <a:r>
              <a:rPr lang="en-IN" sz="1800" i="1" dirty="0" smtClean="0"/>
              <a:t>"</a:t>
            </a:r>
            <a:r>
              <a:rPr lang="en-IN" sz="1800" i="1" dirty="0" err="1" smtClean="0"/>
              <a:t>pdfGenerator</a:t>
            </a:r>
            <a:r>
              <a:rPr lang="en-IN" sz="1800" i="1" dirty="0" smtClean="0"/>
              <a:t>"</a:t>
            </a:r>
            <a:r>
              <a:rPr lang="en-IN" sz="1800" dirty="0" smtClean="0"/>
              <a:t>   class=</a:t>
            </a:r>
            <a:r>
              <a:rPr lang="en-IN" sz="1800" i="1" dirty="0" smtClean="0"/>
              <a:t>"</a:t>
            </a:r>
            <a:r>
              <a:rPr lang="en-IN" sz="1800" i="1" dirty="0" err="1" smtClean="0"/>
              <a:t>com.apparao.report.generator.PdfReportGenerator</a:t>
            </a:r>
            <a:r>
              <a:rPr lang="en-IN" sz="1800" i="1" dirty="0" smtClean="0"/>
              <a:t>"</a:t>
            </a:r>
            <a:r>
              <a:rPr lang="en-IN" sz="1800" dirty="0" smtClean="0"/>
              <a:t>&gt;&lt;/bean&gt;</a:t>
            </a:r>
            <a:r>
              <a:rPr lang="en-US" sz="1800" dirty="0" smtClean="0"/>
              <a:t/>
            </a:r>
            <a:br>
              <a:rPr lang="en-US" sz="1800" dirty="0" smtClean="0"/>
            </a:br>
            <a:r>
              <a:rPr lang="en-US" sz="1800" b="1" u="sng" dirty="0" smtClean="0">
                <a:latin typeface="Times New Roman" pitchFamily="18" charset="0"/>
                <a:cs typeface="Times New Roman" pitchFamily="18" charset="0"/>
              </a:rPr>
              <a:t/>
            </a:r>
            <a:br>
              <a:rPr lang="en-US" sz="1800" b="1" u="sng" dirty="0" smtClean="0">
                <a:latin typeface="Times New Roman" pitchFamily="18" charset="0"/>
                <a:cs typeface="Times New Roman" pitchFamily="18" charset="0"/>
              </a:rPr>
            </a:br>
            <a:r>
              <a:rPr lang="en-US" sz="1800" b="1" u="sng" dirty="0" smtClean="0">
                <a:latin typeface="Times New Roman" pitchFamily="18" charset="0"/>
                <a:cs typeface="Times New Roman" pitchFamily="18" charset="0"/>
              </a:rPr>
              <a:t>Spring Containers:</a:t>
            </a:r>
            <a:endParaRPr lang="en-US" sz="1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229600" cy="4525963"/>
          </a:xfrm>
        </p:spPr>
        <p:txBody>
          <a:bodyPr>
            <a:normAutofit/>
          </a:bodyPr>
          <a:lstStyle/>
          <a:p>
            <a:pPr>
              <a:buNone/>
            </a:pPr>
            <a:r>
              <a:rPr lang="en-IN" sz="2000" dirty="0" smtClean="0">
                <a:latin typeface="Times New Roman" pitchFamily="18" charset="0"/>
                <a:cs typeface="Times New Roman" pitchFamily="18" charset="0"/>
              </a:rPr>
              <a:t>Spring provides two basic core containers.</a:t>
            </a:r>
            <a:endParaRPr lang="en-US" sz="2000" dirty="0" smtClean="0">
              <a:latin typeface="Times New Roman" pitchFamily="18" charset="0"/>
              <a:cs typeface="Times New Roman" pitchFamily="18" charset="0"/>
            </a:endParaRPr>
          </a:p>
          <a:p>
            <a:pPr marL="514350" lvl="0" indent="-514350">
              <a:buFont typeface="+mj-lt"/>
              <a:buAutoNum type="arabicPeriod"/>
            </a:pPr>
            <a:r>
              <a:rPr lang="en-IN" sz="2000" dirty="0" smtClean="0">
                <a:latin typeface="Times New Roman" pitchFamily="18" charset="0"/>
                <a:cs typeface="Times New Roman" pitchFamily="18" charset="0"/>
              </a:rPr>
              <a:t>Bean Factory </a:t>
            </a:r>
            <a:endParaRPr lang="en-US" sz="2000" dirty="0" smtClean="0">
              <a:latin typeface="Times New Roman" pitchFamily="18" charset="0"/>
              <a:cs typeface="Times New Roman" pitchFamily="18" charset="0"/>
            </a:endParaRPr>
          </a:p>
          <a:p>
            <a:pPr marL="514350" lvl="0" indent="-514350">
              <a:buFont typeface="+mj-lt"/>
              <a:buAutoNum type="arabicPeriod"/>
            </a:pPr>
            <a:r>
              <a:rPr lang="en-IN" sz="2000" dirty="0" smtClean="0">
                <a:latin typeface="Times New Roman" pitchFamily="18" charset="0"/>
                <a:cs typeface="Times New Roman" pitchFamily="18" charset="0"/>
              </a:rPr>
              <a:t>Application Context</a:t>
            </a:r>
            <a:endParaRPr lang="en-US"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Bean Factory:</a:t>
            </a:r>
            <a:endParaRPr lang="en-US" sz="2000" b="1"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1. A bean factory lazily loads all beans, deferring bean creation until the getBean() method is called.</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2. It does not support I18N and distributed applications.</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3. It is used for developing the mobile applications.</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Step1: </a:t>
            </a:r>
            <a:r>
              <a:rPr lang="en-IN" sz="2000" b="1" dirty="0" smtClean="0">
                <a:latin typeface="Times New Roman" pitchFamily="18" charset="0"/>
                <a:cs typeface="Times New Roman" pitchFamily="18" charset="0"/>
              </a:rPr>
              <a:t>Instantiating a Bean Factory:</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To instantiate a bean factory, you have to load the bean configuration       	file into a Resource object first. For example, the following statement 	loads your configuration file from the root of the classpath.</a:t>
            </a: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IN" sz="2000" smtClean="0">
                <a:solidFill>
                  <a:srgbClr val="FF0000"/>
                </a:solidFill>
                <a:latin typeface="Times New Roman" pitchFamily="18" charset="0"/>
                <a:cs typeface="Times New Roman" pitchFamily="18" charset="0"/>
              </a:rPr>
              <a:t>      Resource </a:t>
            </a:r>
            <a:r>
              <a:rPr lang="en-IN" sz="2000" dirty="0" err="1" smtClean="0">
                <a:solidFill>
                  <a:srgbClr val="FF0000"/>
                </a:solidFill>
                <a:latin typeface="Times New Roman" pitchFamily="18" charset="0"/>
                <a:cs typeface="Times New Roman" pitchFamily="18" charset="0"/>
              </a:rPr>
              <a:t>resource</a:t>
            </a:r>
            <a:r>
              <a:rPr lang="en-IN" sz="2000" dirty="0" smtClean="0">
                <a:solidFill>
                  <a:srgbClr val="FF0000"/>
                </a:solidFill>
                <a:latin typeface="Times New Roman" pitchFamily="18" charset="0"/>
                <a:cs typeface="Times New Roman" pitchFamily="18" charset="0"/>
              </a:rPr>
              <a:t> = new </a:t>
            </a:r>
            <a:r>
              <a:rPr lang="en-IN" sz="2000" dirty="0" err="1" smtClean="0">
                <a:solidFill>
                  <a:srgbClr val="FF0000"/>
                </a:solidFill>
                <a:latin typeface="Times New Roman" pitchFamily="18" charset="0"/>
                <a:cs typeface="Times New Roman" pitchFamily="18" charset="0"/>
              </a:rPr>
              <a:t>ClassPathResource</a:t>
            </a:r>
            <a:r>
              <a:rPr lang="en-IN" sz="2000" dirty="0" smtClean="0">
                <a:solidFill>
                  <a:srgbClr val="FF0000"/>
                </a:solidFill>
                <a:latin typeface="Times New Roman" pitchFamily="18" charset="0"/>
                <a:cs typeface="Times New Roman" pitchFamily="18" charset="0"/>
              </a:rPr>
              <a:t>("beans.xml");</a:t>
            </a:r>
            <a:endParaRPr lang="en-US" sz="2000" dirty="0" smtClean="0">
              <a:solidFill>
                <a:srgbClr val="FF0000"/>
              </a:solidFill>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Resource is only an interface, while </a:t>
            </a:r>
            <a:r>
              <a:rPr lang="en-IN" sz="2000" dirty="0" err="1" smtClean="0">
                <a:latin typeface="Times New Roman" pitchFamily="18" charset="0"/>
                <a:cs typeface="Times New Roman" pitchFamily="18" charset="0"/>
              </a:rPr>
              <a:t>ClassPathResource</a:t>
            </a:r>
            <a:r>
              <a:rPr lang="en-IN" sz="2000" dirty="0" smtClean="0">
                <a:latin typeface="Times New Roman" pitchFamily="18" charset="0"/>
                <a:cs typeface="Times New Roman" pitchFamily="18" charset="0"/>
              </a:rPr>
              <a:t> is one of its implementations for loading a resource from the classpath. Other implementations of the Resource interface, such as </a:t>
            </a:r>
            <a:r>
              <a:rPr lang="en-IN" sz="2000" dirty="0" err="1" smtClean="0">
                <a:latin typeface="Times New Roman" pitchFamily="18" charset="0"/>
                <a:cs typeface="Times New Roman" pitchFamily="18" charset="0"/>
              </a:rPr>
              <a:t>FileSystemResource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InputStreamResource</a:t>
            </a:r>
            <a:r>
              <a:rPr lang="en-IN" sz="2000" dirty="0" smtClean="0">
                <a:latin typeface="Times New Roman" pitchFamily="18" charset="0"/>
                <a:cs typeface="Times New Roman" pitchFamily="18" charset="0"/>
              </a:rPr>
              <a:t>, and </a:t>
            </a:r>
            <a:r>
              <a:rPr lang="en-IN" sz="2000" dirty="0" err="1" smtClean="0">
                <a:latin typeface="Times New Roman" pitchFamily="18" charset="0"/>
                <a:cs typeface="Times New Roman" pitchFamily="18" charset="0"/>
              </a:rPr>
              <a:t>UrlResource</a:t>
            </a:r>
            <a:r>
              <a:rPr lang="en-IN" sz="2000" dirty="0" smtClean="0">
                <a:latin typeface="Times New Roman" pitchFamily="18" charset="0"/>
                <a:cs typeface="Times New Roman" pitchFamily="18" charset="0"/>
              </a:rPr>
              <a:t>, are used to load a resource from other locations. Figure  shows the common implementations of the Resource interface in Spring.</a:t>
            </a:r>
            <a:endParaRPr lang="en-US" sz="2000" dirty="0" smtClean="0">
              <a:latin typeface="Times New Roman" pitchFamily="18" charset="0"/>
              <a:cs typeface="Times New Roman" pitchFamily="18" charset="0"/>
            </a:endParaRP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971800"/>
            <a:ext cx="5245100" cy="23622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IN" sz="2000" dirty="0" smtClean="0">
                <a:latin typeface="Times New Roman" pitchFamily="18" charset="0"/>
                <a:cs typeface="Times New Roman" pitchFamily="18" charset="0"/>
              </a:rPr>
              <a:t> Step2: Next, you can use the following statement to instantiate a bean   factory     	by passing in a Resource object with the configuration file loaded:</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BeanFactory</a:t>
            </a:r>
            <a:r>
              <a:rPr lang="en-IN" sz="2000" dirty="0" smtClean="0">
                <a:solidFill>
                  <a:srgbClr val="FF0000"/>
                </a:solidFill>
                <a:latin typeface="Times New Roman" pitchFamily="18" charset="0"/>
                <a:cs typeface="Times New Roman" pitchFamily="18" charset="0"/>
              </a:rPr>
              <a:t> factory = new </a:t>
            </a:r>
            <a:r>
              <a:rPr lang="en-IN" sz="2000" dirty="0" err="1" smtClean="0">
                <a:solidFill>
                  <a:srgbClr val="FF0000"/>
                </a:solidFill>
                <a:latin typeface="Times New Roman" pitchFamily="18" charset="0"/>
                <a:cs typeface="Times New Roman" pitchFamily="18" charset="0"/>
              </a:rPr>
              <a:t>XmlBeanFactory</a:t>
            </a:r>
            <a:r>
              <a:rPr lang="en-IN" sz="2000" dirty="0" smtClean="0">
                <a:solidFill>
                  <a:srgbClr val="FF0000"/>
                </a:solidFill>
                <a:latin typeface="Times New Roman" pitchFamily="18" charset="0"/>
                <a:cs typeface="Times New Roman" pitchFamily="18" charset="0"/>
              </a:rPr>
              <a:t>(resource);</a:t>
            </a:r>
          </a:p>
          <a:p>
            <a:pPr>
              <a:buNone/>
            </a:pPr>
            <a:endParaRPr lang="en-US" sz="2000" b="1"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Step3:  </a:t>
            </a:r>
            <a:r>
              <a:rPr lang="en-IN" sz="2000" b="1" dirty="0" smtClean="0">
                <a:latin typeface="Times New Roman" pitchFamily="18" charset="0"/>
                <a:cs typeface="Times New Roman" pitchFamily="18" charset="0"/>
              </a:rPr>
              <a:t>Getting Beans from the </a:t>
            </a:r>
            <a:r>
              <a:rPr lang="en-IN" sz="2000" b="1" dirty="0" err="1" smtClean="0">
                <a:latin typeface="Times New Roman" pitchFamily="18" charset="0"/>
                <a:cs typeface="Times New Roman" pitchFamily="18" charset="0"/>
              </a:rPr>
              <a:t>IoC</a:t>
            </a:r>
            <a:r>
              <a:rPr lang="en-IN" sz="2000" b="1" dirty="0" smtClean="0">
                <a:latin typeface="Times New Roman" pitchFamily="18" charset="0"/>
                <a:cs typeface="Times New Roman" pitchFamily="18" charset="0"/>
              </a:rPr>
              <a:t> Container</a:t>
            </a: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You just make a call to the </a:t>
            </a:r>
            <a:r>
              <a:rPr lang="en-IN" sz="2000" dirty="0" err="1" smtClean="0">
                <a:latin typeface="Times New Roman" pitchFamily="18" charset="0"/>
                <a:cs typeface="Times New Roman" pitchFamily="18" charset="0"/>
              </a:rPr>
              <a:t>getBean</a:t>
            </a:r>
            <a:r>
              <a:rPr lang="en-IN" sz="2000" dirty="0" smtClean="0">
                <a:latin typeface="Times New Roman" pitchFamily="18" charset="0"/>
                <a:cs typeface="Times New Roman" pitchFamily="18" charset="0"/>
              </a:rPr>
              <a:t>() method and pass in the unique  	bean name. The return type of the </a:t>
            </a:r>
            <a:r>
              <a:rPr lang="en-IN" sz="2000" dirty="0" err="1" smtClean="0">
                <a:latin typeface="Times New Roman" pitchFamily="18" charset="0"/>
                <a:cs typeface="Times New Roman" pitchFamily="18" charset="0"/>
              </a:rPr>
              <a:t>getBean</a:t>
            </a:r>
            <a:r>
              <a:rPr lang="en-IN" sz="2000" dirty="0" smtClean="0">
                <a:latin typeface="Times New Roman" pitchFamily="18" charset="0"/>
                <a:cs typeface="Times New Roman" pitchFamily="18" charset="0"/>
              </a:rPr>
              <a:t>() method is 	</a:t>
            </a:r>
            <a:r>
              <a:rPr lang="en-IN" sz="2000" dirty="0" err="1" smtClean="0">
                <a:latin typeface="Times New Roman" pitchFamily="18" charset="0"/>
                <a:cs typeface="Times New Roman" pitchFamily="18" charset="0"/>
              </a:rPr>
              <a:t>java.lang.Object</a:t>
            </a:r>
            <a:r>
              <a:rPr lang="en-IN" sz="2000" dirty="0" smtClean="0">
                <a:latin typeface="Times New Roman" pitchFamily="18" charset="0"/>
                <a:cs typeface="Times New Roman" pitchFamily="18" charset="0"/>
              </a:rPr>
              <a:t>, so you have to cast it to its actual type before using 	it.</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EmployeeService</a:t>
            </a:r>
            <a:r>
              <a:rPr lang="en-IN" sz="2000" dirty="0" smtClean="0">
                <a:solidFill>
                  <a:srgbClr val="FF0000"/>
                </a:solidFill>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employeeService</a:t>
            </a:r>
            <a:r>
              <a:rPr lang="en-IN" sz="2000" dirty="0" smtClean="0">
                <a:solidFill>
                  <a:srgbClr val="FF0000"/>
                </a:solidFill>
                <a:latin typeface="Times New Roman" pitchFamily="18" charset="0"/>
                <a:cs typeface="Times New Roman" pitchFamily="18" charset="0"/>
              </a:rPr>
              <a:t> = 						(</a:t>
            </a:r>
            <a:r>
              <a:rPr lang="en-IN" sz="2000" dirty="0" err="1" smtClean="0">
                <a:solidFill>
                  <a:srgbClr val="FF0000"/>
                </a:solidFill>
                <a:latin typeface="Times New Roman" pitchFamily="18" charset="0"/>
                <a:cs typeface="Times New Roman" pitchFamily="18" charset="0"/>
              </a:rPr>
              <a:t>EmployeeService</a:t>
            </a:r>
            <a:r>
              <a:rPr lang="en-IN" sz="2000" dirty="0" smtClean="0">
                <a:solidFill>
                  <a:srgbClr val="FF0000"/>
                </a:solidFill>
                <a:latin typeface="Times New Roman" pitchFamily="18" charset="0"/>
                <a:cs typeface="Times New Roman" pitchFamily="18" charset="0"/>
              </a:rPr>
              <a:t>)</a:t>
            </a:r>
            <a:r>
              <a:rPr lang="en-IN" sz="2000" dirty="0" err="1" smtClean="0">
                <a:solidFill>
                  <a:srgbClr val="FF0000"/>
                </a:solidFill>
                <a:latin typeface="Times New Roman" pitchFamily="18" charset="0"/>
                <a:cs typeface="Times New Roman" pitchFamily="18" charset="0"/>
              </a:rPr>
              <a:t>factory.getBean</a:t>
            </a:r>
            <a:r>
              <a:rPr lang="en-IN" sz="2000" dirty="0" smtClean="0">
                <a:solidFill>
                  <a:srgbClr val="FF0000"/>
                </a:solidFill>
                <a:latin typeface="Times New Roman" pitchFamily="18" charset="0"/>
                <a:cs typeface="Times New Roman" pitchFamily="18" charset="0"/>
              </a:rPr>
              <a:t>(“</a:t>
            </a:r>
            <a:r>
              <a:rPr lang="en-IN" sz="2000" dirty="0" err="1" smtClean="0">
                <a:solidFill>
                  <a:srgbClr val="FF0000"/>
                </a:solidFill>
                <a:latin typeface="Times New Roman" pitchFamily="18" charset="0"/>
                <a:cs typeface="Times New Roman" pitchFamily="18" charset="0"/>
              </a:rPr>
              <a:t>empService</a:t>
            </a:r>
            <a:r>
              <a:rPr lang="en-IN" sz="2000" dirty="0" smtClean="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Bean Factory</a:t>
            </a:r>
            <a:r>
              <a:rPr lang="en-US" sz="1800" b="1" dirty="0" smtClean="0">
                <a:latin typeface="Times New Roman" pitchFamily="18" charset="0"/>
                <a:cs typeface="Times New Roman" pitchFamily="18" charset="0"/>
                <a:sym typeface="Wingdings" pitchFamily="2" charset="2"/>
              </a:rPr>
              <a:t>:(Bean Life Cycle)</a:t>
            </a:r>
            <a:endParaRPr lang="en-US" sz="18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877511" y="1600200"/>
            <a:ext cx="7388977" cy="4525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514350" indent="-514350">
              <a:buNone/>
            </a:pPr>
            <a:r>
              <a:rPr lang="en-IN" dirty="0" smtClean="0">
                <a:latin typeface="Times New Roman" pitchFamily="18" charset="0"/>
                <a:cs typeface="Times New Roman" pitchFamily="18" charset="0"/>
              </a:rPr>
              <a:t>Bean Factory performs several setup steps before a bean is ready to use.</a:t>
            </a:r>
          </a:p>
          <a:p>
            <a:pPr marL="514350" indent="-514350">
              <a:buNone/>
            </a:pP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Instantiate-</a:t>
            </a:r>
            <a:r>
              <a:rPr lang="en-IN" dirty="0" smtClean="0">
                <a:latin typeface="Times New Roman" pitchFamily="18" charset="0"/>
                <a:cs typeface="Times New Roman" pitchFamily="18" charset="0"/>
              </a:rPr>
              <a:t> Spring instantiate the beans.</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Populate properties- </a:t>
            </a:r>
            <a:r>
              <a:rPr lang="en-IN" dirty="0" smtClean="0">
                <a:latin typeface="Times New Roman" pitchFamily="18" charset="0"/>
                <a:cs typeface="Times New Roman" pitchFamily="18" charset="0"/>
              </a:rPr>
              <a:t>Spring injects the bean’s properties.</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Set bean name- </a:t>
            </a:r>
            <a:r>
              <a:rPr lang="en-IN" dirty="0" smtClean="0">
                <a:latin typeface="Times New Roman" pitchFamily="18" charset="0"/>
                <a:cs typeface="Times New Roman" pitchFamily="18" charset="0"/>
              </a:rPr>
              <a:t>If the bean implements </a:t>
            </a:r>
            <a:r>
              <a:rPr lang="en-IN" dirty="0" err="1" smtClean="0">
                <a:latin typeface="Times New Roman" pitchFamily="18" charset="0"/>
                <a:cs typeface="Times New Roman" pitchFamily="18" charset="0"/>
              </a:rPr>
              <a:t>BeanNameAware</a:t>
            </a:r>
            <a:r>
              <a:rPr lang="en-IN" dirty="0" smtClean="0">
                <a:latin typeface="Times New Roman" pitchFamily="18" charset="0"/>
                <a:cs typeface="Times New Roman" pitchFamily="18" charset="0"/>
              </a:rPr>
              <a:t>, spring passes the bean’s Id to </a:t>
            </a:r>
            <a:r>
              <a:rPr lang="en-IN" dirty="0" err="1" smtClean="0">
                <a:latin typeface="Times New Roman" pitchFamily="18" charset="0"/>
                <a:cs typeface="Times New Roman" pitchFamily="18" charset="0"/>
              </a:rPr>
              <a:t>setBeanName</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Set bean Factory- </a:t>
            </a:r>
            <a:r>
              <a:rPr lang="en-IN" dirty="0" smtClean="0">
                <a:latin typeface="Times New Roman" pitchFamily="18" charset="0"/>
                <a:cs typeface="Times New Roman" pitchFamily="18" charset="0"/>
              </a:rPr>
              <a:t>If the bean implements </a:t>
            </a:r>
            <a:r>
              <a:rPr lang="en-IN" dirty="0" err="1" smtClean="0">
                <a:latin typeface="Times New Roman" pitchFamily="18" charset="0"/>
                <a:cs typeface="Times New Roman" pitchFamily="18" charset="0"/>
              </a:rPr>
              <a:t>BeanFactoryAware</a:t>
            </a:r>
            <a:r>
              <a:rPr lang="en-IN" dirty="0" smtClean="0">
                <a:latin typeface="Times New Roman" pitchFamily="18" charset="0"/>
                <a:cs typeface="Times New Roman" pitchFamily="18" charset="0"/>
              </a:rPr>
              <a:t>, spring passes the bean factory to </a:t>
            </a:r>
            <a:r>
              <a:rPr lang="en-IN" dirty="0" err="1" smtClean="0">
                <a:latin typeface="Times New Roman" pitchFamily="18" charset="0"/>
                <a:cs typeface="Times New Roman" pitchFamily="18" charset="0"/>
              </a:rPr>
              <a:t>setBeanFactory</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Post Process </a:t>
            </a:r>
            <a:r>
              <a:rPr lang="en-IN" dirty="0" smtClean="0">
                <a:latin typeface="Times New Roman" pitchFamily="18" charset="0"/>
                <a:cs typeface="Times New Roman" pitchFamily="18" charset="0"/>
              </a:rPr>
              <a:t>(before initialization)- If there are any </a:t>
            </a:r>
            <a:r>
              <a:rPr lang="en-IN" dirty="0" err="1" smtClean="0">
                <a:latin typeface="Times New Roman" pitchFamily="18" charset="0"/>
                <a:cs typeface="Times New Roman" pitchFamily="18" charset="0"/>
              </a:rPr>
              <a:t>BeanPostProcessors</a:t>
            </a:r>
            <a:r>
              <a:rPr lang="en-IN" dirty="0" smtClean="0">
                <a:latin typeface="Times New Roman" pitchFamily="18" charset="0"/>
                <a:cs typeface="Times New Roman" pitchFamily="18" charset="0"/>
              </a:rPr>
              <a:t>, spring calls their </a:t>
            </a:r>
            <a:r>
              <a:rPr lang="en-IN" dirty="0" err="1" smtClean="0">
                <a:latin typeface="Times New Roman" pitchFamily="18" charset="0"/>
                <a:cs typeface="Times New Roman" pitchFamily="18" charset="0"/>
              </a:rPr>
              <a:t>postProcessBeforeInitialization</a:t>
            </a:r>
            <a:r>
              <a:rPr lang="en-IN" dirty="0" smtClean="0">
                <a:latin typeface="Times New Roman" pitchFamily="18" charset="0"/>
                <a:cs typeface="Times New Roman" pitchFamily="18" charset="0"/>
              </a:rPr>
              <a:t>() method.</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Initialize beans- </a:t>
            </a:r>
            <a:r>
              <a:rPr lang="en-IN" dirty="0" smtClean="0">
                <a:latin typeface="Times New Roman" pitchFamily="18" charset="0"/>
                <a:cs typeface="Times New Roman" pitchFamily="18" charset="0"/>
              </a:rPr>
              <a:t>If the bean implements </a:t>
            </a:r>
            <a:r>
              <a:rPr lang="en-IN" dirty="0" err="1" smtClean="0">
                <a:latin typeface="Times New Roman" pitchFamily="18" charset="0"/>
                <a:cs typeface="Times New Roman" pitchFamily="18" charset="0"/>
              </a:rPr>
              <a:t>InitializingBean</a:t>
            </a:r>
            <a:r>
              <a:rPr lang="en-IN" dirty="0" smtClean="0">
                <a:latin typeface="Times New Roman" pitchFamily="18" charset="0"/>
                <a:cs typeface="Times New Roman" pitchFamily="18" charset="0"/>
              </a:rPr>
              <a:t>, its </a:t>
            </a:r>
            <a:r>
              <a:rPr lang="en-IN" dirty="0" err="1" smtClean="0">
                <a:latin typeface="Times New Roman" pitchFamily="18" charset="0"/>
                <a:cs typeface="Times New Roman" pitchFamily="18" charset="0"/>
              </a:rPr>
              <a:t>afterPropertiesSet</a:t>
            </a:r>
            <a:r>
              <a:rPr lang="en-IN" dirty="0" smtClean="0">
                <a:latin typeface="Times New Roman" pitchFamily="18" charset="0"/>
                <a:cs typeface="Times New Roman" pitchFamily="18" charset="0"/>
              </a:rPr>
              <a:t>() method will be called. If the bean has a custom init method </a:t>
            </a:r>
            <a:r>
              <a:rPr lang="en-IN" dirty="0" err="1" smtClean="0">
                <a:latin typeface="Times New Roman" pitchFamily="18" charset="0"/>
                <a:cs typeface="Times New Roman" pitchFamily="18" charset="0"/>
              </a:rPr>
              <a:t>declared,the</a:t>
            </a:r>
            <a:r>
              <a:rPr lang="en-IN" dirty="0" smtClean="0">
                <a:latin typeface="Times New Roman" pitchFamily="18" charset="0"/>
                <a:cs typeface="Times New Roman" pitchFamily="18" charset="0"/>
              </a:rPr>
              <a:t> specified initialization method will be called.</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Post Process</a:t>
            </a:r>
            <a:r>
              <a:rPr lang="en-IN" dirty="0" smtClean="0">
                <a:latin typeface="Times New Roman" pitchFamily="18" charset="0"/>
                <a:cs typeface="Times New Roman" pitchFamily="18" charset="0"/>
              </a:rPr>
              <a:t>(after initialization)- If there are any </a:t>
            </a:r>
            <a:r>
              <a:rPr lang="en-IN" dirty="0" err="1" smtClean="0">
                <a:latin typeface="Times New Roman" pitchFamily="18" charset="0"/>
                <a:cs typeface="Times New Roman" pitchFamily="18" charset="0"/>
              </a:rPr>
              <a:t>BeanPostProcessors</a:t>
            </a:r>
            <a:r>
              <a:rPr lang="en-IN" dirty="0" smtClean="0">
                <a:latin typeface="Times New Roman" pitchFamily="18" charset="0"/>
                <a:cs typeface="Times New Roman" pitchFamily="18" charset="0"/>
              </a:rPr>
              <a:t>, spring calls their </a:t>
            </a:r>
            <a:r>
              <a:rPr lang="en-IN" dirty="0" err="1" smtClean="0">
                <a:latin typeface="Times New Roman" pitchFamily="18" charset="0"/>
                <a:cs typeface="Times New Roman" pitchFamily="18" charset="0"/>
              </a:rPr>
              <a:t>postProcessAfterInitialization</a:t>
            </a:r>
            <a:r>
              <a:rPr lang="en-IN" dirty="0" smtClean="0">
                <a:latin typeface="Times New Roman" pitchFamily="18" charset="0"/>
                <a:cs typeface="Times New Roman" pitchFamily="18" charset="0"/>
              </a:rPr>
              <a:t>() method.</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Bean is ready to use-</a:t>
            </a:r>
            <a:r>
              <a:rPr lang="en-IN" dirty="0" smtClean="0">
                <a:latin typeface="Times New Roman" pitchFamily="18" charset="0"/>
                <a:cs typeface="Times New Roman" pitchFamily="18" charset="0"/>
              </a:rPr>
              <a:t> At this point the bean is ready to be used by the application and will remain in the bean factory until it is no longer needed.</a:t>
            </a:r>
            <a:endParaRPr lang="en-US" dirty="0" smtClean="0">
              <a:latin typeface="Times New Roman" pitchFamily="18" charset="0"/>
              <a:cs typeface="Times New Roman" pitchFamily="18" charset="0"/>
            </a:endParaRPr>
          </a:p>
          <a:p>
            <a:pPr marL="514350" indent="-514350">
              <a:buFont typeface="+mj-lt"/>
              <a:buAutoNum type="arabicPeriod"/>
            </a:pPr>
            <a:r>
              <a:rPr lang="en-IN" b="1" dirty="0" smtClean="0">
                <a:latin typeface="Times New Roman" pitchFamily="18" charset="0"/>
                <a:cs typeface="Times New Roman" pitchFamily="18" charset="0"/>
              </a:rPr>
              <a:t>Destroy Bean</a:t>
            </a:r>
            <a:r>
              <a:rPr lang="en-IN" dirty="0" smtClean="0">
                <a:latin typeface="Times New Roman" pitchFamily="18" charset="0"/>
                <a:cs typeface="Times New Roman" pitchFamily="18" charset="0"/>
              </a:rPr>
              <a:t> – If the bean implements </a:t>
            </a:r>
            <a:r>
              <a:rPr lang="en-IN" dirty="0" err="1" smtClean="0">
                <a:latin typeface="Times New Roman" pitchFamily="18" charset="0"/>
                <a:cs typeface="Times New Roman" pitchFamily="18" charset="0"/>
              </a:rPr>
              <a:t>DisposableBean</a:t>
            </a:r>
            <a:r>
              <a:rPr lang="en-IN" dirty="0" smtClean="0">
                <a:latin typeface="Times New Roman" pitchFamily="18" charset="0"/>
                <a:cs typeface="Times New Roman" pitchFamily="18" charset="0"/>
              </a:rPr>
              <a:t>(), its destroy() method will be </a:t>
            </a:r>
            <a:r>
              <a:rPr lang="en-IN" dirty="0" err="1" smtClean="0">
                <a:latin typeface="Times New Roman" pitchFamily="18" charset="0"/>
                <a:cs typeface="Times New Roman" pitchFamily="18" charset="0"/>
              </a:rPr>
              <a:t>called.If</a:t>
            </a:r>
            <a:r>
              <a:rPr lang="en-IN" dirty="0" smtClean="0">
                <a:latin typeface="Times New Roman" pitchFamily="18" charset="0"/>
                <a:cs typeface="Times New Roman" pitchFamily="18" charset="0"/>
              </a:rPr>
              <a:t> the bean has a custom destroy-method declared, the specified method will be called.</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2000" b="1" dirty="0" smtClean="0">
                <a:latin typeface="Times New Roman" pitchFamily="18" charset="0"/>
                <a:cs typeface="Times New Roman" pitchFamily="18" charset="0"/>
              </a:rPr>
              <a:t>Application Context:</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pPr>
              <a:buNone/>
            </a:pPr>
            <a:r>
              <a:rPr lang="en-IN" sz="6200" b="1" dirty="0" smtClean="0">
                <a:latin typeface="Times New Roman" pitchFamily="18" charset="0"/>
                <a:cs typeface="Times New Roman" pitchFamily="18" charset="0"/>
              </a:rPr>
              <a:t>Application Context:</a:t>
            </a:r>
            <a:endParaRPr lang="en-US" sz="6200" dirty="0" smtClean="0">
              <a:latin typeface="Times New Roman" pitchFamily="18" charset="0"/>
              <a:cs typeface="Times New Roman" pitchFamily="18" charset="0"/>
            </a:endParaRPr>
          </a:p>
          <a:p>
            <a:pPr marL="514350" lvl="0" indent="-514350">
              <a:buFont typeface="+mj-lt"/>
              <a:buAutoNum type="arabicPeriod"/>
            </a:pPr>
            <a:r>
              <a:rPr lang="en-IN" sz="6200" dirty="0" smtClean="0">
                <a:latin typeface="Times New Roman" pitchFamily="18" charset="0"/>
                <a:cs typeface="Times New Roman" pitchFamily="18" charset="0"/>
              </a:rPr>
              <a:t>An Application Context is a bit smarter and preloads all singleton beans upon context start up. By preloading singleton beans, you ensure that they will be ready to use when your application needed won’t have to wait for them to be created.</a:t>
            </a:r>
            <a:endParaRPr lang="en-US" sz="6200" dirty="0" smtClean="0">
              <a:latin typeface="Times New Roman" pitchFamily="18" charset="0"/>
              <a:cs typeface="Times New Roman" pitchFamily="18" charset="0"/>
            </a:endParaRPr>
          </a:p>
          <a:p>
            <a:pPr marL="514350" lvl="0" indent="-514350">
              <a:buFont typeface="+mj-lt"/>
              <a:buAutoNum type="arabicPeriod"/>
            </a:pPr>
            <a:r>
              <a:rPr lang="en-IN" sz="6200" dirty="0" smtClean="0">
                <a:latin typeface="Times New Roman" pitchFamily="18" charset="0"/>
                <a:cs typeface="Times New Roman" pitchFamily="18" charset="0"/>
              </a:rPr>
              <a:t>It support I18N .</a:t>
            </a:r>
            <a:endParaRPr lang="en-US" sz="6200" dirty="0" smtClean="0">
              <a:latin typeface="Times New Roman" pitchFamily="18" charset="0"/>
              <a:cs typeface="Times New Roman" pitchFamily="18" charset="0"/>
            </a:endParaRPr>
          </a:p>
          <a:p>
            <a:pPr marL="514350" lvl="0" indent="-514350">
              <a:buFont typeface="+mj-lt"/>
              <a:buAutoNum type="arabicPeriod"/>
            </a:pPr>
            <a:r>
              <a:rPr lang="en-IN" sz="6200" dirty="0" smtClean="0">
                <a:latin typeface="Times New Roman" pitchFamily="18" charset="0"/>
                <a:cs typeface="Times New Roman" pitchFamily="18" charset="0"/>
              </a:rPr>
              <a:t>It is used to develop the distributed applications.</a:t>
            </a:r>
            <a:endParaRPr lang="en-US" sz="6200" dirty="0" smtClean="0">
              <a:latin typeface="Times New Roman" pitchFamily="18" charset="0"/>
              <a:cs typeface="Times New Roman" pitchFamily="18" charset="0"/>
            </a:endParaRPr>
          </a:p>
          <a:p>
            <a:pPr>
              <a:buNone/>
            </a:pPr>
            <a:endParaRPr lang="en-IN" dirty="0" smtClean="0"/>
          </a:p>
          <a:p>
            <a:pPr>
              <a:buNone/>
            </a:pPr>
            <a:r>
              <a:rPr lang="en-IN" sz="6200" dirty="0" smtClean="0">
                <a:latin typeface="Times New Roman" pitchFamily="18" charset="0"/>
                <a:cs typeface="Times New Roman" pitchFamily="18" charset="0"/>
              </a:rPr>
              <a:t>Step1: </a:t>
            </a:r>
            <a:r>
              <a:rPr lang="en-IN" sz="6200" b="1" dirty="0" smtClean="0">
                <a:latin typeface="Times New Roman" pitchFamily="18" charset="0"/>
                <a:cs typeface="Times New Roman" pitchFamily="18" charset="0"/>
              </a:rPr>
              <a:t>Instantiating an Application Context:</a:t>
            </a:r>
            <a:endParaRPr lang="en-US" sz="6200" dirty="0" smtClean="0">
              <a:latin typeface="Times New Roman" pitchFamily="18" charset="0"/>
              <a:cs typeface="Times New Roman" pitchFamily="18" charset="0"/>
            </a:endParaRPr>
          </a:p>
          <a:p>
            <a:pPr algn="just">
              <a:buNone/>
            </a:pPr>
            <a:r>
              <a:rPr lang="en-IN" sz="6200" dirty="0" smtClean="0">
                <a:latin typeface="Times New Roman" pitchFamily="18" charset="0"/>
                <a:cs typeface="Times New Roman" pitchFamily="18" charset="0"/>
              </a:rPr>
              <a:t>	Like </a:t>
            </a:r>
            <a:r>
              <a:rPr lang="en-IN" sz="6200" dirty="0" err="1" smtClean="0">
                <a:latin typeface="Times New Roman" pitchFamily="18" charset="0"/>
                <a:cs typeface="Times New Roman" pitchFamily="18" charset="0"/>
              </a:rPr>
              <a:t>BeanFactory</a:t>
            </a:r>
            <a:r>
              <a:rPr lang="en-IN" sz="6200" dirty="0" smtClean="0">
                <a:latin typeface="Times New Roman" pitchFamily="18" charset="0"/>
                <a:cs typeface="Times New Roman" pitchFamily="18" charset="0"/>
              </a:rPr>
              <a:t>, </a:t>
            </a:r>
            <a:r>
              <a:rPr lang="en-IN" sz="6200" dirty="0" err="1" smtClean="0">
                <a:latin typeface="Times New Roman" pitchFamily="18" charset="0"/>
                <a:cs typeface="Times New Roman" pitchFamily="18" charset="0"/>
              </a:rPr>
              <a:t>ApplicationContext</a:t>
            </a:r>
            <a:r>
              <a:rPr lang="en-IN" sz="6200" dirty="0" smtClean="0">
                <a:latin typeface="Times New Roman" pitchFamily="18" charset="0"/>
                <a:cs typeface="Times New Roman" pitchFamily="18" charset="0"/>
              </a:rPr>
              <a:t> is an interface only. You have to instantiate an implementation of it. The </a:t>
            </a:r>
            <a:r>
              <a:rPr lang="en-IN" sz="6200" dirty="0" err="1" smtClean="0">
                <a:latin typeface="Times New Roman" pitchFamily="18" charset="0"/>
                <a:cs typeface="Times New Roman" pitchFamily="18" charset="0"/>
              </a:rPr>
              <a:t>ClassPathXmlApplicationContext</a:t>
            </a:r>
            <a:r>
              <a:rPr lang="en-IN" sz="6200" dirty="0" smtClean="0">
                <a:latin typeface="Times New Roman" pitchFamily="18" charset="0"/>
                <a:cs typeface="Times New Roman" pitchFamily="18" charset="0"/>
              </a:rPr>
              <a:t> implementation builds an application context by loading an XML configuration file from the classpath. You can also specify multiple configuration files for it.</a:t>
            </a:r>
            <a:endParaRPr lang="en-US" sz="6200" dirty="0" smtClean="0">
              <a:latin typeface="Times New Roman" pitchFamily="18" charset="0"/>
              <a:cs typeface="Times New Roman" pitchFamily="18" charset="0"/>
            </a:endParaRPr>
          </a:p>
          <a:p>
            <a:pPr>
              <a:buNone/>
            </a:pPr>
            <a:r>
              <a:rPr lang="en-IN" sz="6200" dirty="0" smtClean="0">
                <a:latin typeface="Times New Roman" pitchFamily="18" charset="0"/>
                <a:cs typeface="Times New Roman" pitchFamily="18" charset="0"/>
              </a:rPr>
              <a:t> </a:t>
            </a:r>
            <a:endParaRPr lang="en-US" sz="6200" dirty="0" smtClean="0">
              <a:latin typeface="Times New Roman" pitchFamily="18" charset="0"/>
              <a:cs typeface="Times New Roman" pitchFamily="18" charset="0"/>
            </a:endParaRPr>
          </a:p>
          <a:p>
            <a:pPr>
              <a:buNone/>
            </a:pPr>
            <a:r>
              <a:rPr lang="en-IN" sz="6200" dirty="0" err="1" smtClean="0">
                <a:solidFill>
                  <a:srgbClr val="FF0000"/>
                </a:solidFill>
                <a:latin typeface="Times New Roman" pitchFamily="18" charset="0"/>
                <a:cs typeface="Times New Roman" pitchFamily="18" charset="0"/>
              </a:rPr>
              <a:t>ApplicationContext</a:t>
            </a:r>
            <a:r>
              <a:rPr lang="en-IN" sz="6200" dirty="0" smtClean="0">
                <a:solidFill>
                  <a:srgbClr val="FF0000"/>
                </a:solidFill>
                <a:latin typeface="Times New Roman" pitchFamily="18" charset="0"/>
                <a:cs typeface="Times New Roman" pitchFamily="18" charset="0"/>
              </a:rPr>
              <a:t> context = new </a:t>
            </a:r>
            <a:r>
              <a:rPr lang="en-IN" sz="6200" dirty="0" err="1" smtClean="0">
                <a:solidFill>
                  <a:srgbClr val="FF0000"/>
                </a:solidFill>
                <a:latin typeface="Times New Roman" pitchFamily="18" charset="0"/>
                <a:cs typeface="Times New Roman" pitchFamily="18" charset="0"/>
              </a:rPr>
              <a:t>ClassPathXmlApplicationContext</a:t>
            </a:r>
            <a:r>
              <a:rPr lang="en-IN" sz="6200" dirty="0" smtClean="0">
                <a:solidFill>
                  <a:srgbClr val="FF0000"/>
                </a:solidFill>
                <a:latin typeface="Times New Roman" pitchFamily="18" charset="0"/>
                <a:cs typeface="Times New Roman" pitchFamily="18" charset="0"/>
              </a:rPr>
              <a:t>("beans.xml");</a:t>
            </a:r>
            <a:endParaRPr lang="en-US" sz="6200" dirty="0" smtClean="0">
              <a:solidFill>
                <a:srgbClr val="FF0000"/>
              </a:solidFill>
              <a:latin typeface="Times New Roman" pitchFamily="18" charset="0"/>
              <a:cs typeface="Times New Roman" pitchFamily="18" charset="0"/>
            </a:endParaRPr>
          </a:p>
          <a:p>
            <a:pPr>
              <a:buNone/>
            </a:pPr>
            <a:r>
              <a:rPr lang="en-IN" sz="6200" b="1" dirty="0" smtClean="0">
                <a:latin typeface="Times New Roman" pitchFamily="18" charset="0"/>
                <a:cs typeface="Times New Roman" pitchFamily="18" charset="0"/>
              </a:rPr>
              <a:t> </a:t>
            </a:r>
            <a:endParaRPr lang="en-US" sz="6200" b="1" dirty="0" smtClean="0">
              <a:latin typeface="Times New Roman" pitchFamily="18" charset="0"/>
              <a:cs typeface="Times New Roman" pitchFamily="18" charset="0"/>
            </a:endParaRPr>
          </a:p>
          <a:p>
            <a:pPr algn="just">
              <a:buNone/>
            </a:pPr>
            <a:r>
              <a:rPr lang="en-IN" sz="6200" dirty="0" smtClean="0">
                <a:latin typeface="Times New Roman" pitchFamily="18" charset="0"/>
                <a:cs typeface="Times New Roman" pitchFamily="18" charset="0"/>
              </a:rPr>
              <a:t>Besides </a:t>
            </a:r>
            <a:r>
              <a:rPr lang="en-IN" sz="6200" dirty="0" err="1" smtClean="0">
                <a:latin typeface="Times New Roman" pitchFamily="18" charset="0"/>
                <a:cs typeface="Times New Roman" pitchFamily="18" charset="0"/>
              </a:rPr>
              <a:t>ClassPathXmlApplicationContext</a:t>
            </a:r>
            <a:r>
              <a:rPr lang="en-IN" sz="6200" dirty="0" smtClean="0">
                <a:latin typeface="Times New Roman" pitchFamily="18" charset="0"/>
                <a:cs typeface="Times New Roman" pitchFamily="18" charset="0"/>
              </a:rPr>
              <a:t>, there are several other </a:t>
            </a:r>
            <a:r>
              <a:rPr lang="en-IN" sz="6200" dirty="0" err="1" smtClean="0">
                <a:latin typeface="Times New Roman" pitchFamily="18" charset="0"/>
                <a:cs typeface="Times New Roman" pitchFamily="18" charset="0"/>
              </a:rPr>
              <a:t>ApplicationContext</a:t>
            </a:r>
            <a:endParaRPr lang="en-US" sz="6200" dirty="0" smtClean="0">
              <a:latin typeface="Times New Roman" pitchFamily="18" charset="0"/>
              <a:cs typeface="Times New Roman" pitchFamily="18" charset="0"/>
            </a:endParaRPr>
          </a:p>
          <a:p>
            <a:pPr algn="just">
              <a:buNone/>
            </a:pPr>
            <a:r>
              <a:rPr lang="en-IN" sz="6200" dirty="0" smtClean="0">
                <a:latin typeface="Times New Roman" pitchFamily="18" charset="0"/>
                <a:cs typeface="Times New Roman" pitchFamily="18" charset="0"/>
              </a:rPr>
              <a:t>implementations provided by Spring. </a:t>
            </a:r>
            <a:r>
              <a:rPr lang="en-IN" sz="6200" dirty="0" err="1" smtClean="0">
                <a:latin typeface="Times New Roman" pitchFamily="18" charset="0"/>
                <a:cs typeface="Times New Roman" pitchFamily="18" charset="0"/>
              </a:rPr>
              <a:t>FileSystemXmlApplicationContext</a:t>
            </a:r>
            <a:r>
              <a:rPr lang="en-IN" sz="6200" dirty="0" smtClean="0">
                <a:latin typeface="Times New Roman" pitchFamily="18" charset="0"/>
                <a:cs typeface="Times New Roman" pitchFamily="18" charset="0"/>
              </a:rPr>
              <a:t> is used to load</a:t>
            </a:r>
            <a:endParaRPr lang="en-US" sz="6200" dirty="0" smtClean="0">
              <a:latin typeface="Times New Roman" pitchFamily="18" charset="0"/>
              <a:cs typeface="Times New Roman" pitchFamily="18" charset="0"/>
            </a:endParaRPr>
          </a:p>
          <a:p>
            <a:pPr algn="just">
              <a:buNone/>
            </a:pPr>
            <a:r>
              <a:rPr lang="en-IN" sz="6200" dirty="0" smtClean="0">
                <a:latin typeface="Times New Roman" pitchFamily="18" charset="0"/>
                <a:cs typeface="Times New Roman" pitchFamily="18" charset="0"/>
              </a:rPr>
              <a:t>XML configuration files from the file system, while </a:t>
            </a:r>
            <a:r>
              <a:rPr lang="en-IN" sz="6200" dirty="0" err="1" smtClean="0">
                <a:latin typeface="Times New Roman" pitchFamily="18" charset="0"/>
                <a:cs typeface="Times New Roman" pitchFamily="18" charset="0"/>
              </a:rPr>
              <a:t>XmlWebApplicationContext</a:t>
            </a:r>
            <a:r>
              <a:rPr lang="en-IN" sz="6200" dirty="0" smtClean="0">
                <a:latin typeface="Times New Roman" pitchFamily="18" charset="0"/>
                <a:cs typeface="Times New Roman" pitchFamily="18" charset="0"/>
              </a:rPr>
              <a:t> and</a:t>
            </a:r>
            <a:endParaRPr lang="en-US" sz="6200" dirty="0" smtClean="0">
              <a:latin typeface="Times New Roman" pitchFamily="18" charset="0"/>
              <a:cs typeface="Times New Roman" pitchFamily="18" charset="0"/>
            </a:endParaRPr>
          </a:p>
          <a:p>
            <a:pPr algn="just">
              <a:buNone/>
            </a:pPr>
            <a:r>
              <a:rPr lang="en-IN" sz="6200" dirty="0" err="1" smtClean="0">
                <a:latin typeface="Times New Roman" pitchFamily="18" charset="0"/>
                <a:cs typeface="Times New Roman" pitchFamily="18" charset="0"/>
              </a:rPr>
              <a:t>XmlPortletApplicationContext</a:t>
            </a:r>
            <a:r>
              <a:rPr lang="en-IN" sz="6200" dirty="0" smtClean="0">
                <a:latin typeface="Times New Roman" pitchFamily="18" charset="0"/>
                <a:cs typeface="Times New Roman" pitchFamily="18" charset="0"/>
              </a:rPr>
              <a:t> can be used in web and portal applications only. </a:t>
            </a:r>
          </a:p>
          <a:p>
            <a:pPr algn="just">
              <a:buNone/>
            </a:pPr>
            <a:endParaRPr lang="en-IN" sz="62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1800" b="1" u="sng" dirty="0" smtClean="0">
                <a:latin typeface="Times New Roman" pitchFamily="18" charset="0"/>
                <a:cs typeface="Times New Roman" pitchFamily="18" charset="0"/>
              </a:rPr>
              <a:t>Spring Frame work :</a:t>
            </a:r>
            <a:endParaRPr lang="en-US" sz="1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pPr algn="just"/>
            <a:r>
              <a:rPr lang="en-IN" sz="2000" dirty="0" smtClean="0">
                <a:latin typeface="Times New Roman" pitchFamily="18" charset="0"/>
                <a:cs typeface="Times New Roman" pitchFamily="18" charset="0"/>
              </a:rPr>
              <a:t>Spring is light weight open source frame work to develop the java,j2ee based applications.</a:t>
            </a:r>
          </a:p>
          <a:p>
            <a:r>
              <a:rPr lang="en-IN" sz="2000" dirty="0" smtClean="0">
                <a:latin typeface="Times New Roman" pitchFamily="18" charset="0"/>
                <a:cs typeface="Times New Roman" pitchFamily="18" charset="0"/>
              </a:rPr>
              <a:t>spring is lightweight in terms of both size and overhead. The bulk of the spring framework can be distributed in a single JAR file that weight in at just over 2.5 MB. And the processing overhead required by spring is negligible.</a:t>
            </a:r>
          </a:p>
          <a:p>
            <a:r>
              <a:rPr lang="en-IN" sz="2000" dirty="0" smtClean="0">
                <a:latin typeface="Times New Roman" pitchFamily="18" charset="0"/>
                <a:cs typeface="Times New Roman" pitchFamily="18" charset="0"/>
              </a:rPr>
              <a:t>Which is invented by Rod Jhonson, in the year 2003.</a:t>
            </a: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14400"/>
            <a:ext cx="8229600" cy="5211763"/>
          </a:xfrm>
        </p:spPr>
        <p:txBody>
          <a:bodyPr>
            <a:normAutofit/>
          </a:bodyPr>
          <a:lstStyle/>
          <a:p>
            <a:pPr algn="just">
              <a:buNone/>
            </a:pPr>
            <a:r>
              <a:rPr lang="en-IN" sz="2000" dirty="0" smtClean="0">
                <a:latin typeface="Times New Roman" pitchFamily="18" charset="0"/>
                <a:cs typeface="Times New Roman" pitchFamily="18" charset="0"/>
              </a:rPr>
              <a:t>Figure shows the common implementations of the </a:t>
            </a:r>
            <a:r>
              <a:rPr lang="en-IN" sz="2000" dirty="0" err="1" smtClean="0">
                <a:latin typeface="Times New Roman" pitchFamily="18" charset="0"/>
                <a:cs typeface="Times New Roman" pitchFamily="18" charset="0"/>
              </a:rPr>
              <a:t>ApplicationContext</a:t>
            </a:r>
            <a:r>
              <a:rPr lang="en-IN" sz="2000" dirty="0" smtClean="0">
                <a:latin typeface="Times New Roman" pitchFamily="18" charset="0"/>
                <a:cs typeface="Times New Roman" pitchFamily="18" charset="0"/>
              </a:rPr>
              <a:t> interface in Spring.</a:t>
            </a:r>
            <a:endParaRPr lang="en-US" sz="2000" dirty="0">
              <a:latin typeface="Times New Roman" pitchFamily="18" charset="0"/>
              <a:cs typeface="Times New Roman"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4247" y="2242820"/>
            <a:ext cx="4675505" cy="237236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IN" sz="2000" dirty="0" smtClean="0">
                <a:latin typeface="Times New Roman" pitchFamily="18" charset="0"/>
                <a:cs typeface="Times New Roman" pitchFamily="18" charset="0"/>
              </a:rPr>
              <a:t>Step2: </a:t>
            </a:r>
            <a:r>
              <a:rPr lang="en-IN" sz="2000" b="1" dirty="0" smtClean="0">
                <a:latin typeface="Times New Roman" pitchFamily="18" charset="0"/>
                <a:cs typeface="Times New Roman" pitchFamily="18" charset="0"/>
              </a:rPr>
              <a:t>Getting Beans from the </a:t>
            </a:r>
            <a:r>
              <a:rPr lang="en-IN" sz="2000" b="1" dirty="0" err="1" smtClean="0">
                <a:latin typeface="Times New Roman" pitchFamily="18" charset="0"/>
                <a:cs typeface="Times New Roman" pitchFamily="18" charset="0"/>
              </a:rPr>
              <a:t>IoC</a:t>
            </a:r>
            <a:r>
              <a:rPr lang="en-IN" sz="2000" b="1" dirty="0" smtClean="0">
                <a:latin typeface="Times New Roman" pitchFamily="18" charset="0"/>
                <a:cs typeface="Times New Roman" pitchFamily="18" charset="0"/>
              </a:rPr>
              <a:t> Container:</a:t>
            </a:r>
            <a:endParaRPr lang="en-US"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You just make a call to the </a:t>
            </a:r>
            <a:r>
              <a:rPr lang="en-IN" sz="2000" dirty="0" err="1" smtClean="0">
                <a:latin typeface="Times New Roman" pitchFamily="18" charset="0"/>
                <a:cs typeface="Times New Roman" pitchFamily="18" charset="0"/>
              </a:rPr>
              <a:t>getBean</a:t>
            </a:r>
            <a:r>
              <a:rPr lang="en-IN" sz="2000" dirty="0" smtClean="0">
                <a:latin typeface="Times New Roman" pitchFamily="18" charset="0"/>
                <a:cs typeface="Times New Roman" pitchFamily="18" charset="0"/>
              </a:rPr>
              <a:t>() method and pass in the unique bean name. The return type of the </a:t>
            </a:r>
            <a:r>
              <a:rPr lang="en-IN" sz="2000" dirty="0" err="1" smtClean="0">
                <a:latin typeface="Times New Roman" pitchFamily="18" charset="0"/>
                <a:cs typeface="Times New Roman" pitchFamily="18" charset="0"/>
              </a:rPr>
              <a:t>getBean</a:t>
            </a:r>
            <a:r>
              <a:rPr lang="en-IN" sz="2000" dirty="0" smtClean="0">
                <a:latin typeface="Times New Roman" pitchFamily="18" charset="0"/>
                <a:cs typeface="Times New Roman" pitchFamily="18" charset="0"/>
              </a:rPr>
              <a:t>() method is </a:t>
            </a:r>
            <a:r>
              <a:rPr lang="en-IN" sz="2000" dirty="0" err="1" smtClean="0">
                <a:latin typeface="Times New Roman" pitchFamily="18" charset="0"/>
                <a:cs typeface="Times New Roman" pitchFamily="18" charset="0"/>
              </a:rPr>
              <a:t>java.lang.Object</a:t>
            </a:r>
            <a:r>
              <a:rPr lang="en-IN" sz="2000" dirty="0" smtClean="0">
                <a:latin typeface="Times New Roman" pitchFamily="18" charset="0"/>
                <a:cs typeface="Times New Roman" pitchFamily="18" charset="0"/>
              </a:rPr>
              <a:t>, so you have to cast it to its actual type before using it.</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EmployeeService</a:t>
            </a:r>
            <a:r>
              <a:rPr lang="en-IN" sz="2000" dirty="0" smtClean="0">
                <a:solidFill>
                  <a:srgbClr val="FF0000"/>
                </a:solidFill>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employeeService</a:t>
            </a:r>
            <a:r>
              <a:rPr lang="en-IN" sz="2000" dirty="0" smtClean="0">
                <a:solidFill>
                  <a:srgbClr val="FF0000"/>
                </a:solidFill>
                <a:latin typeface="Times New Roman" pitchFamily="18" charset="0"/>
                <a:cs typeface="Times New Roman" pitchFamily="18" charset="0"/>
              </a:rPr>
              <a:t> = (</a:t>
            </a:r>
            <a:r>
              <a:rPr lang="en-IN" sz="2000" dirty="0" err="1" smtClean="0">
                <a:solidFill>
                  <a:srgbClr val="FF0000"/>
                </a:solidFill>
                <a:latin typeface="Times New Roman" pitchFamily="18" charset="0"/>
                <a:cs typeface="Times New Roman" pitchFamily="18" charset="0"/>
              </a:rPr>
              <a:t>EmployeeService</a:t>
            </a:r>
            <a:r>
              <a:rPr lang="en-IN" sz="2000" dirty="0" smtClean="0">
                <a:solidFill>
                  <a:srgbClr val="FF0000"/>
                </a:solidFill>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context.getBean</a:t>
            </a:r>
            <a:r>
              <a:rPr lang="en-IN" sz="2000" dirty="0" smtClean="0">
                <a:solidFill>
                  <a:srgbClr val="FF0000"/>
                </a:solidFill>
                <a:latin typeface="Times New Roman" pitchFamily="18" charset="0"/>
                <a:cs typeface="Times New Roman" pitchFamily="18" charset="0"/>
              </a:rPr>
              <a:t>(“</a:t>
            </a:r>
            <a:r>
              <a:rPr lang="en-IN" sz="2000" dirty="0" err="1" smtClean="0">
                <a:solidFill>
                  <a:srgbClr val="FF0000"/>
                </a:solidFill>
                <a:latin typeface="Times New Roman" pitchFamily="18" charset="0"/>
                <a:cs typeface="Times New Roman" pitchFamily="18" charset="0"/>
              </a:rPr>
              <a:t>empService</a:t>
            </a:r>
            <a:r>
              <a:rPr lang="en-IN" sz="2000" dirty="0" smtClean="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Similarly </a:t>
            </a:r>
            <a:r>
              <a:rPr lang="en-IN" sz="2000" dirty="0" err="1" smtClean="0">
                <a:latin typeface="Times New Roman" pitchFamily="18" charset="0"/>
                <a:cs typeface="Times New Roman" pitchFamily="18" charset="0"/>
              </a:rPr>
              <a:t>FileSystemXmlApplicationContext</a:t>
            </a:r>
            <a:r>
              <a:rPr lang="en-IN" sz="2000" dirty="0" smtClean="0">
                <a:latin typeface="Times New Roman" pitchFamily="18" charset="0"/>
                <a:cs typeface="Times New Roman" pitchFamily="18" charset="0"/>
              </a:rPr>
              <a:t>- loads a context definition from an xml file in the file system.</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ApplicationContext</a:t>
            </a:r>
            <a:r>
              <a:rPr lang="en-IN" sz="2000" dirty="0" smtClean="0">
                <a:latin typeface="Times New Roman" pitchFamily="18" charset="0"/>
                <a:cs typeface="Times New Roman" pitchFamily="18" charset="0"/>
              </a:rPr>
              <a:t> container = new 		</a:t>
            </a:r>
            <a:r>
              <a:rPr lang="en-IN" sz="2000" dirty="0" err="1" smtClean="0">
                <a:latin typeface="Times New Roman" pitchFamily="18" charset="0"/>
                <a:cs typeface="Times New Roman" pitchFamily="18" charset="0"/>
              </a:rPr>
              <a:t>FileSystemXmlApplicationContext</a:t>
            </a:r>
            <a:r>
              <a:rPr lang="en-IN" sz="2000" dirty="0" smtClean="0">
                <a:latin typeface="Times New Roman" pitchFamily="18" charset="0"/>
                <a:cs typeface="Times New Roman" pitchFamily="18" charset="0"/>
              </a:rPr>
              <a:t>(“application-context.xml”);</a:t>
            </a:r>
          </a:p>
          <a:p>
            <a:pPr>
              <a:buNone/>
            </a:pPr>
            <a:r>
              <a:rPr lang="en-US" sz="2000" b="1" dirty="0" smtClean="0">
                <a:latin typeface="Times New Roman" pitchFamily="18" charset="0"/>
                <a:cs typeface="Times New Roman" pitchFamily="18" charset="0"/>
              </a:rPr>
              <a:t>Application Context Container</a:t>
            </a:r>
            <a:r>
              <a:rPr lang="en-US" sz="2000" b="1" dirty="0" smtClean="0">
                <a:latin typeface="Times New Roman" pitchFamily="18" charset="0"/>
                <a:cs typeface="Times New Roman" pitchFamily="18" charset="0"/>
                <a:sym typeface="Wingdings" pitchFamily="2" charset="2"/>
              </a:rPr>
              <a:t>:(Bean Life Cycle)</a:t>
            </a:r>
          </a:p>
          <a:p>
            <a:pPr algn="just">
              <a:buNone/>
            </a:pPr>
            <a:r>
              <a:rPr lang="en-IN" sz="2000" dirty="0" smtClean="0">
                <a:latin typeface="Times New Roman" pitchFamily="18" charset="0"/>
                <a:cs typeface="Times New Roman" pitchFamily="18" charset="0"/>
              </a:rPr>
              <a:t>	The only difference here is that if the bean implements the </a:t>
            </a:r>
            <a:r>
              <a:rPr lang="en-IN" sz="2000" dirty="0" err="1" smtClean="0">
                <a:latin typeface="Times New Roman" pitchFamily="18" charset="0"/>
                <a:cs typeface="Times New Roman" pitchFamily="18" charset="0"/>
              </a:rPr>
              <a:t>ApplicationContextAware</a:t>
            </a:r>
            <a:r>
              <a:rPr lang="en-IN" sz="2000" dirty="0" smtClean="0">
                <a:latin typeface="Times New Roman" pitchFamily="18" charset="0"/>
                <a:cs typeface="Times New Roman" pitchFamily="18" charset="0"/>
              </a:rPr>
              <a:t> interface, the </a:t>
            </a:r>
            <a:r>
              <a:rPr lang="en-IN" sz="2000" dirty="0" err="1" smtClean="0">
                <a:latin typeface="Times New Roman" pitchFamily="18" charset="0"/>
                <a:cs typeface="Times New Roman" pitchFamily="18" charset="0"/>
              </a:rPr>
              <a:t>setApplicationContext</a:t>
            </a:r>
            <a:r>
              <a:rPr lang="en-IN" sz="2000" dirty="0" smtClean="0">
                <a:latin typeface="Times New Roman" pitchFamily="18" charset="0"/>
                <a:cs typeface="Times New Roman" pitchFamily="18" charset="0"/>
              </a:rPr>
              <a:t>() method is called.</a:t>
            </a:r>
            <a:endParaRPr lang="en-US" sz="2000"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708259" y="1600200"/>
            <a:ext cx="5727482" cy="4525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smtClean="0">
                <a:latin typeface="Times New Roman" pitchFamily="18" charset="0"/>
                <a:cs typeface="Times New Roman" pitchFamily="18" charset="0"/>
              </a:rPr>
              <a:t>Dependency Injection:</a:t>
            </a:r>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1900" dirty="0" smtClean="0">
                <a:latin typeface="Times New Roman" pitchFamily="18" charset="0"/>
                <a:cs typeface="Times New Roman" pitchFamily="18" charset="0"/>
              </a:rPr>
              <a:t>The process of injecting (Pushing) the dependencies into an object is known as dependency injection(DI).</a:t>
            </a:r>
            <a:endParaRPr lang="en-US" sz="1900" dirty="0" smtClean="0">
              <a:latin typeface="Times New Roman" pitchFamily="18" charset="0"/>
              <a:cs typeface="Times New Roman" pitchFamily="18" charset="0"/>
            </a:endParaRPr>
          </a:p>
          <a:p>
            <a:pPr algn="just">
              <a:buNone/>
            </a:pPr>
            <a:r>
              <a:rPr lang="en-IN" sz="1900" dirty="0" smtClean="0">
                <a:latin typeface="Times New Roman" pitchFamily="18" charset="0"/>
                <a:cs typeface="Times New Roman" pitchFamily="18" charset="0"/>
              </a:rPr>
              <a:t>DI gives the following benefits:</a:t>
            </a:r>
            <a:endParaRPr lang="en-US" sz="1900" dirty="0" smtClean="0">
              <a:latin typeface="Times New Roman" pitchFamily="18" charset="0"/>
              <a:cs typeface="Times New Roman" pitchFamily="18" charset="0"/>
            </a:endParaRPr>
          </a:p>
          <a:p>
            <a:pPr algn="just"/>
            <a:r>
              <a:rPr lang="en-IN" sz="1900" dirty="0" smtClean="0">
                <a:latin typeface="Times New Roman" pitchFamily="18" charset="0"/>
                <a:cs typeface="Times New Roman" pitchFamily="18" charset="0"/>
              </a:rPr>
              <a:t>The application development will become faster.</a:t>
            </a:r>
            <a:endParaRPr lang="en-US" sz="1900" dirty="0" smtClean="0">
              <a:latin typeface="Times New Roman" pitchFamily="18" charset="0"/>
              <a:cs typeface="Times New Roman" pitchFamily="18" charset="0"/>
            </a:endParaRPr>
          </a:p>
          <a:p>
            <a:pPr algn="just"/>
            <a:r>
              <a:rPr lang="en-IN" sz="1900" dirty="0" smtClean="0">
                <a:latin typeface="Times New Roman" pitchFamily="18" charset="0"/>
                <a:cs typeface="Times New Roman" pitchFamily="18" charset="0"/>
              </a:rPr>
              <a:t>Dependency will be reduced.</a:t>
            </a:r>
            <a:endParaRPr lang="en-US" sz="1900" dirty="0" smtClean="0">
              <a:latin typeface="Times New Roman" pitchFamily="18" charset="0"/>
              <a:cs typeface="Times New Roman" pitchFamily="18" charset="0"/>
            </a:endParaRPr>
          </a:p>
          <a:p>
            <a:pPr algn="just"/>
            <a:r>
              <a:rPr lang="en-IN" sz="1900" dirty="0" smtClean="0">
                <a:latin typeface="Times New Roman" pitchFamily="18" charset="0"/>
                <a:cs typeface="Times New Roman" pitchFamily="18" charset="0"/>
              </a:rPr>
              <a:t>DI provides a proper test environment for the application as it is much easier to isolate the code under test if we need not worry about the code necessary for instantiating and initializing lot of dependencies.</a:t>
            </a:r>
          </a:p>
          <a:p>
            <a:pPr algn="just"/>
            <a:endParaRPr lang="en-US" sz="1900" dirty="0" smtClean="0">
              <a:latin typeface="Times New Roman" pitchFamily="18" charset="0"/>
              <a:cs typeface="Times New Roman" pitchFamily="18" charset="0"/>
            </a:endParaRPr>
          </a:p>
          <a:p>
            <a:pPr>
              <a:buNone/>
            </a:pPr>
            <a:r>
              <a:rPr lang="en-IN" sz="1900" b="1" dirty="0" smtClean="0">
                <a:latin typeface="Times New Roman" pitchFamily="18" charset="0"/>
                <a:cs typeface="Times New Roman" pitchFamily="18" charset="0"/>
              </a:rPr>
              <a:t>Types of Dependency Injection:</a:t>
            </a:r>
            <a:endParaRPr lang="en-US"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Setter Injection.</a:t>
            </a:r>
            <a:endParaRPr lang="en-US"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Constructor Injection.</a:t>
            </a:r>
            <a:endParaRPr lang="en-US"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Interface injection (Spring is not supported.)</a:t>
            </a:r>
            <a:endParaRPr lang="en-US" sz="1900"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
            </a:r>
            <a:br>
              <a:rPr lang="en-US" sz="2000" dirty="0" smtClean="0"/>
            </a:br>
            <a:r>
              <a:rPr lang="en-US" sz="2000" dirty="0" smtClean="0"/>
              <a:t>Constructor  Injection :</a:t>
            </a:r>
            <a:endParaRPr lang="en-US" sz="2000" dirty="0"/>
          </a:p>
        </p:txBody>
      </p:sp>
      <p:sp>
        <p:nvSpPr>
          <p:cNvPr id="5" name="Content Placeholder 4"/>
          <p:cNvSpPr>
            <a:spLocks noGrp="1"/>
          </p:cNvSpPr>
          <p:nvPr>
            <p:ph idx="1"/>
          </p:nvPr>
        </p:nvSpPr>
        <p:spPr/>
        <p:txBody>
          <a:bodyPr/>
          <a:lstStyle/>
          <a:p>
            <a:pPr lvl="0"/>
            <a:r>
              <a:rPr lang="en-IN" sz="1800" dirty="0" smtClean="0">
                <a:latin typeface="Times New Roman" pitchFamily="18" charset="0"/>
                <a:cs typeface="Times New Roman" pitchFamily="18" charset="0"/>
              </a:rPr>
              <a:t>Constructor dependency injection is the method of injecting the dependencies of an object through its constructor arguments.</a:t>
            </a:r>
            <a:endParaRPr lang="en-US" sz="1800" dirty="0" smtClean="0">
              <a:latin typeface="Times New Roman" pitchFamily="18" charset="0"/>
              <a:cs typeface="Times New Roman" pitchFamily="18" charset="0"/>
            </a:endParaRPr>
          </a:p>
          <a:p>
            <a:pPr lvl="0"/>
            <a:r>
              <a:rPr lang="en-IN" sz="1800" dirty="0" smtClean="0">
                <a:latin typeface="Times New Roman" pitchFamily="18" charset="0"/>
                <a:cs typeface="Times New Roman" pitchFamily="18" charset="0"/>
              </a:rPr>
              <a:t>In this mechanism the dependencies are pushed into the object through the constructor arguments at the time of instantiating it.</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Example:</a:t>
            </a:r>
            <a:endParaRPr lang="en-US" sz="18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Grp="1" noChangeAspect="1" noChangeArrowheads="1"/>
          </p:cNvPicPr>
          <p:nvPr>
            <p:ph idx="1"/>
          </p:nvPr>
        </p:nvPicPr>
        <p:blipFill>
          <a:blip r:embed="rId2" cstate="print"/>
          <a:srcRect/>
          <a:stretch>
            <a:fillRect/>
          </a:stretch>
        </p:blipFill>
        <p:spPr bwMode="auto">
          <a:xfrm>
            <a:off x="1567713" y="838200"/>
            <a:ext cx="5703774" cy="5257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pPr>
              <a:buNone/>
            </a:pPr>
            <a:r>
              <a:rPr lang="en-IN" b="1" dirty="0" smtClean="0">
                <a:latin typeface="Times New Roman" pitchFamily="18" charset="0"/>
                <a:cs typeface="Times New Roman" pitchFamily="18" charset="0"/>
              </a:rPr>
              <a:t>Example 2: Constructor </a:t>
            </a:r>
            <a:r>
              <a:rPr lang="en-US" b="1" dirty="0" smtClean="0">
                <a:latin typeface="Times New Roman" pitchFamily="18" charset="0"/>
                <a:cs typeface="Times New Roman" pitchFamily="18" charset="0"/>
              </a:rPr>
              <a:t>Argument Resolution </a:t>
            </a:r>
            <a:r>
              <a:rPr lang="en-IN" b="1" dirty="0" smtClean="0">
                <a:latin typeface="Times New Roman" pitchFamily="18" charset="0"/>
                <a:cs typeface="Times New Roman" pitchFamily="18" charset="0"/>
              </a:rPr>
              <a:t>example.</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class</a:t>
            </a:r>
            <a:r>
              <a:rPr lang="en-IN" dirty="0" smtClean="0">
                <a:latin typeface="Times New Roman" pitchFamily="18" charset="0"/>
                <a:cs typeface="Times New Roman" pitchFamily="18" charset="0"/>
              </a:rPr>
              <a:t> Employee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private</a:t>
            </a:r>
            <a:r>
              <a:rPr lang="en-IN" dirty="0" smtClean="0">
                <a:latin typeface="Times New Roman" pitchFamily="18" charset="0"/>
                <a:cs typeface="Times New Roman" pitchFamily="18" charset="0"/>
              </a:rPr>
              <a:t> String </a:t>
            </a:r>
            <a:r>
              <a:rPr lang="en-IN" dirty="0" err="1" smtClean="0">
                <a:latin typeface="Times New Roman" pitchFamily="18" charset="0"/>
                <a:cs typeface="Times New Roman" pitchFamily="18" charset="0"/>
              </a:rPr>
              <a:t>empNo</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Employee(String </a:t>
            </a:r>
            <a:r>
              <a:rPr lang="en-IN" dirty="0" err="1" smtClean="0">
                <a:latin typeface="Times New Roman" pitchFamily="18" charset="0"/>
                <a:cs typeface="Times New Roman" pitchFamily="18" charset="0"/>
              </a:rPr>
              <a:t>empNo</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System.</a:t>
            </a:r>
            <a:r>
              <a:rPr lang="en-IN" i="1" dirty="0" err="1" smtClean="0">
                <a:latin typeface="Times New Roman" pitchFamily="18" charset="0"/>
                <a:cs typeface="Times New Roman" pitchFamily="18" charset="0"/>
              </a:rPr>
              <a:t>out</a:t>
            </a:r>
            <a:r>
              <a:rPr lang="en-IN" dirty="0" err="1" smtClean="0">
                <a:latin typeface="Times New Roman" pitchFamily="18" charset="0"/>
                <a:cs typeface="Times New Roman" pitchFamily="18" charset="0"/>
              </a:rPr>
              <a:t>.println</a:t>
            </a:r>
            <a:r>
              <a:rPr lang="en-IN" dirty="0" smtClean="0">
                <a:latin typeface="Times New Roman" pitchFamily="18" charset="0"/>
                <a:cs typeface="Times New Roman" pitchFamily="18" charset="0"/>
              </a:rPr>
              <a:t>("String version Constructor called");</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this</a:t>
            </a:r>
            <a:r>
              <a:rPr lang="en-IN" dirty="0" err="1" smtClean="0">
                <a:latin typeface="Times New Roman" pitchFamily="18" charset="0"/>
                <a:cs typeface="Times New Roman" pitchFamily="18" charset="0"/>
              </a:rPr>
              <a:t>.empNo</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empNo</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Employee(</a:t>
            </a:r>
            <a:r>
              <a:rPr lang="en-IN" b="1"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empNo</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System.</a:t>
            </a:r>
            <a:r>
              <a:rPr lang="en-IN" i="1" dirty="0" err="1" smtClean="0">
                <a:latin typeface="Times New Roman" pitchFamily="18" charset="0"/>
                <a:cs typeface="Times New Roman" pitchFamily="18" charset="0"/>
              </a:rPr>
              <a:t>out</a:t>
            </a:r>
            <a:r>
              <a:rPr lang="en-IN" dirty="0" err="1" smtClean="0">
                <a:latin typeface="Times New Roman" pitchFamily="18" charset="0"/>
                <a:cs typeface="Times New Roman" pitchFamily="18" charset="0"/>
              </a:rPr>
              <a:t>.println</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version constructor called");</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this.empNo</a:t>
            </a:r>
            <a:r>
              <a:rPr lang="en-IN" b="1" dirty="0" smtClean="0">
                <a:latin typeface="Times New Roman" pitchFamily="18" charset="0"/>
                <a:cs typeface="Times New Roman" pitchFamily="18" charset="0"/>
              </a:rPr>
              <a:t> = "Number:"+</a:t>
            </a:r>
            <a:r>
              <a:rPr lang="en-IN" b="1" dirty="0" err="1" smtClean="0">
                <a:latin typeface="Times New Roman" pitchFamily="18" charset="0"/>
                <a:cs typeface="Times New Roman" pitchFamily="18" charset="0"/>
              </a:rPr>
              <a:t>Integer.toString</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empNo</a:t>
            </a:r>
            <a:r>
              <a:rPr lang="en-IN"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String </a:t>
            </a:r>
            <a:r>
              <a:rPr lang="en-IN" dirty="0" err="1" smtClean="0">
                <a:latin typeface="Times New Roman" pitchFamily="18" charset="0"/>
                <a:cs typeface="Times New Roman" pitchFamily="18" charset="0"/>
              </a:rPr>
              <a:t>toString</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return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empNo</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static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void</a:t>
            </a:r>
            <a:r>
              <a:rPr lang="en-IN" dirty="0" smtClean="0">
                <a:latin typeface="Times New Roman" pitchFamily="18" charset="0"/>
                <a:cs typeface="Times New Roman" pitchFamily="18" charset="0"/>
              </a:rPr>
              <a:t> main(String </a:t>
            </a:r>
            <a:r>
              <a:rPr lang="en-IN" dirty="0" err="1" smtClean="0">
                <a:latin typeface="Times New Roman" pitchFamily="18" charset="0"/>
                <a:cs typeface="Times New Roman" pitchFamily="18" charset="0"/>
              </a:rPr>
              <a:t>args</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ApplicationContext</a:t>
            </a:r>
            <a:r>
              <a:rPr lang="en-IN" dirty="0" smtClean="0">
                <a:latin typeface="Times New Roman" pitchFamily="18" charset="0"/>
                <a:cs typeface="Times New Roman" pitchFamily="18" charset="0"/>
              </a:rPr>
              <a:t> container = </a:t>
            </a:r>
            <a:r>
              <a:rPr lang="en-IN" b="1" dirty="0" smtClean="0">
                <a:latin typeface="Times New Roman" pitchFamily="18" charset="0"/>
                <a:cs typeface="Times New Roman" pitchFamily="18" charset="0"/>
              </a:rPr>
              <a:t>new</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ClassPathXmlApplicationContext</a:t>
            </a:r>
            <a:r>
              <a:rPr lang="en-IN" dirty="0" smtClean="0">
                <a:latin typeface="Times New Roman" pitchFamily="18" charset="0"/>
                <a:cs typeface="Times New Roman" pitchFamily="18" charset="0"/>
              </a:rPr>
              <a:t>("applicationContext.xml");</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Employee </a:t>
            </a:r>
            <a:r>
              <a:rPr lang="en-IN" dirty="0" err="1" smtClean="0">
                <a:latin typeface="Times New Roman" pitchFamily="18" charset="0"/>
                <a:cs typeface="Times New Roman" pitchFamily="18" charset="0"/>
              </a:rPr>
              <a:t>employee</a:t>
            </a:r>
            <a:r>
              <a:rPr lang="en-IN" dirty="0" smtClean="0">
                <a:latin typeface="Times New Roman" pitchFamily="18" charset="0"/>
                <a:cs typeface="Times New Roman" pitchFamily="18" charset="0"/>
              </a:rPr>
              <a:t> = (Employee)</a:t>
            </a:r>
            <a:r>
              <a:rPr lang="en-IN" dirty="0" err="1" smtClean="0">
                <a:latin typeface="Times New Roman" pitchFamily="18" charset="0"/>
                <a:cs typeface="Times New Roman" pitchFamily="18" charset="0"/>
              </a:rPr>
              <a:t>container.getBean</a:t>
            </a:r>
            <a:r>
              <a:rPr lang="en-IN" dirty="0" smtClean="0">
                <a:latin typeface="Times New Roman" pitchFamily="18" charset="0"/>
                <a:cs typeface="Times New Roman" pitchFamily="18" charset="0"/>
              </a:rPr>
              <a:t>("employee");</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System.</a:t>
            </a:r>
            <a:r>
              <a:rPr lang="en-IN" i="1" dirty="0" err="1" smtClean="0">
                <a:latin typeface="Times New Roman" pitchFamily="18" charset="0"/>
                <a:cs typeface="Times New Roman" pitchFamily="18" charset="0"/>
              </a:rPr>
              <a:t>out</a:t>
            </a:r>
            <a:r>
              <a:rPr lang="en-IN" dirty="0" err="1" smtClean="0">
                <a:latin typeface="Times New Roman" pitchFamily="18" charset="0"/>
                <a:cs typeface="Times New Roman" pitchFamily="18" charset="0"/>
              </a:rPr>
              <a:t>.println</a:t>
            </a:r>
            <a:r>
              <a:rPr lang="en-IN" dirty="0" smtClean="0">
                <a:latin typeface="Times New Roman" pitchFamily="18" charset="0"/>
                <a:cs typeface="Times New Roman" pitchFamily="18" charset="0"/>
              </a:rPr>
              <a:t>(employee);</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&lt;bean id=</a:t>
            </a:r>
            <a:r>
              <a:rPr lang="en-IN" i="1" dirty="0" smtClean="0">
                <a:latin typeface="Times New Roman" pitchFamily="18" charset="0"/>
                <a:cs typeface="Times New Roman" pitchFamily="18" charset="0"/>
              </a:rPr>
              <a:t>"employee"</a:t>
            </a:r>
            <a:r>
              <a:rPr lang="en-IN" dirty="0" smtClean="0">
                <a:latin typeface="Times New Roman" pitchFamily="18" charset="0"/>
                <a:cs typeface="Times New Roman" pitchFamily="18" charset="0"/>
              </a:rPr>
              <a:t> class=</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com.apparao.constructor.test.Employee</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&lt;constructor-</a:t>
            </a:r>
            <a:r>
              <a:rPr lang="en-IN" dirty="0" err="1" smtClean="0">
                <a:latin typeface="Times New Roman" pitchFamily="18" charset="0"/>
                <a:cs typeface="Times New Roman" pitchFamily="18" charset="0"/>
              </a:rPr>
              <a:t>arg</a:t>
            </a:r>
            <a:r>
              <a:rPr lang="en-IN" dirty="0" smtClean="0">
                <a:latin typeface="Times New Roman" pitchFamily="18" charset="0"/>
                <a:cs typeface="Times New Roman" pitchFamily="18" charset="0"/>
              </a:rPr>
              <a:t> value=</a:t>
            </a:r>
            <a:r>
              <a:rPr lang="en-IN" i="1" dirty="0" smtClean="0">
                <a:latin typeface="Times New Roman" pitchFamily="18" charset="0"/>
                <a:cs typeface="Times New Roman" pitchFamily="18" charset="0"/>
              </a:rPr>
              <a:t>"100"</a:t>
            </a:r>
            <a:r>
              <a:rPr lang="en-IN" dirty="0" smtClean="0">
                <a:latin typeface="Times New Roman" pitchFamily="18" charset="0"/>
                <a:cs typeface="Times New Roman" pitchFamily="18" charset="0"/>
              </a:rPr>
              <a:t> /&gt;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&lt;/bean&gt;</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800" b="1" dirty="0" smtClean="0">
                <a:latin typeface="Times New Roman" pitchFamily="18" charset="0"/>
                <a:cs typeface="Times New Roman" pitchFamily="18" charset="0"/>
              </a:rPr>
              <a:t>Output</a:t>
            </a:r>
            <a:r>
              <a:rPr lang="en-IN" sz="1800" dirty="0" smtClean="0">
                <a:latin typeface="Times New Roman" pitchFamily="18" charset="0"/>
                <a:cs typeface="Times New Roman" pitchFamily="18" charset="0"/>
              </a:rPr>
              <a:t>: String version Constructor called</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100</a:t>
            </a:r>
          </a:p>
          <a:p>
            <a:pPr>
              <a:buNone/>
            </a:pP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This shows that the constructor with the spring argument was called. This is not the desired effect, sine we want to prefix any integer values passed in using constructor injection with Number: as shown in the </a:t>
            </a:r>
            <a:r>
              <a:rPr lang="en-IN" sz="1800" dirty="0" err="1" smtClean="0">
                <a:latin typeface="Times New Roman" pitchFamily="18" charset="0"/>
                <a:cs typeface="Times New Roman" pitchFamily="18" charset="0"/>
              </a:rPr>
              <a:t>int</a:t>
            </a:r>
            <a:r>
              <a:rPr lang="en-IN" sz="1800" dirty="0" smtClean="0">
                <a:latin typeface="Times New Roman" pitchFamily="18" charset="0"/>
                <a:cs typeface="Times New Roman" pitchFamily="18" charset="0"/>
              </a:rPr>
              <a:t> constructor. To get around this, we need to make a small modification to the configuration.</a:t>
            </a:r>
          </a:p>
          <a:p>
            <a:pPr>
              <a:buNone/>
            </a:pP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 id=</a:t>
            </a:r>
            <a:r>
              <a:rPr lang="en-IN" sz="1800" i="1" dirty="0" smtClean="0">
                <a:latin typeface="Times New Roman" pitchFamily="18" charset="0"/>
                <a:cs typeface="Times New Roman" pitchFamily="18" charset="0"/>
              </a:rPr>
              <a:t>"employee"</a:t>
            </a:r>
            <a:r>
              <a:rPr lang="en-IN" sz="1800" dirty="0" smtClean="0">
                <a:latin typeface="Times New Roman" pitchFamily="18" charset="0"/>
                <a:cs typeface="Times New Roman" pitchFamily="18" charset="0"/>
              </a:rPr>
              <a:t> class=</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com.apparao.constructor.test.Employee</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&lt;constructor-</a:t>
            </a:r>
            <a:r>
              <a:rPr lang="en-IN" sz="1800" dirty="0" err="1" smtClean="0">
                <a:latin typeface="Times New Roman" pitchFamily="18" charset="0"/>
                <a:cs typeface="Times New Roman" pitchFamily="18" charset="0"/>
              </a:rPr>
              <a:t>arg</a:t>
            </a:r>
            <a:r>
              <a:rPr lang="en-IN" sz="1800" dirty="0" smtClean="0">
                <a:latin typeface="Times New Roman" pitchFamily="18" charset="0"/>
                <a:cs typeface="Times New Roman" pitchFamily="18" charset="0"/>
              </a:rPr>
              <a:t> value=</a:t>
            </a:r>
            <a:r>
              <a:rPr lang="en-IN" sz="1800" i="1" dirty="0" smtClean="0">
                <a:latin typeface="Times New Roman" pitchFamily="18" charset="0"/>
                <a:cs typeface="Times New Roman" pitchFamily="18" charset="0"/>
              </a:rPr>
              <a:t>"100"</a:t>
            </a:r>
            <a:r>
              <a:rPr lang="en-IN" sz="1800" dirty="0" smtClean="0">
                <a:latin typeface="Times New Roman" pitchFamily="18" charset="0"/>
                <a:cs typeface="Times New Roman" pitchFamily="18" charset="0"/>
              </a:rPr>
              <a:t> type=</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int</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&lt;/bean&gt;</a:t>
            </a:r>
          </a:p>
          <a:p>
            <a:pPr>
              <a:buNone/>
            </a:pP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Output: </a:t>
            </a:r>
            <a:r>
              <a:rPr lang="en-IN" sz="1800" dirty="0" err="1" smtClean="0">
                <a:latin typeface="Times New Roman" pitchFamily="18" charset="0"/>
                <a:cs typeface="Times New Roman" pitchFamily="18" charset="0"/>
              </a:rPr>
              <a:t>int</a:t>
            </a:r>
            <a:r>
              <a:rPr lang="en-IN" sz="1800" dirty="0" smtClean="0">
                <a:latin typeface="Times New Roman" pitchFamily="18" charset="0"/>
                <a:cs typeface="Times New Roman" pitchFamily="18" charset="0"/>
              </a:rPr>
              <a:t> version constructor called</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Number:100</a:t>
            </a:r>
            <a:endParaRPr lang="en-US" sz="1800" dirty="0" smtClean="0">
              <a:latin typeface="Times New Roman" pitchFamily="18" charset="0"/>
              <a:cs typeface="Times New Roman" pitchFamily="18" charset="0"/>
            </a:endParaRPr>
          </a:p>
          <a:p>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IN" sz="900" b="1" dirty="0" smtClean="0">
                <a:latin typeface="Times New Roman" pitchFamily="18" charset="0"/>
                <a:cs typeface="Times New Roman" pitchFamily="18" charset="0"/>
              </a:rPr>
              <a:t>public</a:t>
            </a: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class</a:t>
            </a:r>
            <a:r>
              <a:rPr lang="en-IN" sz="900" dirty="0" smtClean="0">
                <a:latin typeface="Times New Roman" pitchFamily="18" charset="0"/>
                <a:cs typeface="Times New Roman" pitchFamily="18" charset="0"/>
              </a:rPr>
              <a:t> Employee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private</a:t>
            </a:r>
            <a:r>
              <a:rPr lang="en-IN" sz="900" dirty="0" smtClean="0">
                <a:latin typeface="Times New Roman" pitchFamily="18" charset="0"/>
                <a:cs typeface="Times New Roman" pitchFamily="18" charset="0"/>
              </a:rPr>
              <a:t> String </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private</a:t>
            </a:r>
            <a:r>
              <a:rPr lang="en-IN" sz="900" dirty="0" smtClean="0">
                <a:latin typeface="Times New Roman" pitchFamily="18" charset="0"/>
                <a:cs typeface="Times New Roman" pitchFamily="18" charset="0"/>
              </a:rPr>
              <a:t> String </a:t>
            </a:r>
            <a:r>
              <a:rPr lang="en-IN" sz="900" dirty="0" err="1" smtClean="0">
                <a:latin typeface="Times New Roman" pitchFamily="18" charset="0"/>
                <a:cs typeface="Times New Roman" pitchFamily="18" charset="0"/>
              </a:rPr>
              <a:t>ename</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private</a:t>
            </a: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float</a:t>
            </a:r>
            <a:r>
              <a:rPr lang="en-IN" sz="900" dirty="0" smtClean="0">
                <a:latin typeface="Times New Roman" pitchFamily="18" charset="0"/>
                <a:cs typeface="Times New Roman" pitchFamily="18" charset="0"/>
              </a:rPr>
              <a:t> salary;</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private</a:t>
            </a: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float</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comm</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public</a:t>
            </a:r>
            <a:r>
              <a:rPr lang="en-IN" sz="900" dirty="0" smtClean="0">
                <a:latin typeface="Times New Roman" pitchFamily="18" charset="0"/>
                <a:cs typeface="Times New Roman" pitchFamily="18" charset="0"/>
              </a:rPr>
              <a:t> Employee(String </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("String version Constructor called");</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err="1" smtClean="0">
                <a:latin typeface="Times New Roman" pitchFamily="18" charset="0"/>
                <a:cs typeface="Times New Roman" pitchFamily="18" charset="0"/>
              </a:rPr>
              <a:t>this</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 = </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public</a:t>
            </a:r>
            <a:r>
              <a:rPr lang="en-IN" sz="900" dirty="0" smtClean="0">
                <a:latin typeface="Times New Roman" pitchFamily="18" charset="0"/>
                <a:cs typeface="Times New Roman" pitchFamily="18" charset="0"/>
              </a:rPr>
              <a:t> Employee(</a:t>
            </a:r>
            <a:r>
              <a:rPr lang="en-IN" sz="900" b="1" dirty="0" err="1" smtClean="0">
                <a:latin typeface="Times New Roman" pitchFamily="18" charset="0"/>
                <a:cs typeface="Times New Roman" pitchFamily="18" charset="0"/>
              </a:rPr>
              <a:t>int</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int</a:t>
            </a:r>
            <a:r>
              <a:rPr lang="en-IN" sz="900" dirty="0" smtClean="0">
                <a:latin typeface="Times New Roman" pitchFamily="18" charset="0"/>
                <a:cs typeface="Times New Roman" pitchFamily="18" charset="0"/>
              </a:rPr>
              <a:t> version constructor called");</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err="1" smtClean="0">
                <a:latin typeface="Times New Roman" pitchFamily="18" charset="0"/>
                <a:cs typeface="Times New Roman" pitchFamily="18" charset="0"/>
              </a:rPr>
              <a:t>this</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 = "Number:"+</a:t>
            </a:r>
            <a:r>
              <a:rPr lang="en-IN" sz="900" dirty="0" err="1" smtClean="0">
                <a:latin typeface="Times New Roman" pitchFamily="18" charset="0"/>
                <a:cs typeface="Times New Roman" pitchFamily="18" charset="0"/>
              </a:rPr>
              <a:t>Integer.</a:t>
            </a:r>
            <a:r>
              <a:rPr lang="en-IN" sz="900" i="1" dirty="0" err="1" smtClean="0">
                <a:latin typeface="Times New Roman" pitchFamily="18" charset="0"/>
                <a:cs typeface="Times New Roman" pitchFamily="18" charset="0"/>
              </a:rPr>
              <a:t>toString</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public</a:t>
            </a:r>
            <a:r>
              <a:rPr lang="en-IN" sz="900" dirty="0" smtClean="0">
                <a:latin typeface="Times New Roman" pitchFamily="18" charset="0"/>
                <a:cs typeface="Times New Roman" pitchFamily="18" charset="0"/>
              </a:rPr>
              <a:t> Employee(String </a:t>
            </a:r>
            <a:r>
              <a:rPr lang="en-IN" sz="900" dirty="0" err="1" smtClean="0">
                <a:latin typeface="Times New Roman" pitchFamily="18" charset="0"/>
                <a:cs typeface="Times New Roman" pitchFamily="18" charset="0"/>
              </a:rPr>
              <a:t>empNo,String</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ename,</a:t>
            </a:r>
            <a:r>
              <a:rPr lang="en-IN" sz="900" b="1" dirty="0" err="1" smtClean="0">
                <a:latin typeface="Times New Roman" pitchFamily="18" charset="0"/>
                <a:cs typeface="Times New Roman" pitchFamily="18" charset="0"/>
              </a:rPr>
              <a:t>float</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salary,</a:t>
            </a:r>
            <a:r>
              <a:rPr lang="en-IN" sz="900" b="1" dirty="0" err="1" smtClean="0">
                <a:latin typeface="Times New Roman" pitchFamily="18" charset="0"/>
                <a:cs typeface="Times New Roman" pitchFamily="18" charset="0"/>
              </a:rPr>
              <a:t>float</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comm</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("multiple constructor");</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err="1" smtClean="0">
                <a:latin typeface="Times New Roman" pitchFamily="18" charset="0"/>
                <a:cs typeface="Times New Roman" pitchFamily="18" charset="0"/>
              </a:rPr>
              <a:t>this</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 = </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err="1" smtClean="0">
                <a:latin typeface="Times New Roman" pitchFamily="18" charset="0"/>
                <a:cs typeface="Times New Roman" pitchFamily="18" charset="0"/>
              </a:rPr>
              <a:t>this</a:t>
            </a:r>
            <a:r>
              <a:rPr lang="en-IN" sz="900" dirty="0" err="1" smtClean="0">
                <a:latin typeface="Times New Roman" pitchFamily="18" charset="0"/>
                <a:cs typeface="Times New Roman" pitchFamily="18" charset="0"/>
              </a:rPr>
              <a:t>.ename</a:t>
            </a:r>
            <a:r>
              <a:rPr lang="en-IN" sz="900" dirty="0" smtClean="0">
                <a:latin typeface="Times New Roman" pitchFamily="18" charset="0"/>
                <a:cs typeface="Times New Roman" pitchFamily="18" charset="0"/>
              </a:rPr>
              <a:t> = </a:t>
            </a:r>
            <a:r>
              <a:rPr lang="en-IN" sz="900" dirty="0" err="1" smtClean="0">
                <a:latin typeface="Times New Roman" pitchFamily="18" charset="0"/>
                <a:cs typeface="Times New Roman" pitchFamily="18" charset="0"/>
              </a:rPr>
              <a:t>ename</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err="1" smtClean="0">
                <a:latin typeface="Times New Roman" pitchFamily="18" charset="0"/>
                <a:cs typeface="Times New Roman" pitchFamily="18" charset="0"/>
              </a:rPr>
              <a:t>this</a:t>
            </a:r>
            <a:r>
              <a:rPr lang="en-IN" sz="900" dirty="0" err="1" smtClean="0">
                <a:latin typeface="Times New Roman" pitchFamily="18" charset="0"/>
                <a:cs typeface="Times New Roman" pitchFamily="18" charset="0"/>
              </a:rPr>
              <a:t>.salary</a:t>
            </a:r>
            <a:r>
              <a:rPr lang="en-IN" sz="900" dirty="0" smtClean="0">
                <a:latin typeface="Times New Roman" pitchFamily="18" charset="0"/>
                <a:cs typeface="Times New Roman" pitchFamily="18" charset="0"/>
              </a:rPr>
              <a:t> = salary;</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err="1" smtClean="0">
                <a:latin typeface="Times New Roman" pitchFamily="18" charset="0"/>
                <a:cs typeface="Times New Roman" pitchFamily="18" charset="0"/>
              </a:rPr>
              <a:t>this</a:t>
            </a:r>
            <a:r>
              <a:rPr lang="en-IN" sz="900" dirty="0" err="1" smtClean="0">
                <a:latin typeface="Times New Roman" pitchFamily="18" charset="0"/>
                <a:cs typeface="Times New Roman" pitchFamily="18" charset="0"/>
              </a:rPr>
              <a:t>.comm</a:t>
            </a:r>
            <a:r>
              <a:rPr lang="en-IN" sz="900" dirty="0" smtClean="0">
                <a:latin typeface="Times New Roman" pitchFamily="18" charset="0"/>
                <a:cs typeface="Times New Roman" pitchFamily="18" charset="0"/>
              </a:rPr>
              <a:t> = </a:t>
            </a:r>
            <a:r>
              <a:rPr lang="en-IN" sz="900" dirty="0" err="1" smtClean="0">
                <a:latin typeface="Times New Roman" pitchFamily="18" charset="0"/>
                <a:cs typeface="Times New Roman" pitchFamily="18" charset="0"/>
              </a:rPr>
              <a:t>comm</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public</a:t>
            </a:r>
            <a:r>
              <a:rPr lang="en-IN" sz="900" dirty="0" smtClean="0">
                <a:latin typeface="Times New Roman" pitchFamily="18" charset="0"/>
                <a:cs typeface="Times New Roman" pitchFamily="18" charset="0"/>
              </a:rPr>
              <a:t> String </a:t>
            </a:r>
            <a:r>
              <a:rPr lang="en-IN" sz="900" dirty="0" err="1" smtClean="0">
                <a:latin typeface="Times New Roman" pitchFamily="18" charset="0"/>
                <a:cs typeface="Times New Roman" pitchFamily="18" charset="0"/>
              </a:rPr>
              <a:t>toString</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return</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public</a:t>
            </a: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static</a:t>
            </a:r>
            <a:r>
              <a:rPr lang="en-IN" sz="900" dirty="0" smtClean="0">
                <a:latin typeface="Times New Roman" pitchFamily="18" charset="0"/>
                <a:cs typeface="Times New Roman" pitchFamily="18" charset="0"/>
              </a:rPr>
              <a:t> </a:t>
            </a:r>
            <a:r>
              <a:rPr lang="en-IN" sz="900" b="1" dirty="0" smtClean="0">
                <a:latin typeface="Times New Roman" pitchFamily="18" charset="0"/>
                <a:cs typeface="Times New Roman" pitchFamily="18" charset="0"/>
              </a:rPr>
              <a:t>void</a:t>
            </a:r>
            <a:r>
              <a:rPr lang="en-IN" sz="900" dirty="0" smtClean="0">
                <a:latin typeface="Times New Roman" pitchFamily="18" charset="0"/>
                <a:cs typeface="Times New Roman" pitchFamily="18" charset="0"/>
              </a:rPr>
              <a:t> main(String </a:t>
            </a:r>
            <a:r>
              <a:rPr lang="en-IN" sz="900" dirty="0" err="1" smtClean="0">
                <a:latin typeface="Times New Roman" pitchFamily="18" charset="0"/>
                <a:cs typeface="Times New Roman" pitchFamily="18" charset="0"/>
              </a:rPr>
              <a:t>args</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ApplicationContext</a:t>
            </a:r>
            <a:r>
              <a:rPr lang="en-IN" sz="900" dirty="0" smtClean="0">
                <a:latin typeface="Times New Roman" pitchFamily="18" charset="0"/>
                <a:cs typeface="Times New Roman" pitchFamily="18" charset="0"/>
              </a:rPr>
              <a:t> container = </a:t>
            </a:r>
            <a:r>
              <a:rPr lang="en-IN" sz="900" b="1" dirty="0" smtClean="0">
                <a:latin typeface="Times New Roman" pitchFamily="18" charset="0"/>
                <a:cs typeface="Times New Roman" pitchFamily="18" charset="0"/>
              </a:rPr>
              <a:t>new</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ClassPathXmlApplicationContext</a:t>
            </a:r>
            <a:r>
              <a:rPr lang="en-IN" sz="900" dirty="0" smtClean="0">
                <a:latin typeface="Times New Roman" pitchFamily="18" charset="0"/>
                <a:cs typeface="Times New Roman" pitchFamily="18" charset="0"/>
              </a:rPr>
              <a:t>("applicationContext.xml");</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Employee </a:t>
            </a:r>
            <a:r>
              <a:rPr lang="en-IN" sz="900" dirty="0" err="1" smtClean="0">
                <a:latin typeface="Times New Roman" pitchFamily="18" charset="0"/>
                <a:cs typeface="Times New Roman" pitchFamily="18" charset="0"/>
              </a:rPr>
              <a:t>employee</a:t>
            </a:r>
            <a:r>
              <a:rPr lang="en-IN" sz="900" dirty="0" smtClean="0">
                <a:latin typeface="Times New Roman" pitchFamily="18" charset="0"/>
                <a:cs typeface="Times New Roman" pitchFamily="18" charset="0"/>
              </a:rPr>
              <a:t> = (Employee)</a:t>
            </a:r>
            <a:r>
              <a:rPr lang="en-IN" sz="900" dirty="0" err="1" smtClean="0">
                <a:latin typeface="Times New Roman" pitchFamily="18" charset="0"/>
                <a:cs typeface="Times New Roman" pitchFamily="18" charset="0"/>
              </a:rPr>
              <a:t>container.getBean</a:t>
            </a:r>
            <a:r>
              <a:rPr lang="en-IN" sz="900" dirty="0" smtClean="0">
                <a:latin typeface="Times New Roman" pitchFamily="18" charset="0"/>
                <a:cs typeface="Times New Roman" pitchFamily="18" charset="0"/>
              </a:rPr>
              <a:t>("employee");</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(employee);</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Empno</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employee.empNo</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a:t>
            </a:r>
            <a:r>
              <a:rPr lang="en-IN" sz="900" dirty="0" smtClean="0">
                <a:latin typeface="Times New Roman" pitchFamily="18" charset="0"/>
                <a:cs typeface="Times New Roman" pitchFamily="18" charset="0"/>
              </a:rPr>
              <a:t> name:"+</a:t>
            </a:r>
            <a:r>
              <a:rPr lang="en-IN" sz="900" dirty="0" err="1" smtClean="0">
                <a:latin typeface="Times New Roman" pitchFamily="18" charset="0"/>
                <a:cs typeface="Times New Roman" pitchFamily="18" charset="0"/>
              </a:rPr>
              <a:t>employee.ename</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a:t>
            </a:r>
            <a:r>
              <a:rPr lang="en-IN" sz="900" dirty="0" smtClean="0">
                <a:latin typeface="Times New Roman" pitchFamily="18" charset="0"/>
                <a:cs typeface="Times New Roman" pitchFamily="18" charset="0"/>
              </a:rPr>
              <a:t> salary:"+</a:t>
            </a:r>
            <a:r>
              <a:rPr lang="en-IN" sz="900" dirty="0" err="1" smtClean="0">
                <a:latin typeface="Times New Roman" pitchFamily="18" charset="0"/>
                <a:cs typeface="Times New Roman" pitchFamily="18" charset="0"/>
              </a:rPr>
              <a:t>employee.salary</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System.</a:t>
            </a:r>
            <a:r>
              <a:rPr lang="en-IN" sz="900" i="1" dirty="0" err="1" smtClean="0">
                <a:latin typeface="Times New Roman" pitchFamily="18" charset="0"/>
                <a:cs typeface="Times New Roman" pitchFamily="18" charset="0"/>
              </a:rPr>
              <a:t>out</a:t>
            </a:r>
            <a:r>
              <a:rPr lang="en-IN" sz="900" dirty="0" err="1" smtClean="0">
                <a:latin typeface="Times New Roman" pitchFamily="18" charset="0"/>
                <a:cs typeface="Times New Roman" pitchFamily="18" charset="0"/>
              </a:rPr>
              <a:t>.println</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a:t>
            </a:r>
            <a:r>
              <a:rPr lang="en-IN" sz="900" dirty="0" smtClean="0">
                <a:latin typeface="Times New Roman" pitchFamily="18" charset="0"/>
                <a:cs typeface="Times New Roman" pitchFamily="18" charset="0"/>
              </a:rPr>
              <a:t> </a:t>
            </a:r>
            <a:r>
              <a:rPr lang="en-IN" sz="900" dirty="0" err="1" smtClean="0">
                <a:latin typeface="Times New Roman" pitchFamily="18" charset="0"/>
                <a:cs typeface="Times New Roman" pitchFamily="18" charset="0"/>
              </a:rPr>
              <a:t>comm</a:t>
            </a:r>
            <a:r>
              <a:rPr lang="en-IN" sz="900" dirty="0" smtClean="0">
                <a:latin typeface="Times New Roman" pitchFamily="18" charset="0"/>
                <a:cs typeface="Times New Roman" pitchFamily="18" charset="0"/>
              </a:rPr>
              <a:t>:"+</a:t>
            </a:r>
            <a:r>
              <a:rPr lang="en-IN" sz="900" dirty="0" err="1" smtClean="0">
                <a:latin typeface="Times New Roman" pitchFamily="18" charset="0"/>
                <a:cs typeface="Times New Roman" pitchFamily="18" charset="0"/>
              </a:rPr>
              <a:t>employee.comm</a:t>
            </a: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	}</a:t>
            </a:r>
            <a:endParaRPr lang="en-US" sz="900" dirty="0" smtClean="0">
              <a:latin typeface="Times New Roman" pitchFamily="18" charset="0"/>
              <a:cs typeface="Times New Roman" pitchFamily="18" charset="0"/>
            </a:endParaRPr>
          </a:p>
          <a:p>
            <a:pPr>
              <a:buNone/>
            </a:pPr>
            <a:r>
              <a:rPr lang="en-IN" sz="900" dirty="0" smtClean="0">
                <a:latin typeface="Times New Roman" pitchFamily="18" charset="0"/>
                <a:cs typeface="Times New Roman" pitchFamily="18" charset="0"/>
              </a:rPr>
              <a:t>}</a:t>
            </a:r>
            <a:endParaRPr lang="en-US" sz="900" dirty="0" smtClean="0">
              <a:latin typeface="Times New Roman" pitchFamily="18" charset="0"/>
              <a:cs typeface="Times New Roman" pitchFamily="18" charset="0"/>
            </a:endParaRPr>
          </a:p>
          <a:p>
            <a:pPr>
              <a:buNone/>
            </a:pPr>
            <a:endParaRPr lang="en-US" sz="9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500" dirty="0" smtClean="0">
                <a:latin typeface="Times New Roman" pitchFamily="18" charset="0"/>
                <a:cs typeface="Times New Roman" pitchFamily="18" charset="0"/>
              </a:rPr>
              <a:t>applicationContext.xml</a:t>
            </a:r>
          </a:p>
          <a:p>
            <a:pPr>
              <a:buNone/>
            </a:pP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&lt;bean id=</a:t>
            </a:r>
            <a:r>
              <a:rPr lang="en-IN" sz="1500" i="1" dirty="0" smtClean="0">
                <a:latin typeface="Times New Roman" pitchFamily="18" charset="0"/>
                <a:cs typeface="Times New Roman" pitchFamily="18" charset="0"/>
              </a:rPr>
              <a:t>"employee"</a:t>
            </a:r>
            <a:r>
              <a:rPr lang="en-IN" sz="1500" dirty="0" smtClean="0">
                <a:latin typeface="Times New Roman" pitchFamily="18" charset="0"/>
                <a:cs typeface="Times New Roman" pitchFamily="18" charset="0"/>
              </a:rPr>
              <a:t> class=</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com.apparao.constructor.test.Employee</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&lt;constructor-</a:t>
            </a:r>
            <a:r>
              <a:rPr lang="en-IN" sz="1500" dirty="0" err="1" smtClean="0">
                <a:latin typeface="Times New Roman" pitchFamily="18" charset="0"/>
                <a:cs typeface="Times New Roman" pitchFamily="18" charset="0"/>
              </a:rPr>
              <a:t>arg</a:t>
            </a:r>
            <a:r>
              <a:rPr lang="en-IN" sz="1500" dirty="0" smtClean="0">
                <a:latin typeface="Times New Roman" pitchFamily="18" charset="0"/>
                <a:cs typeface="Times New Roman" pitchFamily="18" charset="0"/>
              </a:rPr>
              <a:t> index=</a:t>
            </a:r>
            <a:r>
              <a:rPr lang="en-IN" sz="1500" i="1" dirty="0" smtClean="0">
                <a:latin typeface="Times New Roman" pitchFamily="18" charset="0"/>
                <a:cs typeface="Times New Roman" pitchFamily="18" charset="0"/>
              </a:rPr>
              <a:t>"0"</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"100"</a:t>
            </a:r>
            <a:r>
              <a:rPr lang="en-IN" sz="1500" dirty="0" smtClean="0">
                <a:latin typeface="Times New Roman" pitchFamily="18" charset="0"/>
                <a:cs typeface="Times New Roman" pitchFamily="18" charset="0"/>
              </a:rPr>
              <a:t> type=</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java.lang.String</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&lt;constructor-</a:t>
            </a:r>
            <a:r>
              <a:rPr lang="en-IN" sz="1500" dirty="0" err="1" smtClean="0">
                <a:latin typeface="Times New Roman" pitchFamily="18" charset="0"/>
                <a:cs typeface="Times New Roman" pitchFamily="18" charset="0"/>
              </a:rPr>
              <a:t>arg</a:t>
            </a:r>
            <a:r>
              <a:rPr lang="en-IN" sz="1500" dirty="0" smtClean="0">
                <a:latin typeface="Times New Roman" pitchFamily="18" charset="0"/>
                <a:cs typeface="Times New Roman" pitchFamily="18" charset="0"/>
              </a:rPr>
              <a:t> index=</a:t>
            </a:r>
            <a:r>
              <a:rPr lang="en-IN" sz="1500" i="1" dirty="0" smtClean="0">
                <a:latin typeface="Times New Roman" pitchFamily="18" charset="0"/>
                <a:cs typeface="Times New Roman" pitchFamily="18" charset="0"/>
              </a:rPr>
              <a:t>"1"</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Ramu</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type=</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java.lang.String</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&lt;constructor-</a:t>
            </a:r>
            <a:r>
              <a:rPr lang="en-IN" sz="1500" dirty="0" err="1" smtClean="0">
                <a:latin typeface="Times New Roman" pitchFamily="18" charset="0"/>
                <a:cs typeface="Times New Roman" pitchFamily="18" charset="0"/>
              </a:rPr>
              <a:t>arg</a:t>
            </a:r>
            <a:r>
              <a:rPr lang="en-IN" sz="1500" dirty="0" smtClean="0">
                <a:latin typeface="Times New Roman" pitchFamily="18" charset="0"/>
                <a:cs typeface="Times New Roman" pitchFamily="18" charset="0"/>
              </a:rPr>
              <a:t> index=</a:t>
            </a:r>
            <a:r>
              <a:rPr lang="en-IN" sz="1500" i="1" dirty="0" smtClean="0">
                <a:latin typeface="Times New Roman" pitchFamily="18" charset="0"/>
                <a:cs typeface="Times New Roman" pitchFamily="18" charset="0"/>
              </a:rPr>
              <a:t>"2"</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"200000"</a:t>
            </a:r>
            <a:r>
              <a:rPr lang="en-IN" sz="1500" dirty="0" smtClean="0">
                <a:latin typeface="Times New Roman" pitchFamily="18" charset="0"/>
                <a:cs typeface="Times New Roman" pitchFamily="18" charset="0"/>
              </a:rPr>
              <a:t> type=</a:t>
            </a:r>
            <a:r>
              <a:rPr lang="en-IN" sz="1500" i="1" dirty="0" smtClean="0">
                <a:latin typeface="Times New Roman" pitchFamily="18" charset="0"/>
                <a:cs typeface="Times New Roman" pitchFamily="18" charset="0"/>
              </a:rPr>
              <a:t>"float"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&lt;constructor-</a:t>
            </a:r>
            <a:r>
              <a:rPr lang="en-IN" sz="1500" dirty="0" err="1" smtClean="0">
                <a:latin typeface="Times New Roman" pitchFamily="18" charset="0"/>
                <a:cs typeface="Times New Roman" pitchFamily="18" charset="0"/>
              </a:rPr>
              <a:t>arg</a:t>
            </a:r>
            <a:r>
              <a:rPr lang="en-IN" sz="1500" dirty="0" smtClean="0">
                <a:latin typeface="Times New Roman" pitchFamily="18" charset="0"/>
                <a:cs typeface="Times New Roman" pitchFamily="18" charset="0"/>
              </a:rPr>
              <a:t> index=</a:t>
            </a:r>
            <a:r>
              <a:rPr lang="en-IN" sz="1500" i="1" dirty="0" smtClean="0">
                <a:latin typeface="Times New Roman" pitchFamily="18" charset="0"/>
                <a:cs typeface="Times New Roman" pitchFamily="18" charset="0"/>
              </a:rPr>
              <a:t>"3"</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"1111"</a:t>
            </a:r>
            <a:r>
              <a:rPr lang="en-IN" sz="1500" dirty="0" smtClean="0">
                <a:latin typeface="Times New Roman" pitchFamily="18" charset="0"/>
                <a:cs typeface="Times New Roman" pitchFamily="18" charset="0"/>
              </a:rPr>
              <a:t> type=</a:t>
            </a:r>
            <a:r>
              <a:rPr lang="en-IN" sz="1500" i="1" dirty="0" smtClean="0">
                <a:latin typeface="Times New Roman" pitchFamily="18" charset="0"/>
                <a:cs typeface="Times New Roman" pitchFamily="18" charset="0"/>
              </a:rPr>
              <a:t>"float"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&lt;/bean&gt;</a:t>
            </a:r>
          </a:p>
          <a:p>
            <a:pPr>
              <a:buNone/>
            </a:pP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Output: multiple constructor</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Empno:100</a:t>
            </a:r>
            <a:endParaRPr lang="en-US" sz="1500" dirty="0" smtClean="0">
              <a:latin typeface="Times New Roman" pitchFamily="18" charset="0"/>
              <a:cs typeface="Times New Roman" pitchFamily="18" charset="0"/>
            </a:endParaRPr>
          </a:p>
          <a:p>
            <a:pPr>
              <a:buNone/>
            </a:pPr>
            <a:r>
              <a:rPr lang="en-IN" sz="1500" dirty="0" err="1" smtClean="0">
                <a:latin typeface="Times New Roman" pitchFamily="18" charset="0"/>
                <a:cs typeface="Times New Roman" pitchFamily="18" charset="0"/>
              </a:rPr>
              <a:t>Emp</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name:Ramu</a:t>
            </a:r>
            <a:endParaRPr lang="en-US" sz="1500" dirty="0" smtClean="0">
              <a:latin typeface="Times New Roman" pitchFamily="18" charset="0"/>
              <a:cs typeface="Times New Roman" pitchFamily="18" charset="0"/>
            </a:endParaRPr>
          </a:p>
          <a:p>
            <a:pPr>
              <a:buNone/>
            </a:pPr>
            <a:r>
              <a:rPr lang="en-IN" sz="1500" dirty="0" err="1" smtClean="0">
                <a:latin typeface="Times New Roman" pitchFamily="18" charset="0"/>
                <a:cs typeface="Times New Roman" pitchFamily="18" charset="0"/>
              </a:rPr>
              <a:t>Emp</a:t>
            </a:r>
            <a:r>
              <a:rPr lang="en-IN" sz="1500" dirty="0" smtClean="0">
                <a:latin typeface="Times New Roman" pitchFamily="18" charset="0"/>
                <a:cs typeface="Times New Roman" pitchFamily="18" charset="0"/>
              </a:rPr>
              <a:t> salary:200000.0</a:t>
            </a:r>
            <a:endParaRPr lang="en-US" sz="1500" dirty="0" smtClean="0">
              <a:latin typeface="Times New Roman" pitchFamily="18" charset="0"/>
              <a:cs typeface="Times New Roman" pitchFamily="18" charset="0"/>
            </a:endParaRPr>
          </a:p>
          <a:p>
            <a:pPr>
              <a:buNone/>
            </a:pPr>
            <a:r>
              <a:rPr lang="en-IN" sz="1500" dirty="0" err="1" smtClean="0">
                <a:latin typeface="Times New Roman" pitchFamily="18" charset="0"/>
                <a:cs typeface="Times New Roman" pitchFamily="18" charset="0"/>
              </a:rPr>
              <a:t>Emp</a:t>
            </a:r>
            <a:r>
              <a:rPr lang="en-IN" sz="1500" dirty="0" smtClean="0">
                <a:latin typeface="Times New Roman" pitchFamily="18" charset="0"/>
                <a:cs typeface="Times New Roman" pitchFamily="18" charset="0"/>
              </a:rPr>
              <a:t> comm:1111.0</a:t>
            </a:r>
            <a:endParaRPr lang="en-US" sz="15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b="1" u="sng" dirty="0" smtClean="0">
                <a:latin typeface="Times New Roman" pitchFamily="18" charset="0"/>
                <a:cs typeface="Times New Roman" pitchFamily="18" charset="0"/>
              </a:rPr>
              <a:t>Spring Framework Benefits:</a:t>
            </a:r>
            <a:endParaRPr lang="en-US" sz="1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lvl="0"/>
            <a:r>
              <a:rPr lang="en-IN" dirty="0" smtClean="0">
                <a:latin typeface="Times New Roman" pitchFamily="18" charset="0"/>
                <a:cs typeface="Times New Roman" pitchFamily="18" charset="0"/>
              </a:rPr>
              <a:t>Allows pojo object,poji model programming(light weight programming).</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Allows to develop all kind of applications like standalone, web, and distributed-tier applications.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It provides loose coupling using Dependency Injection.</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It provides middle ware services like transaction management, logging, and security service.(with help of Aspect Oriented Programming (AOP))</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Spring can eliminate the creation of singletons and factory classes seen on many projects.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Spring provides own web framework to develop web applications.(with help of Spring web MVC)</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Spring provides light weight containers. So we can work with spring without using web, application server software's.</a:t>
            </a:r>
            <a:endParaRPr lang="en-US"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Spring eliminates boilerplate code such as JNDI lookup, opening and closing JDBC connections and JDBC, exception handling etc.</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800" b="1" dirty="0" smtClean="0">
                <a:latin typeface="Times New Roman" pitchFamily="18" charset="0"/>
                <a:cs typeface="Times New Roman" pitchFamily="18" charset="0"/>
              </a:rPr>
              <a:t>Problems with Constructor injection:</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1. If a bean has several dependencies, the constructor’s parameter list can   be quite lengthy.</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2. If there are several ways to construct a valid object, it can be hard to come up with unique constructor, since constructor signatures vary only by the number and type of parameters.</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3. If a constructor takes two or more parameter of the same type, it may be difficult to determine what each parameter’s purpose is.</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4. Constructor injection does not lend itself readily to inheritance. A bean’s constructor will have to pass parameters to super() in order to set private properties in the parent object.</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t>Setter Injection</a:t>
            </a:r>
            <a:r>
              <a:rPr lang="en-US" sz="2000" dirty="0" smtClean="0"/>
              <a:t> :</a:t>
            </a:r>
            <a:endParaRPr lang="en-US" sz="2000"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IN" sz="1800" dirty="0" smtClean="0">
                <a:latin typeface="Times New Roman" pitchFamily="18" charset="0"/>
                <a:cs typeface="Times New Roman" pitchFamily="18" charset="0"/>
              </a:rPr>
              <a:t>1. Setter injection is the most popular type of DI and is supported by most IOC containers. </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2. The container injects dependency via a setter method declared in a component.</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Example:</a:t>
            </a:r>
          </a:p>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interface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b="1" dirty="0" smtClean="0"/>
              <a:t>public</a:t>
            </a:r>
            <a:r>
              <a:rPr lang="en-IN" sz="1800" dirty="0" smtClean="0"/>
              <a:t> </a:t>
            </a:r>
            <a:r>
              <a:rPr lang="en-IN" sz="1800" b="1" dirty="0" smtClean="0"/>
              <a:t>class</a:t>
            </a:r>
            <a:r>
              <a:rPr lang="en-IN" sz="1800" dirty="0" smtClean="0"/>
              <a:t> </a:t>
            </a:r>
            <a:r>
              <a:rPr lang="en-IN" sz="1800" dirty="0" err="1" smtClean="0"/>
              <a:t>ReportServiceImpl</a:t>
            </a:r>
            <a:r>
              <a:rPr lang="en-IN" sz="1800" dirty="0" smtClean="0"/>
              <a:t> </a:t>
            </a:r>
            <a:r>
              <a:rPr lang="en-IN" sz="1800" b="1" dirty="0" smtClean="0"/>
              <a:t>implements</a:t>
            </a:r>
            <a:r>
              <a:rPr lang="en-IN" sz="1800" dirty="0" smtClean="0"/>
              <a:t> </a:t>
            </a:r>
            <a:r>
              <a:rPr lang="en-IN" sz="1800" dirty="0" err="1" smtClean="0"/>
              <a:t>ReportService</a:t>
            </a:r>
            <a:r>
              <a:rPr lang="en-IN" sz="1800" dirty="0" smtClean="0"/>
              <a:t> {</a:t>
            </a:r>
            <a:endParaRPr lang="en-US" sz="1800" dirty="0" smtClean="0"/>
          </a:p>
          <a:p>
            <a:pPr>
              <a:buNone/>
            </a:pPr>
            <a:r>
              <a:rPr lang="en-IN" sz="1800" dirty="0" smtClean="0"/>
              <a:t>	</a:t>
            </a:r>
            <a:endParaRPr lang="en-US" sz="1800" dirty="0" smtClean="0"/>
          </a:p>
          <a:p>
            <a:pPr>
              <a:buNone/>
            </a:pPr>
            <a:r>
              <a:rPr lang="en-IN" sz="1800" dirty="0" smtClean="0"/>
              <a:t>	</a:t>
            </a:r>
            <a:r>
              <a:rPr lang="en-IN" sz="1800" b="1" dirty="0" smtClean="0"/>
              <a:t>private</a:t>
            </a:r>
            <a:r>
              <a:rPr lang="en-IN" sz="1800" dirty="0" smtClean="0"/>
              <a:t> </a:t>
            </a:r>
            <a:r>
              <a:rPr lang="en-IN" sz="1800" dirty="0" err="1" smtClean="0"/>
              <a:t>ReportRepository</a:t>
            </a:r>
            <a:r>
              <a:rPr lang="en-IN" sz="1800" dirty="0" smtClean="0"/>
              <a:t> </a:t>
            </a:r>
            <a:r>
              <a:rPr lang="en-IN" sz="1800" dirty="0" err="1" smtClean="0"/>
              <a:t>reportRepository</a:t>
            </a:r>
            <a:r>
              <a:rPr lang="en-IN" sz="1800" dirty="0" smtClean="0"/>
              <a:t>;</a:t>
            </a:r>
            <a:endParaRPr lang="en-US" sz="1800" dirty="0" smtClean="0"/>
          </a:p>
          <a:p>
            <a:pPr>
              <a:buNone/>
            </a:pPr>
            <a:r>
              <a:rPr lang="en-IN" sz="1800" dirty="0" smtClean="0"/>
              <a:t> </a:t>
            </a:r>
            <a:endParaRPr lang="en-US" sz="1800" dirty="0" smtClean="0"/>
          </a:p>
          <a:p>
            <a:pPr>
              <a:buNone/>
            </a:pPr>
            <a:r>
              <a:rPr lang="en-IN" sz="1800" dirty="0" smtClean="0"/>
              <a:t>	</a:t>
            </a:r>
            <a:r>
              <a:rPr lang="en-IN" sz="1800" b="1" dirty="0" smtClean="0"/>
              <a:t>public</a:t>
            </a:r>
            <a:r>
              <a:rPr lang="en-IN" sz="1800" dirty="0" smtClean="0"/>
              <a:t> </a:t>
            </a:r>
            <a:r>
              <a:rPr lang="en-IN" sz="1800" b="1" dirty="0" smtClean="0"/>
              <a:t>void</a:t>
            </a:r>
            <a:r>
              <a:rPr lang="en-IN" sz="1800" dirty="0" smtClean="0"/>
              <a:t> </a:t>
            </a:r>
            <a:r>
              <a:rPr lang="en-IN" sz="1800" dirty="0" err="1" smtClean="0"/>
              <a:t>setReportRepository</a:t>
            </a:r>
            <a:r>
              <a:rPr lang="en-IN" sz="1800" dirty="0" smtClean="0"/>
              <a:t>(</a:t>
            </a:r>
            <a:r>
              <a:rPr lang="en-IN" sz="1800" dirty="0" err="1" smtClean="0"/>
              <a:t>ReportRepository</a:t>
            </a:r>
            <a:r>
              <a:rPr lang="en-IN" sz="1800" dirty="0" smtClean="0"/>
              <a:t> </a:t>
            </a:r>
            <a:r>
              <a:rPr lang="en-IN" sz="1800" dirty="0" err="1" smtClean="0"/>
              <a:t>reportRepository</a:t>
            </a:r>
            <a:r>
              <a:rPr lang="en-IN" sz="1800" dirty="0" smtClean="0"/>
              <a:t>) {</a:t>
            </a:r>
            <a:endParaRPr lang="en-US" sz="1800" dirty="0" smtClean="0"/>
          </a:p>
          <a:p>
            <a:pPr>
              <a:buNone/>
            </a:pPr>
            <a:r>
              <a:rPr lang="en-IN" sz="1800" dirty="0" smtClean="0"/>
              <a:t>		</a:t>
            </a:r>
            <a:r>
              <a:rPr lang="en-IN" sz="1800" b="1" dirty="0" err="1" smtClean="0"/>
              <a:t>this</a:t>
            </a:r>
            <a:r>
              <a:rPr lang="en-IN" sz="1800" dirty="0" err="1" smtClean="0"/>
              <a:t>.reportRepository</a:t>
            </a:r>
            <a:r>
              <a:rPr lang="en-IN" sz="1800" dirty="0" smtClean="0"/>
              <a:t> = </a:t>
            </a:r>
            <a:r>
              <a:rPr lang="en-IN" sz="1800" dirty="0" err="1" smtClean="0"/>
              <a:t>reportRepository</a:t>
            </a:r>
            <a:r>
              <a:rPr lang="en-IN" sz="1800" dirty="0" smtClean="0"/>
              <a:t>;</a:t>
            </a:r>
            <a:endParaRPr lang="en-US" sz="1800" dirty="0" smtClean="0"/>
          </a:p>
          <a:p>
            <a:pPr>
              <a:buNone/>
            </a:pPr>
            <a:r>
              <a:rPr lang="en-IN" sz="1800" dirty="0" smtClean="0"/>
              <a:t>	}</a:t>
            </a:r>
            <a:endParaRPr lang="en-US" sz="1800" dirty="0" smtClean="0"/>
          </a:p>
          <a:p>
            <a:pPr>
              <a:buNone/>
            </a:pPr>
            <a:r>
              <a:rPr lang="en-IN" sz="1800" dirty="0" smtClean="0"/>
              <a:t> </a:t>
            </a:r>
            <a:endParaRPr lang="en-US" sz="1800" dirty="0" smtClean="0"/>
          </a:p>
          <a:p>
            <a:pPr>
              <a:buNone/>
            </a:pPr>
            <a:r>
              <a:rPr lang="en-IN" sz="1800" dirty="0" smtClean="0"/>
              <a:t>	</a:t>
            </a:r>
            <a:r>
              <a:rPr lang="en-IN" sz="1800" b="1" dirty="0" smtClean="0"/>
              <a:t>public</a:t>
            </a:r>
            <a:r>
              <a:rPr lang="en-IN" sz="1800" dirty="0" smtClean="0"/>
              <a:t> String </a:t>
            </a:r>
            <a:r>
              <a:rPr lang="en-IN" sz="1800" dirty="0" err="1" smtClean="0"/>
              <a:t>getReport</a:t>
            </a:r>
            <a:r>
              <a:rPr lang="en-IN" sz="1800" dirty="0" smtClean="0"/>
              <a:t>(String year) {</a:t>
            </a:r>
            <a:endParaRPr lang="en-US" sz="1800" dirty="0" smtClean="0"/>
          </a:p>
          <a:p>
            <a:pPr>
              <a:buNone/>
            </a:pPr>
            <a:r>
              <a:rPr lang="en-IN" sz="1800" dirty="0" smtClean="0"/>
              <a:t>		</a:t>
            </a:r>
            <a:r>
              <a:rPr lang="en-IN" sz="1800" b="1" dirty="0" smtClean="0"/>
              <a:t>return</a:t>
            </a:r>
            <a:r>
              <a:rPr lang="en-IN" sz="1800" dirty="0" smtClean="0"/>
              <a:t> </a:t>
            </a:r>
            <a:r>
              <a:rPr lang="en-IN" sz="1800" dirty="0" err="1" smtClean="0"/>
              <a:t>reportRepository.getReport</a:t>
            </a:r>
            <a:r>
              <a:rPr lang="en-IN" sz="1800" dirty="0" smtClean="0"/>
              <a:t>(year);</a:t>
            </a:r>
            <a:endParaRPr lang="en-US" sz="1800" dirty="0" smtClean="0"/>
          </a:p>
          <a:p>
            <a:pPr>
              <a:buNone/>
            </a:pPr>
            <a:r>
              <a:rPr lang="en-IN" sz="1800" dirty="0" smtClean="0"/>
              <a:t>	}</a:t>
            </a:r>
            <a:endParaRPr lang="en-US" sz="1800" dirty="0" smtClean="0"/>
          </a:p>
          <a:p>
            <a:pPr>
              <a:buNone/>
            </a:pPr>
            <a:r>
              <a:rPr lang="en-IN" sz="1800" dirty="0" smtClean="0"/>
              <a:t>}</a:t>
            </a:r>
            <a:endParaRPr lang="en-US" sz="1800" dirty="0" smtClean="0"/>
          </a:p>
          <a:p>
            <a:pPr>
              <a:buNone/>
            </a:pPr>
            <a:endParaRPr lang="en-US" sz="1800" b="1" dirty="0" smtClean="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interface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class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PdfRepositoryImpl</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implements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return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Pdf</a:t>
            </a:r>
            <a:r>
              <a:rPr lang="en-IN" sz="1800" dirty="0" smtClean="0">
                <a:latin typeface="Times New Roman" pitchFamily="18" charset="0"/>
                <a:cs typeface="Times New Roman" pitchFamily="18" charset="0"/>
              </a:rPr>
              <a:t> report for the year:"+year;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500" b="1" dirty="0" smtClean="0">
                <a:latin typeface="Times New Roman" pitchFamily="18" charset="0"/>
                <a:cs typeface="Times New Roman" pitchFamily="18" charset="0"/>
              </a:rPr>
              <a:t>applicationContext.xml</a:t>
            </a:r>
            <a:endParaRPr lang="en-US" sz="1500" b="1"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 id=</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reportService</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class=</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com.apparao.service.ReportServiceImpl</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&lt;property name=</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reportRepository</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&lt;ref bean=</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pdfRepository</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&lt;/property&gt;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&lt;/bean&gt;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&lt;bean id=</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pdfRepository</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class=</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com.apparao.dao.PdfRepositoryImpl</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900" b="1" dirty="0" smtClean="0">
                <a:latin typeface="Times New Roman" pitchFamily="18" charset="0"/>
                <a:cs typeface="Times New Roman" pitchFamily="18" charset="0"/>
              </a:rPr>
              <a:t>public</a:t>
            </a: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class</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ReportTest</a:t>
            </a: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public</a:t>
            </a: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static</a:t>
            </a: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void</a:t>
            </a:r>
            <a:r>
              <a:rPr lang="en-IN" sz="1900" dirty="0" smtClean="0">
                <a:latin typeface="Times New Roman" pitchFamily="18" charset="0"/>
                <a:cs typeface="Times New Roman" pitchFamily="18" charset="0"/>
              </a:rPr>
              <a:t> main(String[] </a:t>
            </a:r>
            <a:r>
              <a:rPr lang="en-IN" sz="1900" dirty="0" err="1" smtClean="0">
                <a:latin typeface="Times New Roman" pitchFamily="18" charset="0"/>
                <a:cs typeface="Times New Roman" pitchFamily="18" charset="0"/>
              </a:rPr>
              <a:t>args</a:t>
            </a: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Resource </a:t>
            </a:r>
            <a:r>
              <a:rPr lang="en-IN" sz="1900" dirty="0" err="1" smtClean="0">
                <a:latin typeface="Times New Roman" pitchFamily="18" charset="0"/>
                <a:cs typeface="Times New Roman" pitchFamily="18" charset="0"/>
              </a:rPr>
              <a:t>resource</a:t>
            </a:r>
            <a:r>
              <a:rPr lang="en-IN" sz="1900" dirty="0" smtClean="0">
                <a:latin typeface="Times New Roman" pitchFamily="18" charset="0"/>
                <a:cs typeface="Times New Roman" pitchFamily="18" charset="0"/>
              </a:rPr>
              <a:t> = </a:t>
            </a:r>
            <a:r>
              <a:rPr lang="en-IN" sz="1900" b="1" dirty="0" smtClean="0">
                <a:latin typeface="Times New Roman" pitchFamily="18" charset="0"/>
                <a:cs typeface="Times New Roman" pitchFamily="18" charset="0"/>
              </a:rPr>
              <a:t>new</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ClassPathResource</a:t>
            </a:r>
            <a:r>
              <a:rPr lang="en-IN" sz="1900" dirty="0" smtClean="0">
                <a:latin typeface="Times New Roman" pitchFamily="18" charset="0"/>
                <a:cs typeface="Times New Roman" pitchFamily="18" charset="0"/>
              </a:rPr>
              <a:t>("applicationContext.xml");</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BeanFactory</a:t>
            </a:r>
            <a:r>
              <a:rPr lang="en-IN" sz="1900" dirty="0" smtClean="0">
                <a:latin typeface="Times New Roman" pitchFamily="18" charset="0"/>
                <a:cs typeface="Times New Roman" pitchFamily="18" charset="0"/>
              </a:rPr>
              <a:t> factory = </a:t>
            </a:r>
            <a:r>
              <a:rPr lang="en-IN" sz="1900" b="1" dirty="0" smtClean="0">
                <a:latin typeface="Times New Roman" pitchFamily="18" charset="0"/>
                <a:cs typeface="Times New Roman" pitchFamily="18" charset="0"/>
              </a:rPr>
              <a:t>new</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XmlBeanFactory</a:t>
            </a:r>
            <a:r>
              <a:rPr lang="en-IN" sz="1900" dirty="0" smtClean="0">
                <a:latin typeface="Times New Roman" pitchFamily="18" charset="0"/>
                <a:cs typeface="Times New Roman" pitchFamily="18" charset="0"/>
              </a:rPr>
              <a:t>(resource);</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ReportService</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reportService</a:t>
            </a:r>
            <a:r>
              <a:rPr lang="en-IN" sz="1900" dirty="0" smtClean="0">
                <a:latin typeface="Times New Roman" pitchFamily="18" charset="0"/>
                <a:cs typeface="Times New Roman" pitchFamily="18" charset="0"/>
              </a:rPr>
              <a:t> = 							(</a:t>
            </a:r>
            <a:r>
              <a:rPr lang="en-IN" sz="1900" dirty="0" err="1" smtClean="0">
                <a:latin typeface="Times New Roman" pitchFamily="18" charset="0"/>
                <a:cs typeface="Times New Roman" pitchFamily="18" charset="0"/>
              </a:rPr>
              <a:t>ReportService</a:t>
            </a:r>
            <a:r>
              <a:rPr lang="en-IN" sz="1900" dirty="0" smtClean="0">
                <a:latin typeface="Times New Roman" pitchFamily="18" charset="0"/>
                <a:cs typeface="Times New Roman" pitchFamily="18" charset="0"/>
              </a:rPr>
              <a:t>)</a:t>
            </a:r>
            <a:r>
              <a:rPr lang="en-IN" sz="1900" dirty="0" err="1" smtClean="0">
                <a:latin typeface="Times New Roman" pitchFamily="18" charset="0"/>
                <a:cs typeface="Times New Roman" pitchFamily="18" charset="0"/>
              </a:rPr>
              <a:t>factory.getBean</a:t>
            </a:r>
            <a:r>
              <a:rPr lang="en-IN" sz="1900" dirty="0" smtClean="0">
                <a:latin typeface="Times New Roman" pitchFamily="18" charset="0"/>
                <a:cs typeface="Times New Roman" pitchFamily="18" charset="0"/>
              </a:rPr>
              <a:t>("</a:t>
            </a:r>
            <a:r>
              <a:rPr lang="en-IN" sz="1900" dirty="0" err="1" smtClean="0">
                <a:latin typeface="Times New Roman" pitchFamily="18" charset="0"/>
                <a:cs typeface="Times New Roman" pitchFamily="18" charset="0"/>
              </a:rPr>
              <a:t>reportService</a:t>
            </a:r>
            <a:r>
              <a:rPr lang="en-IN" sz="1900" dirty="0" smtClean="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System.</a:t>
            </a:r>
            <a:r>
              <a:rPr lang="en-IN" sz="1900" i="1" dirty="0" err="1" smtClean="0">
                <a:latin typeface="Times New Roman" pitchFamily="18" charset="0"/>
                <a:cs typeface="Times New Roman" pitchFamily="18" charset="0"/>
              </a:rPr>
              <a:t>out</a:t>
            </a:r>
            <a:r>
              <a:rPr lang="en-IN" sz="1900" dirty="0" err="1" smtClean="0">
                <a:latin typeface="Times New Roman" pitchFamily="18" charset="0"/>
                <a:cs typeface="Times New Roman" pitchFamily="18" charset="0"/>
              </a:rPr>
              <a:t>.println</a:t>
            </a:r>
            <a:r>
              <a:rPr lang="en-IN" sz="1900" dirty="0" smtClean="0">
                <a:latin typeface="Times New Roman" pitchFamily="18" charset="0"/>
                <a:cs typeface="Times New Roman" pitchFamily="18" charset="0"/>
              </a:rPr>
              <a:t>(</a:t>
            </a:r>
            <a:r>
              <a:rPr lang="en-IN" sz="1900" dirty="0" err="1" smtClean="0">
                <a:latin typeface="Times New Roman" pitchFamily="18" charset="0"/>
                <a:cs typeface="Times New Roman" pitchFamily="18" charset="0"/>
              </a:rPr>
              <a:t>reportService.getReport</a:t>
            </a:r>
            <a:r>
              <a:rPr lang="en-IN" sz="1900" dirty="0" smtClean="0">
                <a:latin typeface="Times New Roman" pitchFamily="18" charset="0"/>
                <a:cs typeface="Times New Roman" pitchFamily="18" charset="0"/>
              </a:rPr>
              <a:t>("2012"));</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Out put: </a:t>
            </a:r>
            <a:r>
              <a:rPr lang="en-US" sz="1800" dirty="0" err="1" smtClean="0">
                <a:latin typeface="Times New Roman" pitchFamily="18" charset="0"/>
                <a:cs typeface="Times New Roman" pitchFamily="18" charset="0"/>
              </a:rPr>
              <a:t>Pdf</a:t>
            </a:r>
            <a:r>
              <a:rPr lang="en-US" sz="1800" dirty="0" smtClean="0">
                <a:latin typeface="Times New Roman" pitchFamily="18" charset="0"/>
                <a:cs typeface="Times New Roman" pitchFamily="18" charset="0"/>
              </a:rPr>
              <a:t> report for the year:2012</a:t>
            </a:r>
            <a:endParaRPr lang="en-US" sz="1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IN" sz="2100" b="1" dirty="0" smtClean="0">
                <a:latin typeface="Times New Roman" pitchFamily="18" charset="0"/>
                <a:cs typeface="Times New Roman" pitchFamily="18" charset="0"/>
              </a:rPr>
              <a:t>Problems with Setter injection:</a:t>
            </a:r>
            <a:endParaRPr lang="en-US" sz="2100" dirty="0" smtClean="0">
              <a:latin typeface="Times New Roman" pitchFamily="18" charset="0"/>
              <a:cs typeface="Times New Roman" pitchFamily="18" charset="0"/>
            </a:endParaRPr>
          </a:p>
          <a:p>
            <a:pPr marL="457200" indent="-457200">
              <a:buNone/>
            </a:pPr>
            <a:r>
              <a:rPr lang="en-IN" sz="2100" dirty="0" smtClean="0">
                <a:latin typeface="Times New Roman" pitchFamily="18" charset="0"/>
                <a:cs typeface="Times New Roman" pitchFamily="18" charset="0"/>
              </a:rPr>
              <a:t>	The first is that, as a component designer, you cannot be sure that a dependency will be injected via the </a:t>
            </a:r>
            <a:r>
              <a:rPr lang="en-IN" sz="2100" dirty="0" err="1" smtClean="0">
                <a:latin typeface="Times New Roman" pitchFamily="18" charset="0"/>
                <a:cs typeface="Times New Roman" pitchFamily="18" charset="0"/>
              </a:rPr>
              <a:t>settermethod</a:t>
            </a:r>
            <a:r>
              <a:rPr lang="en-IN" sz="2100" dirty="0" smtClean="0">
                <a:latin typeface="Times New Roman" pitchFamily="18" charset="0"/>
                <a:cs typeface="Times New Roman" pitchFamily="18" charset="0"/>
              </a:rPr>
              <a:t>. If a component user forgets to inject a required dependency, the evil </a:t>
            </a:r>
            <a:r>
              <a:rPr lang="en-IN" sz="2100" dirty="0" err="1" smtClean="0">
                <a:latin typeface="Times New Roman" pitchFamily="18" charset="0"/>
                <a:cs typeface="Times New Roman" pitchFamily="18" charset="0"/>
              </a:rPr>
              <a:t>NullPointerException</a:t>
            </a:r>
            <a:r>
              <a:rPr lang="en-IN" sz="2100" dirty="0" smtClean="0">
                <a:latin typeface="Times New Roman" pitchFamily="18" charset="0"/>
                <a:cs typeface="Times New Roman" pitchFamily="18" charset="0"/>
              </a:rPr>
              <a:t> will be thrown and it will be hard to debug.</a:t>
            </a:r>
            <a:endParaRPr lang="en-US" sz="2100" dirty="0" smtClean="0">
              <a:latin typeface="Times New Roman" pitchFamily="18" charset="0"/>
              <a:cs typeface="Times New Roman" pitchFamily="18" charset="0"/>
            </a:endParaRPr>
          </a:p>
          <a:p>
            <a:pPr marL="457200" indent="-457200">
              <a:buNone/>
            </a:pPr>
            <a:r>
              <a:rPr lang="en-IN" sz="2100" dirty="0" smtClean="0">
                <a:latin typeface="Times New Roman" pitchFamily="18" charset="0"/>
                <a:cs typeface="Times New Roman" pitchFamily="18" charset="0"/>
              </a:rPr>
              <a:t> </a:t>
            </a:r>
            <a:endParaRPr lang="en-US" sz="2100" dirty="0" smtClean="0">
              <a:latin typeface="Times New Roman" pitchFamily="18" charset="0"/>
              <a:cs typeface="Times New Roman" pitchFamily="18" charset="0"/>
            </a:endParaRPr>
          </a:p>
          <a:p>
            <a:pPr marL="457200" indent="-457200">
              <a:buNone/>
            </a:pPr>
            <a:r>
              <a:rPr lang="en-IN" sz="2100" dirty="0" smtClean="0">
                <a:latin typeface="Times New Roman" pitchFamily="18" charset="0"/>
                <a:cs typeface="Times New Roman" pitchFamily="18" charset="0"/>
              </a:rPr>
              <a:t>	Second shortcoming of setter injection has to do with code security. After the first injection, a dependency may still be modified by calling the setter method again, unless you have implemented your own security measures to prevent this. The careless modification of dependencies may cause unexpected results that can be very hard to debug.</a:t>
            </a:r>
            <a:endParaRPr lang="en-US" sz="2100" dirty="0" smtClean="0">
              <a:latin typeface="Times New Roman" pitchFamily="18" charset="0"/>
              <a:cs typeface="Times New Roman" pitchFamily="18" charset="0"/>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Bean Name Aliasing: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pPr>
              <a:buNone/>
            </a:pPr>
            <a:r>
              <a:rPr lang="en-IN" sz="1800" dirty="0" smtClean="0">
                <a:latin typeface="Times New Roman" pitchFamily="18" charset="0"/>
                <a:cs typeface="Times New Roman" pitchFamily="18" charset="0"/>
              </a:rPr>
              <a:t>     Spring allows a bean to have more than one name. You can achieve this by specifying a comma or semicolon – separated list of names in the “name” attribute of the bean’s &lt;bean&gt; tag.</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&lt;beans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 id=”name1” name = “name2, name3, name4” class=”</a:t>
            </a:r>
            <a:r>
              <a:rPr lang="en-IN" sz="1800" i="1" dirty="0" smtClean="0">
                <a:latin typeface="Times New Roman" pitchFamily="18" charset="0"/>
                <a:cs typeface="Times New Roman" pitchFamily="18" charset="0"/>
              </a:rPr>
              <a:t> 						</a:t>
            </a:r>
            <a:r>
              <a:rPr lang="en-IN" sz="1800" i="1" dirty="0" err="1" smtClean="0">
                <a:latin typeface="Times New Roman" pitchFamily="18" charset="0"/>
                <a:cs typeface="Times New Roman" pitchFamily="18" charset="0"/>
              </a:rPr>
              <a:t>com.apparao.alias.Employee</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&lt;/beans&gt;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We have defined four names: one using the “id” attribute, and the other three as a comma-separated list in the “name” attribute.</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Alternatively, we can use the &lt;alias&gt; tag, specifying one or more aliases for any given bean name.</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&lt;beans --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 id=”name1” name=”name2,name3,name4” class=”</a:t>
            </a:r>
            <a:r>
              <a:rPr lang="en-IN" sz="1800" i="1" dirty="0" smtClean="0">
                <a:latin typeface="Times New Roman" pitchFamily="18" charset="0"/>
                <a:cs typeface="Times New Roman" pitchFamily="18" charset="0"/>
              </a:rPr>
              <a:t> </a:t>
            </a:r>
            <a:r>
              <a:rPr lang="en-IN" sz="1800" i="1" dirty="0" err="1" smtClean="0">
                <a:latin typeface="Times New Roman" pitchFamily="18" charset="0"/>
                <a:cs typeface="Times New Roman" pitchFamily="18" charset="0"/>
              </a:rPr>
              <a:t>com.apparao.alias.Employee</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&lt;alias name=”name2” alias=”namex1”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&lt;alias name=”name1” alias=”namex2”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&lt;/beans&gt;</a:t>
            </a:r>
            <a:endParaRPr lang="en-US" sz="1800" dirty="0" smtClean="0">
              <a:latin typeface="Times New Roman" pitchFamily="18" charset="0"/>
              <a:cs typeface="Times New Roman" pitchFamily="18" charset="0"/>
            </a:endParaRPr>
          </a:p>
          <a:p>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IN" sz="1800" b="1" dirty="0" smtClean="0">
                <a:latin typeface="Times New Roman" pitchFamily="18" charset="0"/>
                <a:cs typeface="Times New Roman" pitchFamily="18" charset="0"/>
              </a:rPr>
              <a:t>Example:</a:t>
            </a:r>
          </a:p>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class</a:t>
            </a:r>
            <a:r>
              <a:rPr lang="en-IN" sz="1800" dirty="0" smtClean="0">
                <a:latin typeface="Times New Roman" pitchFamily="18" charset="0"/>
                <a:cs typeface="Times New Roman" pitchFamily="18" charset="0"/>
              </a:rPr>
              <a:t> Employee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private</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ename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getEname</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return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ename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void</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setEname</a:t>
            </a:r>
            <a:r>
              <a:rPr lang="en-IN" sz="1800" dirty="0" smtClean="0">
                <a:latin typeface="Times New Roman" pitchFamily="18" charset="0"/>
                <a:cs typeface="Times New Roman" pitchFamily="18" charset="0"/>
              </a:rPr>
              <a:t>(String </a:t>
            </a:r>
            <a:r>
              <a:rPr lang="en-IN" sz="1800" dirty="0" err="1" smtClean="0">
                <a:latin typeface="Times New Roman" pitchFamily="18" charset="0"/>
                <a:cs typeface="Times New Roman" pitchFamily="18" charset="0"/>
              </a:rPr>
              <a:t>ename</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this</a:t>
            </a:r>
            <a:r>
              <a:rPr lang="en-IN" sz="1800" dirty="0" err="1" smtClean="0">
                <a:latin typeface="Times New Roman" pitchFamily="18" charset="0"/>
                <a:cs typeface="Times New Roman" pitchFamily="18" charset="0"/>
              </a:rPr>
              <a:t>.ename</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ename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applicationContext.xml</a:t>
            </a:r>
            <a:endParaRPr lang="en-US" sz="1800" b="1"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 id=</a:t>
            </a:r>
            <a:r>
              <a:rPr lang="en-IN" sz="1800" i="1" dirty="0" smtClean="0">
                <a:latin typeface="Times New Roman" pitchFamily="18" charset="0"/>
                <a:cs typeface="Times New Roman" pitchFamily="18" charset="0"/>
              </a:rPr>
              <a:t>"name1"</a:t>
            </a:r>
            <a:r>
              <a:rPr lang="en-IN" sz="1800" dirty="0" smtClean="0">
                <a:latin typeface="Times New Roman" pitchFamily="18" charset="0"/>
                <a:cs typeface="Times New Roman" pitchFamily="18" charset="0"/>
              </a:rPr>
              <a:t> name=</a:t>
            </a:r>
            <a:r>
              <a:rPr lang="en-IN" sz="1800" i="1" dirty="0" smtClean="0">
                <a:latin typeface="Times New Roman" pitchFamily="18" charset="0"/>
                <a:cs typeface="Times New Roman" pitchFamily="18" charset="0"/>
              </a:rPr>
              <a:t>"name2,name3,name4"</a:t>
            </a:r>
            <a:r>
              <a:rPr lang="en-IN" sz="1800" dirty="0" smtClean="0">
                <a:latin typeface="Times New Roman" pitchFamily="18" charset="0"/>
                <a:cs typeface="Times New Roman" pitchFamily="18" charset="0"/>
              </a:rPr>
              <a:t> class=</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com.apparao.alias.Employee</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&lt;property name=</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ename</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value=</a:t>
            </a:r>
            <a:r>
              <a:rPr lang="en-IN" sz="1800" i="1" dirty="0" smtClean="0">
                <a:latin typeface="Times New Roman" pitchFamily="18" charset="0"/>
                <a:cs typeface="Times New Roman" pitchFamily="18" charset="0"/>
              </a:rPr>
              <a:t>"</a:t>
            </a:r>
            <a:r>
              <a:rPr lang="en-IN" sz="1800" i="1" dirty="0" err="1" smtClean="0">
                <a:latin typeface="Times New Roman" pitchFamily="18" charset="0"/>
                <a:cs typeface="Times New Roman" pitchFamily="18" charset="0"/>
              </a:rPr>
              <a:t>satyanarayana</a:t>
            </a:r>
            <a:r>
              <a:rPr lang="en-IN" sz="1800" i="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&lt;/bean&gt;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&lt;alias name=</a:t>
            </a:r>
            <a:r>
              <a:rPr lang="en-IN" sz="1800" i="1" dirty="0" smtClean="0">
                <a:latin typeface="Times New Roman" pitchFamily="18" charset="0"/>
                <a:cs typeface="Times New Roman" pitchFamily="18" charset="0"/>
              </a:rPr>
              <a:t>"name2"</a:t>
            </a:r>
            <a:r>
              <a:rPr lang="en-IN" sz="1800" dirty="0" smtClean="0">
                <a:latin typeface="Times New Roman" pitchFamily="18" charset="0"/>
                <a:cs typeface="Times New Roman" pitchFamily="18" charset="0"/>
              </a:rPr>
              <a:t> alias=</a:t>
            </a:r>
            <a:r>
              <a:rPr lang="en-IN" sz="1800" i="1" dirty="0" smtClean="0">
                <a:latin typeface="Times New Roman" pitchFamily="18" charset="0"/>
                <a:cs typeface="Times New Roman" pitchFamily="18" charset="0"/>
              </a:rPr>
              <a:t>"namex1"</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&lt;alias name=</a:t>
            </a:r>
            <a:r>
              <a:rPr lang="en-IN" sz="1800" i="1" dirty="0" smtClean="0">
                <a:latin typeface="Times New Roman" pitchFamily="18" charset="0"/>
                <a:cs typeface="Times New Roman" pitchFamily="18" charset="0"/>
              </a:rPr>
              <a:t>"name1"</a:t>
            </a:r>
            <a:r>
              <a:rPr lang="en-IN" sz="1800" dirty="0" smtClean="0">
                <a:latin typeface="Times New Roman" pitchFamily="18" charset="0"/>
                <a:cs typeface="Times New Roman" pitchFamily="18" charset="0"/>
              </a:rPr>
              <a:t> alias=</a:t>
            </a:r>
            <a:r>
              <a:rPr lang="en-IN" sz="1800" i="1" dirty="0" smtClean="0">
                <a:latin typeface="Times New Roman" pitchFamily="18" charset="0"/>
                <a:cs typeface="Times New Roman" pitchFamily="18" charset="0"/>
              </a:rPr>
              <a:t>"namex2"</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IN" sz="1300" b="1" dirty="0" smtClean="0">
                <a:latin typeface="Times New Roman" pitchFamily="18" charset="0"/>
                <a:cs typeface="Times New Roman" pitchFamily="18" charset="0"/>
              </a:rPr>
              <a:t>public</a:t>
            </a:r>
            <a:r>
              <a:rPr lang="en-IN" sz="1300" dirty="0" smtClean="0">
                <a:latin typeface="Times New Roman" pitchFamily="18" charset="0"/>
                <a:cs typeface="Times New Roman" pitchFamily="18" charset="0"/>
              </a:rPr>
              <a:t> </a:t>
            </a:r>
            <a:r>
              <a:rPr lang="en-IN" sz="1300" b="1" dirty="0" smtClean="0">
                <a:latin typeface="Times New Roman" pitchFamily="18" charset="0"/>
                <a:cs typeface="Times New Roman" pitchFamily="18" charset="0"/>
              </a:rPr>
              <a:t>class</a:t>
            </a: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AliasDemo</a:t>
            </a:r>
            <a:r>
              <a:rPr lang="en-IN" sz="1300" dirty="0" smtClean="0">
                <a:latin typeface="Times New Roman" pitchFamily="18" charset="0"/>
                <a:cs typeface="Times New Roman" pitchFamily="18" charset="0"/>
              </a:rPr>
              <a:t> {</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b="1" dirty="0" smtClean="0">
                <a:latin typeface="Times New Roman" pitchFamily="18" charset="0"/>
                <a:cs typeface="Times New Roman" pitchFamily="18" charset="0"/>
              </a:rPr>
              <a:t>public</a:t>
            </a:r>
            <a:r>
              <a:rPr lang="en-IN" sz="1300" dirty="0" smtClean="0">
                <a:latin typeface="Times New Roman" pitchFamily="18" charset="0"/>
                <a:cs typeface="Times New Roman" pitchFamily="18" charset="0"/>
              </a:rPr>
              <a:t> </a:t>
            </a:r>
            <a:r>
              <a:rPr lang="en-IN" sz="1300" b="1" dirty="0" smtClean="0">
                <a:latin typeface="Times New Roman" pitchFamily="18" charset="0"/>
                <a:cs typeface="Times New Roman" pitchFamily="18" charset="0"/>
              </a:rPr>
              <a:t>static</a:t>
            </a:r>
            <a:r>
              <a:rPr lang="en-IN" sz="1300" dirty="0" smtClean="0">
                <a:latin typeface="Times New Roman" pitchFamily="18" charset="0"/>
                <a:cs typeface="Times New Roman" pitchFamily="18" charset="0"/>
              </a:rPr>
              <a:t> </a:t>
            </a:r>
            <a:r>
              <a:rPr lang="en-IN" sz="1300" b="1" dirty="0" smtClean="0">
                <a:latin typeface="Times New Roman" pitchFamily="18" charset="0"/>
                <a:cs typeface="Times New Roman" pitchFamily="18" charset="0"/>
              </a:rPr>
              <a:t>void</a:t>
            </a:r>
            <a:r>
              <a:rPr lang="en-IN" sz="1300" dirty="0" smtClean="0">
                <a:latin typeface="Times New Roman" pitchFamily="18" charset="0"/>
                <a:cs typeface="Times New Roman" pitchFamily="18" charset="0"/>
              </a:rPr>
              <a:t> main(String[] </a:t>
            </a:r>
            <a:r>
              <a:rPr lang="en-IN" sz="1300" dirty="0" err="1" smtClean="0">
                <a:latin typeface="Times New Roman" pitchFamily="18" charset="0"/>
                <a:cs typeface="Times New Roman" pitchFamily="18" charset="0"/>
              </a:rPr>
              <a:t>args</a:t>
            </a:r>
            <a:r>
              <a:rPr lang="en-IN" sz="1300" dirty="0" smtClean="0">
                <a:latin typeface="Times New Roman" pitchFamily="18" charset="0"/>
                <a:cs typeface="Times New Roman" pitchFamily="18" charset="0"/>
              </a:rPr>
              <a:t>) {</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ApplicationContext</a:t>
            </a:r>
            <a:r>
              <a:rPr lang="en-IN" sz="1300" dirty="0" smtClean="0">
                <a:latin typeface="Times New Roman" pitchFamily="18" charset="0"/>
                <a:cs typeface="Times New Roman" pitchFamily="18" charset="0"/>
              </a:rPr>
              <a:t> container = </a:t>
            </a:r>
            <a:r>
              <a:rPr lang="en-IN" sz="1300" b="1" dirty="0" smtClean="0">
                <a:latin typeface="Times New Roman" pitchFamily="18" charset="0"/>
                <a:cs typeface="Times New Roman" pitchFamily="18" charset="0"/>
              </a:rPr>
              <a:t>new</a:t>
            </a: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ClassPathXmlApplicationContext</a:t>
            </a:r>
            <a:r>
              <a:rPr lang="en-IN" sz="1300" dirty="0" smtClean="0">
                <a:latin typeface="Times New Roman" pitchFamily="18" charset="0"/>
                <a:cs typeface="Times New Roman" pitchFamily="18" charset="0"/>
              </a:rPr>
              <a:t>("applicationContext.xml");</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Employee e1 = (Employee)</a:t>
            </a:r>
            <a:r>
              <a:rPr lang="en-IN" sz="1300" dirty="0" err="1" smtClean="0">
                <a:latin typeface="Times New Roman" pitchFamily="18" charset="0"/>
                <a:cs typeface="Times New Roman" pitchFamily="18" charset="0"/>
              </a:rPr>
              <a:t>container.getBean</a:t>
            </a:r>
            <a:r>
              <a:rPr lang="en-IN" sz="1300" dirty="0" smtClean="0">
                <a:latin typeface="Times New Roman" pitchFamily="18" charset="0"/>
                <a:cs typeface="Times New Roman" pitchFamily="18" charset="0"/>
              </a:rPr>
              <a:t>("name1");</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Employee e2 = (Employee)</a:t>
            </a:r>
            <a:r>
              <a:rPr lang="en-IN" sz="1300" dirty="0" err="1" smtClean="0">
                <a:latin typeface="Times New Roman" pitchFamily="18" charset="0"/>
                <a:cs typeface="Times New Roman" pitchFamily="18" charset="0"/>
              </a:rPr>
              <a:t>container.getBean</a:t>
            </a:r>
            <a:r>
              <a:rPr lang="en-IN" sz="1300" dirty="0" smtClean="0">
                <a:latin typeface="Times New Roman" pitchFamily="18" charset="0"/>
                <a:cs typeface="Times New Roman" pitchFamily="18" charset="0"/>
              </a:rPr>
              <a:t>("name2");</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Employee e3 = (Employee)</a:t>
            </a:r>
            <a:r>
              <a:rPr lang="en-IN" sz="1300" dirty="0" err="1" smtClean="0">
                <a:latin typeface="Times New Roman" pitchFamily="18" charset="0"/>
                <a:cs typeface="Times New Roman" pitchFamily="18" charset="0"/>
              </a:rPr>
              <a:t>container.getBean</a:t>
            </a:r>
            <a:r>
              <a:rPr lang="en-IN" sz="1300" dirty="0" smtClean="0">
                <a:latin typeface="Times New Roman" pitchFamily="18" charset="0"/>
                <a:cs typeface="Times New Roman" pitchFamily="18" charset="0"/>
              </a:rPr>
              <a:t>("name3");</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Employee e4 = (Employee)</a:t>
            </a:r>
            <a:r>
              <a:rPr lang="en-IN" sz="1300" dirty="0" err="1" smtClean="0">
                <a:latin typeface="Times New Roman" pitchFamily="18" charset="0"/>
                <a:cs typeface="Times New Roman" pitchFamily="18" charset="0"/>
              </a:rPr>
              <a:t>container.getBean</a:t>
            </a:r>
            <a:r>
              <a:rPr lang="en-IN" sz="1300" dirty="0" smtClean="0">
                <a:latin typeface="Times New Roman" pitchFamily="18" charset="0"/>
                <a:cs typeface="Times New Roman" pitchFamily="18" charset="0"/>
              </a:rPr>
              <a:t>("name4");</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Employee e5= (Employee)</a:t>
            </a:r>
            <a:r>
              <a:rPr lang="en-IN" sz="1300" dirty="0" err="1" smtClean="0">
                <a:latin typeface="Times New Roman" pitchFamily="18" charset="0"/>
                <a:cs typeface="Times New Roman" pitchFamily="18" charset="0"/>
              </a:rPr>
              <a:t>container.getBean</a:t>
            </a:r>
            <a:r>
              <a:rPr lang="en-IN" sz="1300" dirty="0" smtClean="0">
                <a:latin typeface="Times New Roman" pitchFamily="18" charset="0"/>
                <a:cs typeface="Times New Roman" pitchFamily="18" charset="0"/>
              </a:rPr>
              <a:t>("namex1");</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Employee e6= (Employee)</a:t>
            </a:r>
            <a:r>
              <a:rPr lang="en-IN" sz="1300" dirty="0" err="1" smtClean="0">
                <a:latin typeface="Times New Roman" pitchFamily="18" charset="0"/>
                <a:cs typeface="Times New Roman" pitchFamily="18" charset="0"/>
              </a:rPr>
              <a:t>container.getBean</a:t>
            </a:r>
            <a:r>
              <a:rPr lang="en-IN" sz="1300" dirty="0" smtClean="0">
                <a:latin typeface="Times New Roman" pitchFamily="18" charset="0"/>
                <a:cs typeface="Times New Roman" pitchFamily="18" charset="0"/>
              </a:rPr>
              <a:t>("namex2");</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System.</a:t>
            </a:r>
            <a:r>
              <a:rPr lang="en-IN" sz="1300" i="1" dirty="0" err="1" smtClean="0">
                <a:latin typeface="Times New Roman" pitchFamily="18" charset="0"/>
                <a:cs typeface="Times New Roman" pitchFamily="18" charset="0"/>
              </a:rPr>
              <a:t>out</a:t>
            </a:r>
            <a:r>
              <a:rPr lang="en-IN" sz="1300" dirty="0" err="1" smtClean="0">
                <a:latin typeface="Times New Roman" pitchFamily="18" charset="0"/>
                <a:cs typeface="Times New Roman" pitchFamily="18" charset="0"/>
              </a:rPr>
              <a:t>.println</a:t>
            </a:r>
            <a:r>
              <a:rPr lang="en-IN" sz="1300" dirty="0" smtClean="0">
                <a:latin typeface="Times New Roman" pitchFamily="18" charset="0"/>
                <a:cs typeface="Times New Roman" pitchFamily="18" charset="0"/>
              </a:rPr>
              <a:t>("hash code e1:"+e1.hashCode());</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System.</a:t>
            </a:r>
            <a:r>
              <a:rPr lang="en-IN" sz="1300" i="1" dirty="0" err="1" smtClean="0">
                <a:latin typeface="Times New Roman" pitchFamily="18" charset="0"/>
                <a:cs typeface="Times New Roman" pitchFamily="18" charset="0"/>
              </a:rPr>
              <a:t>out</a:t>
            </a:r>
            <a:r>
              <a:rPr lang="en-IN" sz="1300" dirty="0" err="1" smtClean="0">
                <a:latin typeface="Times New Roman" pitchFamily="18" charset="0"/>
                <a:cs typeface="Times New Roman" pitchFamily="18" charset="0"/>
              </a:rPr>
              <a:t>.println</a:t>
            </a:r>
            <a:r>
              <a:rPr lang="en-IN" sz="1300" dirty="0" smtClean="0">
                <a:latin typeface="Times New Roman" pitchFamily="18" charset="0"/>
                <a:cs typeface="Times New Roman" pitchFamily="18" charset="0"/>
              </a:rPr>
              <a:t>("hash code e2:"+e2.hashCode());</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System.</a:t>
            </a:r>
            <a:r>
              <a:rPr lang="en-IN" sz="1300" i="1" dirty="0" err="1" smtClean="0">
                <a:latin typeface="Times New Roman" pitchFamily="18" charset="0"/>
                <a:cs typeface="Times New Roman" pitchFamily="18" charset="0"/>
              </a:rPr>
              <a:t>out</a:t>
            </a:r>
            <a:r>
              <a:rPr lang="en-IN" sz="1300" dirty="0" err="1" smtClean="0">
                <a:latin typeface="Times New Roman" pitchFamily="18" charset="0"/>
                <a:cs typeface="Times New Roman" pitchFamily="18" charset="0"/>
              </a:rPr>
              <a:t>.println</a:t>
            </a:r>
            <a:r>
              <a:rPr lang="en-IN" sz="1300" dirty="0" smtClean="0">
                <a:latin typeface="Times New Roman" pitchFamily="18" charset="0"/>
                <a:cs typeface="Times New Roman" pitchFamily="18" charset="0"/>
              </a:rPr>
              <a:t>("hash code e3:"+e3.hashCode());</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System.</a:t>
            </a:r>
            <a:r>
              <a:rPr lang="en-IN" sz="1300" i="1" dirty="0" err="1" smtClean="0">
                <a:latin typeface="Times New Roman" pitchFamily="18" charset="0"/>
                <a:cs typeface="Times New Roman" pitchFamily="18" charset="0"/>
              </a:rPr>
              <a:t>out</a:t>
            </a:r>
            <a:r>
              <a:rPr lang="en-IN" sz="1300" dirty="0" err="1" smtClean="0">
                <a:latin typeface="Times New Roman" pitchFamily="18" charset="0"/>
                <a:cs typeface="Times New Roman" pitchFamily="18" charset="0"/>
              </a:rPr>
              <a:t>.println</a:t>
            </a:r>
            <a:r>
              <a:rPr lang="en-IN" sz="1300" dirty="0" smtClean="0">
                <a:latin typeface="Times New Roman" pitchFamily="18" charset="0"/>
                <a:cs typeface="Times New Roman" pitchFamily="18" charset="0"/>
              </a:rPr>
              <a:t>("hash code e4:"+e4.hashCode());</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System.</a:t>
            </a:r>
            <a:r>
              <a:rPr lang="en-IN" sz="1300" i="1" dirty="0" err="1" smtClean="0">
                <a:latin typeface="Times New Roman" pitchFamily="18" charset="0"/>
                <a:cs typeface="Times New Roman" pitchFamily="18" charset="0"/>
              </a:rPr>
              <a:t>out</a:t>
            </a:r>
            <a:r>
              <a:rPr lang="en-IN" sz="1300" dirty="0" err="1" smtClean="0">
                <a:latin typeface="Times New Roman" pitchFamily="18" charset="0"/>
                <a:cs typeface="Times New Roman" pitchFamily="18" charset="0"/>
              </a:rPr>
              <a:t>.println</a:t>
            </a:r>
            <a:r>
              <a:rPr lang="en-IN" sz="1300" dirty="0" smtClean="0">
                <a:latin typeface="Times New Roman" pitchFamily="18" charset="0"/>
                <a:cs typeface="Times New Roman" pitchFamily="18" charset="0"/>
              </a:rPr>
              <a:t>("hash code e5:"+e5.hashCode());</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r>
              <a:rPr lang="en-IN" sz="1300" dirty="0" err="1" smtClean="0">
                <a:latin typeface="Times New Roman" pitchFamily="18" charset="0"/>
                <a:cs typeface="Times New Roman" pitchFamily="18" charset="0"/>
              </a:rPr>
              <a:t>System.</a:t>
            </a:r>
            <a:r>
              <a:rPr lang="en-IN" sz="1300" i="1" dirty="0" err="1" smtClean="0">
                <a:latin typeface="Times New Roman" pitchFamily="18" charset="0"/>
                <a:cs typeface="Times New Roman" pitchFamily="18" charset="0"/>
              </a:rPr>
              <a:t>out</a:t>
            </a:r>
            <a:r>
              <a:rPr lang="en-IN" sz="1300" dirty="0" err="1" smtClean="0">
                <a:latin typeface="Times New Roman" pitchFamily="18" charset="0"/>
                <a:cs typeface="Times New Roman" pitchFamily="18" charset="0"/>
              </a:rPr>
              <a:t>.println</a:t>
            </a:r>
            <a:r>
              <a:rPr lang="en-IN" sz="1300" dirty="0" smtClean="0">
                <a:latin typeface="Times New Roman" pitchFamily="18" charset="0"/>
                <a:cs typeface="Times New Roman" pitchFamily="18" charset="0"/>
              </a:rPr>
              <a:t>("hash code e6:"+e6.hashCode());</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 }</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Output: hash code e1:28541929</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hash code e2:28541929</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hash code e3:28541929</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hash code e4:28541929</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hash code e5:28541929</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hash code e6:28541929</a:t>
            </a:r>
            <a:endParaRPr lang="en-US" sz="1300" dirty="0" smtClean="0">
              <a:latin typeface="Times New Roman" pitchFamily="18" charset="0"/>
              <a:cs typeface="Times New Roman" pitchFamily="18" charset="0"/>
            </a:endParaRPr>
          </a:p>
          <a:p>
            <a:pPr>
              <a:buNone/>
            </a:pPr>
            <a:r>
              <a:rPr lang="en-IN" sz="1300" dirty="0" smtClean="0">
                <a:latin typeface="Times New Roman" pitchFamily="18" charset="0"/>
                <a:cs typeface="Times New Roman" pitchFamily="18" charset="0"/>
              </a:rPr>
              <a:t>All the objects hash codes are same that means all are pointing to same bean.</a:t>
            </a:r>
            <a:endParaRPr lang="en-US" sz="13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Bean Scopes</a:t>
            </a:r>
            <a:endParaRPr lang="en-US" sz="1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IN" sz="1800" dirty="0" smtClean="0">
                <a:latin typeface="Times New Roman" pitchFamily="18" charset="0"/>
                <a:cs typeface="Times New Roman" pitchFamily="18" charset="0"/>
              </a:rPr>
              <a:t>Spring provides five types of bean scopes. They are </a:t>
            </a:r>
            <a:endParaRPr lang="en-US" sz="1800" dirty="0" smtClean="0">
              <a:latin typeface="Times New Roman" pitchFamily="18" charset="0"/>
              <a:cs typeface="Times New Roman" pitchFamily="18" charset="0"/>
            </a:endParaRPr>
          </a:p>
          <a:p>
            <a:pPr lvl="0">
              <a:buFont typeface="+mj-lt"/>
              <a:buAutoNum type="arabicPeriod"/>
            </a:pPr>
            <a:r>
              <a:rPr lang="en-IN" sz="1800" dirty="0" smtClean="0">
                <a:latin typeface="Times New Roman" pitchFamily="18" charset="0"/>
                <a:cs typeface="Times New Roman" pitchFamily="18" charset="0"/>
              </a:rPr>
              <a:t>singleton</a:t>
            </a:r>
            <a:endParaRPr lang="en-US" sz="1800" dirty="0" smtClean="0">
              <a:latin typeface="Times New Roman" pitchFamily="18" charset="0"/>
              <a:cs typeface="Times New Roman" pitchFamily="18" charset="0"/>
            </a:endParaRPr>
          </a:p>
          <a:p>
            <a:pPr lvl="0">
              <a:buFont typeface="+mj-lt"/>
              <a:buAutoNum type="arabicPeriod"/>
            </a:pPr>
            <a:r>
              <a:rPr lang="en-IN" sz="1800" dirty="0" smtClean="0">
                <a:latin typeface="Times New Roman" pitchFamily="18" charset="0"/>
                <a:cs typeface="Times New Roman" pitchFamily="18" charset="0"/>
              </a:rPr>
              <a:t>prototype</a:t>
            </a:r>
            <a:endParaRPr lang="en-US" sz="1800" dirty="0" smtClean="0">
              <a:latin typeface="Times New Roman" pitchFamily="18" charset="0"/>
              <a:cs typeface="Times New Roman" pitchFamily="18" charset="0"/>
            </a:endParaRPr>
          </a:p>
          <a:p>
            <a:pPr lvl="0">
              <a:buFont typeface="+mj-lt"/>
              <a:buAutoNum type="arabicPeriod"/>
            </a:pPr>
            <a:r>
              <a:rPr lang="en-IN" sz="1800" dirty="0" smtClean="0">
                <a:latin typeface="Times New Roman" pitchFamily="18" charset="0"/>
                <a:cs typeface="Times New Roman" pitchFamily="18" charset="0"/>
              </a:rPr>
              <a:t>request</a:t>
            </a:r>
            <a:endParaRPr lang="en-US" sz="1800" dirty="0" smtClean="0">
              <a:latin typeface="Times New Roman" pitchFamily="18" charset="0"/>
              <a:cs typeface="Times New Roman" pitchFamily="18" charset="0"/>
            </a:endParaRPr>
          </a:p>
          <a:p>
            <a:pPr lvl="0">
              <a:buFont typeface="+mj-lt"/>
              <a:buAutoNum type="arabicPeriod"/>
            </a:pPr>
            <a:r>
              <a:rPr lang="en-IN" sz="1800" dirty="0" smtClean="0">
                <a:latin typeface="Times New Roman" pitchFamily="18" charset="0"/>
                <a:cs typeface="Times New Roman" pitchFamily="18" charset="0"/>
              </a:rPr>
              <a:t>session</a:t>
            </a:r>
            <a:endParaRPr lang="en-US" sz="1800" dirty="0" smtClean="0">
              <a:latin typeface="Times New Roman" pitchFamily="18" charset="0"/>
              <a:cs typeface="Times New Roman" pitchFamily="18" charset="0"/>
            </a:endParaRPr>
          </a:p>
          <a:p>
            <a:pPr lvl="0">
              <a:buFont typeface="+mj-lt"/>
              <a:buAutoNum type="arabicPeriod"/>
            </a:pPr>
            <a:r>
              <a:rPr lang="en-IN" sz="1800" dirty="0" smtClean="0">
                <a:latin typeface="Times New Roman" pitchFamily="18" charset="0"/>
                <a:cs typeface="Times New Roman" pitchFamily="18" charset="0"/>
              </a:rPr>
              <a:t>global session</a:t>
            </a:r>
          </a:p>
          <a:p>
            <a:pPr lvl="0">
              <a:buNone/>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smtClean="0">
                <a:latin typeface="Times New Roman" pitchFamily="18" charset="0"/>
                <a:cs typeface="Times New Roman" pitchFamily="18" charset="0"/>
              </a:rPr>
              <a:t>Singleton </a:t>
            </a:r>
            <a:r>
              <a:rPr lang="en-US" sz="2000" dirty="0" smtClean="0"/>
              <a:t>:</a:t>
            </a:r>
            <a:endParaRPr lang="en-US" sz="20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IN" sz="1800" b="1" dirty="0" smtClean="0">
                <a:latin typeface="Times New Roman" pitchFamily="18" charset="0"/>
                <a:cs typeface="Times New Roman" pitchFamily="18" charset="0"/>
              </a:rPr>
              <a:t>singleton: </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singleton is default scope of the spring container.</a:t>
            </a:r>
          </a:p>
          <a:p>
            <a:r>
              <a:rPr lang="en-IN" sz="1800" dirty="0" smtClean="0">
                <a:latin typeface="Times New Roman" pitchFamily="18" charset="0"/>
                <a:cs typeface="Times New Roman" pitchFamily="18" charset="0"/>
              </a:rPr>
              <a:t>Scopes a single bean definition to a single object instance per Spring </a:t>
            </a:r>
            <a:r>
              <a:rPr lang="en-IN" sz="1800" dirty="0" err="1" smtClean="0">
                <a:latin typeface="Times New Roman" pitchFamily="18" charset="0"/>
                <a:cs typeface="Times New Roman" pitchFamily="18" charset="0"/>
              </a:rPr>
              <a:t>IoC</a:t>
            </a:r>
            <a:r>
              <a:rPr lang="en-IN" sz="1800" dirty="0" smtClean="0">
                <a:latin typeface="Times New Roman" pitchFamily="18" charset="0"/>
                <a:cs typeface="Times New Roman" pitchFamily="18" charset="0"/>
              </a:rPr>
              <a:t> container.</a:t>
            </a:r>
          </a:p>
          <a:p>
            <a:pPr>
              <a:buNone/>
            </a:pPr>
            <a:endParaRPr lang="en-US" sz="18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We can configure the singleton beans following ways:</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&lt;bean id=</a:t>
            </a:r>
            <a:r>
              <a:rPr lang="en-IN" sz="1900" b="1" i="1" dirty="0" smtClean="0">
                <a:latin typeface="Times New Roman" pitchFamily="18" charset="0"/>
                <a:cs typeface="Times New Roman" pitchFamily="18" charset="0"/>
              </a:rPr>
              <a:t>"employee"</a:t>
            </a:r>
            <a:r>
              <a:rPr lang="en-IN" sz="1900" b="1" dirty="0" smtClean="0">
                <a:latin typeface="Times New Roman" pitchFamily="18" charset="0"/>
                <a:cs typeface="Times New Roman" pitchFamily="18" charset="0"/>
              </a:rPr>
              <a:t> class=</a:t>
            </a:r>
            <a:r>
              <a:rPr lang="en-IN" sz="1900" b="1" i="1" dirty="0" smtClean="0">
                <a:latin typeface="Times New Roman" pitchFamily="18" charset="0"/>
                <a:cs typeface="Times New Roman" pitchFamily="18" charset="0"/>
              </a:rPr>
              <a:t>"</a:t>
            </a:r>
            <a:r>
              <a:rPr lang="en-IN" sz="1900" b="1" i="1" dirty="0" err="1" smtClean="0">
                <a:latin typeface="Times New Roman" pitchFamily="18" charset="0"/>
                <a:cs typeface="Times New Roman" pitchFamily="18" charset="0"/>
              </a:rPr>
              <a:t>com.apparao.beanscopes.Employee</a:t>
            </a:r>
            <a:r>
              <a:rPr lang="en-IN" sz="1900" b="1" i="1" dirty="0" smtClean="0">
                <a:latin typeface="Times New Roman" pitchFamily="18" charset="0"/>
                <a:cs typeface="Times New Roman" pitchFamily="18" charset="0"/>
              </a:rPr>
              <a:t>"</a:t>
            </a:r>
            <a:r>
              <a:rPr lang="en-IN" sz="1900" b="1" dirty="0" smtClean="0">
                <a:latin typeface="Times New Roman" pitchFamily="18" charset="0"/>
                <a:cs typeface="Times New Roman" pitchFamily="18" charset="0"/>
              </a:rPr>
              <a:t>/&gt;</a:t>
            </a:r>
          </a:p>
          <a:p>
            <a:pPr>
              <a:buNone/>
            </a:pP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&lt;!-- the following is equivalent, though redundant (singleton scope is the default); using spring-beans-2.0.</a:t>
            </a:r>
            <a:r>
              <a:rPr lang="en-IN" sz="1900" u="sng" dirty="0" smtClean="0">
                <a:latin typeface="Times New Roman" pitchFamily="18" charset="0"/>
                <a:cs typeface="Times New Roman" pitchFamily="18" charset="0"/>
              </a:rPr>
              <a:t>dtd</a:t>
            </a:r>
            <a:r>
              <a:rPr lang="en-IN" sz="1900" dirty="0" smtClean="0">
                <a:latin typeface="Times New Roman" pitchFamily="18" charset="0"/>
                <a:cs typeface="Times New Roman" pitchFamily="18" charset="0"/>
              </a:rPr>
              <a:t> --&gt;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&lt;bean id=</a:t>
            </a:r>
            <a:r>
              <a:rPr lang="en-IN" sz="1900" b="1" i="1" dirty="0" smtClean="0">
                <a:latin typeface="Times New Roman" pitchFamily="18" charset="0"/>
                <a:cs typeface="Times New Roman" pitchFamily="18" charset="0"/>
              </a:rPr>
              <a:t>"employee"</a:t>
            </a:r>
            <a:r>
              <a:rPr lang="en-IN" sz="1900" b="1" dirty="0" smtClean="0">
                <a:latin typeface="Times New Roman" pitchFamily="18" charset="0"/>
                <a:cs typeface="Times New Roman" pitchFamily="18" charset="0"/>
              </a:rPr>
              <a:t> class=</a:t>
            </a:r>
            <a:r>
              <a:rPr lang="en-IN" sz="1900" b="1" i="1" dirty="0" smtClean="0">
                <a:latin typeface="Times New Roman" pitchFamily="18" charset="0"/>
                <a:cs typeface="Times New Roman" pitchFamily="18" charset="0"/>
              </a:rPr>
              <a:t>"</a:t>
            </a:r>
            <a:r>
              <a:rPr lang="en-IN" sz="1900" b="1" i="1" dirty="0" err="1" smtClean="0">
                <a:latin typeface="Times New Roman" pitchFamily="18" charset="0"/>
                <a:cs typeface="Times New Roman" pitchFamily="18" charset="0"/>
              </a:rPr>
              <a:t>com.apparao.beanscopes.Employee</a:t>
            </a:r>
            <a:r>
              <a:rPr lang="en-IN" sz="1900" b="1" i="1"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scope=</a:t>
            </a:r>
            <a:r>
              <a:rPr lang="en-IN" sz="1900" b="1" i="1" dirty="0" smtClean="0">
                <a:latin typeface="Times New Roman" pitchFamily="18" charset="0"/>
                <a:cs typeface="Times New Roman" pitchFamily="18" charset="0"/>
              </a:rPr>
              <a:t>"singleton"</a:t>
            </a:r>
            <a:r>
              <a:rPr lang="en-IN" sz="1900" b="1" dirty="0" smtClean="0">
                <a:latin typeface="Times New Roman" pitchFamily="18" charset="0"/>
                <a:cs typeface="Times New Roman" pitchFamily="18" charset="0"/>
              </a:rPr>
              <a:t>/&gt;</a:t>
            </a:r>
            <a:endParaRPr lang="en-US" sz="1900" b="1"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&lt;!-- the following is equivalent and preserved for backward compatibility in spring-beans.dtd --&gt;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&lt;bean id=</a:t>
            </a:r>
            <a:r>
              <a:rPr lang="en-IN" sz="1900" b="1" i="1" dirty="0" smtClean="0">
                <a:latin typeface="Times New Roman" pitchFamily="18" charset="0"/>
                <a:cs typeface="Times New Roman" pitchFamily="18" charset="0"/>
              </a:rPr>
              <a:t>"employee"</a:t>
            </a:r>
            <a:r>
              <a:rPr lang="en-IN" sz="1900" b="1" dirty="0" smtClean="0">
                <a:latin typeface="Times New Roman" pitchFamily="18" charset="0"/>
                <a:cs typeface="Times New Roman" pitchFamily="18" charset="0"/>
              </a:rPr>
              <a:t> class=</a:t>
            </a:r>
            <a:r>
              <a:rPr lang="en-IN" sz="1900" b="1" i="1" dirty="0" smtClean="0">
                <a:latin typeface="Times New Roman" pitchFamily="18" charset="0"/>
                <a:cs typeface="Times New Roman" pitchFamily="18" charset="0"/>
              </a:rPr>
              <a:t>"</a:t>
            </a:r>
            <a:r>
              <a:rPr lang="en-IN" sz="1900" b="1" i="1" dirty="0" err="1" smtClean="0">
                <a:latin typeface="Times New Roman" pitchFamily="18" charset="0"/>
                <a:cs typeface="Times New Roman" pitchFamily="18" charset="0"/>
              </a:rPr>
              <a:t>com.apparao.beanscopes.Employee</a:t>
            </a:r>
            <a:r>
              <a:rPr lang="en-IN" sz="1900" b="1" i="1"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singleton=</a:t>
            </a:r>
            <a:r>
              <a:rPr lang="en-IN" sz="1900" b="1" i="1" dirty="0" smtClean="0">
                <a:latin typeface="Times New Roman" pitchFamily="18" charset="0"/>
                <a:cs typeface="Times New Roman" pitchFamily="18" charset="0"/>
              </a:rPr>
              <a:t>"true"</a:t>
            </a:r>
            <a:r>
              <a:rPr lang="en-IN" sz="1900" b="1" dirty="0" smtClean="0">
                <a:latin typeface="Times New Roman" pitchFamily="18" charset="0"/>
                <a:cs typeface="Times New Roman" pitchFamily="18" charset="0"/>
              </a:rPr>
              <a:t>/&gt;</a:t>
            </a:r>
            <a:endParaRPr lang="en-US" sz="1900" b="1"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sz="2000" b="1" dirty="0" smtClean="0"/>
              <a:t>Spring Key Benefits:</a:t>
            </a:r>
          </a:p>
          <a:p>
            <a:pPr>
              <a:buAutoNum type="arabicPeriod"/>
            </a:pPr>
            <a:r>
              <a:rPr lang="en-US" sz="1800" b="1" dirty="0" smtClean="0"/>
              <a:t>Modularity</a:t>
            </a:r>
          </a:p>
          <a:p>
            <a:pPr>
              <a:buNone/>
            </a:pPr>
            <a:endParaRPr lang="en-US" sz="1800" b="1" dirty="0" smtClean="0"/>
          </a:p>
          <a:p>
            <a:pPr>
              <a:buNone/>
            </a:pPr>
            <a:endParaRPr lang="en-US" sz="1800" b="1" dirty="0" smtClean="0"/>
          </a:p>
          <a:p>
            <a:pPr>
              <a:buNone/>
            </a:pPr>
            <a:r>
              <a:rPr lang="en-US" sz="1800" dirty="0" smtClean="0"/>
              <a:t/>
            </a:r>
            <a:br>
              <a:rPr lang="en-US" sz="1800" dirty="0" smtClean="0"/>
            </a:br>
            <a:endParaRPr lang="en-US" sz="1800" dirty="0" smtClean="0"/>
          </a:p>
          <a:p>
            <a:pPr>
              <a:buNone/>
            </a:pPr>
            <a:r>
              <a:rPr lang="en-US" sz="1800" dirty="0" smtClean="0"/>
              <a:t>Plain old Java Objects keep your code concise, simple and modular</a:t>
            </a:r>
          </a:p>
          <a:p>
            <a:pPr>
              <a:buNone/>
            </a:pPr>
            <a:r>
              <a:rPr lang="en-US" sz="1800" b="1" dirty="0" smtClean="0"/>
              <a:t>2. Productivity</a:t>
            </a:r>
          </a:p>
          <a:p>
            <a:pPr>
              <a:buNone/>
            </a:pPr>
            <a:endParaRPr lang="en-US" sz="1800" b="1" dirty="0" smtClean="0"/>
          </a:p>
          <a:p>
            <a:pPr>
              <a:buNone/>
            </a:pPr>
            <a:endParaRPr lang="en-US" dirty="0" smtClean="0"/>
          </a:p>
          <a:p>
            <a:pPr>
              <a:buNone/>
            </a:pPr>
            <a:endParaRPr lang="en-US" dirty="0" smtClean="0"/>
          </a:p>
          <a:p>
            <a:pPr>
              <a:buNone/>
            </a:pPr>
            <a:r>
              <a:rPr lang="en-US" sz="1800" dirty="0" smtClean="0"/>
              <a:t>Over 70% of developers report productivity gains and reduction in time to deploy </a:t>
            </a:r>
          </a:p>
          <a:p>
            <a:pPr>
              <a:buNone/>
            </a:pPr>
            <a:r>
              <a:rPr lang="en-US" sz="1800" dirty="0" smtClean="0"/>
              <a:t>with Spring</a:t>
            </a:r>
          </a:p>
          <a:p>
            <a:pPr>
              <a:buNone/>
            </a:pPr>
            <a:endParaRPr lang="en-US" sz="1800" dirty="0"/>
          </a:p>
        </p:txBody>
      </p:sp>
      <p:pic>
        <p:nvPicPr>
          <p:cNvPr id="9" name="Picture 8"/>
          <p:cNvPicPr/>
          <p:nvPr/>
        </p:nvPicPr>
        <p:blipFill>
          <a:blip r:embed="rId2" cstate="print"/>
          <a:srcRect/>
          <a:stretch>
            <a:fillRect/>
          </a:stretch>
        </p:blipFill>
        <p:spPr bwMode="auto">
          <a:xfrm>
            <a:off x="1752600" y="1066800"/>
            <a:ext cx="2255520" cy="107696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1752600" y="3124200"/>
            <a:ext cx="2177415" cy="112141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dirty="0" smtClean="0">
                <a:latin typeface="Times New Roman" pitchFamily="18" charset="0"/>
                <a:cs typeface="Times New Roman" pitchFamily="18" charset="0"/>
              </a:rPr>
              <a:t>Example:</a:t>
            </a:r>
          </a:p>
          <a:p>
            <a:pPr>
              <a:buNone/>
            </a:pPr>
            <a:r>
              <a:rPr lang="en-IN" sz="1900" b="1" dirty="0" smtClean="0">
                <a:latin typeface="Times New Roman" pitchFamily="18" charset="0"/>
                <a:cs typeface="Times New Roman" pitchFamily="18" charset="0"/>
              </a:rPr>
              <a:t>public</a:t>
            </a: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class</a:t>
            </a:r>
            <a:r>
              <a:rPr lang="en-IN" sz="1900" dirty="0" smtClean="0">
                <a:latin typeface="Times New Roman" pitchFamily="18" charset="0"/>
                <a:cs typeface="Times New Roman" pitchFamily="18" charset="0"/>
              </a:rPr>
              <a:t> Employee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private</a:t>
            </a:r>
            <a:r>
              <a:rPr lang="en-IN" sz="1900" dirty="0" smtClean="0">
                <a:latin typeface="Times New Roman" pitchFamily="18" charset="0"/>
                <a:cs typeface="Times New Roman" pitchFamily="18" charset="0"/>
              </a:rPr>
              <a:t> String </a:t>
            </a:r>
            <a:r>
              <a:rPr lang="en-IN" sz="1900" dirty="0" err="1" smtClean="0">
                <a:latin typeface="Times New Roman" pitchFamily="18" charset="0"/>
                <a:cs typeface="Times New Roman" pitchFamily="18" charset="0"/>
              </a:rPr>
              <a:t>ename</a:t>
            </a:r>
            <a:r>
              <a:rPr lang="en-IN" sz="1900" dirty="0" smtClean="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public</a:t>
            </a:r>
            <a:r>
              <a:rPr lang="en-IN" sz="1900" dirty="0" smtClean="0">
                <a:latin typeface="Times New Roman" pitchFamily="18" charset="0"/>
                <a:cs typeface="Times New Roman" pitchFamily="18" charset="0"/>
              </a:rPr>
              <a:t> String </a:t>
            </a:r>
            <a:r>
              <a:rPr lang="en-IN" sz="1900" dirty="0" err="1" smtClean="0">
                <a:latin typeface="Times New Roman" pitchFamily="18" charset="0"/>
                <a:cs typeface="Times New Roman" pitchFamily="18" charset="0"/>
              </a:rPr>
              <a:t>getEname</a:t>
            </a: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return</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ename</a:t>
            </a:r>
            <a:r>
              <a:rPr lang="en-IN" sz="1900" dirty="0" smtClean="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public</a:t>
            </a:r>
            <a:r>
              <a:rPr lang="en-IN" sz="1900" dirty="0" smtClean="0">
                <a:latin typeface="Times New Roman" pitchFamily="18" charset="0"/>
                <a:cs typeface="Times New Roman" pitchFamily="18" charset="0"/>
              </a:rPr>
              <a:t> </a:t>
            </a:r>
            <a:r>
              <a:rPr lang="en-IN" sz="1900" b="1" dirty="0" smtClean="0">
                <a:latin typeface="Times New Roman" pitchFamily="18" charset="0"/>
                <a:cs typeface="Times New Roman" pitchFamily="18" charset="0"/>
              </a:rPr>
              <a:t>void</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setEname</a:t>
            </a:r>
            <a:r>
              <a:rPr lang="en-IN" sz="1900" dirty="0" smtClean="0">
                <a:latin typeface="Times New Roman" pitchFamily="18" charset="0"/>
                <a:cs typeface="Times New Roman" pitchFamily="18" charset="0"/>
              </a:rPr>
              <a:t>(String </a:t>
            </a:r>
            <a:r>
              <a:rPr lang="en-IN" sz="1900" dirty="0" err="1" smtClean="0">
                <a:latin typeface="Times New Roman" pitchFamily="18" charset="0"/>
                <a:cs typeface="Times New Roman" pitchFamily="18" charset="0"/>
              </a:rPr>
              <a:t>ename</a:t>
            </a: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r>
              <a:rPr lang="en-IN" sz="1900" b="1" dirty="0" err="1" smtClean="0">
                <a:latin typeface="Times New Roman" pitchFamily="18" charset="0"/>
                <a:cs typeface="Times New Roman" pitchFamily="18" charset="0"/>
              </a:rPr>
              <a:t>this</a:t>
            </a:r>
            <a:r>
              <a:rPr lang="en-IN" sz="1900" dirty="0" err="1" smtClean="0">
                <a:latin typeface="Times New Roman" pitchFamily="18" charset="0"/>
                <a:cs typeface="Times New Roman" pitchFamily="18" charset="0"/>
              </a:rPr>
              <a:t>.ename</a:t>
            </a:r>
            <a:r>
              <a:rPr lang="en-IN" sz="1900" dirty="0" smtClean="0">
                <a:latin typeface="Times New Roman" pitchFamily="18" charset="0"/>
                <a:cs typeface="Times New Roman" pitchFamily="18" charset="0"/>
              </a:rPr>
              <a:t> = </a:t>
            </a:r>
            <a:r>
              <a:rPr lang="en-IN" sz="1900" dirty="0" err="1" smtClean="0">
                <a:latin typeface="Times New Roman" pitchFamily="18" charset="0"/>
                <a:cs typeface="Times New Roman" pitchFamily="18" charset="0"/>
              </a:rPr>
              <a:t>ename</a:t>
            </a:r>
            <a:r>
              <a:rPr lang="en-IN" sz="1900" dirty="0" smtClean="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 </a:t>
            </a:r>
            <a:endParaRPr lang="en-US" sz="1900" dirty="0" smtClean="0">
              <a:latin typeface="Times New Roman" pitchFamily="18" charset="0"/>
              <a:cs typeface="Times New Roman" pitchFamily="18" charset="0"/>
            </a:endParaRPr>
          </a:p>
          <a:p>
            <a:pPr>
              <a:buNone/>
            </a:pPr>
            <a:r>
              <a:rPr lang="en-IN" sz="1900" b="1" dirty="0" smtClean="0">
                <a:latin typeface="Times New Roman" pitchFamily="18" charset="0"/>
                <a:cs typeface="Times New Roman" pitchFamily="18" charset="0"/>
              </a:rPr>
              <a:t> applicationContext.xml</a:t>
            </a:r>
          </a:p>
          <a:p>
            <a:pPr>
              <a:buNone/>
            </a:pP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&lt;bean id=</a:t>
            </a:r>
            <a:r>
              <a:rPr lang="en-IN" sz="1900" i="1" dirty="0" smtClean="0">
                <a:latin typeface="Times New Roman" pitchFamily="18" charset="0"/>
                <a:cs typeface="Times New Roman" pitchFamily="18" charset="0"/>
              </a:rPr>
              <a:t>"employee"</a:t>
            </a:r>
            <a:r>
              <a:rPr lang="en-IN" sz="1900" dirty="0" smtClean="0">
                <a:latin typeface="Times New Roman" pitchFamily="18" charset="0"/>
                <a:cs typeface="Times New Roman" pitchFamily="18" charset="0"/>
              </a:rPr>
              <a:t>  class=</a:t>
            </a:r>
            <a:r>
              <a:rPr lang="en-IN" sz="1900" i="1" dirty="0" smtClean="0">
                <a:latin typeface="Times New Roman" pitchFamily="18" charset="0"/>
                <a:cs typeface="Times New Roman" pitchFamily="18" charset="0"/>
              </a:rPr>
              <a:t>"</a:t>
            </a:r>
            <a:r>
              <a:rPr lang="en-IN" sz="1900" i="1" dirty="0" err="1" smtClean="0">
                <a:latin typeface="Times New Roman" pitchFamily="18" charset="0"/>
                <a:cs typeface="Times New Roman" pitchFamily="18" charset="0"/>
              </a:rPr>
              <a:t>com.apparao.beanscopes.Employee</a:t>
            </a:r>
            <a:r>
              <a:rPr lang="en-IN" sz="1900" i="1" dirty="0" smtClean="0">
                <a:latin typeface="Times New Roman" pitchFamily="18" charset="0"/>
                <a:cs typeface="Times New Roman" pitchFamily="18" charset="0"/>
              </a:rPr>
              <a:t>"</a:t>
            </a:r>
            <a:r>
              <a:rPr lang="en-IN" sz="1900" dirty="0" smtClean="0">
                <a:latin typeface="Times New Roman" pitchFamily="18" charset="0"/>
                <a:cs typeface="Times New Roman" pitchFamily="18" charset="0"/>
              </a:rPr>
              <a:t>  							scope=</a:t>
            </a:r>
            <a:r>
              <a:rPr lang="en-IN" sz="1900" i="1" dirty="0" smtClean="0">
                <a:latin typeface="Times New Roman" pitchFamily="18" charset="0"/>
                <a:cs typeface="Times New Roman" pitchFamily="18" charset="0"/>
              </a:rPr>
              <a:t>"singleton"</a:t>
            </a:r>
            <a:r>
              <a:rPr lang="en-IN" sz="1900" dirty="0" smtClean="0">
                <a:latin typeface="Times New Roman" pitchFamily="18" charset="0"/>
                <a:cs typeface="Times New Roman" pitchFamily="18" charset="0"/>
              </a:rPr>
              <a:t>&gt;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&lt;property name=</a:t>
            </a:r>
            <a:r>
              <a:rPr lang="en-IN" sz="1900" i="1" dirty="0" smtClean="0">
                <a:latin typeface="Times New Roman" pitchFamily="18" charset="0"/>
                <a:cs typeface="Times New Roman" pitchFamily="18" charset="0"/>
              </a:rPr>
              <a:t>"</a:t>
            </a:r>
            <a:r>
              <a:rPr lang="en-IN" sz="1900" i="1" dirty="0" err="1" smtClean="0">
                <a:latin typeface="Times New Roman" pitchFamily="18" charset="0"/>
                <a:cs typeface="Times New Roman" pitchFamily="18" charset="0"/>
              </a:rPr>
              <a:t>ename</a:t>
            </a:r>
            <a:r>
              <a:rPr lang="en-IN" sz="1900" i="1" dirty="0" smtClean="0">
                <a:latin typeface="Times New Roman" pitchFamily="18" charset="0"/>
                <a:cs typeface="Times New Roman" pitchFamily="18" charset="0"/>
              </a:rPr>
              <a:t>"</a:t>
            </a:r>
            <a:r>
              <a:rPr lang="en-IN" sz="1900" dirty="0" smtClean="0">
                <a:latin typeface="Times New Roman" pitchFamily="18" charset="0"/>
                <a:cs typeface="Times New Roman" pitchFamily="18" charset="0"/>
              </a:rPr>
              <a:t> value=</a:t>
            </a:r>
            <a:r>
              <a:rPr lang="en-IN" sz="1900" i="1" dirty="0" smtClean="0">
                <a:latin typeface="Times New Roman" pitchFamily="18" charset="0"/>
                <a:cs typeface="Times New Roman" pitchFamily="18" charset="0"/>
              </a:rPr>
              <a:t>"</a:t>
            </a:r>
            <a:r>
              <a:rPr lang="en-IN" sz="1900" i="1" dirty="0" err="1" smtClean="0">
                <a:latin typeface="Times New Roman" pitchFamily="18" charset="0"/>
                <a:cs typeface="Times New Roman" pitchFamily="18" charset="0"/>
              </a:rPr>
              <a:t>satyanarayana</a:t>
            </a:r>
            <a:r>
              <a:rPr lang="en-IN" sz="1900" i="1" dirty="0" smtClean="0">
                <a:latin typeface="Times New Roman" pitchFamily="18" charset="0"/>
                <a:cs typeface="Times New Roman" pitchFamily="18" charset="0"/>
              </a:rPr>
              <a:t>"</a:t>
            </a:r>
            <a:r>
              <a:rPr lang="en-IN" sz="1900" dirty="0" smtClean="0">
                <a:latin typeface="Times New Roman" pitchFamily="18" charset="0"/>
                <a:cs typeface="Times New Roman" pitchFamily="18" charset="0"/>
              </a:rPr>
              <a:t> /&gt;</a:t>
            </a:r>
            <a:endParaRPr lang="en-US" sz="1900" dirty="0" smtClean="0">
              <a:latin typeface="Times New Roman" pitchFamily="18" charset="0"/>
              <a:cs typeface="Times New Roman" pitchFamily="18" charset="0"/>
            </a:endParaRPr>
          </a:p>
          <a:p>
            <a:pPr>
              <a:buNone/>
            </a:pPr>
            <a:r>
              <a:rPr lang="en-IN" sz="1900" dirty="0" smtClean="0">
                <a:latin typeface="Times New Roman" pitchFamily="18" charset="0"/>
                <a:cs typeface="Times New Roman" pitchFamily="18" charset="0"/>
              </a:rPr>
              <a:t> &lt;/bean&gt; </a:t>
            </a:r>
            <a:endParaRPr lang="en-US" sz="19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25000" lnSpcReduction="20000"/>
          </a:bodyPr>
          <a:lstStyle/>
          <a:p>
            <a:pPr>
              <a:buNone/>
            </a:pPr>
            <a:r>
              <a:rPr lang="en-IN" sz="7200" b="1" dirty="0" smtClean="0">
                <a:latin typeface="Times New Roman" pitchFamily="18" charset="0"/>
                <a:cs typeface="Times New Roman" pitchFamily="18" charset="0"/>
              </a:rPr>
              <a:t>public</a:t>
            </a:r>
            <a:r>
              <a:rPr lang="en-IN" sz="7200" dirty="0" smtClean="0">
                <a:latin typeface="Times New Roman" pitchFamily="18" charset="0"/>
                <a:cs typeface="Times New Roman" pitchFamily="18" charset="0"/>
              </a:rPr>
              <a:t> </a:t>
            </a:r>
            <a:r>
              <a:rPr lang="en-IN" sz="7200" b="1" dirty="0" smtClean="0">
                <a:latin typeface="Times New Roman" pitchFamily="18" charset="0"/>
                <a:cs typeface="Times New Roman" pitchFamily="18" charset="0"/>
              </a:rPr>
              <a:t>class</a:t>
            </a:r>
            <a:r>
              <a:rPr lang="en-IN" sz="7200" dirty="0" smtClean="0">
                <a:latin typeface="Times New Roman" pitchFamily="18" charset="0"/>
                <a:cs typeface="Times New Roman" pitchFamily="18" charset="0"/>
              </a:rPr>
              <a:t> </a:t>
            </a:r>
            <a:r>
              <a:rPr lang="en-IN" sz="7200" dirty="0" err="1" smtClean="0">
                <a:latin typeface="Times New Roman" pitchFamily="18" charset="0"/>
                <a:cs typeface="Times New Roman" pitchFamily="18" charset="0"/>
              </a:rPr>
              <a:t>SingletonTest</a:t>
            </a: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r>
              <a:rPr lang="en-IN" sz="7200" b="1" dirty="0" smtClean="0">
                <a:latin typeface="Times New Roman" pitchFamily="18" charset="0"/>
                <a:cs typeface="Times New Roman" pitchFamily="18" charset="0"/>
              </a:rPr>
              <a:t>public</a:t>
            </a:r>
            <a:r>
              <a:rPr lang="en-IN" sz="7200" dirty="0" smtClean="0">
                <a:latin typeface="Times New Roman" pitchFamily="18" charset="0"/>
                <a:cs typeface="Times New Roman" pitchFamily="18" charset="0"/>
              </a:rPr>
              <a:t> </a:t>
            </a:r>
            <a:r>
              <a:rPr lang="en-IN" sz="7200" b="1" dirty="0" smtClean="0">
                <a:latin typeface="Times New Roman" pitchFamily="18" charset="0"/>
                <a:cs typeface="Times New Roman" pitchFamily="18" charset="0"/>
              </a:rPr>
              <a:t>static</a:t>
            </a:r>
            <a:r>
              <a:rPr lang="en-IN" sz="7200" dirty="0" smtClean="0">
                <a:latin typeface="Times New Roman" pitchFamily="18" charset="0"/>
                <a:cs typeface="Times New Roman" pitchFamily="18" charset="0"/>
              </a:rPr>
              <a:t> </a:t>
            </a:r>
            <a:r>
              <a:rPr lang="en-IN" sz="7200" b="1" dirty="0" smtClean="0">
                <a:latin typeface="Times New Roman" pitchFamily="18" charset="0"/>
                <a:cs typeface="Times New Roman" pitchFamily="18" charset="0"/>
              </a:rPr>
              <a:t>void</a:t>
            </a:r>
            <a:r>
              <a:rPr lang="en-IN" sz="7200" dirty="0" smtClean="0">
                <a:latin typeface="Times New Roman" pitchFamily="18" charset="0"/>
                <a:cs typeface="Times New Roman" pitchFamily="18" charset="0"/>
              </a:rPr>
              <a:t> main(String[] </a:t>
            </a:r>
            <a:r>
              <a:rPr lang="en-IN" sz="7200" dirty="0" err="1" smtClean="0">
                <a:latin typeface="Times New Roman" pitchFamily="18" charset="0"/>
                <a:cs typeface="Times New Roman" pitchFamily="18" charset="0"/>
              </a:rPr>
              <a:t>args</a:t>
            </a: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r>
              <a:rPr lang="en-IN" sz="7200" dirty="0" err="1" smtClean="0">
                <a:latin typeface="Times New Roman" pitchFamily="18" charset="0"/>
                <a:cs typeface="Times New Roman" pitchFamily="18" charset="0"/>
              </a:rPr>
              <a:t>ApplicationContext</a:t>
            </a:r>
            <a:r>
              <a:rPr lang="en-IN" sz="7200" dirty="0" smtClean="0">
                <a:latin typeface="Times New Roman" pitchFamily="18" charset="0"/>
                <a:cs typeface="Times New Roman" pitchFamily="18" charset="0"/>
              </a:rPr>
              <a:t> container = </a:t>
            </a:r>
            <a:r>
              <a:rPr lang="en-IN" sz="7200" b="1" dirty="0" smtClean="0">
                <a:latin typeface="Times New Roman" pitchFamily="18" charset="0"/>
                <a:cs typeface="Times New Roman" pitchFamily="18" charset="0"/>
              </a:rPr>
              <a:t>new</a:t>
            </a:r>
            <a:r>
              <a:rPr lang="en-IN" sz="7200" dirty="0" smtClean="0">
                <a:latin typeface="Times New Roman" pitchFamily="18" charset="0"/>
                <a:cs typeface="Times New Roman" pitchFamily="18" charset="0"/>
              </a:rPr>
              <a:t> 						</a:t>
            </a:r>
            <a:r>
              <a:rPr lang="en-IN" sz="7200" dirty="0" err="1" smtClean="0">
                <a:latin typeface="Times New Roman" pitchFamily="18" charset="0"/>
                <a:cs typeface="Times New Roman" pitchFamily="18" charset="0"/>
              </a:rPr>
              <a:t>ClassPathXmlApplicationContext</a:t>
            </a:r>
            <a:r>
              <a:rPr lang="en-IN" sz="7200" dirty="0" smtClean="0">
                <a:latin typeface="Times New Roman" pitchFamily="18" charset="0"/>
                <a:cs typeface="Times New Roman" pitchFamily="18" charset="0"/>
              </a:rPr>
              <a:t>("applicationContext.xml");</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Employee e1 = (Employee)</a:t>
            </a:r>
            <a:r>
              <a:rPr lang="en-IN" sz="7200" dirty="0" err="1" smtClean="0">
                <a:latin typeface="Times New Roman" pitchFamily="18" charset="0"/>
                <a:cs typeface="Times New Roman" pitchFamily="18" charset="0"/>
              </a:rPr>
              <a:t>container.getBean</a:t>
            </a:r>
            <a:r>
              <a:rPr lang="en-IN" sz="7200" dirty="0" smtClean="0">
                <a:latin typeface="Times New Roman" pitchFamily="18" charset="0"/>
                <a:cs typeface="Times New Roman" pitchFamily="18" charset="0"/>
              </a:rPr>
              <a:t>("employee");</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Employee e2 = (Employee)</a:t>
            </a:r>
            <a:r>
              <a:rPr lang="en-IN" sz="7200" dirty="0" err="1" smtClean="0">
                <a:latin typeface="Times New Roman" pitchFamily="18" charset="0"/>
                <a:cs typeface="Times New Roman" pitchFamily="18" charset="0"/>
              </a:rPr>
              <a:t>container.getBean</a:t>
            </a:r>
            <a:r>
              <a:rPr lang="en-IN" sz="7200" dirty="0" smtClean="0">
                <a:latin typeface="Times New Roman" pitchFamily="18" charset="0"/>
                <a:cs typeface="Times New Roman" pitchFamily="18" charset="0"/>
              </a:rPr>
              <a:t>("employee");</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r>
              <a:rPr lang="en-IN" sz="7200" dirty="0" err="1" smtClean="0">
                <a:latin typeface="Times New Roman" pitchFamily="18" charset="0"/>
                <a:cs typeface="Times New Roman" pitchFamily="18" charset="0"/>
              </a:rPr>
              <a:t>System.</a:t>
            </a:r>
            <a:r>
              <a:rPr lang="en-IN" sz="7200" i="1" dirty="0" err="1" smtClean="0">
                <a:latin typeface="Times New Roman" pitchFamily="18" charset="0"/>
                <a:cs typeface="Times New Roman" pitchFamily="18" charset="0"/>
              </a:rPr>
              <a:t>out</a:t>
            </a:r>
            <a:r>
              <a:rPr lang="en-IN" sz="7200" dirty="0" err="1" smtClean="0">
                <a:latin typeface="Times New Roman" pitchFamily="18" charset="0"/>
                <a:cs typeface="Times New Roman" pitchFamily="18" charset="0"/>
              </a:rPr>
              <a:t>.println</a:t>
            </a:r>
            <a:r>
              <a:rPr lang="en-IN" sz="7200" dirty="0" smtClean="0">
                <a:latin typeface="Times New Roman" pitchFamily="18" charset="0"/>
                <a:cs typeface="Times New Roman" pitchFamily="18" charset="0"/>
              </a:rPr>
              <a:t>("hash code e1:"+e1.hashCode());</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r>
              <a:rPr lang="en-IN" sz="7200" dirty="0" err="1" smtClean="0">
                <a:latin typeface="Times New Roman" pitchFamily="18" charset="0"/>
                <a:cs typeface="Times New Roman" pitchFamily="18" charset="0"/>
              </a:rPr>
              <a:t>System.</a:t>
            </a:r>
            <a:r>
              <a:rPr lang="en-IN" sz="7200" i="1" dirty="0" err="1" smtClean="0">
                <a:latin typeface="Times New Roman" pitchFamily="18" charset="0"/>
                <a:cs typeface="Times New Roman" pitchFamily="18" charset="0"/>
              </a:rPr>
              <a:t>out</a:t>
            </a:r>
            <a:r>
              <a:rPr lang="en-IN" sz="7200" dirty="0" err="1" smtClean="0">
                <a:latin typeface="Times New Roman" pitchFamily="18" charset="0"/>
                <a:cs typeface="Times New Roman" pitchFamily="18" charset="0"/>
              </a:rPr>
              <a:t>.println</a:t>
            </a:r>
            <a:r>
              <a:rPr lang="en-IN" sz="7200" dirty="0" smtClean="0">
                <a:latin typeface="Times New Roman" pitchFamily="18" charset="0"/>
                <a:cs typeface="Times New Roman" pitchFamily="18" charset="0"/>
              </a:rPr>
              <a:t>("hash code e2:"+e2.hashCode());</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r>
              <a:rPr lang="en-IN" sz="7200" b="1" dirty="0" smtClean="0">
                <a:latin typeface="Times New Roman" pitchFamily="18" charset="0"/>
                <a:cs typeface="Times New Roman" pitchFamily="18" charset="0"/>
              </a:rPr>
              <a:t>if</a:t>
            </a:r>
            <a:r>
              <a:rPr lang="en-IN" sz="7200" dirty="0" smtClean="0">
                <a:latin typeface="Times New Roman" pitchFamily="18" charset="0"/>
                <a:cs typeface="Times New Roman" pitchFamily="18" charset="0"/>
              </a:rPr>
              <a:t>(e1.hashCode() == e2.hashCode()){</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r>
              <a:rPr lang="en-IN" sz="7200" dirty="0" err="1" smtClean="0">
                <a:latin typeface="Times New Roman" pitchFamily="18" charset="0"/>
                <a:cs typeface="Times New Roman" pitchFamily="18" charset="0"/>
              </a:rPr>
              <a:t>System.</a:t>
            </a:r>
            <a:r>
              <a:rPr lang="en-IN" sz="7200" i="1" dirty="0" err="1" smtClean="0">
                <a:latin typeface="Times New Roman" pitchFamily="18" charset="0"/>
                <a:cs typeface="Times New Roman" pitchFamily="18" charset="0"/>
              </a:rPr>
              <a:t>out</a:t>
            </a:r>
            <a:r>
              <a:rPr lang="en-IN" sz="7200" dirty="0" err="1" smtClean="0">
                <a:latin typeface="Times New Roman" pitchFamily="18" charset="0"/>
                <a:cs typeface="Times New Roman" pitchFamily="18" charset="0"/>
              </a:rPr>
              <a:t>.println</a:t>
            </a:r>
            <a:r>
              <a:rPr lang="en-IN" sz="7200" dirty="0" smtClean="0">
                <a:latin typeface="Times New Roman" pitchFamily="18" charset="0"/>
                <a:cs typeface="Times New Roman" pitchFamily="18" charset="0"/>
              </a:rPr>
              <a:t>("Both objects hash code is same hence only one 			object is creating per container.");</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Output: hash code e1:32392776</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             hash code e2:32392776</a:t>
            </a:r>
            <a:endParaRPr lang="en-US" sz="7200" dirty="0" smtClean="0">
              <a:latin typeface="Times New Roman" pitchFamily="18" charset="0"/>
              <a:cs typeface="Times New Roman" pitchFamily="18" charset="0"/>
            </a:endParaRPr>
          </a:p>
          <a:p>
            <a:pPr>
              <a:buNone/>
            </a:pPr>
            <a:r>
              <a:rPr lang="en-IN" sz="7200" dirty="0" smtClean="0">
                <a:latin typeface="Times New Roman" pitchFamily="18" charset="0"/>
                <a:cs typeface="Times New Roman" pitchFamily="18" charset="0"/>
              </a:rPr>
              <a:t>Both objects hash code is same hence only one object is creating per container .</a:t>
            </a:r>
            <a:endParaRPr lang="en-US" sz="7200" dirty="0" smtClean="0">
              <a:latin typeface="Times New Roman" pitchFamily="18" charset="0"/>
              <a:cs typeface="Times New Roman" pitchFamily="18" charset="0"/>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200" b="1" dirty="0" smtClean="0"/>
              <a:t>Prototype:</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IN" sz="1800" dirty="0" smtClean="0">
                <a:latin typeface="Times New Roman" pitchFamily="18" charset="0"/>
                <a:cs typeface="Times New Roman" pitchFamily="18" charset="0"/>
              </a:rPr>
              <a:t>Every call to the </a:t>
            </a:r>
            <a:r>
              <a:rPr lang="en-IN" sz="1800" dirty="0" err="1" smtClean="0">
                <a:latin typeface="Times New Roman" pitchFamily="18" charset="0"/>
                <a:cs typeface="Times New Roman" pitchFamily="18" charset="0"/>
              </a:rPr>
              <a:t>getBean</a:t>
            </a:r>
            <a:r>
              <a:rPr lang="en-IN" sz="1800" dirty="0" smtClean="0">
                <a:latin typeface="Times New Roman" pitchFamily="18" charset="0"/>
                <a:cs typeface="Times New Roman" pitchFamily="18" charset="0"/>
              </a:rPr>
              <a:t>() method returns a new instance of the bean.</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We can configure the beans following ways:</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 using spring-beans-2.0.</a:t>
            </a:r>
            <a:r>
              <a:rPr lang="en-IN" sz="1800" u="sng" dirty="0" smtClean="0">
                <a:latin typeface="Times New Roman" pitchFamily="18" charset="0"/>
                <a:cs typeface="Times New Roman" pitchFamily="18" charset="0"/>
              </a:rPr>
              <a:t>dtd</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&lt;bean id=</a:t>
            </a:r>
            <a:r>
              <a:rPr lang="en-IN" sz="1800" b="1" i="1" dirty="0" smtClean="0">
                <a:latin typeface="Times New Roman" pitchFamily="18" charset="0"/>
                <a:cs typeface="Times New Roman" pitchFamily="18" charset="0"/>
              </a:rPr>
              <a:t>"employee"</a:t>
            </a:r>
            <a:r>
              <a:rPr lang="en-IN" sz="1800" b="1" dirty="0" smtClean="0">
                <a:latin typeface="Times New Roman" pitchFamily="18" charset="0"/>
                <a:cs typeface="Times New Roman" pitchFamily="18" charset="0"/>
              </a:rPr>
              <a:t> class=</a:t>
            </a:r>
            <a:r>
              <a:rPr lang="en-IN" sz="1800" b="1" i="1" dirty="0" smtClean="0">
                <a:latin typeface="Times New Roman" pitchFamily="18" charset="0"/>
                <a:cs typeface="Times New Roman" pitchFamily="18" charset="0"/>
              </a:rPr>
              <a:t>"</a:t>
            </a:r>
            <a:r>
              <a:rPr lang="en-IN" sz="1800" b="1" i="1" dirty="0" err="1" smtClean="0">
                <a:latin typeface="Times New Roman" pitchFamily="18" charset="0"/>
                <a:cs typeface="Times New Roman" pitchFamily="18" charset="0"/>
              </a:rPr>
              <a:t>com.apparao.beanscopes.Employee</a:t>
            </a:r>
            <a:r>
              <a:rPr lang="en-IN" sz="1800" b="1" i="1"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scope=</a:t>
            </a:r>
            <a:r>
              <a:rPr lang="en-IN" sz="1800" b="1" i="1" dirty="0" smtClean="0">
                <a:latin typeface="Times New Roman" pitchFamily="18" charset="0"/>
                <a:cs typeface="Times New Roman" pitchFamily="18" charset="0"/>
              </a:rPr>
              <a:t>"prototype"</a:t>
            </a:r>
            <a:r>
              <a:rPr lang="en-IN" sz="1800" b="1" dirty="0" smtClean="0">
                <a:latin typeface="Times New Roman" pitchFamily="18" charset="0"/>
                <a:cs typeface="Times New Roman" pitchFamily="18" charset="0"/>
              </a:rPr>
              <a:t>/&gt;</a:t>
            </a:r>
            <a:endParaRPr lang="en-US" sz="1800" b="1"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&lt;!-- the following is equivalent and preserved for backward compatibility in spring-	beans.dtd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&lt;bean id=</a:t>
            </a:r>
            <a:r>
              <a:rPr lang="en-IN" sz="1800" b="1" i="1" dirty="0" smtClean="0">
                <a:latin typeface="Times New Roman" pitchFamily="18" charset="0"/>
                <a:cs typeface="Times New Roman" pitchFamily="18" charset="0"/>
              </a:rPr>
              <a:t>"employee"</a:t>
            </a:r>
            <a:r>
              <a:rPr lang="en-IN" sz="1800" b="1" dirty="0" smtClean="0">
                <a:latin typeface="Times New Roman" pitchFamily="18" charset="0"/>
                <a:cs typeface="Times New Roman" pitchFamily="18" charset="0"/>
              </a:rPr>
              <a:t> class=</a:t>
            </a:r>
            <a:r>
              <a:rPr lang="en-IN" sz="1800" b="1" i="1" dirty="0" smtClean="0">
                <a:latin typeface="Times New Roman" pitchFamily="18" charset="0"/>
                <a:cs typeface="Times New Roman" pitchFamily="18" charset="0"/>
              </a:rPr>
              <a:t>"</a:t>
            </a:r>
            <a:r>
              <a:rPr lang="en-IN" sz="1800" b="1" i="1" dirty="0" err="1" smtClean="0">
                <a:latin typeface="Times New Roman" pitchFamily="18" charset="0"/>
                <a:cs typeface="Times New Roman" pitchFamily="18" charset="0"/>
              </a:rPr>
              <a:t>com.apparao.beanscopes.Employee</a:t>
            </a:r>
            <a:r>
              <a:rPr lang="en-IN" sz="1800" b="1" i="1"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singleton=</a:t>
            </a:r>
            <a:r>
              <a:rPr lang="en-IN" sz="1800" b="1" i="1" dirty="0" smtClean="0">
                <a:latin typeface="Times New Roman" pitchFamily="18" charset="0"/>
                <a:cs typeface="Times New Roman" pitchFamily="18" charset="0"/>
              </a:rPr>
              <a:t>"false"</a:t>
            </a:r>
            <a:r>
              <a:rPr lang="en-IN" sz="1800" b="1" dirty="0" smtClean="0">
                <a:latin typeface="Times New Roman" pitchFamily="18" charset="0"/>
                <a:cs typeface="Times New Roman" pitchFamily="18" charset="0"/>
              </a:rPr>
              <a:t>/&gt;</a:t>
            </a:r>
            <a:endParaRPr lang="en-US" sz="1800" b="1"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IN" b="1" dirty="0" smtClean="0">
                <a:latin typeface="Times New Roman" pitchFamily="18" charset="0"/>
                <a:cs typeface="Times New Roman" pitchFamily="18" charset="0"/>
              </a:rPr>
              <a:t>Example:</a:t>
            </a:r>
          </a:p>
          <a:p>
            <a:pPr>
              <a:buNone/>
            </a:pP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class</a:t>
            </a:r>
            <a:r>
              <a:rPr lang="en-IN" dirty="0" smtClean="0">
                <a:latin typeface="Times New Roman" pitchFamily="18" charset="0"/>
                <a:cs typeface="Times New Roman" pitchFamily="18" charset="0"/>
              </a:rPr>
              <a:t> Employee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private</a:t>
            </a:r>
            <a:r>
              <a:rPr lang="en-IN" dirty="0" smtClean="0">
                <a:latin typeface="Times New Roman" pitchFamily="18" charset="0"/>
                <a:cs typeface="Times New Roman" pitchFamily="18" charset="0"/>
              </a:rPr>
              <a:t> String </a:t>
            </a:r>
            <a:r>
              <a:rPr lang="en-IN" dirty="0" err="1" smtClean="0">
                <a:latin typeface="Times New Roman" pitchFamily="18" charset="0"/>
                <a:cs typeface="Times New Roman" pitchFamily="18" charset="0"/>
              </a:rPr>
              <a:t>ename</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String </a:t>
            </a:r>
            <a:r>
              <a:rPr lang="en-IN" dirty="0" err="1" smtClean="0">
                <a:latin typeface="Times New Roman" pitchFamily="18" charset="0"/>
                <a:cs typeface="Times New Roman" pitchFamily="18" charset="0"/>
              </a:rPr>
              <a:t>getEname</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return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ename</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void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setEname</a:t>
            </a:r>
            <a:r>
              <a:rPr lang="en-IN" dirty="0" smtClean="0">
                <a:latin typeface="Times New Roman" pitchFamily="18" charset="0"/>
                <a:cs typeface="Times New Roman" pitchFamily="18" charset="0"/>
              </a:rPr>
              <a:t>(String </a:t>
            </a:r>
            <a:r>
              <a:rPr lang="en-IN" dirty="0" err="1" smtClean="0">
                <a:latin typeface="Times New Roman" pitchFamily="18" charset="0"/>
                <a:cs typeface="Times New Roman" pitchFamily="18" charset="0"/>
              </a:rPr>
              <a:t>ename</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this</a:t>
            </a:r>
            <a:r>
              <a:rPr lang="en-IN" dirty="0" err="1" smtClean="0">
                <a:latin typeface="Times New Roman" pitchFamily="18" charset="0"/>
                <a:cs typeface="Times New Roman" pitchFamily="18" charset="0"/>
              </a:rPr>
              <a:t>.ename</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ename</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applicationContext.xml</a:t>
            </a:r>
            <a:endParaRPr lang="en-US"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&lt;bean id=</a:t>
            </a:r>
            <a:r>
              <a:rPr lang="en-IN" i="1" dirty="0" smtClean="0">
                <a:latin typeface="Times New Roman" pitchFamily="18" charset="0"/>
                <a:cs typeface="Times New Roman" pitchFamily="18" charset="0"/>
              </a:rPr>
              <a:t>"employee"</a:t>
            </a:r>
            <a:r>
              <a:rPr lang="en-IN" dirty="0" smtClean="0">
                <a:latin typeface="Times New Roman" pitchFamily="18" charset="0"/>
                <a:cs typeface="Times New Roman" pitchFamily="18" charset="0"/>
              </a:rPr>
              <a:t>  class=</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com.apparao.beanscopes.Employee</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scope=</a:t>
            </a:r>
            <a:r>
              <a:rPr lang="en-IN" i="1" dirty="0" smtClean="0">
                <a:latin typeface="Times New Roman" pitchFamily="18" charset="0"/>
                <a:cs typeface="Times New Roman" pitchFamily="18" charset="0"/>
              </a:rPr>
              <a:t>"prototype"</a:t>
            </a:r>
            <a:r>
              <a:rPr lang="en-IN" dirty="0" smtClean="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&lt;property name=</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ename</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value=</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satyanarayana</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&lt;/bean&gt;</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a:buNone/>
            </a:pP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PrototypeTest</a:t>
            </a: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t>
            </a:r>
            <a:r>
              <a:rPr lang="en-IN" sz="1400" dirty="0" err="1" smtClean="0">
                <a:latin typeface="Times New Roman" pitchFamily="18" charset="0"/>
                <a:cs typeface="Times New Roman" pitchFamily="18" charset="0"/>
              </a:rPr>
              <a:t>args</a:t>
            </a: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ApplicationContext</a:t>
            </a:r>
            <a:r>
              <a:rPr lang="en-IN" sz="1400" dirty="0" smtClean="0">
                <a:latin typeface="Times New Roman" pitchFamily="18" charset="0"/>
                <a:cs typeface="Times New Roman" pitchFamily="18" charset="0"/>
              </a:rPr>
              <a:t> container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ClassPathXmlApplicationContext</a:t>
            </a:r>
            <a:r>
              <a:rPr lang="en-IN" sz="1400" dirty="0" smtClean="0">
                <a:latin typeface="Times New Roman" pitchFamily="18" charset="0"/>
                <a:cs typeface="Times New Roman" pitchFamily="18" charset="0"/>
              </a:rPr>
              <a:t>("applicationContext.xml");</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Employee e1 = (Employee)</a:t>
            </a:r>
            <a:r>
              <a:rPr lang="en-IN" sz="1400" dirty="0" err="1" smtClean="0">
                <a:latin typeface="Times New Roman" pitchFamily="18" charset="0"/>
                <a:cs typeface="Times New Roman" pitchFamily="18" charset="0"/>
              </a:rPr>
              <a:t>container.getBean</a:t>
            </a:r>
            <a:r>
              <a:rPr lang="en-IN" sz="1400" dirty="0" smtClean="0">
                <a:latin typeface="Times New Roman" pitchFamily="18" charset="0"/>
                <a:cs typeface="Times New Roman" pitchFamily="18" charset="0"/>
              </a:rPr>
              <a:t>("employee");</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Employee e2 = (Employee)</a:t>
            </a:r>
            <a:r>
              <a:rPr lang="en-IN" sz="1400" dirty="0" err="1" smtClean="0">
                <a:latin typeface="Times New Roman" pitchFamily="18" charset="0"/>
                <a:cs typeface="Times New Roman" pitchFamily="18" charset="0"/>
              </a:rPr>
              <a:t>container.getBean</a:t>
            </a:r>
            <a:r>
              <a:rPr lang="en-IN" sz="1400" dirty="0" smtClean="0">
                <a:latin typeface="Times New Roman" pitchFamily="18" charset="0"/>
                <a:cs typeface="Times New Roman" pitchFamily="18" charset="0"/>
              </a:rPr>
              <a:t>("employee");</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System.</a:t>
            </a:r>
            <a:r>
              <a:rPr lang="en-IN" sz="1400" i="1" dirty="0" err="1" smtClean="0">
                <a:latin typeface="Times New Roman" pitchFamily="18" charset="0"/>
                <a:cs typeface="Times New Roman" pitchFamily="18" charset="0"/>
              </a:rPr>
              <a:t>out</a:t>
            </a:r>
            <a:r>
              <a:rPr lang="en-IN" sz="1400" dirty="0" err="1" smtClean="0">
                <a:latin typeface="Times New Roman" pitchFamily="18" charset="0"/>
                <a:cs typeface="Times New Roman" pitchFamily="18" charset="0"/>
              </a:rPr>
              <a:t>.println</a:t>
            </a:r>
            <a:r>
              <a:rPr lang="en-IN" sz="1400" dirty="0" smtClean="0">
                <a:latin typeface="Times New Roman" pitchFamily="18" charset="0"/>
                <a:cs typeface="Times New Roman" pitchFamily="18" charset="0"/>
              </a:rPr>
              <a:t>("hash code e1:"+e1.hashCode());</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System.</a:t>
            </a:r>
            <a:r>
              <a:rPr lang="en-IN" sz="1400" i="1" dirty="0" err="1" smtClean="0">
                <a:latin typeface="Times New Roman" pitchFamily="18" charset="0"/>
                <a:cs typeface="Times New Roman" pitchFamily="18" charset="0"/>
              </a:rPr>
              <a:t>out</a:t>
            </a:r>
            <a:r>
              <a:rPr lang="en-IN" sz="1400" dirty="0" err="1" smtClean="0">
                <a:latin typeface="Times New Roman" pitchFamily="18" charset="0"/>
                <a:cs typeface="Times New Roman" pitchFamily="18" charset="0"/>
              </a:rPr>
              <a:t>.println</a:t>
            </a:r>
            <a:r>
              <a:rPr lang="en-IN" sz="1400" dirty="0" smtClean="0">
                <a:latin typeface="Times New Roman" pitchFamily="18" charset="0"/>
                <a:cs typeface="Times New Roman" pitchFamily="18" charset="0"/>
              </a:rPr>
              <a:t>("hash code e2:"+e2.hashCode());</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if</a:t>
            </a:r>
            <a:r>
              <a:rPr lang="en-IN" sz="1400" dirty="0" smtClean="0">
                <a:latin typeface="Times New Roman" pitchFamily="18" charset="0"/>
                <a:cs typeface="Times New Roman" pitchFamily="18" charset="0"/>
              </a:rPr>
              <a:t>(e1.hashCode() == e2.hashCode()){</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System.</a:t>
            </a:r>
            <a:r>
              <a:rPr lang="en-IN" sz="1400" i="1" dirty="0" err="1" smtClean="0">
                <a:latin typeface="Times New Roman" pitchFamily="18" charset="0"/>
                <a:cs typeface="Times New Roman" pitchFamily="18" charset="0"/>
              </a:rPr>
              <a:t>out</a:t>
            </a:r>
            <a:r>
              <a:rPr lang="en-IN" sz="1400" dirty="0" err="1" smtClean="0">
                <a:latin typeface="Times New Roman" pitchFamily="18" charset="0"/>
                <a:cs typeface="Times New Roman" pitchFamily="18" charset="0"/>
              </a:rPr>
              <a:t>.println</a:t>
            </a:r>
            <a:r>
              <a:rPr lang="en-IN" sz="1400" dirty="0" smtClean="0">
                <a:latin typeface="Times New Roman" pitchFamily="18" charset="0"/>
                <a:cs typeface="Times New Roman" pitchFamily="18" charset="0"/>
              </a:rPr>
              <a:t>("Both objects hash code is same hence only one object is "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"creating per container");</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else</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System.</a:t>
            </a:r>
            <a:r>
              <a:rPr lang="en-IN" sz="1400" i="1" dirty="0" err="1" smtClean="0">
                <a:latin typeface="Times New Roman" pitchFamily="18" charset="0"/>
                <a:cs typeface="Times New Roman" pitchFamily="18" charset="0"/>
              </a:rPr>
              <a:t>out</a:t>
            </a:r>
            <a:r>
              <a:rPr lang="en-IN" sz="1400" dirty="0" err="1" smtClean="0">
                <a:latin typeface="Times New Roman" pitchFamily="18" charset="0"/>
                <a:cs typeface="Times New Roman" pitchFamily="18" charset="0"/>
              </a:rPr>
              <a:t>.println</a:t>
            </a:r>
            <a:r>
              <a:rPr lang="en-IN" sz="1400" dirty="0" smtClean="0">
                <a:latin typeface="Times New Roman" pitchFamily="18" charset="0"/>
                <a:cs typeface="Times New Roman" pitchFamily="18" charset="0"/>
              </a:rPr>
              <a:t>("Both the hash codes not </a:t>
            </a:r>
            <a:r>
              <a:rPr lang="en-IN" sz="1400" dirty="0" err="1" smtClean="0">
                <a:latin typeface="Times New Roman" pitchFamily="18" charset="0"/>
                <a:cs typeface="Times New Roman" pitchFamily="18" charset="0"/>
              </a:rPr>
              <a:t>equals,hence</a:t>
            </a:r>
            <a:r>
              <a:rPr lang="en-IN" sz="1400" dirty="0" smtClean="0">
                <a:latin typeface="Times New Roman" pitchFamily="18" charset="0"/>
                <a:cs typeface="Times New Roman" pitchFamily="18" charset="0"/>
              </a:rPr>
              <a:t> spring container"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"creates two </a:t>
            </a:r>
            <a:r>
              <a:rPr lang="en-IN" sz="1400" dirty="0" err="1" smtClean="0">
                <a:latin typeface="Times New Roman" pitchFamily="18" charset="0"/>
                <a:cs typeface="Times New Roman" pitchFamily="18" charset="0"/>
              </a:rPr>
              <a:t>diffrent</a:t>
            </a:r>
            <a:r>
              <a:rPr lang="en-IN" sz="1400" dirty="0" smtClean="0">
                <a:latin typeface="Times New Roman" pitchFamily="18" charset="0"/>
                <a:cs typeface="Times New Roman" pitchFamily="18" charset="0"/>
              </a:rPr>
              <a:t> objects.");</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Output: hash code e1:2145913</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hash code e2:28910606</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Both the hash codes not </a:t>
            </a:r>
            <a:r>
              <a:rPr lang="en-IN" sz="1400" dirty="0" err="1" smtClean="0">
                <a:latin typeface="Times New Roman" pitchFamily="18" charset="0"/>
                <a:cs typeface="Times New Roman" pitchFamily="18" charset="0"/>
              </a:rPr>
              <a:t>equals,hence</a:t>
            </a:r>
            <a:r>
              <a:rPr lang="en-IN" sz="1400" dirty="0" smtClean="0">
                <a:latin typeface="Times New Roman" pitchFamily="18" charset="0"/>
                <a:cs typeface="Times New Roman" pitchFamily="18" charset="0"/>
              </a:rPr>
              <a:t> spring </a:t>
            </a:r>
            <a:r>
              <a:rPr lang="en-IN" sz="1400" dirty="0" err="1" smtClean="0">
                <a:latin typeface="Times New Roman" pitchFamily="18" charset="0"/>
                <a:cs typeface="Times New Roman" pitchFamily="18" charset="0"/>
              </a:rPr>
              <a:t>containercreates</a:t>
            </a:r>
            <a:r>
              <a:rPr lang="en-IN" sz="1400" dirty="0" smtClean="0">
                <a:latin typeface="Times New Roman" pitchFamily="18" charset="0"/>
                <a:cs typeface="Times New Roman" pitchFamily="18" charset="0"/>
              </a:rPr>
              <a:t> two </a:t>
            </a:r>
            <a:r>
              <a:rPr lang="en-IN" sz="1400" dirty="0" err="1" smtClean="0">
                <a:latin typeface="Times New Roman" pitchFamily="18" charset="0"/>
                <a:cs typeface="Times New Roman" pitchFamily="18" charset="0"/>
              </a:rPr>
              <a:t>diffrent</a:t>
            </a:r>
            <a:r>
              <a:rPr lang="en-IN" sz="1400" dirty="0" smtClean="0">
                <a:latin typeface="Times New Roman" pitchFamily="18" charset="0"/>
                <a:cs typeface="Times New Roman" pitchFamily="18" charset="0"/>
              </a:rPr>
              <a:t> objects.</a:t>
            </a: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a:buNone/>
            </a:pPr>
            <a:r>
              <a:rPr lang="en-IN" b="1" dirty="0" smtClean="0">
                <a:latin typeface="Times New Roman" pitchFamily="18" charset="0"/>
                <a:cs typeface="Times New Roman" pitchFamily="18" charset="0"/>
              </a:rPr>
              <a:t>request: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Every call to the </a:t>
            </a:r>
            <a:r>
              <a:rPr lang="en-IN" dirty="0" err="1" smtClean="0">
                <a:latin typeface="Times New Roman" pitchFamily="18" charset="0"/>
                <a:cs typeface="Times New Roman" pitchFamily="18" charset="0"/>
              </a:rPr>
              <a:t>getBean</a:t>
            </a:r>
            <a:r>
              <a:rPr lang="en-IN" dirty="0" smtClean="0">
                <a:latin typeface="Times New Roman" pitchFamily="18" charset="0"/>
                <a:cs typeface="Times New Roman" pitchFamily="18" charset="0"/>
              </a:rPr>
              <a:t>() method in a web application will return a unique instance of the bean for every HTTP request. This behaviour is only implemented in the </a:t>
            </a:r>
            <a:r>
              <a:rPr lang="en-IN" dirty="0" err="1" smtClean="0">
                <a:latin typeface="Times New Roman" pitchFamily="18" charset="0"/>
                <a:cs typeface="Times New Roman" pitchFamily="18" charset="0"/>
              </a:rPr>
              <a:t>WebApplicationContext</a:t>
            </a:r>
            <a:r>
              <a:rPr lang="en-IN" dirty="0" smtClean="0">
                <a:latin typeface="Times New Roman" pitchFamily="18" charset="0"/>
                <a:cs typeface="Times New Roman" pitchFamily="18" charset="0"/>
              </a:rPr>
              <a:t> and its </a:t>
            </a:r>
            <a:r>
              <a:rPr lang="en-IN" dirty="0" err="1" smtClean="0">
                <a:latin typeface="Times New Roman" pitchFamily="18" charset="0"/>
                <a:cs typeface="Times New Roman" pitchFamily="18" charset="0"/>
              </a:rPr>
              <a:t>subinterfaces</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&lt;bean id="</a:t>
            </a:r>
            <a:r>
              <a:rPr lang="en-IN" b="1" dirty="0" err="1" smtClean="0">
                <a:latin typeface="Times New Roman" pitchFamily="18" charset="0"/>
                <a:cs typeface="Times New Roman" pitchFamily="18" charset="0"/>
              </a:rPr>
              <a:t>loginAction</a:t>
            </a:r>
            <a:r>
              <a:rPr lang="en-IN" b="1" dirty="0" smtClean="0">
                <a:latin typeface="Times New Roman" pitchFamily="18" charset="0"/>
                <a:cs typeface="Times New Roman" pitchFamily="18" charset="0"/>
              </a:rPr>
              <a:t>" class="</a:t>
            </a:r>
            <a:r>
              <a:rPr lang="en-IN" b="1" dirty="0" err="1" smtClean="0">
                <a:latin typeface="Times New Roman" pitchFamily="18" charset="0"/>
                <a:cs typeface="Times New Roman" pitchFamily="18" charset="0"/>
              </a:rPr>
              <a:t>com.apparao.user.LoginAction</a:t>
            </a:r>
            <a:r>
              <a:rPr lang="en-IN" b="1" dirty="0" smtClean="0">
                <a:latin typeface="Times New Roman" pitchFamily="18" charset="0"/>
                <a:cs typeface="Times New Roman" pitchFamily="18" charset="0"/>
              </a:rPr>
              <a:t>" scope="request"/&gt;</a:t>
            </a:r>
            <a:endParaRPr lang="en-US"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session:</a:t>
            </a:r>
          </a:p>
          <a:p>
            <a:pPr>
              <a:buNone/>
            </a:pP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Calls to the </a:t>
            </a:r>
            <a:r>
              <a:rPr lang="en-IN" dirty="0" err="1" smtClean="0">
                <a:latin typeface="Times New Roman" pitchFamily="18" charset="0"/>
                <a:cs typeface="Times New Roman" pitchFamily="18" charset="0"/>
              </a:rPr>
              <a:t>getBean</a:t>
            </a:r>
            <a:r>
              <a:rPr lang="en-IN" dirty="0" smtClean="0">
                <a:latin typeface="Times New Roman" pitchFamily="18" charset="0"/>
                <a:cs typeface="Times New Roman" pitchFamily="18" charset="0"/>
              </a:rPr>
              <a:t>() method will return a unique instance of the bean for every HTTP session. Just like request, this scope is only available in </a:t>
            </a:r>
            <a:r>
              <a:rPr lang="en-IN" dirty="0" err="1" smtClean="0">
                <a:latin typeface="Times New Roman" pitchFamily="18" charset="0"/>
                <a:cs typeface="Times New Roman" pitchFamily="18" charset="0"/>
              </a:rPr>
              <a:t>WebApplicationContext</a:t>
            </a:r>
            <a:r>
              <a:rPr lang="en-IN" dirty="0" smtClean="0">
                <a:latin typeface="Times New Roman" pitchFamily="18" charset="0"/>
                <a:cs typeface="Times New Roman" pitchFamily="18" charset="0"/>
              </a:rPr>
              <a:t> and its </a:t>
            </a:r>
            <a:r>
              <a:rPr lang="en-IN" dirty="0" err="1" smtClean="0">
                <a:latin typeface="Times New Roman" pitchFamily="18" charset="0"/>
                <a:cs typeface="Times New Roman" pitchFamily="18" charset="0"/>
              </a:rPr>
              <a:t>subinterfaces</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&lt;bean id="</a:t>
            </a:r>
            <a:r>
              <a:rPr lang="en-IN" b="1" dirty="0" err="1" smtClean="0">
                <a:latin typeface="Times New Roman" pitchFamily="18" charset="0"/>
                <a:cs typeface="Times New Roman" pitchFamily="18" charset="0"/>
              </a:rPr>
              <a:t>userPreferences</a:t>
            </a:r>
            <a:r>
              <a:rPr lang="en-IN" b="1" dirty="0" smtClean="0">
                <a:latin typeface="Times New Roman" pitchFamily="18" charset="0"/>
                <a:cs typeface="Times New Roman" pitchFamily="18" charset="0"/>
              </a:rPr>
              <a:t>" class="</a:t>
            </a:r>
            <a:r>
              <a:rPr lang="en-IN" b="1" dirty="0" err="1" smtClean="0">
                <a:latin typeface="Times New Roman" pitchFamily="18" charset="0"/>
                <a:cs typeface="Times New Roman" pitchFamily="18" charset="0"/>
              </a:rPr>
              <a:t>com.apparao.user.UserPreferences</a:t>
            </a:r>
            <a:r>
              <a:rPr lang="en-IN" b="1" dirty="0" smtClean="0">
                <a:latin typeface="Times New Roman" pitchFamily="18" charset="0"/>
                <a:cs typeface="Times New Roman" pitchFamily="18" charset="0"/>
              </a:rPr>
              <a:t>" scope="session"/&gt;</a:t>
            </a:r>
            <a:endParaRPr lang="en-US"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global session:</a:t>
            </a:r>
          </a:p>
          <a:p>
            <a:pPr>
              <a:buNone/>
            </a:pPr>
            <a:endParaRPr lang="en-US" dirty="0" smtClean="0">
              <a:latin typeface="Times New Roman" pitchFamily="18" charset="0"/>
              <a:cs typeface="Times New Roman" pitchFamily="18" charset="0"/>
            </a:endParaRPr>
          </a:p>
          <a:p>
            <a:pPr lvl="1">
              <a:buNone/>
            </a:pPr>
            <a:r>
              <a:rPr lang="en-IN" sz="3200" dirty="0" smtClean="0">
                <a:latin typeface="Times New Roman" pitchFamily="18" charset="0"/>
                <a:cs typeface="Times New Roman" pitchFamily="18" charset="0"/>
              </a:rPr>
              <a:t>Scopes a single bean definition to the lifecycle of a global HTTP Session. Typically only valid</a:t>
            </a:r>
            <a:endParaRPr lang="en-US" sz="3200" dirty="0" smtClean="0">
              <a:latin typeface="Times New Roman" pitchFamily="18" charset="0"/>
              <a:cs typeface="Times New Roman" pitchFamily="18" charset="0"/>
            </a:endParaRPr>
          </a:p>
          <a:p>
            <a:pPr lvl="1">
              <a:buNone/>
            </a:pPr>
            <a:r>
              <a:rPr lang="en-IN" sz="3200" dirty="0" smtClean="0">
                <a:latin typeface="Times New Roman" pitchFamily="18" charset="0"/>
                <a:cs typeface="Times New Roman" pitchFamily="18" charset="0"/>
              </a:rPr>
              <a:t>when used in a </a:t>
            </a:r>
            <a:r>
              <a:rPr lang="en-IN" sz="3200" dirty="0" err="1" smtClean="0">
                <a:latin typeface="Times New Roman" pitchFamily="18" charset="0"/>
                <a:cs typeface="Times New Roman" pitchFamily="18" charset="0"/>
              </a:rPr>
              <a:t>portlet</a:t>
            </a:r>
            <a:r>
              <a:rPr lang="en-IN" sz="3200" dirty="0" smtClean="0">
                <a:latin typeface="Times New Roman" pitchFamily="18" charset="0"/>
                <a:cs typeface="Times New Roman" pitchFamily="18" charset="0"/>
              </a:rPr>
              <a:t> context. Only valid in the context of a web-aware Spring </a:t>
            </a:r>
            <a:endParaRPr lang="en-US" sz="3200" dirty="0" smtClean="0">
              <a:latin typeface="Times New Roman" pitchFamily="18" charset="0"/>
              <a:cs typeface="Times New Roman" pitchFamily="18" charset="0"/>
            </a:endParaRPr>
          </a:p>
          <a:p>
            <a:pPr lvl="1">
              <a:buNone/>
            </a:pPr>
            <a:r>
              <a:rPr lang="en-IN" sz="3200" dirty="0" err="1" smtClean="0">
                <a:latin typeface="Times New Roman" pitchFamily="18" charset="0"/>
                <a:cs typeface="Times New Roman" pitchFamily="18" charset="0"/>
              </a:rPr>
              <a:t>ApplicationContext</a:t>
            </a:r>
            <a:r>
              <a:rPr lang="en-IN" sz="3200" dirty="0" smtClean="0">
                <a:latin typeface="Times New Roman" pitchFamily="18" charset="0"/>
                <a:cs typeface="Times New Roman" pitchFamily="18" charset="0"/>
              </a:rPr>
              <a:t>.</a:t>
            </a:r>
            <a:endParaRPr lang="en-US" sz="32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&lt;bean id="</a:t>
            </a:r>
            <a:r>
              <a:rPr lang="en-IN" b="1" dirty="0" err="1" smtClean="0">
                <a:latin typeface="Times New Roman" pitchFamily="18" charset="0"/>
                <a:cs typeface="Times New Roman" pitchFamily="18" charset="0"/>
              </a:rPr>
              <a:t>userPreferences</a:t>
            </a:r>
            <a:r>
              <a:rPr lang="en-IN" b="1" dirty="0" smtClean="0">
                <a:latin typeface="Times New Roman" pitchFamily="18" charset="0"/>
                <a:cs typeface="Times New Roman" pitchFamily="18" charset="0"/>
              </a:rPr>
              <a:t>" class="com. </a:t>
            </a:r>
            <a:r>
              <a:rPr lang="en-IN" b="1" dirty="0" err="1" smtClean="0">
                <a:latin typeface="Times New Roman" pitchFamily="18" charset="0"/>
                <a:cs typeface="Times New Roman" pitchFamily="18" charset="0"/>
              </a:rPr>
              <a:t>apparao.user.UserPreferences</a:t>
            </a:r>
            <a:r>
              <a:rPr lang="en-IN" b="1" dirty="0" smtClean="0">
                <a:latin typeface="Times New Roman" pitchFamily="18" charset="0"/>
                <a:cs typeface="Times New Roman" pitchFamily="18" charset="0"/>
              </a:rPr>
              <a:t>" scope="</a:t>
            </a:r>
            <a:r>
              <a:rPr lang="en-IN" b="1" dirty="0" err="1" smtClean="0">
                <a:latin typeface="Times New Roman" pitchFamily="18" charset="0"/>
                <a:cs typeface="Times New Roman" pitchFamily="18" charset="0"/>
              </a:rPr>
              <a:t>globalSession</a:t>
            </a:r>
            <a:r>
              <a:rPr lang="en-IN" b="1" dirty="0" smtClean="0">
                <a:latin typeface="Times New Roman" pitchFamily="18" charset="0"/>
                <a:cs typeface="Times New Roman" pitchFamily="18" charset="0"/>
              </a:rPr>
              <a:t>"/&gt;</a:t>
            </a:r>
            <a:endParaRPr lang="en-US" b="1"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t/>
            </a:r>
            <a:br>
              <a:rPr lang="en-US" sz="2000" b="1" dirty="0" smtClean="0"/>
            </a:br>
            <a:r>
              <a:rPr lang="en-US" sz="2000" b="1" dirty="0" smtClean="0"/>
              <a:t>Lazy Loading </a:t>
            </a:r>
            <a:endParaRPr lang="en-US" sz="2000" b="1" dirty="0"/>
          </a:p>
        </p:txBody>
      </p:sp>
      <p:sp>
        <p:nvSpPr>
          <p:cNvPr id="3" name="Content Placeholder 2"/>
          <p:cNvSpPr>
            <a:spLocks noGrp="1"/>
          </p:cNvSpPr>
          <p:nvPr>
            <p:ph idx="1"/>
          </p:nvPr>
        </p:nvSpPr>
        <p:spPr/>
        <p:txBody>
          <a:bodyPr>
            <a:normAutofit/>
          </a:bodyPr>
          <a:lstStyle/>
          <a:p>
            <a:pPr lvl="0">
              <a:buNone/>
            </a:pPr>
            <a:r>
              <a:rPr lang="en-IN" sz="2300" dirty="0" smtClean="0">
                <a:latin typeface="Times New Roman" pitchFamily="18" charset="0"/>
                <a:cs typeface="Times New Roman" pitchFamily="18" charset="0"/>
              </a:rPr>
              <a:t>1.  </a:t>
            </a:r>
            <a:r>
              <a:rPr lang="en-IN" sz="2300" dirty="0" err="1" smtClean="0">
                <a:latin typeface="Times New Roman" pitchFamily="18" charset="0"/>
                <a:cs typeface="Times New Roman" pitchFamily="18" charset="0"/>
              </a:rPr>
              <a:t>ApplicationContext</a:t>
            </a:r>
            <a:r>
              <a:rPr lang="en-IN" sz="2300" dirty="0" smtClean="0">
                <a:latin typeface="Times New Roman" pitchFamily="18" charset="0"/>
                <a:cs typeface="Times New Roman" pitchFamily="18" charset="0"/>
              </a:rPr>
              <a:t> implementations eagerly create and       configure all singleton beans as part of the initialization process.</a:t>
            </a:r>
            <a:endParaRPr lang="en-US" sz="2300" dirty="0" smtClean="0">
              <a:latin typeface="Times New Roman" pitchFamily="18" charset="0"/>
              <a:cs typeface="Times New Roman" pitchFamily="18" charset="0"/>
            </a:endParaRPr>
          </a:p>
          <a:p>
            <a:pPr lvl="0">
              <a:buNone/>
            </a:pPr>
            <a:r>
              <a:rPr lang="en-IN" sz="2300" dirty="0" smtClean="0">
                <a:latin typeface="Times New Roman" pitchFamily="18" charset="0"/>
                <a:cs typeface="Times New Roman" pitchFamily="18" charset="0"/>
              </a:rPr>
              <a:t>2.  If we are not interested to create a bean objects eagerly, we need to add </a:t>
            </a:r>
            <a:r>
              <a:rPr lang="en-IN" sz="2300" b="1" dirty="0" smtClean="0">
                <a:latin typeface="Times New Roman" pitchFamily="18" charset="0"/>
                <a:cs typeface="Times New Roman" pitchFamily="18" charset="0"/>
              </a:rPr>
              <a:t>lazy-init =”true”</a:t>
            </a:r>
            <a:r>
              <a:rPr lang="en-IN" sz="2300" dirty="0" smtClean="0">
                <a:latin typeface="Times New Roman" pitchFamily="18" charset="0"/>
                <a:cs typeface="Times New Roman" pitchFamily="18" charset="0"/>
              </a:rPr>
              <a:t> inside the bean definition. </a:t>
            </a:r>
            <a:endParaRPr lang="en-US" sz="2300" dirty="0" smtClean="0">
              <a:latin typeface="Times New Roman" pitchFamily="18" charset="0"/>
              <a:cs typeface="Times New Roman" pitchFamily="18" charset="0"/>
            </a:endParaRPr>
          </a:p>
          <a:p>
            <a:pPr>
              <a:buNone/>
            </a:pPr>
            <a:r>
              <a:rPr lang="en-IN" sz="2300" dirty="0" smtClean="0">
                <a:latin typeface="Times New Roman" pitchFamily="18" charset="0"/>
                <a:cs typeface="Times New Roman" pitchFamily="18" charset="0"/>
              </a:rPr>
              <a:t>Example:</a:t>
            </a:r>
            <a:endParaRPr lang="en-US" sz="2300" dirty="0" smtClean="0">
              <a:latin typeface="Times New Roman" pitchFamily="18" charset="0"/>
              <a:cs typeface="Times New Roman" pitchFamily="18" charset="0"/>
            </a:endParaRPr>
          </a:p>
          <a:p>
            <a:pPr>
              <a:buNone/>
            </a:pPr>
            <a:r>
              <a:rPr lang="en-IN" sz="2300" dirty="0" smtClean="0">
                <a:latin typeface="Times New Roman" pitchFamily="18" charset="0"/>
                <a:cs typeface="Times New Roman" pitchFamily="18" charset="0"/>
              </a:rPr>
              <a:t>	 &lt;bean id="employee" class="</a:t>
            </a:r>
            <a:r>
              <a:rPr lang="en-IN" sz="2300" dirty="0" err="1" smtClean="0">
                <a:latin typeface="Times New Roman" pitchFamily="18" charset="0"/>
                <a:cs typeface="Times New Roman" pitchFamily="18" charset="0"/>
              </a:rPr>
              <a:t>com.apparao.test.Employee</a:t>
            </a:r>
            <a:r>
              <a:rPr lang="en-IN" sz="2300" dirty="0" smtClean="0">
                <a:latin typeface="Times New Roman" pitchFamily="18" charset="0"/>
                <a:cs typeface="Times New Roman" pitchFamily="18" charset="0"/>
              </a:rPr>
              <a:t>" </a:t>
            </a:r>
          </a:p>
          <a:p>
            <a:pPr>
              <a:buNone/>
            </a:pPr>
            <a:r>
              <a:rPr lang="en-IN" sz="2300" dirty="0" smtClean="0">
                <a:latin typeface="Times New Roman" pitchFamily="18" charset="0"/>
                <a:cs typeface="Times New Roman" pitchFamily="18" charset="0"/>
              </a:rPr>
              <a:t>			lazy-init="true"/&gt;</a:t>
            </a:r>
            <a:endParaRPr lang="en-US" sz="2300" dirty="0" smtClean="0">
              <a:latin typeface="Times New Roman" pitchFamily="18" charset="0"/>
              <a:cs typeface="Times New Roman" pitchFamily="18" charset="0"/>
            </a:endParaRPr>
          </a:p>
          <a:p>
            <a:pPr>
              <a:buNone/>
            </a:pPr>
            <a:r>
              <a:rPr lang="en-IN" sz="2300" dirty="0" smtClean="0">
                <a:latin typeface="Times New Roman" pitchFamily="18" charset="0"/>
                <a:cs typeface="Times New Roman" pitchFamily="18" charset="0"/>
              </a:rPr>
              <a:t>	A lazy-initialized bean tells the </a:t>
            </a:r>
            <a:r>
              <a:rPr lang="en-IN" sz="2300" dirty="0" err="1" smtClean="0">
                <a:latin typeface="Times New Roman" pitchFamily="18" charset="0"/>
                <a:cs typeface="Times New Roman" pitchFamily="18" charset="0"/>
              </a:rPr>
              <a:t>IoC</a:t>
            </a:r>
            <a:r>
              <a:rPr lang="en-IN" sz="2300" dirty="0" smtClean="0">
                <a:latin typeface="Times New Roman" pitchFamily="18" charset="0"/>
                <a:cs typeface="Times New Roman" pitchFamily="18" charset="0"/>
              </a:rPr>
              <a:t> container to create a bean instance when it is first requested, rather than at </a:t>
            </a:r>
            <a:r>
              <a:rPr lang="en-IN" sz="2300" dirty="0" err="1" smtClean="0">
                <a:latin typeface="Times New Roman" pitchFamily="18" charset="0"/>
                <a:cs typeface="Times New Roman" pitchFamily="18" charset="0"/>
              </a:rPr>
              <a:t>startup</a:t>
            </a:r>
            <a:r>
              <a:rPr lang="en-IN" sz="2300" dirty="0" smtClean="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Beans Auto-wiring</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1800" dirty="0" smtClean="0">
                <a:latin typeface="Times New Roman" pitchFamily="18" charset="0"/>
                <a:cs typeface="Times New Roman" pitchFamily="18" charset="0"/>
              </a:rPr>
              <a:t>	The Spring container can </a:t>
            </a:r>
            <a:r>
              <a:rPr lang="en-IN" sz="1800" i="1" dirty="0" err="1" smtClean="0">
                <a:latin typeface="Times New Roman" pitchFamily="18" charset="0"/>
                <a:cs typeface="Times New Roman" pitchFamily="18" charset="0"/>
              </a:rPr>
              <a:t>autowire</a:t>
            </a:r>
            <a:r>
              <a:rPr lang="en-IN" sz="1800"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relationships between collaborating beans. You can allow Spring to resolve collaborators (other beans) automatically for your bean by inspecting the contents of the </a:t>
            </a:r>
            <a:r>
              <a:rPr lang="en-IN" sz="1800" dirty="0" err="1" smtClean="0">
                <a:latin typeface="Times New Roman" pitchFamily="18" charset="0"/>
                <a:cs typeface="Times New Roman" pitchFamily="18" charset="0"/>
              </a:rPr>
              <a:t>ApplicationContext</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	Advantages:</a:t>
            </a:r>
            <a:endParaRPr lang="en-US" sz="1800" dirty="0" smtClean="0">
              <a:latin typeface="Times New Roman" pitchFamily="18" charset="0"/>
              <a:cs typeface="Times New Roman" pitchFamily="18" charset="0"/>
            </a:endParaRPr>
          </a:p>
          <a:p>
            <a:pPr lvl="0">
              <a:buNone/>
            </a:pPr>
            <a:r>
              <a:rPr lang="en-IN" sz="1800" dirty="0" smtClean="0">
                <a:latin typeface="Times New Roman" pitchFamily="18" charset="0"/>
                <a:cs typeface="Times New Roman" pitchFamily="18" charset="0"/>
              </a:rPr>
              <a:t>	1. Autowiring can significantly reduce the need to specify properties or constructor             	arguments.</a:t>
            </a:r>
            <a:endParaRPr lang="en-US" sz="1800" dirty="0" smtClean="0">
              <a:latin typeface="Times New Roman" pitchFamily="18" charset="0"/>
              <a:cs typeface="Times New Roman" pitchFamily="18" charset="0"/>
            </a:endParaRPr>
          </a:p>
          <a:p>
            <a:pPr lvl="0">
              <a:buNone/>
            </a:pPr>
            <a:r>
              <a:rPr lang="en-IN" sz="1800" dirty="0" smtClean="0">
                <a:latin typeface="Times New Roman" pitchFamily="18" charset="0"/>
                <a:cs typeface="Times New Roman" pitchFamily="18" charset="0"/>
              </a:rPr>
              <a:t>	2. Autowiring can update a configuration as your objects evolve. For example, if          you need to add a dependency to a class, that dependency can be satisfied automatically without you needing to modify the configuration</a:t>
            </a:r>
            <a:endParaRPr lang="en-US" sz="1800" dirty="0" smtClean="0">
              <a:latin typeface="Times New Roman" pitchFamily="18" charset="0"/>
              <a:cs typeface="Times New Roman" pitchFamily="18" charset="0"/>
            </a:endParaRPr>
          </a:p>
          <a:p>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IN" sz="1800" b="1" dirty="0" smtClean="0">
                <a:latin typeface="Times New Roman" pitchFamily="18" charset="0"/>
                <a:cs typeface="Times New Roman" pitchFamily="18" charset="0"/>
              </a:rPr>
              <a:t>Spring provides four types of Autowiring.</a:t>
            </a:r>
            <a:endParaRPr lang="en-US" sz="1800" dirty="0" smtClean="0">
              <a:latin typeface="Times New Roman" pitchFamily="18" charset="0"/>
              <a:cs typeface="Times New Roman" pitchFamily="18" charset="0"/>
            </a:endParaRPr>
          </a:p>
          <a:p>
            <a:pPr lvl="0">
              <a:buNone/>
            </a:pPr>
            <a:r>
              <a:rPr lang="en-IN" sz="1800" dirty="0" smtClean="0">
                <a:latin typeface="Times New Roman" pitchFamily="18" charset="0"/>
                <a:cs typeface="Times New Roman" pitchFamily="18" charset="0"/>
              </a:rPr>
              <a:t> 1. no :	(Default) No </a:t>
            </a:r>
            <a:r>
              <a:rPr lang="en-IN" sz="1800" dirty="0" err="1" smtClean="0">
                <a:latin typeface="Times New Roman" pitchFamily="18" charset="0"/>
                <a:cs typeface="Times New Roman" pitchFamily="18" charset="0"/>
              </a:rPr>
              <a:t>autowiring</a:t>
            </a:r>
            <a:r>
              <a:rPr lang="en-IN" sz="1800" dirty="0" smtClean="0">
                <a:latin typeface="Times New Roman" pitchFamily="18" charset="0"/>
                <a:cs typeface="Times New Roman" pitchFamily="18" charset="0"/>
              </a:rPr>
              <a:t>. Bean references must be defined via a ref element.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Changing the default setting is not recommended for larger deployments, 	because specifying collaborators explicitly gives greater control and clarity.</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lvl="0">
              <a:buNone/>
            </a:pPr>
            <a:r>
              <a:rPr lang="en-IN" sz="1800" dirty="0" smtClean="0">
                <a:latin typeface="Times New Roman" pitchFamily="18" charset="0"/>
                <a:cs typeface="Times New Roman" pitchFamily="18" charset="0"/>
              </a:rPr>
              <a:t>2. </a:t>
            </a:r>
            <a:r>
              <a:rPr lang="en-IN" sz="1800" dirty="0" err="1" smtClean="0">
                <a:latin typeface="Times New Roman" pitchFamily="18" charset="0"/>
                <a:cs typeface="Times New Roman" pitchFamily="18" charset="0"/>
              </a:rPr>
              <a:t>byName</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lvl="0">
              <a:buNone/>
            </a:pPr>
            <a:r>
              <a:rPr lang="en-IN" sz="1800" dirty="0" smtClean="0">
                <a:latin typeface="Times New Roman" pitchFamily="18" charset="0"/>
                <a:cs typeface="Times New Roman" pitchFamily="18" charset="0"/>
              </a:rPr>
              <a:t>3. byType </a:t>
            </a:r>
            <a:endParaRPr lang="en-US" sz="1800" dirty="0" smtClean="0">
              <a:latin typeface="Times New Roman" pitchFamily="18" charset="0"/>
              <a:cs typeface="Times New Roman" pitchFamily="18" charset="0"/>
            </a:endParaRPr>
          </a:p>
          <a:p>
            <a:pPr lvl="0">
              <a:buNone/>
            </a:pPr>
            <a:r>
              <a:rPr lang="en-IN" sz="1800" dirty="0" smtClean="0">
                <a:latin typeface="Times New Roman" pitchFamily="18" charset="0"/>
                <a:cs typeface="Times New Roman" pitchFamily="18" charset="0"/>
              </a:rPr>
              <a:t>4. constructor </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byname:</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Autowiring by property name. Spring looks for a bean with the same name as the property that  needs to be </a:t>
            </a:r>
            <a:r>
              <a:rPr lang="en-IN" sz="1800" dirty="0" err="1" smtClean="0">
                <a:latin typeface="Times New Roman" pitchFamily="18" charset="0"/>
                <a:cs typeface="Times New Roman" pitchFamily="18" charset="0"/>
              </a:rPr>
              <a:t>autowired</a:t>
            </a:r>
            <a:r>
              <a:rPr lang="en-IN" sz="1800" dirty="0" smtClean="0">
                <a:latin typeface="Times New Roman" pitchFamily="18" charset="0"/>
                <a:cs typeface="Times New Roman" pitchFamily="18" charset="0"/>
              </a:rPr>
              <a:t>.</a:t>
            </a:r>
            <a:r>
              <a:rPr lang="en-I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371600"/>
            <a:ext cx="6705600" cy="403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1800" b="1" dirty="0" smtClean="0"/>
              <a:t>3. Portability</a:t>
            </a:r>
          </a:p>
          <a:p>
            <a:pPr>
              <a:buNone/>
            </a:pPr>
            <a:endParaRPr lang="en-US" sz="1800" b="1" dirty="0" smtClean="0"/>
          </a:p>
          <a:p>
            <a:pPr>
              <a:buNone/>
            </a:pPr>
            <a:endParaRPr lang="en-US" dirty="0" smtClean="0"/>
          </a:p>
          <a:p>
            <a:pPr>
              <a:buNone/>
            </a:pPr>
            <a:endParaRPr lang="en-US" dirty="0" smtClean="0"/>
          </a:p>
          <a:p>
            <a:pPr>
              <a:buNone/>
            </a:pPr>
            <a:r>
              <a:rPr lang="en-US" sz="1800" dirty="0" smtClean="0"/>
              <a:t>Applications run on Tomcat, all Java EE servers as well as cloud platforms</a:t>
            </a:r>
          </a:p>
          <a:p>
            <a:pPr>
              <a:buNone/>
            </a:pPr>
            <a:endParaRPr lang="en-US" sz="1800" dirty="0" smtClean="0"/>
          </a:p>
          <a:p>
            <a:pPr>
              <a:buNone/>
            </a:pPr>
            <a:r>
              <a:rPr lang="en-US" sz="1800" b="1" dirty="0" smtClean="0"/>
              <a:t>4. Testability</a:t>
            </a:r>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None/>
            </a:pPr>
            <a:r>
              <a:rPr lang="en-US" sz="1800" dirty="0" smtClean="0"/>
              <a:t>Cleanly expressed dependencies make unit and integration testing easier</a:t>
            </a:r>
          </a:p>
          <a:p>
            <a:pPr>
              <a:buNone/>
            </a:pPr>
            <a:endParaRPr lang="en-US" sz="1800" b="1" dirty="0" smtClean="0"/>
          </a:p>
        </p:txBody>
      </p:sp>
      <p:pic>
        <p:nvPicPr>
          <p:cNvPr id="4" name="Picture 3"/>
          <p:cNvPicPr/>
          <p:nvPr/>
        </p:nvPicPr>
        <p:blipFill>
          <a:blip r:embed="rId2" cstate="print"/>
          <a:srcRect/>
          <a:stretch>
            <a:fillRect/>
          </a:stretch>
        </p:blipFill>
        <p:spPr bwMode="auto">
          <a:xfrm>
            <a:off x="2133600" y="762000"/>
            <a:ext cx="2199005" cy="124079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057400" y="3505200"/>
            <a:ext cx="2214880" cy="119888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Autofit/>
          </a:bodyPr>
          <a:lstStyle/>
          <a:p>
            <a:pPr algn="l"/>
            <a:r>
              <a:rPr lang="en-IN" sz="1800" b="1" dirty="0" smtClean="0">
                <a:latin typeface="Times New Roman" pitchFamily="18" charset="0"/>
                <a:cs typeface="Times New Roman" pitchFamily="18" charset="0"/>
              </a:rPr>
              <a:t/>
            </a:r>
            <a:br>
              <a:rPr lang="en-IN" sz="1800" b="1"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byType :</a:t>
            </a:r>
            <a:br>
              <a:rPr lang="en-IN" sz="1800" b="1"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Allows a property to be </a:t>
            </a:r>
            <a:r>
              <a:rPr lang="en-IN" sz="1800" dirty="0" err="1" smtClean="0">
                <a:latin typeface="Times New Roman" pitchFamily="18" charset="0"/>
                <a:cs typeface="Times New Roman" pitchFamily="18" charset="0"/>
              </a:rPr>
              <a:t>autowired</a:t>
            </a:r>
            <a:r>
              <a:rPr lang="en-IN" sz="1800" dirty="0" smtClean="0">
                <a:latin typeface="Times New Roman" pitchFamily="18" charset="0"/>
                <a:cs typeface="Times New Roman" pitchFamily="18" charset="0"/>
              </a:rPr>
              <a:t> if exactly one bean of the property type exists in the container. If more than one exists, a fatal exception is thrown, which indicates that you may not use </a:t>
            </a:r>
            <a:r>
              <a:rPr lang="en-IN" sz="1800" i="1" dirty="0" smtClean="0">
                <a:latin typeface="Times New Roman" pitchFamily="18" charset="0"/>
                <a:cs typeface="Times New Roman" pitchFamily="18" charset="0"/>
              </a:rPr>
              <a:t>byType </a:t>
            </a:r>
            <a:r>
              <a:rPr lang="en-IN" sz="1800" dirty="0" err="1" smtClean="0">
                <a:latin typeface="Times New Roman" pitchFamily="18" charset="0"/>
                <a:cs typeface="Times New Roman" pitchFamily="18" charset="0"/>
              </a:rPr>
              <a:t>autowiring</a:t>
            </a:r>
            <a:r>
              <a:rPr lang="en-IN" sz="1800" dirty="0" smtClean="0">
                <a:latin typeface="Times New Roman" pitchFamily="18" charset="0"/>
                <a:cs typeface="Times New Roman" pitchFamily="18" charset="0"/>
              </a:rPr>
              <a:t> for that bean. If there are no matching beans, nothing happens; the property is not set.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286000"/>
            <a:ext cx="6705599" cy="372055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buNone/>
            </a:pPr>
            <a:r>
              <a:rPr lang="en-IN" sz="1800" dirty="0" smtClean="0">
                <a:latin typeface="Times New Roman" pitchFamily="18" charset="0"/>
                <a:cs typeface="Times New Roman" pitchFamily="18" charset="0"/>
              </a:rPr>
              <a:t>Note:	The main problem of auto-wiring by type is that sometimes there will be 	more than one bean in the </a:t>
            </a:r>
            <a:r>
              <a:rPr lang="en-IN" sz="1800" dirty="0" err="1" smtClean="0">
                <a:latin typeface="Times New Roman" pitchFamily="18" charset="0"/>
                <a:cs typeface="Times New Roman" pitchFamily="18" charset="0"/>
              </a:rPr>
              <a:t>IoC</a:t>
            </a:r>
            <a:r>
              <a:rPr lang="en-IN" sz="1800" dirty="0" smtClean="0">
                <a:latin typeface="Times New Roman" pitchFamily="18" charset="0"/>
                <a:cs typeface="Times New Roman" pitchFamily="18" charset="0"/>
              </a:rPr>
              <a:t> container compatible with the target type. In 	this case, Spring will not be able to decide which bean is most suitable for the 	property, and hence cannot perform </a:t>
            </a:r>
            <a:r>
              <a:rPr lang="en-IN" sz="1800" dirty="0" err="1" smtClean="0">
                <a:latin typeface="Times New Roman" pitchFamily="18" charset="0"/>
                <a:cs typeface="Times New Roman" pitchFamily="18" charset="0"/>
              </a:rPr>
              <a:t>autowiring</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constructor: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Analogous to </a:t>
            </a:r>
            <a:r>
              <a:rPr lang="en-IN" sz="1800" i="1" dirty="0" smtClean="0">
                <a:latin typeface="Times New Roman" pitchFamily="18" charset="0"/>
                <a:cs typeface="Times New Roman" pitchFamily="18" charset="0"/>
              </a:rPr>
              <a:t>byType</a:t>
            </a:r>
            <a:r>
              <a:rPr lang="en-IN" sz="1800" dirty="0" smtClean="0">
                <a:latin typeface="Times New Roman" pitchFamily="18" charset="0"/>
                <a:cs typeface="Times New Roman" pitchFamily="18" charset="0"/>
              </a:rPr>
              <a:t>, but applies to constructor arguments. If there is not exactly one bean of the constructor argument type in the container, a fatal error is raised.</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971800"/>
            <a:ext cx="5732780" cy="366585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pPr>
              <a:buNone/>
            </a:pPr>
            <a:r>
              <a:rPr lang="en-IN" b="1" dirty="0" smtClean="0">
                <a:latin typeface="Times New Roman" pitchFamily="18" charset="0"/>
                <a:cs typeface="Times New Roman" pitchFamily="18" charset="0"/>
              </a:rPr>
              <a:t>Limitations and disadvantages of </a:t>
            </a:r>
            <a:r>
              <a:rPr lang="en-IN" b="1" dirty="0" err="1" smtClean="0">
                <a:latin typeface="Times New Roman" pitchFamily="18" charset="0"/>
                <a:cs typeface="Times New Roman" pitchFamily="18" charset="0"/>
              </a:rPr>
              <a:t>autowiring</a:t>
            </a:r>
            <a:r>
              <a:rPr lang="en-IN"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Explicit dependencies in property and constructor-</a:t>
            </a:r>
            <a:r>
              <a:rPr lang="en-IN" dirty="0" err="1" smtClean="0">
                <a:latin typeface="Times New Roman" pitchFamily="18" charset="0"/>
                <a:cs typeface="Times New Roman" pitchFamily="18" charset="0"/>
              </a:rPr>
              <a:t>arg</a:t>
            </a:r>
            <a:r>
              <a:rPr lang="en-IN" dirty="0" smtClean="0">
                <a:latin typeface="Times New Roman" pitchFamily="18" charset="0"/>
                <a:cs typeface="Times New Roman" pitchFamily="18" charset="0"/>
              </a:rPr>
              <a:t> settings always override  </a:t>
            </a:r>
            <a:r>
              <a:rPr lang="en-IN" dirty="0" err="1" smtClean="0">
                <a:latin typeface="Times New Roman" pitchFamily="18" charset="0"/>
                <a:cs typeface="Times New Roman" pitchFamily="18" charset="0"/>
              </a:rPr>
              <a:t>autowiring</a:t>
            </a:r>
            <a:r>
              <a:rPr lang="en-IN" dirty="0" smtClean="0">
                <a:latin typeface="Times New Roman" pitchFamily="18" charset="0"/>
                <a:cs typeface="Times New Roman" pitchFamily="18" charset="0"/>
              </a:rPr>
              <a:t>. You cannot </a:t>
            </a:r>
            <a:r>
              <a:rPr lang="en-IN" dirty="0" err="1" smtClean="0">
                <a:latin typeface="Times New Roman" pitchFamily="18" charset="0"/>
                <a:cs typeface="Times New Roman" pitchFamily="18" charset="0"/>
              </a:rPr>
              <a:t>autowire</a:t>
            </a:r>
            <a:r>
              <a:rPr lang="en-IN" dirty="0" smtClean="0">
                <a:latin typeface="Times New Roman" pitchFamily="18" charset="0"/>
                <a:cs typeface="Times New Roman" pitchFamily="18" charset="0"/>
              </a:rPr>
              <a:t> so-called </a:t>
            </a:r>
            <a:r>
              <a:rPr lang="en-IN" i="1" dirty="0" smtClean="0">
                <a:latin typeface="Times New Roman" pitchFamily="18" charset="0"/>
                <a:cs typeface="Times New Roman" pitchFamily="18" charset="0"/>
              </a:rPr>
              <a:t>simple </a:t>
            </a:r>
            <a:r>
              <a:rPr lang="en-IN" dirty="0" smtClean="0">
                <a:latin typeface="Times New Roman" pitchFamily="18" charset="0"/>
                <a:cs typeface="Times New Roman" pitchFamily="18" charset="0"/>
              </a:rPr>
              <a:t>properties such as primitives, Strings, and Classes (and arrays of such simple properties). This limitation is by-design.</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Autowiring is less exact than explicit wiring. Although, as noted in the above table, Spring is careful to avoid guessing in case of ambiguity that might have unexpected results, the relationships between your Spring-managed objects are no longer documented explicitly.</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Wiring information may not be available to tools that may generate documentation from a Spring container.</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Multiple bean definitions within the container may match the type specified by the setter method or constructor argument to be </a:t>
            </a:r>
            <a:r>
              <a:rPr lang="en-IN" dirty="0" err="1" smtClean="0">
                <a:latin typeface="Times New Roman" pitchFamily="18" charset="0"/>
                <a:cs typeface="Times New Roman" pitchFamily="18" charset="0"/>
              </a:rPr>
              <a:t>autowired</a:t>
            </a:r>
            <a:r>
              <a:rPr lang="en-IN" dirty="0" smtClean="0">
                <a:latin typeface="Times New Roman" pitchFamily="18" charset="0"/>
                <a:cs typeface="Times New Roman" pitchFamily="18" charset="0"/>
              </a:rPr>
              <a:t>. For arrays, collections, or Maps, this is not necessarily a problem. However for dependencies that expect a single value, this ambiguity is not arbitrarily resolved. If no unique bean definition is available, an exception is thrown.</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u="sng" dirty="0" smtClean="0">
                <a:latin typeface="Times New Roman" pitchFamily="18" charset="0"/>
                <a:cs typeface="Times New Roman" pitchFamily="18" charset="0"/>
              </a:rPr>
              <a:t>Annotation-based configuration</a:t>
            </a:r>
            <a:endParaRPr lang="en-US" sz="20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buNone/>
            </a:pPr>
            <a:r>
              <a:rPr lang="en-IN" sz="1800" dirty="0" smtClean="0">
                <a:latin typeface="Times New Roman" pitchFamily="18" charset="0"/>
                <a:cs typeface="Times New Roman" pitchFamily="18" charset="0"/>
              </a:rPr>
              <a:t>Spring 2.5 introduced @</a:t>
            </a:r>
            <a:r>
              <a:rPr lang="en-IN" sz="1800" dirty="0" err="1" smtClean="0">
                <a:latin typeface="Times New Roman" pitchFamily="18" charset="0"/>
                <a:cs typeface="Times New Roman" pitchFamily="18" charset="0"/>
              </a:rPr>
              <a:t>AutoWired</a:t>
            </a:r>
            <a:r>
              <a:rPr lang="en-IN" sz="1800" dirty="0" smtClean="0">
                <a:latin typeface="Times New Roman" pitchFamily="18" charset="0"/>
                <a:cs typeface="Times New Roman" pitchFamily="18" charset="0"/>
              </a:rPr>
              <a:t> annotation for injecting the dependencies to objects.</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Example:</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package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com.apparao.service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interface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package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com.apparao.service</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@Service("</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class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ReportServiceImpl</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implements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Autowired</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private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return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reportRepository.getReport</a:t>
            </a:r>
            <a:r>
              <a:rPr lang="en-IN" sz="1800" dirty="0" smtClean="0">
                <a:latin typeface="Times New Roman" pitchFamily="18" charset="0"/>
                <a:cs typeface="Times New Roman" pitchFamily="18" charset="0"/>
              </a:rPr>
              <a:t>(year);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endParaRPr lang="en-US" sz="1800" dirty="0" smtClean="0"/>
          </a:p>
          <a:p>
            <a:endParaRPr lang="en-US" sz="18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None/>
            </a:pPr>
            <a:r>
              <a:rPr lang="en-IN" sz="1800" b="1" dirty="0" smtClean="0">
                <a:latin typeface="Times New Roman" pitchFamily="18" charset="0"/>
                <a:cs typeface="Times New Roman" pitchFamily="18" charset="0"/>
              </a:rPr>
              <a:t>package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com.apparao.dao</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interface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package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com.apparao.dao</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import</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org.springframework.stereotype.Repository</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@Repository</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class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PdfRepositoryImpl</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implements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ReportRepository</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String </a:t>
            </a:r>
            <a:r>
              <a:rPr lang="en-IN" sz="1800" dirty="0" err="1" smtClean="0">
                <a:latin typeface="Times New Roman" pitchFamily="18" charset="0"/>
                <a:cs typeface="Times New Roman" pitchFamily="18" charset="0"/>
              </a:rPr>
              <a:t>getReport</a:t>
            </a:r>
            <a:r>
              <a:rPr lang="en-IN" sz="1800" dirty="0" smtClean="0">
                <a:latin typeface="Times New Roman" pitchFamily="18" charset="0"/>
                <a:cs typeface="Times New Roman" pitchFamily="18" charset="0"/>
              </a:rPr>
              <a:t>(String 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return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Pdf</a:t>
            </a:r>
            <a:r>
              <a:rPr lang="en-IN" sz="1800" dirty="0" smtClean="0">
                <a:latin typeface="Times New Roman" pitchFamily="18" charset="0"/>
                <a:cs typeface="Times New Roman" pitchFamily="18" charset="0"/>
              </a:rPr>
              <a:t> report for the year:"+year;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err="1" smtClean="0">
                <a:latin typeface="Times New Roman" pitchFamily="18" charset="0"/>
                <a:cs typeface="Times New Roman" pitchFamily="18" charset="0"/>
              </a:rPr>
              <a:t>applicationContext</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&lt;beans ---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a:t>
            </a:r>
            <a:r>
              <a:rPr lang="en-IN" sz="1800" dirty="0" err="1" smtClean="0">
                <a:latin typeface="Times New Roman" pitchFamily="18" charset="0"/>
                <a:cs typeface="Times New Roman" pitchFamily="18" charset="0"/>
              </a:rPr>
              <a:t>context:component</a:t>
            </a:r>
            <a:r>
              <a:rPr lang="en-IN" sz="1800" dirty="0" smtClean="0">
                <a:latin typeface="Times New Roman" pitchFamily="18" charset="0"/>
                <a:cs typeface="Times New Roman" pitchFamily="18" charset="0"/>
              </a:rPr>
              <a:t>-scan base-package=</a:t>
            </a:r>
            <a:r>
              <a:rPr lang="en-IN" sz="1800" i="1" dirty="0" smtClean="0">
                <a:latin typeface="Times New Roman" pitchFamily="18" charset="0"/>
                <a:cs typeface="Times New Roman" pitchFamily="18" charset="0"/>
              </a:rPr>
              <a:t>"com.apparao.service,com.apparao.dao"</a:t>
            </a:r>
            <a:r>
              <a:rPr lang="en-IN" sz="1800" dirty="0" smtClean="0">
                <a:latin typeface="Times New Roman" pitchFamily="18" charset="0"/>
                <a:cs typeface="Times New Roman" pitchFamily="18" charset="0"/>
              </a:rPr>
              <a:t> /&gt;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&lt;/beans&gt;</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class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ReportTest</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static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void</a:t>
            </a:r>
            <a:r>
              <a:rPr lang="en-IN" sz="1800" dirty="0" smtClean="0">
                <a:latin typeface="Times New Roman" pitchFamily="18" charset="0"/>
                <a:cs typeface="Times New Roman" pitchFamily="18" charset="0"/>
              </a:rPr>
              <a:t> main(String[] </a:t>
            </a:r>
            <a:r>
              <a:rPr lang="en-IN" sz="1800" dirty="0" err="1" smtClean="0">
                <a:latin typeface="Times New Roman" pitchFamily="18" charset="0"/>
                <a:cs typeface="Times New Roman" pitchFamily="18" charset="0"/>
              </a:rPr>
              <a:t>args</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ApplicationContext</a:t>
            </a:r>
            <a:r>
              <a:rPr lang="en-IN" sz="1800" dirty="0" smtClean="0">
                <a:latin typeface="Times New Roman" pitchFamily="18" charset="0"/>
                <a:cs typeface="Times New Roman" pitchFamily="18" charset="0"/>
              </a:rPr>
              <a:t> container = </a:t>
            </a:r>
            <a:r>
              <a:rPr lang="en-IN" sz="1800" b="1" dirty="0" smtClean="0">
                <a:latin typeface="Times New Roman" pitchFamily="18" charset="0"/>
                <a:cs typeface="Times New Roman" pitchFamily="18" charset="0"/>
              </a:rPr>
              <a:t>new</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ClassPathXmlApplicationContext</a:t>
            </a:r>
            <a:r>
              <a:rPr lang="en-IN" sz="1800" dirty="0" smtClean="0">
                <a:latin typeface="Times New Roman" pitchFamily="18" charset="0"/>
                <a:cs typeface="Times New Roman" pitchFamily="18" charset="0"/>
              </a:rPr>
              <a:t>("applicationContext.xml");</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container.getBean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reportService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System.</a:t>
            </a:r>
            <a:r>
              <a:rPr lang="en-IN" sz="1800" i="1" dirty="0" err="1" smtClean="0">
                <a:latin typeface="Times New Roman" pitchFamily="18" charset="0"/>
                <a:cs typeface="Times New Roman" pitchFamily="18" charset="0"/>
              </a:rPr>
              <a:t>out</a:t>
            </a:r>
            <a:r>
              <a:rPr lang="en-IN" sz="1800" dirty="0" err="1" smtClean="0">
                <a:latin typeface="Times New Roman" pitchFamily="18" charset="0"/>
                <a:cs typeface="Times New Roman" pitchFamily="18" charset="0"/>
              </a:rPr>
              <a:t>.println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reportService.getReport</a:t>
            </a:r>
            <a:r>
              <a:rPr lang="en-IN" sz="1800" dirty="0" smtClean="0">
                <a:latin typeface="Times New Roman" pitchFamily="18" charset="0"/>
                <a:cs typeface="Times New Roman" pitchFamily="18" charset="0"/>
              </a:rPr>
              <a:t>("2012"));</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Output : </a:t>
            </a:r>
            <a:r>
              <a:rPr lang="en-IN" sz="1800" dirty="0" err="1" smtClean="0">
                <a:latin typeface="Times New Roman" pitchFamily="18" charset="0"/>
                <a:cs typeface="Times New Roman" pitchFamily="18" charset="0"/>
              </a:rPr>
              <a:t>Pdf</a:t>
            </a:r>
            <a:r>
              <a:rPr lang="en-IN" sz="1800" dirty="0" smtClean="0">
                <a:latin typeface="Times New Roman" pitchFamily="18" charset="0"/>
                <a:cs typeface="Times New Roman" pitchFamily="18" charset="0"/>
              </a:rPr>
              <a:t> report for the year :2012</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latin typeface="Times New Roman" pitchFamily="18" charset="0"/>
                <a:cs typeface="Times New Roman" pitchFamily="18" charset="0"/>
              </a:rPr>
              <a:t>Bean Definition Inheritance</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IN" sz="1800" dirty="0" smtClean="0">
                <a:latin typeface="Times New Roman" pitchFamily="18" charset="0"/>
                <a:cs typeface="Times New Roman" pitchFamily="18" charset="0"/>
              </a:rPr>
              <a:t>	Problem:</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When configuring beans in the Spring </a:t>
            </a:r>
            <a:r>
              <a:rPr lang="en-IN" sz="1800" dirty="0" err="1" smtClean="0">
                <a:latin typeface="Times New Roman" pitchFamily="18" charset="0"/>
                <a:cs typeface="Times New Roman" pitchFamily="18" charset="0"/>
              </a:rPr>
              <a:t>IoC</a:t>
            </a:r>
            <a:r>
              <a:rPr lang="en-IN" sz="1800" dirty="0" smtClean="0">
                <a:latin typeface="Times New Roman" pitchFamily="18" charset="0"/>
                <a:cs typeface="Times New Roman" pitchFamily="18" charset="0"/>
              </a:rPr>
              <a:t> container, you may have more than one bean sharing some common configurations, such as bean properties and attributes in the &lt;bean&gt; element. You often have to repeat these configurations for multiple beans.</a:t>
            </a:r>
            <a:endParaRPr lang="en-US"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Solution:</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Spring allows you to extract the common bean configurations to form a </a:t>
            </a:r>
            <a:r>
              <a:rPr lang="en-IN" sz="1800" b="1" i="1" dirty="0" smtClean="0">
                <a:latin typeface="Times New Roman" pitchFamily="18" charset="0"/>
                <a:cs typeface="Times New Roman" pitchFamily="18" charset="0"/>
              </a:rPr>
              <a:t>parent bean</a:t>
            </a:r>
            <a:r>
              <a:rPr lang="en-IN" sz="1800" dirty="0" smtClean="0">
                <a:latin typeface="Times New Roman" pitchFamily="18" charset="0"/>
                <a:cs typeface="Times New Roman" pitchFamily="18" charset="0"/>
              </a:rPr>
              <a:t>. The beans that inherit from this parent bean are called </a:t>
            </a:r>
            <a:r>
              <a:rPr lang="en-IN" sz="1800" i="1" dirty="0" smtClean="0">
                <a:latin typeface="Times New Roman" pitchFamily="18" charset="0"/>
                <a:cs typeface="Times New Roman" pitchFamily="18" charset="0"/>
              </a:rPr>
              <a:t>child beans</a:t>
            </a:r>
            <a:r>
              <a:rPr lang="en-IN" sz="1800" dirty="0" smtClean="0">
                <a:latin typeface="Times New Roman" pitchFamily="18" charset="0"/>
                <a:cs typeface="Times New Roman" pitchFamily="18" charset="0"/>
              </a:rPr>
              <a:t>. The child beans will inherit the bean configurations, including bean properties and attributes in the &lt;bean&gt; element, from the parent bean to avoid duplicate configurations. The child beans can also override the inherited configurations when necessary.</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The parent bean can act as a configuration template and also as a bean instance at the same time. However, if you want the parent bean to act only as a template that cannot be retrieved, you must set the abstract attribute to true, asking Spring not to instantiate this bean.</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None/>
            </a:pPr>
            <a:r>
              <a:rPr lang="en-IN" sz="1500" dirty="0" smtClean="0">
                <a:latin typeface="Times New Roman" pitchFamily="18" charset="0"/>
                <a:cs typeface="Times New Roman" pitchFamily="18" charset="0"/>
              </a:rPr>
              <a:t>Example:</a:t>
            </a:r>
            <a:endParaRPr lang="en-US" sz="1500" dirty="0" smtClean="0">
              <a:latin typeface="Times New Roman" pitchFamily="18" charset="0"/>
              <a:cs typeface="Times New Roman" pitchFamily="18" charset="0"/>
            </a:endParaRPr>
          </a:p>
          <a:p>
            <a:pPr>
              <a:buNone/>
            </a:pPr>
            <a:r>
              <a:rPr lang="en-IN" sz="1500" b="1" dirty="0" smtClean="0">
                <a:latin typeface="Times New Roman" pitchFamily="18" charset="0"/>
                <a:cs typeface="Times New Roman" pitchFamily="18" charset="0"/>
              </a:rPr>
              <a:t>package</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com.apparao.bean.inheritance</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class</a:t>
            </a:r>
            <a:r>
              <a:rPr lang="en-IN" sz="1500" dirty="0" smtClean="0">
                <a:latin typeface="Times New Roman" pitchFamily="18" charset="0"/>
                <a:cs typeface="Times New Roman" pitchFamily="18" charset="0"/>
              </a:rPr>
              <a:t> Employee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private</a:t>
            </a:r>
            <a:r>
              <a:rPr lang="en-IN" sz="1500" dirty="0" smtClean="0">
                <a:latin typeface="Times New Roman" pitchFamily="18" charset="0"/>
                <a:cs typeface="Times New Roman" pitchFamily="18" charset="0"/>
              </a:rPr>
              <a:t> </a:t>
            </a:r>
            <a:r>
              <a:rPr lang="en-IN" sz="1500" b="1" dirty="0" err="1" smtClean="0">
                <a:latin typeface="Times New Roman" pitchFamily="18" charset="0"/>
                <a:cs typeface="Times New Roman" pitchFamily="18" charset="0"/>
              </a:rPr>
              <a:t>int</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private</a:t>
            </a:r>
            <a:r>
              <a:rPr lang="en-IN" sz="1500" dirty="0" smtClean="0">
                <a:latin typeface="Times New Roman" pitchFamily="18" charset="0"/>
                <a:cs typeface="Times New Roman" pitchFamily="18" charset="0"/>
              </a:rPr>
              <a:t> String </a:t>
            </a:r>
            <a:r>
              <a:rPr lang="en-IN" sz="1500" dirty="0" err="1" smtClean="0">
                <a:latin typeface="Times New Roman" pitchFamily="18" charset="0"/>
                <a:cs typeface="Times New Roman" pitchFamily="18" charset="0"/>
              </a:rPr>
              <a:t>ename</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err="1" smtClean="0">
                <a:latin typeface="Times New Roman" pitchFamily="18" charset="0"/>
                <a:cs typeface="Times New Roman" pitchFamily="18" charset="0"/>
              </a:rPr>
              <a:t>int</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getEmpNo</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return</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void</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setEmpNo</a:t>
            </a:r>
            <a:r>
              <a:rPr lang="en-IN" sz="1500" dirty="0" smtClean="0">
                <a:latin typeface="Times New Roman" pitchFamily="18" charset="0"/>
                <a:cs typeface="Times New Roman" pitchFamily="18" charset="0"/>
              </a:rPr>
              <a:t>(</a:t>
            </a:r>
            <a:r>
              <a:rPr lang="en-IN" sz="1500" b="1" dirty="0" err="1" smtClean="0">
                <a:latin typeface="Times New Roman" pitchFamily="18" charset="0"/>
                <a:cs typeface="Times New Roman" pitchFamily="18" charset="0"/>
              </a:rPr>
              <a:t>int</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err="1" smtClean="0">
                <a:latin typeface="Times New Roman" pitchFamily="18" charset="0"/>
                <a:cs typeface="Times New Roman" pitchFamily="18" charset="0"/>
              </a:rPr>
              <a:t>this</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 = </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String </a:t>
            </a:r>
            <a:r>
              <a:rPr lang="en-IN" sz="1500" dirty="0" err="1" smtClean="0">
                <a:latin typeface="Times New Roman" pitchFamily="18" charset="0"/>
                <a:cs typeface="Times New Roman" pitchFamily="18" charset="0"/>
              </a:rPr>
              <a:t>getEname</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return</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ename</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void</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setEname</a:t>
            </a:r>
            <a:r>
              <a:rPr lang="en-IN" sz="1500" dirty="0" smtClean="0">
                <a:latin typeface="Times New Roman" pitchFamily="18" charset="0"/>
                <a:cs typeface="Times New Roman" pitchFamily="18" charset="0"/>
              </a:rPr>
              <a:t>(String </a:t>
            </a:r>
            <a:r>
              <a:rPr lang="en-IN" sz="1500" dirty="0" err="1" smtClean="0">
                <a:latin typeface="Times New Roman" pitchFamily="18" charset="0"/>
                <a:cs typeface="Times New Roman" pitchFamily="18" charset="0"/>
              </a:rPr>
              <a:t>ename</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err="1" smtClean="0">
                <a:latin typeface="Times New Roman" pitchFamily="18" charset="0"/>
                <a:cs typeface="Times New Roman" pitchFamily="18" charset="0"/>
              </a:rPr>
              <a:t>this</a:t>
            </a:r>
            <a:r>
              <a:rPr lang="en-IN" sz="1500" dirty="0" err="1" smtClean="0">
                <a:latin typeface="Times New Roman" pitchFamily="18" charset="0"/>
                <a:cs typeface="Times New Roman" pitchFamily="18" charset="0"/>
              </a:rPr>
              <a:t>.ename</a:t>
            </a:r>
            <a:r>
              <a:rPr lang="en-IN" sz="1500" dirty="0" smtClean="0">
                <a:latin typeface="Times New Roman" pitchFamily="18" charset="0"/>
                <a:cs typeface="Times New Roman" pitchFamily="18" charset="0"/>
              </a:rPr>
              <a:t> = </a:t>
            </a:r>
            <a:r>
              <a:rPr lang="en-IN" sz="1500" dirty="0" err="1" smtClean="0">
                <a:latin typeface="Times New Roman" pitchFamily="18" charset="0"/>
                <a:cs typeface="Times New Roman" pitchFamily="18" charset="0"/>
              </a:rPr>
              <a:t>ename</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47500" lnSpcReduction="20000"/>
          </a:bodyPr>
          <a:lstStyle/>
          <a:p>
            <a:pPr>
              <a:buNone/>
            </a:pPr>
            <a:r>
              <a:rPr lang="en-IN" b="1" dirty="0" smtClean="0">
                <a:latin typeface="Times New Roman" pitchFamily="18" charset="0"/>
                <a:cs typeface="Times New Roman" pitchFamily="18" charset="0"/>
              </a:rPr>
              <a:t>package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com.apparao.bean.inheritance</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class</a:t>
            </a:r>
            <a:r>
              <a:rPr lang="en-IN" dirty="0" smtClean="0">
                <a:latin typeface="Times New Roman" pitchFamily="18" charset="0"/>
                <a:cs typeface="Times New Roman" pitchFamily="18" charset="0"/>
              </a:rPr>
              <a:t> Address </a:t>
            </a:r>
            <a:r>
              <a:rPr lang="en-IN" b="1" dirty="0" smtClean="0">
                <a:latin typeface="Times New Roman" pitchFamily="18" charset="0"/>
                <a:cs typeface="Times New Roman" pitchFamily="18" charset="0"/>
              </a:rPr>
              <a:t>extends</a:t>
            </a:r>
            <a:r>
              <a:rPr lang="en-IN" dirty="0" smtClean="0">
                <a:latin typeface="Times New Roman" pitchFamily="18" charset="0"/>
                <a:cs typeface="Times New Roman" pitchFamily="18" charset="0"/>
              </a:rPr>
              <a:t> Employee{</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private</a:t>
            </a:r>
            <a:r>
              <a:rPr lang="en-IN" dirty="0" smtClean="0">
                <a:latin typeface="Times New Roman" pitchFamily="18" charset="0"/>
                <a:cs typeface="Times New Roman" pitchFamily="18" charset="0"/>
              </a:rPr>
              <a:t> String street;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private</a:t>
            </a:r>
            <a:r>
              <a:rPr lang="en-IN" dirty="0" smtClean="0">
                <a:latin typeface="Times New Roman" pitchFamily="18" charset="0"/>
                <a:cs typeface="Times New Roman" pitchFamily="18" charset="0"/>
              </a:rPr>
              <a:t> String city;</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String </a:t>
            </a:r>
            <a:r>
              <a:rPr lang="en-IN" dirty="0" err="1" smtClean="0">
                <a:latin typeface="Times New Roman" pitchFamily="18" charset="0"/>
                <a:cs typeface="Times New Roman" pitchFamily="18" charset="0"/>
              </a:rPr>
              <a:t>getStreet</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return</a:t>
            </a:r>
            <a:r>
              <a:rPr lang="en-IN" dirty="0" smtClean="0">
                <a:latin typeface="Times New Roman" pitchFamily="18" charset="0"/>
                <a:cs typeface="Times New Roman" pitchFamily="18" charset="0"/>
              </a:rPr>
              <a:t> street;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void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setStreet</a:t>
            </a:r>
            <a:r>
              <a:rPr lang="en-IN" dirty="0" smtClean="0">
                <a:latin typeface="Times New Roman" pitchFamily="18" charset="0"/>
                <a:cs typeface="Times New Roman" pitchFamily="18" charset="0"/>
              </a:rPr>
              <a:t>(String street)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this</a:t>
            </a:r>
            <a:r>
              <a:rPr lang="en-IN" dirty="0" err="1" smtClean="0">
                <a:latin typeface="Times New Roman" pitchFamily="18" charset="0"/>
                <a:cs typeface="Times New Roman" pitchFamily="18" charset="0"/>
              </a:rPr>
              <a:t>.street</a:t>
            </a:r>
            <a:r>
              <a:rPr lang="en-IN" dirty="0" smtClean="0">
                <a:latin typeface="Times New Roman" pitchFamily="18" charset="0"/>
                <a:cs typeface="Times New Roman" pitchFamily="18" charset="0"/>
              </a:rPr>
              <a:t> = street;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String </a:t>
            </a:r>
            <a:r>
              <a:rPr lang="en-IN" dirty="0" err="1" smtClean="0">
                <a:latin typeface="Times New Roman" pitchFamily="18" charset="0"/>
                <a:cs typeface="Times New Roman" pitchFamily="18" charset="0"/>
              </a:rPr>
              <a:t>getCity</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return</a:t>
            </a:r>
            <a:r>
              <a:rPr lang="en-IN" dirty="0" smtClean="0">
                <a:latin typeface="Times New Roman" pitchFamily="18" charset="0"/>
                <a:cs typeface="Times New Roman" pitchFamily="18" charset="0"/>
              </a:rPr>
              <a:t> city;</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void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setCity</a:t>
            </a:r>
            <a:r>
              <a:rPr lang="en-IN" dirty="0" smtClean="0">
                <a:latin typeface="Times New Roman" pitchFamily="18" charset="0"/>
                <a:cs typeface="Times New Roman" pitchFamily="18" charset="0"/>
              </a:rPr>
              <a:t>(String city)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this</a:t>
            </a:r>
            <a:r>
              <a:rPr lang="en-IN" dirty="0" err="1" smtClean="0">
                <a:latin typeface="Times New Roman" pitchFamily="18" charset="0"/>
                <a:cs typeface="Times New Roman" pitchFamily="18" charset="0"/>
              </a:rPr>
              <a:t>.city</a:t>
            </a:r>
            <a:r>
              <a:rPr lang="en-IN" dirty="0" smtClean="0">
                <a:latin typeface="Times New Roman" pitchFamily="18" charset="0"/>
                <a:cs typeface="Times New Roman" pitchFamily="18" charset="0"/>
              </a:rPr>
              <a:t> = city;</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a:buNone/>
            </a:pPr>
            <a:r>
              <a:rPr lang="en-IN" sz="1500" b="1" dirty="0" smtClean="0">
                <a:latin typeface="Times New Roman" pitchFamily="18" charset="0"/>
                <a:cs typeface="Times New Roman" pitchFamily="18" charset="0"/>
              </a:rPr>
              <a:t>applicationContext.xml</a:t>
            </a:r>
            <a:endParaRPr lang="en-US" sz="1500" b="1"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 id=</a:t>
            </a:r>
            <a:r>
              <a:rPr lang="en-IN" sz="1500" i="1" dirty="0" smtClean="0">
                <a:latin typeface="Times New Roman" pitchFamily="18" charset="0"/>
                <a:cs typeface="Times New Roman" pitchFamily="18" charset="0"/>
              </a:rPr>
              <a:t>"employee"</a:t>
            </a:r>
            <a:r>
              <a:rPr lang="en-IN" sz="1500" dirty="0" smtClean="0">
                <a:latin typeface="Times New Roman" pitchFamily="18" charset="0"/>
                <a:cs typeface="Times New Roman" pitchFamily="18" charset="0"/>
              </a:rPr>
              <a:t> class=</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com.apparao.bean.inheritance.Employee</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abstract=</a:t>
            </a:r>
            <a:r>
              <a:rPr lang="en-IN" sz="1500" i="1" dirty="0" smtClean="0">
                <a:latin typeface="Times New Roman" pitchFamily="18" charset="0"/>
                <a:cs typeface="Times New Roman" pitchFamily="18" charset="0"/>
              </a:rPr>
              <a:t>"true"</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&lt;property name=</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empNo</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"100"</a:t>
            </a:r>
            <a:r>
              <a:rPr lang="en-IN" sz="1500" dirty="0" smtClean="0">
                <a:latin typeface="Times New Roman" pitchFamily="18" charset="0"/>
                <a:cs typeface="Times New Roman" pitchFamily="18" charset="0"/>
              </a:rPr>
              <a:t> /&gt;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&lt;property name=</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ename</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"Suresh"</a:t>
            </a:r>
            <a:r>
              <a:rPr lang="en-IN" sz="1500" dirty="0" smtClean="0">
                <a:latin typeface="Times New Roman" pitchFamily="18" charset="0"/>
                <a:cs typeface="Times New Roman" pitchFamily="18" charset="0"/>
              </a:rPr>
              <a:t> /&gt;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 id=</a:t>
            </a:r>
            <a:r>
              <a:rPr lang="en-IN" sz="1500" i="1" dirty="0" smtClean="0">
                <a:latin typeface="Times New Roman" pitchFamily="18" charset="0"/>
                <a:cs typeface="Times New Roman" pitchFamily="18" charset="0"/>
              </a:rPr>
              <a:t>"address"</a:t>
            </a:r>
            <a:r>
              <a:rPr lang="en-IN" sz="1500" dirty="0" smtClean="0">
                <a:latin typeface="Times New Roman" pitchFamily="18" charset="0"/>
                <a:cs typeface="Times New Roman" pitchFamily="18" charset="0"/>
              </a:rPr>
              <a:t> class=</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com.apparao.bean.inheritance.Address</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parent=</a:t>
            </a:r>
            <a:r>
              <a:rPr lang="en-IN" sz="1500" i="1" dirty="0" smtClean="0">
                <a:latin typeface="Times New Roman" pitchFamily="18" charset="0"/>
                <a:cs typeface="Times New Roman" pitchFamily="18" charset="0"/>
              </a:rPr>
              <a:t>"employee"</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&lt;property name=</a:t>
            </a:r>
            <a:r>
              <a:rPr lang="en-IN" sz="1500" i="1" dirty="0" smtClean="0">
                <a:latin typeface="Times New Roman" pitchFamily="18" charset="0"/>
                <a:cs typeface="Times New Roman" pitchFamily="18" charset="0"/>
              </a:rPr>
              <a:t>"street"</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"M.G Road"</a:t>
            </a:r>
            <a:r>
              <a:rPr lang="en-IN" sz="1500" dirty="0" smtClean="0">
                <a:latin typeface="Times New Roman" pitchFamily="18" charset="0"/>
                <a:cs typeface="Times New Roman" pitchFamily="18" charset="0"/>
              </a:rPr>
              <a:t> /&gt;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&lt;property name=</a:t>
            </a:r>
            <a:r>
              <a:rPr lang="en-IN" sz="1500" i="1" dirty="0" smtClean="0">
                <a:latin typeface="Times New Roman" pitchFamily="18" charset="0"/>
                <a:cs typeface="Times New Roman" pitchFamily="18" charset="0"/>
              </a:rPr>
              <a:t>"city"</a:t>
            </a:r>
            <a:r>
              <a:rPr lang="en-IN" sz="1500" dirty="0" smtClean="0">
                <a:latin typeface="Times New Roman" pitchFamily="18" charset="0"/>
                <a:cs typeface="Times New Roman" pitchFamily="18" charset="0"/>
              </a:rPr>
              <a:t> value=</a:t>
            </a:r>
            <a:r>
              <a:rPr lang="en-IN" sz="1500" i="1" dirty="0" smtClean="0">
                <a:latin typeface="Times New Roman" pitchFamily="18" charset="0"/>
                <a:cs typeface="Times New Roman" pitchFamily="18" charset="0"/>
              </a:rPr>
              <a:t>"Bangalore"</a:t>
            </a:r>
            <a:r>
              <a:rPr lang="en-IN" sz="1500" dirty="0" smtClean="0">
                <a:latin typeface="Times New Roman" pitchFamily="18" charset="0"/>
                <a:cs typeface="Times New Roman" pitchFamily="18" charset="0"/>
              </a:rPr>
              <a:t> /&gt;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 the </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 property value of 100 will be inherited from parent --&gt;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class</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BeanInheritanceTest</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static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void</a:t>
            </a:r>
            <a:r>
              <a:rPr lang="en-IN" sz="1500" dirty="0" smtClean="0">
                <a:latin typeface="Times New Roman" pitchFamily="18" charset="0"/>
                <a:cs typeface="Times New Roman" pitchFamily="18" charset="0"/>
              </a:rPr>
              <a:t> main(String[] </a:t>
            </a:r>
            <a:r>
              <a:rPr lang="en-IN" sz="1500" dirty="0" err="1" smtClean="0">
                <a:latin typeface="Times New Roman" pitchFamily="18" charset="0"/>
                <a:cs typeface="Times New Roman" pitchFamily="18" charset="0"/>
              </a:rPr>
              <a:t>args</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ApplicationContext</a:t>
            </a:r>
            <a:r>
              <a:rPr lang="en-IN" sz="1500" dirty="0" smtClean="0">
                <a:latin typeface="Times New Roman" pitchFamily="18" charset="0"/>
                <a:cs typeface="Times New Roman" pitchFamily="18" charset="0"/>
              </a:rPr>
              <a:t> container = </a:t>
            </a:r>
            <a:r>
              <a:rPr lang="en-IN" sz="1500" b="1" dirty="0" smtClean="0">
                <a:latin typeface="Times New Roman" pitchFamily="18" charset="0"/>
                <a:cs typeface="Times New Roman" pitchFamily="18" charset="0"/>
              </a:rPr>
              <a:t>new</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ClassPathXmlApplicationContext</a:t>
            </a:r>
            <a:r>
              <a:rPr lang="en-IN" sz="1500" dirty="0" smtClean="0">
                <a:latin typeface="Times New Roman" pitchFamily="18" charset="0"/>
                <a:cs typeface="Times New Roman" pitchFamily="18" charset="0"/>
              </a:rPr>
              <a:t>("applicationContext.xml");</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Address </a:t>
            </a:r>
            <a:r>
              <a:rPr lang="en-IN" sz="1500" dirty="0" err="1" smtClean="0">
                <a:latin typeface="Times New Roman" pitchFamily="18" charset="0"/>
                <a:cs typeface="Times New Roman" pitchFamily="18" charset="0"/>
              </a:rPr>
              <a:t>address</a:t>
            </a:r>
            <a:r>
              <a:rPr lang="en-IN" sz="1500" dirty="0" smtClean="0">
                <a:latin typeface="Times New Roman" pitchFamily="18" charset="0"/>
                <a:cs typeface="Times New Roman" pitchFamily="18" charset="0"/>
              </a:rPr>
              <a:t> = (Address)</a:t>
            </a:r>
            <a:r>
              <a:rPr lang="en-IN" sz="1500" dirty="0" err="1" smtClean="0">
                <a:latin typeface="Times New Roman" pitchFamily="18" charset="0"/>
                <a:cs typeface="Times New Roman" pitchFamily="18" charset="0"/>
              </a:rPr>
              <a:t>container.getBean</a:t>
            </a:r>
            <a:r>
              <a:rPr lang="en-IN" sz="1500" dirty="0" smtClean="0">
                <a:latin typeface="Times New Roman" pitchFamily="18" charset="0"/>
                <a:cs typeface="Times New Roman" pitchFamily="18" charset="0"/>
              </a:rPr>
              <a:t>("address");</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System.</a:t>
            </a:r>
            <a:r>
              <a:rPr lang="en-IN" sz="1500" i="1" dirty="0" err="1" smtClean="0">
                <a:latin typeface="Times New Roman" pitchFamily="18" charset="0"/>
                <a:cs typeface="Times New Roman" pitchFamily="18" charset="0"/>
              </a:rPr>
              <a:t>out</a:t>
            </a:r>
            <a:r>
              <a:rPr lang="en-IN" sz="1500" dirty="0" err="1" smtClean="0">
                <a:latin typeface="Times New Roman" pitchFamily="18" charset="0"/>
                <a:cs typeface="Times New Roman" pitchFamily="18" charset="0"/>
              </a:rPr>
              <a:t>.println</a:t>
            </a:r>
            <a:r>
              <a:rPr lang="en-IN" sz="1500" dirty="0" smtClean="0">
                <a:latin typeface="Times New Roman" pitchFamily="18" charset="0"/>
                <a:cs typeface="Times New Roman" pitchFamily="18" charset="0"/>
              </a:rPr>
              <a:t>("</a:t>
            </a:r>
            <a:r>
              <a:rPr lang="en-IN" sz="1500" dirty="0" err="1" smtClean="0">
                <a:latin typeface="Times New Roman" pitchFamily="18" charset="0"/>
                <a:cs typeface="Times New Roman" pitchFamily="18" charset="0"/>
              </a:rPr>
              <a:t>Empno</a:t>
            </a:r>
            <a:r>
              <a:rPr lang="en-IN" sz="1500" dirty="0" smtClean="0">
                <a:latin typeface="Times New Roman" pitchFamily="18" charset="0"/>
                <a:cs typeface="Times New Roman" pitchFamily="18" charset="0"/>
              </a:rPr>
              <a:t>:"+</a:t>
            </a:r>
            <a:r>
              <a:rPr lang="en-IN" sz="1500" dirty="0" err="1" smtClean="0">
                <a:latin typeface="Times New Roman" pitchFamily="18" charset="0"/>
                <a:cs typeface="Times New Roman" pitchFamily="18" charset="0"/>
              </a:rPr>
              <a:t>address.getEmpNo</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System.</a:t>
            </a:r>
            <a:r>
              <a:rPr lang="en-IN" sz="1500" i="1" dirty="0" err="1" smtClean="0">
                <a:latin typeface="Times New Roman" pitchFamily="18" charset="0"/>
                <a:cs typeface="Times New Roman" pitchFamily="18" charset="0"/>
              </a:rPr>
              <a:t>out</a:t>
            </a:r>
            <a:r>
              <a:rPr lang="en-IN" sz="1500" dirty="0" err="1" smtClean="0">
                <a:latin typeface="Times New Roman" pitchFamily="18" charset="0"/>
                <a:cs typeface="Times New Roman" pitchFamily="18" charset="0"/>
              </a:rPr>
              <a:t>.println</a:t>
            </a:r>
            <a:r>
              <a:rPr lang="en-IN" sz="1500" dirty="0" smtClean="0">
                <a:latin typeface="Times New Roman" pitchFamily="18" charset="0"/>
                <a:cs typeface="Times New Roman" pitchFamily="18" charset="0"/>
              </a:rPr>
              <a:t>("Street:"+</a:t>
            </a:r>
            <a:r>
              <a:rPr lang="en-IN" sz="1500" dirty="0" err="1" smtClean="0">
                <a:latin typeface="Times New Roman" pitchFamily="18" charset="0"/>
                <a:cs typeface="Times New Roman" pitchFamily="18" charset="0"/>
              </a:rPr>
              <a:t>address.getStreet</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System.</a:t>
            </a:r>
            <a:r>
              <a:rPr lang="en-IN" sz="1500" i="1" dirty="0" err="1" smtClean="0">
                <a:latin typeface="Times New Roman" pitchFamily="18" charset="0"/>
                <a:cs typeface="Times New Roman" pitchFamily="18" charset="0"/>
              </a:rPr>
              <a:t>out</a:t>
            </a:r>
            <a:r>
              <a:rPr lang="en-IN" sz="1500" dirty="0" err="1" smtClean="0">
                <a:latin typeface="Times New Roman" pitchFamily="18" charset="0"/>
                <a:cs typeface="Times New Roman" pitchFamily="18" charset="0"/>
              </a:rPr>
              <a:t>.println</a:t>
            </a:r>
            <a:r>
              <a:rPr lang="en-IN" sz="1500" dirty="0" smtClean="0">
                <a:latin typeface="Times New Roman" pitchFamily="18" charset="0"/>
                <a:cs typeface="Times New Roman" pitchFamily="18" charset="0"/>
              </a:rPr>
              <a:t>("City:"+</a:t>
            </a:r>
            <a:r>
              <a:rPr lang="en-IN" sz="1500" dirty="0" err="1" smtClean="0">
                <a:latin typeface="Times New Roman" pitchFamily="18" charset="0"/>
                <a:cs typeface="Times New Roman" pitchFamily="18" charset="0"/>
              </a:rPr>
              <a:t>address.getCity</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Output: Empno:100</a:t>
            </a:r>
            <a:endParaRPr lang="en-US" sz="1500" dirty="0" smtClean="0">
              <a:latin typeface="Times New Roman" pitchFamily="18" charset="0"/>
              <a:cs typeface="Times New Roman" pitchFamily="18" charset="0"/>
            </a:endParaRPr>
          </a:p>
          <a:p>
            <a:pPr>
              <a:buNone/>
            </a:pPr>
            <a:r>
              <a:rPr lang="en-IN" sz="1500" dirty="0" err="1" smtClean="0">
                <a:latin typeface="Times New Roman" pitchFamily="18" charset="0"/>
                <a:cs typeface="Times New Roman" pitchFamily="18" charset="0"/>
              </a:rPr>
              <a:t>Street:M.G</a:t>
            </a:r>
            <a:r>
              <a:rPr lang="en-IN" sz="1500" dirty="0" smtClean="0">
                <a:latin typeface="Times New Roman" pitchFamily="18" charset="0"/>
                <a:cs typeface="Times New Roman" pitchFamily="18" charset="0"/>
              </a:rPr>
              <a:t> Road</a:t>
            </a:r>
            <a:endParaRPr lang="en-US" sz="1500" dirty="0" smtClean="0">
              <a:latin typeface="Times New Roman" pitchFamily="18" charset="0"/>
              <a:cs typeface="Times New Roman" pitchFamily="18" charset="0"/>
            </a:endParaRPr>
          </a:p>
          <a:p>
            <a:pPr>
              <a:buNone/>
            </a:pPr>
            <a:r>
              <a:rPr lang="en-IN" sz="1500" dirty="0" err="1" smtClean="0">
                <a:latin typeface="Times New Roman" pitchFamily="18" charset="0"/>
                <a:cs typeface="Times New Roman" pitchFamily="18" charset="0"/>
              </a:rPr>
              <a:t>City:Bangalore</a:t>
            </a:r>
            <a:endParaRPr lang="en-US" sz="1500" dirty="0" smtClean="0">
              <a:latin typeface="Times New Roman" pitchFamily="18" charset="0"/>
              <a:cs typeface="Times New Roman" pitchFamily="18" charset="0"/>
            </a:endParaRPr>
          </a:p>
          <a:p>
            <a:pPr>
              <a:buNone/>
            </a:pPr>
            <a:endParaRPr lang="en-US" sz="15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Spring Modules:</a:t>
            </a:r>
            <a:endParaRPr lang="en-US" sz="18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707415" y="1600200"/>
            <a:ext cx="5729169" cy="4525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Method Injection</a:t>
            </a:r>
            <a:endParaRPr lang="en-US" sz="1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lgn="just">
              <a:buNone/>
            </a:pPr>
            <a:r>
              <a:rPr lang="en-US" sz="1800" dirty="0" smtClean="0">
                <a:latin typeface="Times New Roman" pitchFamily="18" charset="0"/>
                <a:cs typeface="Times New Roman" pitchFamily="18" charset="0"/>
              </a:rPr>
              <a:t>	When a singleton bean needs to collaborate with another singleton bean, or a non-singleton bean needs to collaborate with another non-singleton bean, the typical and common approach of handling this dependency by defining one bean to be a property of the other is quite adequate. There is a problem when the bean lifecycles are different. Consider a singleton bean A which needs to use a non-singleton (prototype) bean B, perhaps on each method invocation on A. The container will only create the singleton bean A once, and thus only get the opportunity to set the properties once. There is no opportunity for the container to provide bean A with a new instance of bean B every time one is needed.</a:t>
            </a:r>
          </a:p>
          <a:p>
            <a:pPr algn="just">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Spring supports two forms of method injection:</a:t>
            </a: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Method replacement</a:t>
            </a:r>
            <a:r>
              <a:rPr lang="en-US" sz="1800" dirty="0" smtClean="0">
                <a:latin typeface="Times New Roman" pitchFamily="18" charset="0"/>
                <a:cs typeface="Times New Roman" pitchFamily="18" charset="0"/>
              </a:rPr>
              <a:t>: Enables existing methods (abstract or concrete) to be replaced at runtime with new implementations.</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Getter injection (</a:t>
            </a:r>
            <a:r>
              <a:rPr lang="en-US" sz="1800" dirty="0" smtClean="0">
                <a:latin typeface="Times New Roman" pitchFamily="18" charset="0"/>
                <a:cs typeface="Times New Roman" pitchFamily="18" charset="0"/>
              </a:rPr>
              <a:t>Lookup method injection</a:t>
            </a:r>
            <a:r>
              <a:rPr lang="en-US"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Enables existing methods (abstract or concrete) to be replaced at runtime with a new implementation that returns a specific bean from the spring context.</a:t>
            </a:r>
            <a:endParaRPr lang="en-US" sz="1800" dirty="0" smtClean="0">
              <a:latin typeface="Times New Roman" pitchFamily="18" charset="0"/>
              <a:cs typeface="Times New Roman" pitchFamily="18" charset="0"/>
            </a:endParaRPr>
          </a:p>
          <a:p>
            <a:pPr algn="just">
              <a:buNone/>
            </a:pPr>
            <a:endParaRPr lang="en-US" sz="18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1500" b="1" dirty="0" smtClean="0">
                <a:latin typeface="Times New Roman" pitchFamily="18" charset="0"/>
                <a:cs typeface="Times New Roman" pitchFamily="18" charset="0"/>
              </a:rPr>
              <a:t>Method Injection Example:</a:t>
            </a:r>
          </a:p>
          <a:p>
            <a:pPr>
              <a:buNone/>
            </a:pPr>
            <a:r>
              <a:rPr lang="en-IN" sz="1500" b="1" dirty="0" smtClean="0">
                <a:latin typeface="Times New Roman" pitchFamily="18" charset="0"/>
                <a:cs typeface="Times New Roman" pitchFamily="18" charset="0"/>
              </a:rPr>
              <a:t>package</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com.apparao.method.injection</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class</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MobileStore</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String </a:t>
            </a:r>
            <a:r>
              <a:rPr lang="en-IN" sz="1500" dirty="0" err="1" smtClean="0">
                <a:latin typeface="Times New Roman" pitchFamily="18" charset="0"/>
                <a:cs typeface="Times New Roman" pitchFamily="18" charset="0"/>
              </a:rPr>
              <a:t>buyMobile</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return</a:t>
            </a:r>
            <a:r>
              <a:rPr lang="en-IN" sz="1500" dirty="0" smtClean="0">
                <a:latin typeface="Times New Roman" pitchFamily="18" charset="0"/>
                <a:cs typeface="Times New Roman" pitchFamily="18" charset="0"/>
              </a:rPr>
              <a:t> "Bought a Mobile Phone";</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class</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MobileStoreReplacer</a:t>
            </a: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implements</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MethodReplacer</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public</a:t>
            </a:r>
            <a:r>
              <a:rPr lang="en-IN" sz="1500" dirty="0" smtClean="0">
                <a:latin typeface="Times New Roman" pitchFamily="18" charset="0"/>
                <a:cs typeface="Times New Roman" pitchFamily="18" charset="0"/>
              </a:rPr>
              <a:t> Object </a:t>
            </a:r>
            <a:r>
              <a:rPr lang="en-IN" sz="1500" dirty="0" err="1" smtClean="0">
                <a:latin typeface="Times New Roman" pitchFamily="18" charset="0"/>
                <a:cs typeface="Times New Roman" pitchFamily="18" charset="0"/>
              </a:rPr>
              <a:t>reimplement</a:t>
            </a:r>
            <a:r>
              <a:rPr lang="en-IN" sz="1500" dirty="0" smtClean="0">
                <a:latin typeface="Times New Roman" pitchFamily="18" charset="0"/>
                <a:cs typeface="Times New Roman" pitchFamily="18" charset="0"/>
              </a:rPr>
              <a:t>(Object arg0, Method arg1, Object[] arg2)</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throws</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Throwable</a:t>
            </a: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r>
              <a:rPr lang="en-IN" sz="1500" b="1" dirty="0" smtClean="0">
                <a:latin typeface="Times New Roman" pitchFamily="18" charset="0"/>
                <a:cs typeface="Times New Roman" pitchFamily="18" charset="0"/>
              </a:rPr>
              <a:t>return</a:t>
            </a:r>
            <a:r>
              <a:rPr lang="en-IN" sz="1500" dirty="0" smtClean="0">
                <a:latin typeface="Times New Roman" pitchFamily="18" charset="0"/>
                <a:cs typeface="Times New Roman" pitchFamily="18" charset="0"/>
              </a:rPr>
              <a:t> "Bought an </a:t>
            </a:r>
            <a:r>
              <a:rPr lang="en-IN" sz="1500" dirty="0" err="1" smtClean="0">
                <a:latin typeface="Times New Roman" pitchFamily="18" charset="0"/>
                <a:cs typeface="Times New Roman" pitchFamily="18" charset="0"/>
              </a:rPr>
              <a:t>iPhone</a:t>
            </a:r>
            <a:r>
              <a:rPr lang="en-IN"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a:t>
            </a:r>
          </a:p>
          <a:p>
            <a:pPr>
              <a:buNone/>
            </a:pPr>
            <a:r>
              <a:rPr lang="en-IN" sz="1500" dirty="0" smtClean="0">
                <a:latin typeface="Times New Roman" pitchFamily="18" charset="0"/>
                <a:cs typeface="Times New Roman" pitchFamily="18" charset="0"/>
              </a:rPr>
              <a:t>applicationContext.xml</a:t>
            </a:r>
          </a:p>
          <a:p>
            <a:pPr>
              <a:buNone/>
            </a:pPr>
            <a:r>
              <a:rPr lang="en-IN" sz="1500" dirty="0" smtClean="0">
                <a:latin typeface="Times New Roman" pitchFamily="18" charset="0"/>
                <a:cs typeface="Times New Roman" pitchFamily="18" charset="0"/>
              </a:rPr>
              <a:t>&lt;beans --- &gt;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&lt;bean name =</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mobileStore</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class =</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com.apparao.method.injection.MobileStore</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&lt;replaced-method name=</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buyMobile</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replacer=</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mobileStoreReplacer</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	&lt;bean name =</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mobileStoreReplacer</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 class  </a:t>
            </a:r>
            <a:r>
              <a:rPr lang="en-IN" sz="1500" i="1" dirty="0" smtClean="0">
                <a:latin typeface="Times New Roman" pitchFamily="18" charset="0"/>
                <a:cs typeface="Times New Roman" pitchFamily="18" charset="0"/>
              </a:rPr>
              <a:t>"</a:t>
            </a:r>
            <a:r>
              <a:rPr lang="en-IN" sz="1500" i="1" dirty="0" err="1" smtClean="0">
                <a:latin typeface="Times New Roman" pitchFamily="18" charset="0"/>
                <a:cs typeface="Times New Roman" pitchFamily="18" charset="0"/>
              </a:rPr>
              <a:t>com.apparao.method.injection.MobileStoreReplacer</a:t>
            </a:r>
            <a:r>
              <a:rPr lang="en-IN" sz="1500" i="1" dirty="0" smtClean="0">
                <a:latin typeface="Times New Roman" pitchFamily="18" charset="0"/>
                <a:cs typeface="Times New Roman" pitchFamily="18" charset="0"/>
              </a:rPr>
              <a:t>"</a:t>
            </a:r>
            <a:r>
              <a:rPr lang="en-IN" sz="1500" dirty="0" smtClean="0">
                <a:latin typeface="Times New Roman" pitchFamily="18" charset="0"/>
                <a:cs typeface="Times New Roman" pitchFamily="18" charset="0"/>
              </a:rPr>
              <a:t>/&gt;</a:t>
            </a:r>
            <a:endParaRPr lang="en-US" sz="1500" dirty="0" smtClean="0">
              <a:latin typeface="Times New Roman" pitchFamily="18" charset="0"/>
              <a:cs typeface="Times New Roman" pitchFamily="18" charset="0"/>
            </a:endParaRPr>
          </a:p>
          <a:p>
            <a:pPr>
              <a:buNone/>
            </a:pPr>
            <a:r>
              <a:rPr lang="en-IN" sz="1500" dirty="0" smtClean="0">
                <a:latin typeface="Times New Roman" pitchFamily="18" charset="0"/>
                <a:cs typeface="Times New Roman" pitchFamily="18" charset="0"/>
              </a:rPr>
              <a:t>&lt;/beans&gt;</a:t>
            </a:r>
            <a:endParaRPr lang="en-US" sz="1500" dirty="0" smtClean="0">
              <a:latin typeface="Times New Roman" pitchFamily="18" charset="0"/>
              <a:cs typeface="Times New Roman" pitchFamily="18" charset="0"/>
            </a:endParaRPr>
          </a:p>
          <a:p>
            <a:pPr>
              <a:buNone/>
            </a:pPr>
            <a:endParaRPr lang="en-US" sz="15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class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ReplaceMethodDemo</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public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static</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void</a:t>
            </a:r>
            <a:r>
              <a:rPr lang="en-IN" sz="1800" dirty="0" smtClean="0">
                <a:latin typeface="Times New Roman" pitchFamily="18" charset="0"/>
                <a:cs typeface="Times New Roman" pitchFamily="18" charset="0"/>
              </a:rPr>
              <a:t> main(String[] </a:t>
            </a:r>
            <a:r>
              <a:rPr lang="en-IN" sz="1800" dirty="0" err="1" smtClean="0">
                <a:latin typeface="Times New Roman" pitchFamily="18" charset="0"/>
                <a:cs typeface="Times New Roman" pitchFamily="18" charset="0"/>
              </a:rPr>
              <a:t>args</a:t>
            </a: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ApplicationContext</a:t>
            </a:r>
            <a:r>
              <a:rPr lang="en-IN" sz="1800" dirty="0" smtClean="0">
                <a:latin typeface="Times New Roman" pitchFamily="18" charset="0"/>
                <a:cs typeface="Times New Roman" pitchFamily="18" charset="0"/>
              </a:rPr>
              <a:t> context = </a:t>
            </a:r>
            <a:r>
              <a:rPr lang="en-IN" sz="1800" b="1" dirty="0" smtClean="0">
                <a:latin typeface="Times New Roman" pitchFamily="18" charset="0"/>
                <a:cs typeface="Times New Roman" pitchFamily="18" charset="0"/>
              </a:rPr>
              <a:t>new</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ClassPathXmlApplicationContext</a:t>
            </a:r>
            <a:r>
              <a:rPr lang="en-IN" sz="1800" dirty="0" smtClean="0">
                <a:latin typeface="Times New Roman" pitchFamily="18" charset="0"/>
                <a:cs typeface="Times New Roman" pitchFamily="18" charset="0"/>
              </a:rPr>
              <a:t>("applicationContext.xml");</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//Method Replacer</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MobileStore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mobileStore</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MobileStore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context.getBean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mobileStore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System.</a:t>
            </a:r>
            <a:r>
              <a:rPr lang="en-IN" sz="1800" i="1" dirty="0" err="1" smtClean="0">
                <a:latin typeface="Times New Roman" pitchFamily="18" charset="0"/>
                <a:cs typeface="Times New Roman" pitchFamily="18" charset="0"/>
              </a:rPr>
              <a:t>out</a:t>
            </a:r>
            <a:r>
              <a:rPr lang="en-IN" sz="1800" dirty="0" err="1" smtClean="0">
                <a:latin typeface="Times New Roman" pitchFamily="18" charset="0"/>
                <a:cs typeface="Times New Roman" pitchFamily="18" charset="0"/>
              </a:rPr>
              <a:t>.println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mobileStore.buyMobile</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Output: Bought an </a:t>
            </a:r>
            <a:r>
              <a:rPr lang="en-IN" sz="1800" dirty="0" err="1" smtClean="0">
                <a:latin typeface="Times New Roman" pitchFamily="18" charset="0"/>
                <a:cs typeface="Times New Roman" pitchFamily="18" charset="0"/>
              </a:rPr>
              <a:t>iPhone</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48190" y="648824"/>
            <a:ext cx="7447620" cy="528571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None/>
            </a:pPr>
            <a:r>
              <a:rPr lang="en-IN" sz="1400" b="1" dirty="0" smtClean="0">
                <a:latin typeface="Times New Roman" pitchFamily="18" charset="0"/>
                <a:cs typeface="Times New Roman" pitchFamily="18" charset="0"/>
              </a:rPr>
              <a:t>package</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com.apparao.method.injection</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abstract</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BookStore</a:t>
            </a: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abstract</a:t>
            </a:r>
            <a:r>
              <a:rPr lang="en-IN" sz="1400" dirty="0" smtClean="0">
                <a:latin typeface="Times New Roman" pitchFamily="18" charset="0"/>
                <a:cs typeface="Times New Roman" pitchFamily="18" charset="0"/>
              </a:rPr>
              <a:t> Book </a:t>
            </a:r>
            <a:r>
              <a:rPr lang="en-IN" sz="1400" dirty="0" err="1" smtClean="0">
                <a:latin typeface="Times New Roman" pitchFamily="18" charset="0"/>
                <a:cs typeface="Times New Roman" pitchFamily="18" charset="0"/>
              </a:rPr>
              <a:t>orderBook</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package</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com.apparao.method.injection</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interface</a:t>
            </a:r>
            <a:r>
              <a:rPr lang="en-IN" sz="1400" dirty="0" smtClean="0">
                <a:latin typeface="Times New Roman" pitchFamily="18" charset="0"/>
                <a:cs typeface="Times New Roman" pitchFamily="18" charset="0"/>
              </a:rPr>
              <a:t> Book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String </a:t>
            </a:r>
            <a:r>
              <a:rPr lang="en-IN" sz="1400" dirty="0" err="1" smtClean="0">
                <a:latin typeface="Times New Roman" pitchFamily="18" charset="0"/>
                <a:cs typeface="Times New Roman" pitchFamily="18" charset="0"/>
              </a:rPr>
              <a:t>bookTitle</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package</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com.apparao.method.injection</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ProgrammingBook</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implements</a:t>
            </a:r>
            <a:r>
              <a:rPr lang="en-IN" sz="1400" dirty="0" smtClean="0">
                <a:latin typeface="Times New Roman" pitchFamily="18" charset="0"/>
                <a:cs typeface="Times New Roman" pitchFamily="18" charset="0"/>
              </a:rPr>
              <a:t> Book{</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String </a:t>
            </a:r>
            <a:r>
              <a:rPr lang="en-IN" sz="1400" dirty="0" err="1" smtClean="0">
                <a:latin typeface="Times New Roman" pitchFamily="18" charset="0"/>
                <a:cs typeface="Times New Roman" pitchFamily="18" charset="0"/>
              </a:rPr>
              <a:t>bookTitle</a:t>
            </a: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return</a:t>
            </a:r>
            <a:r>
              <a:rPr lang="en-IN" sz="1400" dirty="0" smtClean="0">
                <a:latin typeface="Times New Roman" pitchFamily="18" charset="0"/>
                <a:cs typeface="Times New Roman" pitchFamily="18" charset="0"/>
              </a:rPr>
              <a:t> "spring programming";</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package</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com.apparao.method.injection</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StoryBook</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implements</a:t>
            </a:r>
            <a:r>
              <a:rPr lang="en-IN" sz="1400" dirty="0" smtClean="0">
                <a:latin typeface="Times New Roman" pitchFamily="18" charset="0"/>
                <a:cs typeface="Times New Roman" pitchFamily="18" charset="0"/>
              </a:rPr>
              <a:t> Book{</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String </a:t>
            </a:r>
            <a:r>
              <a:rPr lang="en-IN" sz="1400" dirty="0" err="1" smtClean="0">
                <a:latin typeface="Times New Roman" pitchFamily="18" charset="0"/>
                <a:cs typeface="Times New Roman" pitchFamily="18" charset="0"/>
              </a:rPr>
              <a:t>bookTitle</a:t>
            </a: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return</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HarryPotter</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pPr>
              <a:buNone/>
            </a:pPr>
            <a:r>
              <a:rPr lang="en-IN" dirty="0" smtClean="0">
                <a:latin typeface="Times New Roman" pitchFamily="18" charset="0"/>
                <a:cs typeface="Times New Roman" pitchFamily="18" charset="0"/>
              </a:rPr>
              <a:t>&lt;!-- Look up method --&gt;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&lt;bean name =</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springBook</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class =</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com.apparao.method.injection.ProgrammingBook</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&lt;bean name =</a:t>
            </a:r>
            <a:r>
              <a:rPr lang="en-IN" i="1" dirty="0" smtClean="0">
                <a:latin typeface="Times New Roman" pitchFamily="18" charset="0"/>
                <a:cs typeface="Times New Roman" pitchFamily="18" charset="0"/>
              </a:rPr>
              <a:t>"book"</a:t>
            </a:r>
            <a:r>
              <a:rPr lang="en-IN" dirty="0" smtClean="0">
                <a:latin typeface="Times New Roman" pitchFamily="18" charset="0"/>
                <a:cs typeface="Times New Roman" pitchFamily="18" charset="0"/>
              </a:rPr>
              <a:t> class =</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com.apparao.method.injection.BookStore</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&lt;lookup-method name=</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orderBook</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bean =</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springBook</a:t>
            </a:r>
            <a:r>
              <a:rPr lang="en-IN" i="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&lt;/bean&gt;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class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LookupMethodDemo</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public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static</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void</a:t>
            </a:r>
            <a:r>
              <a:rPr lang="en-IN" dirty="0" smtClean="0">
                <a:latin typeface="Times New Roman" pitchFamily="18" charset="0"/>
                <a:cs typeface="Times New Roman" pitchFamily="18" charset="0"/>
              </a:rPr>
              <a:t> main(String[] </a:t>
            </a:r>
            <a:r>
              <a:rPr lang="en-IN" dirty="0" err="1" smtClean="0">
                <a:latin typeface="Times New Roman" pitchFamily="18" charset="0"/>
                <a:cs typeface="Times New Roman" pitchFamily="18" charset="0"/>
              </a:rPr>
              <a:t>args</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ApplicationContext</a:t>
            </a:r>
            <a:r>
              <a:rPr lang="en-IN" dirty="0" smtClean="0">
                <a:latin typeface="Times New Roman" pitchFamily="18" charset="0"/>
                <a:cs typeface="Times New Roman" pitchFamily="18" charset="0"/>
              </a:rPr>
              <a:t> context = </a:t>
            </a:r>
            <a:r>
              <a:rPr lang="en-IN" b="1" dirty="0" smtClean="0">
                <a:latin typeface="Times New Roman" pitchFamily="18" charset="0"/>
                <a:cs typeface="Times New Roman" pitchFamily="18" charset="0"/>
              </a:rPr>
              <a:t>new</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ClassPathXmlApplicationContext</a:t>
            </a:r>
            <a:r>
              <a:rPr lang="en-IN" dirty="0" smtClean="0">
                <a:latin typeface="Times New Roman" pitchFamily="18" charset="0"/>
                <a:cs typeface="Times New Roman" pitchFamily="18" charset="0"/>
              </a:rPr>
              <a:t>("applicationContext.xml");</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//Look up Method</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BookStore</a:t>
            </a:r>
            <a:r>
              <a:rPr lang="en-IN" dirty="0" smtClean="0">
                <a:latin typeface="Times New Roman" pitchFamily="18" charset="0"/>
                <a:cs typeface="Times New Roman" pitchFamily="18" charset="0"/>
              </a:rPr>
              <a:t> book = (</a:t>
            </a:r>
            <a:r>
              <a:rPr lang="en-IN" dirty="0" err="1" smtClean="0">
                <a:latin typeface="Times New Roman" pitchFamily="18" charset="0"/>
                <a:cs typeface="Times New Roman" pitchFamily="18" charset="0"/>
              </a:rPr>
              <a:t>BookStore</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context.getBean</a:t>
            </a:r>
            <a:r>
              <a:rPr lang="en-IN" dirty="0" smtClean="0">
                <a:latin typeface="Times New Roman" pitchFamily="18" charset="0"/>
                <a:cs typeface="Times New Roman" pitchFamily="18" charset="0"/>
              </a:rPr>
              <a:t>("book");</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System.</a:t>
            </a:r>
            <a:r>
              <a:rPr lang="en-IN" i="1" dirty="0" err="1" smtClean="0">
                <a:latin typeface="Times New Roman" pitchFamily="18" charset="0"/>
                <a:cs typeface="Times New Roman" pitchFamily="18" charset="0"/>
              </a:rPr>
              <a:t>out</a:t>
            </a:r>
            <a:r>
              <a:rPr lang="en-IN" dirty="0" err="1" smtClean="0">
                <a:latin typeface="Times New Roman" pitchFamily="18" charset="0"/>
                <a:cs typeface="Times New Roman" pitchFamily="18" charset="0"/>
              </a:rPr>
              <a:t>.println</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book.orderBook</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bookTitle</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Output : </a:t>
            </a:r>
            <a:r>
              <a:rPr lang="en-US" dirty="0" smtClean="0"/>
              <a:t>spring programming </a:t>
            </a:r>
            <a:r>
              <a:rPr lang="en-IN"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Limits:</a:t>
            </a:r>
            <a:endParaRPr lang="en-US"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Spring not supporting method injection feature following situations.</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Classes having final methods.</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Class is final class.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u="sng" dirty="0" smtClean="0">
                <a:latin typeface="Times New Roman" pitchFamily="18" charset="0"/>
                <a:cs typeface="Times New Roman" pitchFamily="18" charset="0"/>
              </a:rPr>
              <a:t>When to use Spring / </a:t>
            </a:r>
            <a:r>
              <a:rPr lang="en-US" sz="1800" b="1" u="sng" dirty="0" err="1" smtClean="0">
                <a:latin typeface="Times New Roman" pitchFamily="18" charset="0"/>
                <a:cs typeface="Times New Roman" pitchFamily="18" charset="0"/>
              </a:rPr>
              <a:t>Ejb</a:t>
            </a:r>
            <a:r>
              <a:rPr lang="en-US" sz="1800" b="1" u="sng" dirty="0" smtClean="0">
                <a:latin typeface="Times New Roman" pitchFamily="18" charset="0"/>
                <a:cs typeface="Times New Roman" pitchFamily="18" charset="0"/>
              </a:rPr>
              <a:t>:</a:t>
            </a:r>
            <a:endParaRPr lang="en-US" sz="1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IN" sz="2000" dirty="0" smtClean="0">
                <a:latin typeface="Times New Roman" pitchFamily="18" charset="0"/>
                <a:cs typeface="Times New Roman" pitchFamily="18" charset="0"/>
              </a:rPr>
              <a:t>The EJB specification clearly defines the contract between EJB components and EJB containers.</a:t>
            </a:r>
          </a:p>
          <a:p>
            <a:r>
              <a:rPr lang="en-IN" sz="2000" dirty="0" smtClean="0">
                <a:latin typeface="Times New Roman" pitchFamily="18" charset="0"/>
                <a:cs typeface="Times New Roman" pitchFamily="18" charset="0"/>
              </a:rPr>
              <a:t> By running in an EJB container, EJB components can get the benefits of life cycle management, transaction management, and security services. </a:t>
            </a:r>
          </a:p>
          <a:p>
            <a:r>
              <a:rPr lang="en-IN" sz="2000" dirty="0" smtClean="0">
                <a:latin typeface="Times New Roman" pitchFamily="18" charset="0"/>
                <a:cs typeface="Times New Roman" pitchFamily="18" charset="0"/>
              </a:rPr>
              <a:t>However, in EJB versions prior to 3.0, a single EJB component requires a remote/local interface, a home interface, and a bean implementation class. These EJBs are called heavyweight components due to their complexity.</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Moreover, in those EJB versions, an EJB component can only run within an EJB container and must look up other EJBs with JNDI (Java Naming and Directory Interface). </a:t>
            </a:r>
          </a:p>
          <a:p>
            <a:r>
              <a:rPr lang="en-IN" sz="2000" dirty="0" smtClean="0">
                <a:latin typeface="Times New Roman" pitchFamily="18" charset="0"/>
                <a:cs typeface="Times New Roman" pitchFamily="18" charset="0"/>
              </a:rPr>
              <a:t>So EJB components are technology dependent because they cannot be reused and tested outside the scope of an EJB container.</a:t>
            </a: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25000" lnSpcReduction="20000"/>
          </a:bodyPr>
          <a:lstStyle/>
          <a:p>
            <a:r>
              <a:rPr lang="en-US" sz="7200" dirty="0" smtClean="0">
                <a:latin typeface="Times New Roman" pitchFamily="18" charset="0"/>
                <a:cs typeface="Times New Roman" pitchFamily="18" charset="0"/>
              </a:rPr>
              <a:t>The Spring Framework's declarative transaction management is similar to EJB CMT in that you can specify transaction behavior (or lack of it) down to individual method level. It is possible to make a </a:t>
            </a:r>
            <a:r>
              <a:rPr lang="en-US" sz="7200" dirty="0" err="1" smtClean="0">
                <a:latin typeface="Times New Roman" pitchFamily="18" charset="0"/>
                <a:cs typeface="Times New Roman" pitchFamily="18" charset="0"/>
              </a:rPr>
              <a:t>setRollbackOnly</a:t>
            </a:r>
            <a:r>
              <a:rPr lang="en-US" sz="7200" dirty="0" smtClean="0">
                <a:latin typeface="Times New Roman" pitchFamily="18" charset="0"/>
                <a:cs typeface="Times New Roman" pitchFamily="18" charset="0"/>
              </a:rPr>
              <a:t>() call within a transaction context if necessary. </a:t>
            </a:r>
          </a:p>
          <a:p>
            <a:r>
              <a:rPr lang="en-US" sz="7200" dirty="0" smtClean="0">
                <a:latin typeface="Times New Roman" pitchFamily="18" charset="0"/>
                <a:cs typeface="Times New Roman" pitchFamily="18" charset="0"/>
              </a:rPr>
              <a:t>The differences between the two types of transaction management are:</a:t>
            </a:r>
          </a:p>
          <a:p>
            <a:pPr lvl="0"/>
            <a:r>
              <a:rPr lang="en-US" sz="7200" dirty="0" smtClean="0">
                <a:latin typeface="Times New Roman" pitchFamily="18" charset="0"/>
                <a:cs typeface="Times New Roman" pitchFamily="18" charset="0"/>
              </a:rPr>
              <a:t>Unlike EJB CMT, which is tied to JTA, the Spring Framework's declarative transaction management works in any environment. It can work with JTA transactions or local transactions using JDBC, JPA, Hibernate or JDO by simply adjusting the configuration files.</a:t>
            </a:r>
          </a:p>
          <a:p>
            <a:pPr lvl="0"/>
            <a:r>
              <a:rPr lang="en-US" sz="7200" dirty="0" smtClean="0">
                <a:latin typeface="Times New Roman" pitchFamily="18" charset="0"/>
                <a:cs typeface="Times New Roman" pitchFamily="18" charset="0"/>
              </a:rPr>
              <a:t>You can apply the Spring Framework declarative transaction management to any class, not merely special classes such as EJBs.</a:t>
            </a:r>
          </a:p>
          <a:p>
            <a:pPr lvl="0"/>
            <a:r>
              <a:rPr lang="en-US" sz="7200" dirty="0" smtClean="0">
                <a:latin typeface="Times New Roman" pitchFamily="18" charset="0"/>
                <a:cs typeface="Times New Roman" pitchFamily="18" charset="0"/>
              </a:rPr>
              <a:t>The Spring Framework offers declarative </a:t>
            </a:r>
            <a:r>
              <a:rPr lang="en-US" sz="7200" i="1" u="sng" dirty="0" smtClean="0">
                <a:latin typeface="Times New Roman" pitchFamily="18" charset="0"/>
                <a:cs typeface="Times New Roman" pitchFamily="18" charset="0"/>
                <a:hlinkClick r:id="rId2" tooltip="10.5.3 Rolling back a declarative transaction"/>
              </a:rPr>
              <a:t>rollback </a:t>
            </a:r>
            <a:r>
              <a:rPr lang="en-US" sz="7200" i="1" u="sng" dirty="0" smtClean="0">
                <a:latin typeface="Times New Roman" pitchFamily="18" charset="0"/>
                <a:cs typeface="Times New Roman" pitchFamily="18" charset="0"/>
                <a:hlinkClick r:id="rId2" tooltip="10.5.3 Rolling back a declarative transaction"/>
              </a:rPr>
              <a:t>rules</a:t>
            </a:r>
            <a:r>
              <a:rPr lang="en-US" sz="7200" u="sng" dirty="0" smtClean="0">
                <a:latin typeface="Times New Roman" pitchFamily="18" charset="0"/>
                <a:cs typeface="Times New Roman" pitchFamily="18" charset="0"/>
                <a:hlinkClick r:id="rId2" tooltip="10.5.3 Rolling back a declarative transaction"/>
              </a:rPr>
              <a:t>, </a:t>
            </a:r>
            <a:r>
              <a:rPr lang="en-US" sz="7200" dirty="0" smtClean="0">
                <a:latin typeface="Times New Roman" pitchFamily="18" charset="0"/>
                <a:cs typeface="Times New Roman" pitchFamily="18" charset="0"/>
              </a:rPr>
              <a:t>a feature with no EJB equivalent. Both programmatic and declarative support for rollback rules is provided.</a:t>
            </a:r>
          </a:p>
          <a:p>
            <a:pPr lvl="0"/>
            <a:r>
              <a:rPr lang="en-US" sz="7200" dirty="0" smtClean="0">
                <a:latin typeface="Times New Roman" pitchFamily="18" charset="0"/>
                <a:cs typeface="Times New Roman" pitchFamily="18" charset="0"/>
              </a:rPr>
              <a:t>The Spring Framework enables you to customize transactional behavior, by using AOP. For example, you can insert custom behavior in the case of transaction rollback. You can also add arbitrary advice, along with the transactional advice. With EJB CMT, you cannot influence the container's transaction management except with </a:t>
            </a:r>
            <a:r>
              <a:rPr lang="en-US" sz="7200" dirty="0" err="1" smtClean="0">
                <a:latin typeface="Times New Roman" pitchFamily="18" charset="0"/>
                <a:cs typeface="Times New Roman" pitchFamily="18" charset="0"/>
              </a:rPr>
              <a:t>setRollbackOnly</a:t>
            </a:r>
            <a:r>
              <a:rPr lang="en-US" sz="7200" dirty="0" smtClean="0">
                <a:latin typeface="Times New Roman" pitchFamily="18" charset="0"/>
                <a:cs typeface="Times New Roman" pitchFamily="18" charset="0"/>
              </a:rPr>
              <a:t>().</a:t>
            </a:r>
          </a:p>
          <a:p>
            <a:pPr lvl="0"/>
            <a:r>
              <a:rPr lang="en-US" sz="7200" dirty="0" smtClean="0">
                <a:solidFill>
                  <a:srgbClr val="FF0000"/>
                </a:solidFill>
                <a:latin typeface="Times New Roman" pitchFamily="18" charset="0"/>
                <a:cs typeface="Times New Roman" pitchFamily="18" charset="0"/>
              </a:rPr>
              <a:t>The Spring Framework does not support propagation of transaction contexts across remote calls, as do high-end application servers. If you need this feature, we recommend that you use EJB. However, consider carefully before using such a feature, because normally, one does not want transactions to span remote calls.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Inversion of Control (IOC)</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IN" sz="1800" dirty="0" smtClean="0">
                <a:latin typeface="Times New Roman" pitchFamily="18" charset="0"/>
                <a:cs typeface="Times New Roman" pitchFamily="18" charset="0"/>
              </a:rPr>
              <a:t>Inversion of control is an architectural pattern describing an external entity (that is container) used to wire objects at creation time by injecting there dependencies, that is, connecting the objects so that they can work together in a system.</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In other words the IOC describes that a dependency injection needs to be done by an external entity instead of creating the dependencies by the component itself. </a:t>
            </a:r>
            <a:endParaRPr lang="en-US" sz="1800" dirty="0" smtClean="0">
              <a:latin typeface="Times New Roman" pitchFamily="18" charset="0"/>
              <a:cs typeface="Times New Roman" pitchFamily="18" charset="0"/>
            </a:endParaRPr>
          </a:p>
          <a:p>
            <a:endParaRPr lang="en-US" dirty="0" smtClean="0"/>
          </a:p>
          <a:p>
            <a:pPr>
              <a:buNone/>
            </a:pPr>
            <a:r>
              <a:rPr lang="en-IN" sz="1800" b="1" dirty="0" smtClean="0">
                <a:latin typeface="Times New Roman" pitchFamily="18" charset="0"/>
                <a:cs typeface="Times New Roman" pitchFamily="18" charset="0"/>
              </a:rPr>
              <a:t>Why Dependency Injection (DI)</a:t>
            </a:r>
            <a:endParaRPr lang="en-US" sz="1800" dirty="0" smtClean="0">
              <a:latin typeface="Times New Roman" pitchFamily="18" charset="0"/>
              <a:cs typeface="Times New Roman" pitchFamily="18"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2068</Words>
  <Application>Microsoft Macintosh PowerPoint</Application>
  <PresentationFormat>On-screen Show (4:3)</PresentationFormat>
  <Paragraphs>683</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Spring Frame Work Introduction  By Apparao G</vt:lpstr>
      <vt:lpstr>Spring Frame work :</vt:lpstr>
      <vt:lpstr>Spring Framework Benefits:</vt:lpstr>
      <vt:lpstr>PowerPoint Presentation</vt:lpstr>
      <vt:lpstr>PowerPoint Presentation</vt:lpstr>
      <vt:lpstr>Spring Modules:</vt:lpstr>
      <vt:lpstr>When to use Spring / Ejb:</vt:lpstr>
      <vt:lpstr>PowerPoint Presentation</vt:lpstr>
      <vt:lpstr>  Inversion of Control (IOC) </vt:lpstr>
      <vt:lpstr>Example: Observe the below use case in figure(1)</vt:lpstr>
      <vt:lpstr>PowerPoint Presentation</vt:lpstr>
      <vt:lpstr>PowerPoint Presentation</vt:lpstr>
      <vt:lpstr>PowerPoint Presentation</vt:lpstr>
      <vt:lpstr>&lt;bean id="pdfGenerator"   class="com.apparao.report.generator.PdfReportGenerator"&gt;&lt;/bean&gt;  Spring Containers:</vt:lpstr>
      <vt:lpstr>PowerPoint Presentation</vt:lpstr>
      <vt:lpstr>PowerPoint Presentation</vt:lpstr>
      <vt:lpstr>Bean Factory:(Bean Life Cycle)</vt:lpstr>
      <vt:lpstr>PowerPoint Presentation</vt:lpstr>
      <vt:lpstr>Application Context:</vt:lpstr>
      <vt:lpstr>PowerPoint Presentation</vt:lpstr>
      <vt:lpstr>PowerPoint Presentation</vt:lpstr>
      <vt:lpstr>PowerPoint Presentation</vt:lpstr>
      <vt:lpstr>Dependency Injection:</vt:lpstr>
      <vt:lpstr> Constructor  Injection :</vt:lpstr>
      <vt:lpstr>PowerPoint Presentation</vt:lpstr>
      <vt:lpstr>PowerPoint Presentation</vt:lpstr>
      <vt:lpstr>PowerPoint Presentation</vt:lpstr>
      <vt:lpstr>PowerPoint Presentation</vt:lpstr>
      <vt:lpstr>PowerPoint Presentation</vt:lpstr>
      <vt:lpstr>PowerPoint Presentation</vt:lpstr>
      <vt:lpstr>Setter Injection :</vt:lpstr>
      <vt:lpstr>PowerPoint Presentation</vt:lpstr>
      <vt:lpstr>PowerPoint Presentation</vt:lpstr>
      <vt:lpstr>PowerPoint Presentation</vt:lpstr>
      <vt:lpstr>  Bean Name Aliasing: </vt:lpstr>
      <vt:lpstr>PowerPoint Presentation</vt:lpstr>
      <vt:lpstr>PowerPoint Presentation</vt:lpstr>
      <vt:lpstr>Bean Scopes</vt:lpstr>
      <vt:lpstr>Singleton :</vt:lpstr>
      <vt:lpstr>PowerPoint Presentation</vt:lpstr>
      <vt:lpstr>PowerPoint Presentation</vt:lpstr>
      <vt:lpstr>Prototype: </vt:lpstr>
      <vt:lpstr>PowerPoint Presentation</vt:lpstr>
      <vt:lpstr>PowerPoint Presentation</vt:lpstr>
      <vt:lpstr>PowerPoint Presentation</vt:lpstr>
      <vt:lpstr> Lazy Loading </vt:lpstr>
      <vt:lpstr> Beans Auto-wiring</vt:lpstr>
      <vt:lpstr>PowerPoint Presentation</vt:lpstr>
      <vt:lpstr>PowerPoint Presentation</vt:lpstr>
      <vt:lpstr> byType : Allows a property to be autowired if exactly one bean of the property type exists in the container. If more than one exists, a fatal exception is thrown, which indicates that you may not use byType autowiring for that bean. If there are no matching beans, nothing happens; the property is not set. </vt:lpstr>
      <vt:lpstr>PowerPoint Presentation</vt:lpstr>
      <vt:lpstr>PowerPoint Presentation</vt:lpstr>
      <vt:lpstr>Annotation-based configuration</vt:lpstr>
      <vt:lpstr>PowerPoint Presentation</vt:lpstr>
      <vt:lpstr>PowerPoint Presentation</vt:lpstr>
      <vt:lpstr>Bean Definition Inheritance</vt:lpstr>
      <vt:lpstr>PowerPoint Presentation</vt:lpstr>
      <vt:lpstr>PowerPoint Presentation</vt:lpstr>
      <vt:lpstr>PowerPoint Presentation</vt:lpstr>
      <vt:lpstr>Method Injection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 Work Introduction</dc:title>
  <dc:creator/>
  <cp:lastModifiedBy>Apparao</cp:lastModifiedBy>
  <cp:revision>296</cp:revision>
  <dcterms:created xsi:type="dcterms:W3CDTF">2006-08-16T00:00:00Z</dcterms:created>
  <dcterms:modified xsi:type="dcterms:W3CDTF">2017-04-22T05:35:57Z</dcterms:modified>
</cp:coreProperties>
</file>