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21" r:id="rId3"/>
    <p:sldId id="256" r:id="rId4"/>
    <p:sldId id="290" r:id="rId5"/>
    <p:sldId id="304" r:id="rId6"/>
    <p:sldId id="291" r:id="rId7"/>
    <p:sldId id="305" r:id="rId8"/>
    <p:sldId id="299" r:id="rId9"/>
    <p:sldId id="306" r:id="rId10"/>
    <p:sldId id="300" r:id="rId11"/>
    <p:sldId id="307" r:id="rId12"/>
    <p:sldId id="258" r:id="rId13"/>
    <p:sldId id="289" r:id="rId14"/>
    <p:sldId id="308" r:id="rId15"/>
    <p:sldId id="309" r:id="rId16"/>
    <p:sldId id="259" r:id="rId17"/>
    <p:sldId id="266" r:id="rId18"/>
    <p:sldId id="260" r:id="rId19"/>
    <p:sldId id="261" r:id="rId20"/>
    <p:sldId id="262" r:id="rId21"/>
    <p:sldId id="263" r:id="rId22"/>
    <p:sldId id="264" r:id="rId23"/>
    <p:sldId id="265" r:id="rId24"/>
    <p:sldId id="267" r:id="rId25"/>
    <p:sldId id="268" r:id="rId26"/>
    <p:sldId id="269" r:id="rId27"/>
    <p:sldId id="270" r:id="rId28"/>
    <p:sldId id="271" r:id="rId29"/>
    <p:sldId id="272" r:id="rId30"/>
    <p:sldId id="318" r:id="rId31"/>
    <p:sldId id="317" r:id="rId32"/>
    <p:sldId id="273" r:id="rId33"/>
    <p:sldId id="310" r:id="rId34"/>
    <p:sldId id="292" r:id="rId35"/>
    <p:sldId id="293" r:id="rId36"/>
    <p:sldId id="311" r:id="rId37"/>
    <p:sldId id="274" r:id="rId38"/>
    <p:sldId id="275" r:id="rId39"/>
    <p:sldId id="312" r:id="rId40"/>
    <p:sldId id="282" r:id="rId41"/>
    <p:sldId id="284" r:id="rId42"/>
    <p:sldId id="285" r:id="rId43"/>
    <p:sldId id="286" r:id="rId44"/>
    <p:sldId id="287" r:id="rId45"/>
    <p:sldId id="276" r:id="rId46"/>
    <p:sldId id="277" r:id="rId47"/>
    <p:sldId id="278" r:id="rId48"/>
    <p:sldId id="294" r:id="rId49"/>
    <p:sldId id="295" r:id="rId50"/>
    <p:sldId id="279" r:id="rId51"/>
    <p:sldId id="280" r:id="rId52"/>
    <p:sldId id="281" r:id="rId53"/>
    <p:sldId id="296" r:id="rId54"/>
    <p:sldId id="297" r:id="rId55"/>
    <p:sldId id="301" r:id="rId56"/>
    <p:sldId id="302" r:id="rId57"/>
    <p:sldId id="303" r:id="rId58"/>
    <p:sldId id="298" r:id="rId59"/>
    <p:sldId id="313" r:id="rId60"/>
    <p:sldId id="314" r:id="rId61"/>
    <p:sldId id="315" r:id="rId62"/>
    <p:sldId id="316" r:id="rId63"/>
    <p:sldId id="319" r:id="rId64"/>
    <p:sldId id="322" r:id="rId65"/>
    <p:sldId id="323" r:id="rId66"/>
    <p:sldId id="324" r:id="rId67"/>
    <p:sldId id="325" r:id="rId68"/>
    <p:sldId id="32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tatic.springsource.org/spring/docs/2.0.x/reference/mvc.html" TargetMode="External"/><Relationship Id="rId2" Type="http://schemas.openxmlformats.org/officeDocument/2006/relationships/hyperlink" Target="http://msdn.microsoft.com/en-us/library/ff648617" TargetMode="External"/><Relationship Id="rId1" Type="http://schemas.openxmlformats.org/officeDocument/2006/relationships/slideLayout" Target="../slideLayouts/slideLayout2.xml"/><Relationship Id="rId4" Type="http://schemas.openxmlformats.org/officeDocument/2006/relationships/hyperlink" Target="http://static.springsource.org/spring/docs/3.0.x/reference/mv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981200"/>
            <a:ext cx="6400800" cy="1752600"/>
          </a:xfrm>
        </p:spPr>
        <p:txBody>
          <a:bodyPr/>
          <a:lstStyle/>
          <a:p>
            <a:r>
              <a:rPr lang="en-US" dirty="0" smtClean="0"/>
              <a:t>Spring MVC</a:t>
            </a:r>
          </a:p>
          <a:p>
            <a:r>
              <a:rPr lang="en-US" dirty="0" smtClean="0"/>
              <a:t>By</a:t>
            </a:r>
          </a:p>
          <a:p>
            <a:r>
              <a:rPr lang="en-US" dirty="0" smtClean="0"/>
              <a:t>Apparao 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pPr algn="l"/>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Class Diagram of Front Controller:</a:t>
            </a:r>
            <a:r>
              <a:rPr lang="en-US" sz="2000" dirty="0" smtClean="0"/>
              <a:t/>
            </a:r>
            <a:br>
              <a:rPr lang="en-US" sz="2000" dirty="0" smtClean="0"/>
            </a:br>
            <a:r>
              <a:rPr lang="en-IN" sz="1800" dirty="0" smtClean="0"/>
              <a:t>A servlet component implementing front controller is referred as Servlet Front, similarly with JSP it is known as JSP Front. </a:t>
            </a:r>
            <a:r>
              <a:rPr lang="en-US" sz="1800" dirty="0" smtClean="0"/>
              <a:t/>
            </a:r>
            <a:br>
              <a:rPr lang="en-US" sz="1800" dirty="0" smtClean="0"/>
            </a:br>
            <a:r>
              <a:rPr lang="en-US" sz="2000" dirty="0" smtClean="0"/>
              <a:t/>
            </a:r>
            <a:br>
              <a:rPr lang="en-US" sz="2000" dirty="0" smtClean="0"/>
            </a:br>
            <a:endParaRPr lang="en-US" sz="2000" dirty="0">
              <a:latin typeface="+mn-lt"/>
            </a:endParaRPr>
          </a:p>
        </p:txBody>
      </p:sp>
      <p:pic>
        <p:nvPicPr>
          <p:cNvPr id="44033" name="Picture 1"/>
          <p:cNvPicPr>
            <a:picLocks noGrp="1" noChangeAspect="1" noChangeArrowheads="1"/>
          </p:cNvPicPr>
          <p:nvPr>
            <p:ph idx="1"/>
          </p:nvPr>
        </p:nvPicPr>
        <p:blipFill>
          <a:blip r:embed="rId2" cstate="print"/>
          <a:srcRect/>
          <a:stretch>
            <a:fillRect/>
          </a:stretch>
        </p:blipFill>
        <p:spPr bwMode="auto">
          <a:xfrm>
            <a:off x="1828800" y="2285999"/>
            <a:ext cx="4495800" cy="3097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1600" b="1" dirty="0" smtClean="0"/>
              <a:t>Issue in Using this Pattern:</a:t>
            </a:r>
            <a:endParaRPr lang="en-US" sz="1600" dirty="0" smtClean="0"/>
          </a:p>
          <a:p>
            <a:pPr>
              <a:buNone/>
            </a:pPr>
            <a:r>
              <a:rPr lang="en-IN" sz="1600" dirty="0" smtClean="0"/>
              <a:t>1.    Performance considerations: Front Controller is a single controller that handles all requests for the web application. Here it requires determining the type of command that processes the request.</a:t>
            </a:r>
            <a:endParaRPr lang="en-US" sz="1600" dirty="0" smtClean="0"/>
          </a:p>
          <a:p>
            <a:pPr>
              <a:buNone/>
            </a:pPr>
            <a:r>
              <a:rPr lang="en-IN" sz="1600" dirty="0" smtClean="0"/>
              <a:t>	If it must retrieve data from XML document (Configuration files) to make the decision, performance could be very slow as a result.</a:t>
            </a:r>
            <a:endParaRPr lang="en-US" sz="1600" dirty="0" smtClean="0"/>
          </a:p>
          <a:p>
            <a:pPr>
              <a:buNone/>
            </a:pPr>
            <a:r>
              <a:rPr lang="en-IN" sz="1600" dirty="0" smtClean="0"/>
              <a:t>	However, this can be minimized by loading the configurations into memory at the time of initializing the application and avoiding the reading of the XML document multiple numbers of times.</a:t>
            </a:r>
            <a:endParaRPr lang="en-US" sz="1600" dirty="0" smtClean="0"/>
          </a:p>
          <a:p>
            <a:pPr>
              <a:buNone/>
            </a:pPr>
            <a:r>
              <a:rPr lang="en-US" sz="1600" b="1" dirty="0" smtClean="0"/>
              <a:t>2.    Increased complexity:</a:t>
            </a:r>
            <a:r>
              <a:rPr lang="en-US" sz="1600" dirty="0" smtClean="0"/>
              <a:t> </a:t>
            </a:r>
            <a:r>
              <a:rPr lang="en-US" sz="1600" i="1" dirty="0" smtClean="0"/>
              <a:t>Front Controller</a:t>
            </a:r>
            <a:r>
              <a:rPr lang="en-US" sz="1600" dirty="0" smtClean="0"/>
              <a:t> is more complicated than </a:t>
            </a:r>
            <a:r>
              <a:rPr lang="en-US" sz="1600" i="1" dirty="0" smtClean="0"/>
              <a:t>Page Controller.</a:t>
            </a:r>
            <a:r>
              <a:rPr lang="en-US" sz="1600" dirty="0" smtClean="0"/>
              <a:t> It often involves replacing the built-in controller with a custom built </a:t>
            </a:r>
            <a:r>
              <a:rPr lang="en-US" sz="1600" i="1" dirty="0" smtClean="0"/>
              <a:t>Front Controller</a:t>
            </a:r>
            <a:r>
              <a:rPr lang="en-US" sz="1600" dirty="0" smtClean="0"/>
              <a:t>. Implementing this solution increases the maintenance costs and the time it takes for developers to orient themselves to the solution.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IN" sz="2000" dirty="0" smtClean="0"/>
              <a:t>Spring MVC Architecture:</a:t>
            </a:r>
          </a:p>
          <a:p>
            <a:pPr>
              <a:buNone/>
            </a:pPr>
            <a:endParaRPr lang="en-US" sz="2000" dirty="0" smtClean="0"/>
          </a:p>
          <a:p>
            <a:pPr>
              <a:buNone/>
            </a:pPr>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143000" y="1361122"/>
            <a:ext cx="6629400" cy="4582478"/>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pPr>
              <a:buNone/>
            </a:pPr>
            <a:r>
              <a:rPr lang="en-IN" sz="2000" dirty="0" smtClean="0"/>
              <a:t>Note: 	In the below architecture the dotted arrows shows the initialization  	process and solid arrows shows the request process. And the sky 	colour elements are the elements which we need to program.</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600" b="1" dirty="0" smtClean="0"/>
              <a:t>DispatcherServlet:</a:t>
            </a:r>
          </a:p>
          <a:p>
            <a:r>
              <a:rPr lang="en-IN" sz="1600" i="1" dirty="0" smtClean="0"/>
              <a:t>DispatcherServlet </a:t>
            </a:r>
            <a:r>
              <a:rPr lang="en-IN" sz="1600" dirty="0" smtClean="0"/>
              <a:t>acts as the Front Controller in spring web mvc.</a:t>
            </a:r>
          </a:p>
          <a:p>
            <a:r>
              <a:rPr lang="en-IN" sz="1600" dirty="0" smtClean="0"/>
              <a:t>It is Configured in </a:t>
            </a:r>
            <a:r>
              <a:rPr lang="en-IN" sz="1600" i="1" dirty="0" smtClean="0"/>
              <a:t>web.xml</a:t>
            </a:r>
            <a:endParaRPr lang="en-US" sz="1600" dirty="0" smtClean="0"/>
          </a:p>
          <a:p>
            <a:pPr lvl="0"/>
            <a:r>
              <a:rPr lang="en-IN" sz="1600" dirty="0" smtClean="0"/>
              <a:t>Loads Spring application context from XML configuration file</a:t>
            </a:r>
            <a:endParaRPr lang="en-US" sz="1600" dirty="0" smtClean="0"/>
          </a:p>
          <a:p>
            <a:pPr lvl="1"/>
            <a:r>
              <a:rPr lang="en-IN" sz="1600" i="1" dirty="0" smtClean="0"/>
              <a:t>/WEB-INF/[</a:t>
            </a:r>
            <a:r>
              <a:rPr lang="en-IN" sz="1600" i="1" dirty="0" err="1" smtClean="0"/>
              <a:t>servlet</a:t>
            </a:r>
            <a:r>
              <a:rPr lang="en-IN" sz="1600" i="1" dirty="0" smtClean="0"/>
              <a:t>-name]-servlet.xml</a:t>
            </a:r>
            <a:endParaRPr lang="en-US" sz="1600" dirty="0" smtClean="0"/>
          </a:p>
          <a:p>
            <a:pPr lvl="0"/>
            <a:r>
              <a:rPr lang="en-IN" sz="1600" dirty="0" smtClean="0"/>
              <a:t>Initializes </a:t>
            </a:r>
            <a:r>
              <a:rPr lang="en-IN" sz="1600" i="1" dirty="0" err="1" smtClean="0"/>
              <a:t>WebApplicationContext</a:t>
            </a:r>
            <a:endParaRPr lang="en-US" sz="1600" dirty="0" smtClean="0"/>
          </a:p>
          <a:p>
            <a:pPr lvl="1"/>
            <a:r>
              <a:rPr lang="en-IN" sz="1600" i="1" dirty="0" err="1" smtClean="0"/>
              <a:t>WebApplicationContext</a:t>
            </a:r>
            <a:r>
              <a:rPr lang="en-IN" sz="1600" i="1" dirty="0" smtClean="0"/>
              <a:t> </a:t>
            </a:r>
            <a:r>
              <a:rPr lang="en-IN" sz="1600" dirty="0" smtClean="0"/>
              <a:t>is bound into </a:t>
            </a:r>
            <a:r>
              <a:rPr lang="en-IN" sz="1600" i="1" dirty="0" err="1" smtClean="0"/>
              <a:t>ServletContext</a:t>
            </a:r>
            <a:endParaRPr lang="en-IN" sz="1600" i="1" dirty="0" smtClean="0"/>
          </a:p>
          <a:p>
            <a:pPr lvl="1"/>
            <a:r>
              <a:rPr lang="en-US" sz="1600" dirty="0" smtClean="0"/>
              <a:t>It is bound by default under the key </a:t>
            </a:r>
            <a:r>
              <a:rPr lang="en-US" sz="1600" dirty="0" err="1" smtClean="0"/>
              <a:t>DispatcherServlet.WEB_APPLICATION_CONTEXT_ATTRIBUTE</a:t>
            </a:r>
            <a:r>
              <a:rPr lang="en-US" sz="1600" dirty="0" smtClean="0"/>
              <a:t>.</a:t>
            </a:r>
          </a:p>
          <a:p>
            <a:pPr lvl="1">
              <a:buNone/>
            </a:pPr>
            <a:endParaRPr lang="en-IN" sz="1600" i="1" dirty="0" smtClean="0"/>
          </a:p>
          <a:p>
            <a:r>
              <a:rPr lang="en-US" sz="1600" dirty="0" smtClean="0"/>
              <a:t>The locale resolver is bound to the request to enable elements in the process to resolve the locale to use when processing the request (rendering the view, preparing data, and so on). If you do not need locale resolving, you do not need it.</a:t>
            </a:r>
          </a:p>
          <a:p>
            <a:r>
              <a:rPr lang="en-US" sz="1600" dirty="0" smtClean="0"/>
              <a:t>The theme resolver is bound to the request to let elements such as views determine which theme to use. If you do not use themes, you can ignore it.</a:t>
            </a:r>
          </a:p>
          <a:p>
            <a:r>
              <a:rPr lang="en-US" sz="1600" dirty="0" smtClean="0"/>
              <a:t>If you specify a multipart file resolver, the request is inspected for </a:t>
            </a:r>
            <a:r>
              <a:rPr lang="en-US" sz="1600" dirty="0" err="1" smtClean="0"/>
              <a:t>multiparts</a:t>
            </a:r>
            <a:r>
              <a:rPr lang="en-US" sz="1600" dirty="0" smtClean="0"/>
              <a:t>; if </a:t>
            </a:r>
            <a:r>
              <a:rPr lang="en-US" sz="1600" dirty="0" err="1" smtClean="0"/>
              <a:t>multiparts</a:t>
            </a:r>
            <a:r>
              <a:rPr lang="en-US" sz="1600" dirty="0" smtClean="0"/>
              <a:t> are found, the request is wrapped in a </a:t>
            </a:r>
            <a:r>
              <a:rPr lang="en-US" sz="1600" dirty="0" err="1" smtClean="0"/>
              <a:t>MultipartHttpServletRequest</a:t>
            </a:r>
            <a:r>
              <a:rPr lang="en-US" sz="1600" dirty="0" smtClean="0"/>
              <a:t> for further processing by other elements in the process. </a:t>
            </a:r>
          </a:p>
          <a:p>
            <a:pPr lvl="0"/>
            <a:endParaRPr lang="en-US" sz="1600" dirty="0" smtClean="0"/>
          </a:p>
          <a:p>
            <a:pPr lvl="0"/>
            <a:endParaRPr lang="en-US" sz="1600" dirty="0" smtClean="0"/>
          </a:p>
          <a:p>
            <a:pPr lvl="0">
              <a:buNone/>
            </a:pPr>
            <a:endParaRPr lang="en-IN" sz="1600" dirty="0" smtClean="0"/>
          </a:p>
          <a:p>
            <a:pPr lvl="0">
              <a:buNone/>
            </a:pPr>
            <a:endParaRPr lang="en-US" sz="1600" dirty="0" smtClean="0"/>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r>
              <a:rPr lang="en-US" sz="1600" dirty="0" smtClean="0"/>
              <a:t>The </a:t>
            </a:r>
            <a:r>
              <a:rPr lang="en-US" sz="1600" b="1" dirty="0" err="1" smtClean="0"/>
              <a:t>DispatcherServlet</a:t>
            </a:r>
            <a:r>
              <a:rPr lang="en-US" sz="1600" b="1" dirty="0" smtClean="0"/>
              <a:t> </a:t>
            </a:r>
            <a:r>
              <a:rPr lang="en-US" sz="1600" dirty="0" smtClean="0"/>
              <a:t>then invokes the </a:t>
            </a:r>
            <a:r>
              <a:rPr lang="en-US" sz="1600" dirty="0" err="1" smtClean="0"/>
              <a:t>HandlerChain</a:t>
            </a:r>
            <a:r>
              <a:rPr lang="en-US" sz="1600" dirty="0" smtClean="0"/>
              <a:t> which will execute the following: </a:t>
            </a:r>
          </a:p>
          <a:p>
            <a:pPr lvl="1"/>
            <a:r>
              <a:rPr lang="en-US" sz="1600" dirty="0" smtClean="0"/>
              <a:t>Checks if there are any interceptors mapped and invokes the Pre Processing logic. </a:t>
            </a:r>
          </a:p>
          <a:p>
            <a:pPr lvl="1"/>
            <a:r>
              <a:rPr lang="en-US" sz="1600" dirty="0" smtClean="0"/>
              <a:t>The controllers handler method will be invoked where the request is processed and the result is returned. </a:t>
            </a:r>
          </a:p>
          <a:p>
            <a:pPr lvl="1"/>
            <a:r>
              <a:rPr lang="en-US" sz="1600" dirty="0" smtClean="0"/>
              <a:t>The mapped interceptors post processing logic will be invoked </a:t>
            </a:r>
          </a:p>
          <a:p>
            <a:pPr lvl="0"/>
            <a:r>
              <a:rPr lang="en-US" sz="1600" dirty="0" smtClean="0"/>
              <a:t>The </a:t>
            </a:r>
            <a:r>
              <a:rPr lang="en-US" sz="1600" b="1" dirty="0" err="1" smtClean="0"/>
              <a:t>DispactherServlet</a:t>
            </a:r>
            <a:r>
              <a:rPr lang="en-US" sz="1600" dirty="0" smtClean="0"/>
              <a:t> based on the result returned by the Controllers handlers method, the </a:t>
            </a:r>
            <a:r>
              <a:rPr lang="en-US" sz="1600" dirty="0" err="1" smtClean="0"/>
              <a:t>ResutlToViewNameTranslator</a:t>
            </a:r>
            <a:r>
              <a:rPr lang="en-US" sz="1600" dirty="0" smtClean="0"/>
              <a:t> component is invoked to generate the view name. </a:t>
            </a:r>
          </a:p>
          <a:p>
            <a:pPr lvl="0"/>
            <a:r>
              <a:rPr lang="en-US" sz="1600" dirty="0" smtClean="0"/>
              <a:t>The</a:t>
            </a:r>
            <a:r>
              <a:rPr lang="en-US" sz="1600" b="1" dirty="0" smtClean="0"/>
              <a:t> view resolver</a:t>
            </a:r>
            <a:r>
              <a:rPr lang="en-US" sz="1600" dirty="0" smtClean="0"/>
              <a:t> will then decide on what view needs to be rendered (JSP/XML/PDF/VELOCITY etc.,) and then the result will be dispatched to the client. </a:t>
            </a:r>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pPr>
              <a:buNone/>
            </a:pPr>
            <a:r>
              <a:rPr lang="en-US" sz="1400" b="1" u="sng" dirty="0" smtClean="0"/>
              <a:t>Spring MVC Components:</a:t>
            </a:r>
          </a:p>
          <a:p>
            <a:pPr>
              <a:buNone/>
            </a:pPr>
            <a:r>
              <a:rPr lang="en-IN" sz="1400" b="1" dirty="0" err="1" smtClean="0"/>
              <a:t>HandlerMapping</a:t>
            </a:r>
            <a:r>
              <a:rPr lang="en-IN" sz="1400" b="1" dirty="0" smtClean="0"/>
              <a:t>:</a:t>
            </a:r>
            <a:endParaRPr lang="en-US" sz="1400" dirty="0" smtClean="0"/>
          </a:p>
          <a:p>
            <a:pPr>
              <a:buNone/>
            </a:pPr>
            <a:r>
              <a:rPr lang="en-IN" sz="1400" dirty="0" smtClean="0"/>
              <a:t>	– Routing of requests to handlers</a:t>
            </a:r>
            <a:endParaRPr lang="en-US" sz="1400" dirty="0" smtClean="0"/>
          </a:p>
          <a:p>
            <a:pPr>
              <a:buNone/>
            </a:pPr>
            <a:r>
              <a:rPr lang="en-IN" sz="1400" b="1" dirty="0" err="1" smtClean="0"/>
              <a:t>HandlerAdapter</a:t>
            </a:r>
            <a:r>
              <a:rPr lang="en-IN" sz="1400" b="1" dirty="0" smtClean="0"/>
              <a:t>:</a:t>
            </a:r>
            <a:endParaRPr lang="en-US" sz="1400" dirty="0" smtClean="0"/>
          </a:p>
          <a:p>
            <a:pPr>
              <a:buNone/>
            </a:pPr>
            <a:r>
              <a:rPr lang="en-IN" sz="1400" dirty="0" smtClean="0"/>
              <a:t>	– Adapts to handler interface. Default utilizes </a:t>
            </a:r>
            <a:r>
              <a:rPr lang="en-IN" sz="1400" i="1" dirty="0" smtClean="0"/>
              <a:t>Controller</a:t>
            </a:r>
            <a:r>
              <a:rPr lang="en-IN" sz="1400" dirty="0" smtClean="0"/>
              <a:t>s</a:t>
            </a:r>
          </a:p>
          <a:p>
            <a:pPr>
              <a:buNone/>
            </a:pPr>
            <a:r>
              <a:rPr lang="en-US" sz="1400" dirty="0" smtClean="0"/>
              <a:t>         Helps the </a:t>
            </a:r>
            <a:r>
              <a:rPr lang="en-US" sz="1400" dirty="0" err="1" smtClean="0"/>
              <a:t>DispatcherServlet</a:t>
            </a:r>
            <a:r>
              <a:rPr lang="en-US" sz="1400" dirty="0" smtClean="0"/>
              <a:t> to invoke a handler mapped to a request regardless of the handler is actually invoked. For example, invoking an annotated controller requires resolving various annotations. Thus the main purpose of a </a:t>
            </a:r>
            <a:r>
              <a:rPr lang="en-US" sz="1400" dirty="0" err="1" smtClean="0"/>
              <a:t>HandlerAdapter</a:t>
            </a:r>
            <a:r>
              <a:rPr lang="en-US" sz="1400" dirty="0" smtClean="0"/>
              <a:t> is to shield the </a:t>
            </a:r>
            <a:r>
              <a:rPr lang="en-US" sz="1400" dirty="0" err="1" smtClean="0"/>
              <a:t>DispatcherServlet</a:t>
            </a:r>
            <a:r>
              <a:rPr lang="en-US" sz="1400" dirty="0" smtClean="0"/>
              <a:t> from such details.</a:t>
            </a:r>
          </a:p>
          <a:p>
            <a:pPr>
              <a:buNone/>
            </a:pPr>
            <a:r>
              <a:rPr lang="en-IN" sz="1400" b="1" dirty="0" err="1" smtClean="0"/>
              <a:t>HandlerExceptionResolve</a:t>
            </a:r>
            <a:r>
              <a:rPr lang="en-IN" sz="1400" dirty="0" err="1" smtClean="0"/>
              <a:t>r</a:t>
            </a:r>
            <a:r>
              <a:rPr lang="en-IN" sz="1400" dirty="0" smtClean="0"/>
              <a:t>:</a:t>
            </a:r>
            <a:endParaRPr lang="en-US" sz="1400" dirty="0" smtClean="0"/>
          </a:p>
          <a:p>
            <a:pPr>
              <a:buNone/>
            </a:pPr>
            <a:r>
              <a:rPr lang="en-IN" sz="1400" dirty="0" smtClean="0"/>
              <a:t>	 – Maps exceptions to error pages</a:t>
            </a:r>
            <a:endParaRPr lang="en-US" sz="1400" dirty="0" smtClean="0"/>
          </a:p>
          <a:p>
            <a:pPr>
              <a:buNone/>
            </a:pPr>
            <a:r>
              <a:rPr lang="en-IN" sz="1400" dirty="0" smtClean="0"/>
              <a:t>	 – Similar to standard Servlet, but more flexible</a:t>
            </a:r>
          </a:p>
          <a:p>
            <a:pPr>
              <a:buNone/>
            </a:pPr>
            <a:r>
              <a:rPr lang="en-IN" sz="1400" dirty="0" smtClean="0"/>
              <a:t>	</a:t>
            </a:r>
            <a:r>
              <a:rPr lang="en-US" sz="1400" dirty="0" smtClean="0"/>
              <a:t>Note: Handler exception resolvers that are declared in the </a:t>
            </a:r>
            <a:r>
              <a:rPr lang="en-US" sz="1400" dirty="0" err="1" smtClean="0"/>
              <a:t>WebApplicationContext</a:t>
            </a:r>
            <a:r>
              <a:rPr lang="en-US" sz="1400" dirty="0" smtClean="0"/>
              <a:t> pick up exceptions that are thrown during processing of the request. Using these exception resolvers allows you to define custom behaviors to address exceptions.</a:t>
            </a:r>
          </a:p>
          <a:p>
            <a:pPr>
              <a:buNone/>
            </a:pPr>
            <a:r>
              <a:rPr lang="en-IN" sz="1400" b="1" dirty="0" err="1" smtClean="0"/>
              <a:t>ViewResolver</a:t>
            </a:r>
            <a:r>
              <a:rPr lang="en-IN" sz="1400" b="1" dirty="0" smtClean="0"/>
              <a:t>:</a:t>
            </a:r>
            <a:endParaRPr lang="en-US" sz="1400" dirty="0" smtClean="0"/>
          </a:p>
          <a:p>
            <a:pPr>
              <a:buNone/>
            </a:pPr>
            <a:r>
              <a:rPr lang="en-IN" sz="1400" dirty="0" smtClean="0"/>
              <a:t>	– Used to map logical View names to actual View implementations</a:t>
            </a:r>
            <a:endParaRPr lang="en-US" sz="1400" dirty="0" smtClean="0"/>
          </a:p>
          <a:p>
            <a:pPr>
              <a:buNone/>
            </a:pPr>
            <a:r>
              <a:rPr lang="en-IN" sz="1400" b="1" dirty="0" err="1" smtClean="0"/>
              <a:t>MultipartResolver</a:t>
            </a:r>
            <a:r>
              <a:rPr lang="en-IN" sz="1400" b="1" dirty="0" smtClean="0"/>
              <a:t>:</a:t>
            </a:r>
            <a:endParaRPr lang="en-US" sz="1400" dirty="0" smtClean="0"/>
          </a:p>
          <a:p>
            <a:pPr>
              <a:buNone/>
            </a:pPr>
            <a:r>
              <a:rPr lang="en-IN" sz="1400" dirty="0" smtClean="0"/>
              <a:t>	– Handling of file upload</a:t>
            </a:r>
            <a:endParaRPr lang="en-US" sz="1400" dirty="0" smtClean="0"/>
          </a:p>
          <a:p>
            <a:pPr>
              <a:buNone/>
            </a:pPr>
            <a:r>
              <a:rPr lang="en-IN" sz="1400" b="1" dirty="0" err="1" smtClean="0"/>
              <a:t>LocaleResolver</a:t>
            </a:r>
            <a:r>
              <a:rPr lang="en-IN" sz="1400" b="1" dirty="0" smtClean="0"/>
              <a:t>:</a:t>
            </a:r>
            <a:endParaRPr lang="en-US" sz="1400" dirty="0" smtClean="0"/>
          </a:p>
          <a:p>
            <a:pPr>
              <a:buNone/>
            </a:pPr>
            <a:r>
              <a:rPr lang="en-IN" sz="1400" dirty="0" smtClean="0"/>
              <a:t>	– Default uses HTTP accept header, cookie, or session</a:t>
            </a:r>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None/>
            </a:pPr>
            <a:r>
              <a:rPr lang="en-IN" sz="2000" b="1" dirty="0" err="1" smtClean="0"/>
              <a:t>ModelAndView</a:t>
            </a:r>
            <a:endParaRPr lang="en-US" sz="2000" dirty="0" smtClean="0"/>
          </a:p>
          <a:p>
            <a:pPr lvl="0"/>
            <a:r>
              <a:rPr lang="en-IN" sz="2000" dirty="0" smtClean="0"/>
              <a:t>Created by the Controller</a:t>
            </a:r>
            <a:endParaRPr lang="en-US" sz="2000" dirty="0" smtClean="0"/>
          </a:p>
          <a:p>
            <a:pPr lvl="0"/>
            <a:r>
              <a:rPr lang="en-IN" sz="2000" dirty="0" smtClean="0"/>
              <a:t>Stores the Model data</a:t>
            </a:r>
            <a:endParaRPr lang="en-US" sz="2000" dirty="0" smtClean="0"/>
          </a:p>
          <a:p>
            <a:pPr lvl="0"/>
            <a:r>
              <a:rPr lang="en-IN" sz="2000" dirty="0" smtClean="0"/>
              <a:t>Associates a View to the request</a:t>
            </a:r>
            <a:endParaRPr lang="en-US" sz="2000" dirty="0" smtClean="0"/>
          </a:p>
          <a:p>
            <a:pPr lvl="1"/>
            <a:r>
              <a:rPr lang="en-IN" sz="2000" dirty="0" smtClean="0"/>
              <a:t>Can be a physical View implementation or a logical View name</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2000" b="1" dirty="0" smtClean="0"/>
              <a:t>Handler Mapping:</a:t>
            </a:r>
            <a:endParaRPr lang="en-US" sz="2000" dirty="0" smtClean="0"/>
          </a:p>
          <a:p>
            <a:r>
              <a:rPr lang="en-IN" sz="2000" dirty="0" smtClean="0"/>
              <a:t>When the Dispatcher servlet receives the request it delegates the request to the </a:t>
            </a:r>
            <a:r>
              <a:rPr lang="en-IN" sz="2000" dirty="0" err="1" smtClean="0"/>
              <a:t>HandlerMapping</a:t>
            </a:r>
            <a:r>
              <a:rPr lang="en-IN" sz="2000" dirty="0" smtClean="0"/>
              <a:t>.</a:t>
            </a:r>
            <a:endParaRPr lang="en-US" sz="2000" dirty="0" smtClean="0"/>
          </a:p>
          <a:p>
            <a:r>
              <a:rPr lang="en-IN" sz="2000" dirty="0" err="1" smtClean="0"/>
              <a:t>HandlerMapping</a:t>
            </a:r>
            <a:r>
              <a:rPr lang="en-IN" sz="2000" dirty="0" smtClean="0"/>
              <a:t> is responsible for mapping the incoming request to the handler that can handle the request.</a:t>
            </a:r>
            <a:endParaRPr lang="en-US" sz="2000" dirty="0" smtClean="0"/>
          </a:p>
          <a:p>
            <a:r>
              <a:rPr lang="en-IN" sz="2000" dirty="0" smtClean="0"/>
              <a:t>Spring provides built-in navigation strategies as determining the handler based on the request URL mapping which is again based on bean name. </a:t>
            </a:r>
            <a:endParaRPr lang="en-US" sz="2000" dirty="0" smtClean="0"/>
          </a:p>
          <a:p>
            <a:r>
              <a:rPr lang="en-IN" sz="2000" dirty="0" smtClean="0"/>
              <a:t>Apart from the built-in navigation strategies spring allows defining system-specific built strategy, which can be done by writing a class implementing the </a:t>
            </a:r>
            <a:r>
              <a:rPr lang="en-IN" sz="2000" dirty="0" err="1" smtClean="0"/>
              <a:t>HandlerMapping</a:t>
            </a:r>
            <a:r>
              <a:rPr lang="en-IN" sz="2000" dirty="0" smtClean="0"/>
              <a:t> interface.</a:t>
            </a:r>
            <a:endParaRPr lang="en-US" sz="2000" dirty="0" smtClean="0"/>
          </a:p>
          <a:p>
            <a:pPr>
              <a:buNone/>
            </a:pPr>
            <a:r>
              <a:rPr lang="en-IN" sz="2000" dirty="0" smtClean="0"/>
              <a:t>The spring built-in </a:t>
            </a:r>
            <a:r>
              <a:rPr lang="en-IN" sz="2000" dirty="0" err="1" smtClean="0"/>
              <a:t>HandlerMapping</a:t>
            </a:r>
            <a:r>
              <a:rPr lang="en-IN" sz="2000" dirty="0" smtClean="0"/>
              <a:t> implementations are:</a:t>
            </a:r>
            <a:endParaRPr lang="en-US" sz="2000" dirty="0" smtClean="0"/>
          </a:p>
          <a:p>
            <a:pPr lvl="0">
              <a:buNone/>
            </a:pPr>
            <a:r>
              <a:rPr lang="en-IN" sz="2000" dirty="0" smtClean="0"/>
              <a:t>1. </a:t>
            </a:r>
            <a:r>
              <a:rPr lang="en-IN" sz="2000" dirty="0" err="1" smtClean="0"/>
              <a:t>BeanNameUrlHandlerMapping</a:t>
            </a:r>
            <a:endParaRPr lang="en-US" sz="2000" dirty="0" smtClean="0"/>
          </a:p>
          <a:p>
            <a:pPr lvl="0">
              <a:buNone/>
            </a:pPr>
            <a:r>
              <a:rPr lang="en-IN" sz="2000" dirty="0" smtClean="0"/>
              <a:t>2. </a:t>
            </a:r>
            <a:r>
              <a:rPr lang="en-IN" sz="2000" dirty="0" err="1" smtClean="0"/>
              <a:t>SimpleUrlHandlerMapping</a:t>
            </a:r>
            <a:endParaRPr lang="en-US" sz="2000" dirty="0" smtClean="0"/>
          </a:p>
          <a:p>
            <a:pPr lvl="0">
              <a:buNone/>
            </a:pPr>
            <a:r>
              <a:rPr lang="en-IN" sz="2000" dirty="0" smtClean="0"/>
              <a:t>3. </a:t>
            </a:r>
            <a:r>
              <a:rPr lang="en-IN" sz="2000" dirty="0" err="1" smtClean="0"/>
              <a:t>ControllerClassNameHandlerMapping</a:t>
            </a:r>
            <a:endParaRPr lang="en-US" sz="2000" dirty="0" smtClean="0"/>
          </a:p>
          <a:p>
            <a:pPr lvl="0">
              <a:buNone/>
            </a:pPr>
            <a:r>
              <a:rPr lang="en-IN" sz="2000" dirty="0" smtClean="0"/>
              <a:t>4. </a:t>
            </a:r>
            <a:r>
              <a:rPr lang="en-IN" sz="2000" dirty="0" err="1" smtClean="0"/>
              <a:t>CommonsPathMapHandlerMapping</a:t>
            </a:r>
            <a:r>
              <a:rPr lang="en-IN" sz="2000" dirty="0" smtClean="0"/>
              <a:t> </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IN" b="1" dirty="0" err="1" smtClean="0"/>
              <a:t>BeanNameUrlHandlerMapping</a:t>
            </a:r>
            <a:r>
              <a:rPr lang="en-IN" b="1" dirty="0" smtClean="0"/>
              <a:t>:</a:t>
            </a:r>
            <a:endParaRPr lang="en-US" dirty="0" smtClean="0"/>
          </a:p>
          <a:p>
            <a:r>
              <a:rPr lang="en-IN" dirty="0" smtClean="0"/>
              <a:t>The </a:t>
            </a:r>
            <a:r>
              <a:rPr lang="en-IN" dirty="0" err="1" smtClean="0"/>
              <a:t>org.springframework.web.servlet.handler.BeanNameHandlerMapping</a:t>
            </a:r>
            <a:r>
              <a:rPr lang="en-IN" dirty="0" smtClean="0"/>
              <a:t> is one of the implementation of </a:t>
            </a:r>
            <a:r>
              <a:rPr lang="en-IN" dirty="0" err="1" smtClean="0"/>
              <a:t>HandlerMapping</a:t>
            </a:r>
            <a:r>
              <a:rPr lang="en-IN" dirty="0" smtClean="0"/>
              <a:t> </a:t>
            </a:r>
            <a:r>
              <a:rPr lang="en-IN" dirty="0" err="1" smtClean="0"/>
              <a:t>interface.This</a:t>
            </a:r>
            <a:r>
              <a:rPr lang="en-IN" dirty="0" smtClean="0"/>
              <a:t> implementation defines the navigation strategy the maps the request URL’s </a:t>
            </a:r>
            <a:r>
              <a:rPr lang="en-IN" dirty="0" err="1" smtClean="0"/>
              <a:t>servlet</a:t>
            </a:r>
            <a:r>
              <a:rPr lang="en-IN" dirty="0" smtClean="0"/>
              <a:t>-path to the bean names.</a:t>
            </a:r>
            <a:endParaRPr lang="en-US" dirty="0" smtClean="0"/>
          </a:p>
          <a:p>
            <a:r>
              <a:rPr lang="en-IN" dirty="0" smtClean="0"/>
              <a:t>The </a:t>
            </a:r>
            <a:r>
              <a:rPr lang="en-IN" dirty="0" err="1" smtClean="0"/>
              <a:t>BeanNameHandlerMapping</a:t>
            </a:r>
            <a:r>
              <a:rPr lang="en-IN" dirty="0" smtClean="0"/>
              <a:t> is the default handler mapping when no handler mapping is configured in the application context.</a:t>
            </a:r>
            <a:endParaRPr lang="en-US" dirty="0" smtClean="0"/>
          </a:p>
          <a:p>
            <a:pPr>
              <a:buNone/>
            </a:pPr>
            <a:r>
              <a:rPr lang="en-IN" dirty="0" smtClean="0"/>
              <a:t>	</a:t>
            </a:r>
            <a:r>
              <a:rPr lang="en-IN" dirty="0" smtClean="0">
                <a:solidFill>
                  <a:srgbClr val="00B050"/>
                </a:solidFill>
              </a:rPr>
              <a:t>&lt;bean id=</a:t>
            </a:r>
            <a:r>
              <a:rPr lang="en-IN" i="1" dirty="0" smtClean="0">
                <a:solidFill>
                  <a:srgbClr val="00B050"/>
                </a:solidFill>
              </a:rPr>
              <a:t>"/</a:t>
            </a:r>
            <a:r>
              <a:rPr lang="en-IN" dirty="0" smtClean="0">
                <a:solidFill>
                  <a:srgbClr val="00B050"/>
                </a:solidFill>
              </a:rPr>
              <a:t> </a:t>
            </a:r>
            <a:r>
              <a:rPr lang="en-IN" i="1" dirty="0" err="1" smtClean="0">
                <a:solidFill>
                  <a:srgbClr val="00B050"/>
                </a:solidFill>
              </a:rPr>
              <a:t>login.spring</a:t>
            </a:r>
            <a:r>
              <a:rPr lang="en-IN" i="1" dirty="0" smtClean="0">
                <a:solidFill>
                  <a:srgbClr val="00B050"/>
                </a:solidFill>
              </a:rPr>
              <a:t>" </a:t>
            </a:r>
            <a:r>
              <a:rPr lang="en-IN" dirty="0" smtClean="0">
                <a:solidFill>
                  <a:srgbClr val="00B050"/>
                </a:solidFill>
              </a:rPr>
              <a:t> 			class=</a:t>
            </a:r>
            <a:r>
              <a:rPr lang="en-IN" i="1" dirty="0" smtClean="0">
                <a:solidFill>
                  <a:srgbClr val="00B050"/>
                </a:solidFill>
              </a:rPr>
              <a:t>"</a:t>
            </a:r>
            <a:r>
              <a:rPr lang="en-IN" i="1" dirty="0" err="1" smtClean="0">
                <a:solidFill>
                  <a:srgbClr val="00B050"/>
                </a:solidFill>
              </a:rPr>
              <a:t>com.apparao.controller.LoginControllers</a:t>
            </a:r>
            <a:r>
              <a:rPr lang="en-IN" i="1" dirty="0" smtClean="0">
                <a:solidFill>
                  <a:srgbClr val="00B050"/>
                </a:solidFill>
              </a:rPr>
              <a:t>"</a:t>
            </a:r>
            <a:r>
              <a:rPr lang="en-IN" dirty="0" smtClean="0">
                <a:solidFill>
                  <a:srgbClr val="00B050"/>
                </a:solidFill>
              </a:rPr>
              <a:t>/&gt;</a:t>
            </a:r>
            <a:endParaRPr lang="en-US" dirty="0" smtClean="0">
              <a:solidFill>
                <a:srgbClr val="00B050"/>
              </a:solidFill>
            </a:endParaRPr>
          </a:p>
          <a:p>
            <a:pPr>
              <a:buNone/>
            </a:pPr>
            <a:r>
              <a:rPr lang="en-IN" dirty="0" smtClean="0">
                <a:solidFill>
                  <a:srgbClr val="00B050"/>
                </a:solidFill>
              </a:rPr>
              <a:t>	&lt;bean id=</a:t>
            </a:r>
            <a:r>
              <a:rPr lang="en-IN" i="1" dirty="0" smtClean="0">
                <a:solidFill>
                  <a:srgbClr val="00B050"/>
                </a:solidFill>
              </a:rPr>
              <a:t>"/</a:t>
            </a:r>
            <a:r>
              <a:rPr lang="en-IN" dirty="0" smtClean="0">
                <a:solidFill>
                  <a:srgbClr val="00B050"/>
                </a:solidFill>
              </a:rPr>
              <a:t> </a:t>
            </a:r>
            <a:r>
              <a:rPr lang="en-IN" i="1" dirty="0" err="1" smtClean="0">
                <a:solidFill>
                  <a:srgbClr val="00B050"/>
                </a:solidFill>
              </a:rPr>
              <a:t>logout.spring</a:t>
            </a:r>
            <a:r>
              <a:rPr lang="en-IN" i="1" dirty="0" smtClean="0">
                <a:solidFill>
                  <a:srgbClr val="00B050"/>
                </a:solidFill>
              </a:rPr>
              <a:t>" </a:t>
            </a:r>
            <a:r>
              <a:rPr lang="en-IN" dirty="0" smtClean="0">
                <a:solidFill>
                  <a:srgbClr val="00B050"/>
                </a:solidFill>
              </a:rPr>
              <a:t> 	class=</a:t>
            </a:r>
            <a:r>
              <a:rPr lang="en-IN" i="1" dirty="0" smtClean="0">
                <a:solidFill>
                  <a:srgbClr val="00B050"/>
                </a:solidFill>
              </a:rPr>
              <a:t>"</a:t>
            </a:r>
            <a:r>
              <a:rPr lang="en-IN" i="1" dirty="0" err="1" smtClean="0">
                <a:solidFill>
                  <a:srgbClr val="00B050"/>
                </a:solidFill>
              </a:rPr>
              <a:t>com.apparao.controller.LogoutControllers</a:t>
            </a:r>
            <a:r>
              <a:rPr lang="en-IN" i="1" dirty="0" smtClean="0">
                <a:solidFill>
                  <a:srgbClr val="00B050"/>
                </a:solidFill>
              </a:rPr>
              <a:t>"</a:t>
            </a:r>
            <a:r>
              <a:rPr lang="en-IN" dirty="0" smtClean="0">
                <a:solidFill>
                  <a:srgbClr val="00B050"/>
                </a:solidFill>
              </a:rPr>
              <a:t>/&gt;</a:t>
            </a:r>
            <a:endParaRPr lang="en-US" dirty="0" smtClean="0">
              <a:solidFill>
                <a:srgbClr val="00B050"/>
              </a:solidFill>
            </a:endParaRPr>
          </a:p>
          <a:p>
            <a:pPr>
              <a:buNone/>
            </a:pPr>
            <a:r>
              <a:rPr lang="en-IN" dirty="0" smtClean="0">
                <a:solidFill>
                  <a:srgbClr val="00B050"/>
                </a:solidFill>
              </a:rPr>
              <a:t>	&lt;bean id=</a:t>
            </a:r>
            <a:r>
              <a:rPr lang="en-IN" i="1" dirty="0" smtClean="0">
                <a:solidFill>
                  <a:srgbClr val="00B050"/>
                </a:solidFill>
              </a:rPr>
              <a:t>"</a:t>
            </a:r>
            <a:r>
              <a:rPr lang="en-IN" i="1" dirty="0" err="1" smtClean="0">
                <a:solidFill>
                  <a:srgbClr val="00B050"/>
                </a:solidFill>
              </a:rPr>
              <a:t>handleMappingClass</a:t>
            </a:r>
            <a:r>
              <a:rPr lang="en-IN" i="1" dirty="0" smtClean="0">
                <a:solidFill>
                  <a:srgbClr val="00B050"/>
                </a:solidFill>
              </a:rPr>
              <a:t>"</a:t>
            </a:r>
            <a:r>
              <a:rPr lang="en-IN" dirty="0" smtClean="0">
                <a:solidFill>
                  <a:srgbClr val="00B050"/>
                </a:solidFill>
              </a:rPr>
              <a:t>     	class=</a:t>
            </a:r>
            <a:r>
              <a:rPr lang="en-IN" i="1" dirty="0" smtClean="0">
                <a:solidFill>
                  <a:srgbClr val="00B050"/>
                </a:solidFill>
              </a:rPr>
              <a:t>"</a:t>
            </a:r>
            <a:r>
              <a:rPr lang="en-IN" i="1" dirty="0" err="1" smtClean="0">
                <a:solidFill>
                  <a:srgbClr val="00B050"/>
                </a:solidFill>
              </a:rPr>
              <a:t>org.springframework.web.servlet.handler.BeanNameUrlHandl</a:t>
            </a:r>
            <a:r>
              <a:rPr lang="en-IN" i="1" dirty="0" smtClean="0">
                <a:solidFill>
                  <a:srgbClr val="00B050"/>
                </a:solidFill>
              </a:rPr>
              <a:t>	</a:t>
            </a:r>
            <a:r>
              <a:rPr lang="en-IN" i="1" dirty="0" err="1" smtClean="0">
                <a:solidFill>
                  <a:srgbClr val="00B050"/>
                </a:solidFill>
              </a:rPr>
              <a:t>erMapping</a:t>
            </a:r>
            <a:r>
              <a:rPr lang="en-IN" i="1" dirty="0" smtClean="0">
                <a:solidFill>
                  <a:srgbClr val="00B050"/>
                </a:solidFill>
              </a:rPr>
              <a:t>" /</a:t>
            </a:r>
            <a:r>
              <a:rPr lang="en-IN" dirty="0" smtClean="0">
                <a:solidFill>
                  <a:srgbClr val="00B050"/>
                </a:solidFill>
              </a:rPr>
              <a:t>&gt;</a:t>
            </a:r>
            <a:endParaRPr lang="en-US" dirty="0" smtClean="0">
              <a:solidFill>
                <a:srgbClr val="00B050"/>
              </a:solidFill>
            </a:endParaRPr>
          </a:p>
          <a:p>
            <a:pPr>
              <a:buNone/>
            </a:pPr>
            <a:endParaRPr lang="en-US" dirty="0" smtClean="0"/>
          </a:p>
          <a:p>
            <a:r>
              <a:rPr lang="en-IN" dirty="0" smtClean="0"/>
              <a:t>According to the above configuration the request with the URL &lt;context path&gt;/</a:t>
            </a:r>
            <a:r>
              <a:rPr lang="en-IN" dirty="0" err="1" smtClean="0"/>
              <a:t>login.spring</a:t>
            </a:r>
            <a:r>
              <a:rPr lang="en-IN" dirty="0" smtClean="0"/>
              <a:t> will be handled by the </a:t>
            </a:r>
            <a:r>
              <a:rPr lang="en-IN" dirty="0" err="1" smtClean="0"/>
              <a:t>LoginController</a:t>
            </a:r>
            <a:r>
              <a:rPr lang="en-IN" dirty="0" smtClean="0"/>
              <a:t> and the request with the URL &lt;context path&gt;/</a:t>
            </a:r>
            <a:r>
              <a:rPr lang="en-IN" dirty="0" err="1" smtClean="0"/>
              <a:t>logout.spring</a:t>
            </a:r>
            <a:r>
              <a:rPr lang="en-IN" dirty="0" smtClean="0"/>
              <a:t> will be handled by the </a:t>
            </a:r>
            <a:r>
              <a:rPr lang="en-IN" dirty="0" err="1" smtClean="0"/>
              <a:t>LogoutController</a:t>
            </a:r>
            <a:r>
              <a:rPr lang="en-IN"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2000" b="1" u="sng" dirty="0" smtClean="0"/>
              <a:t>Advantages of Spring MVC:</a:t>
            </a:r>
            <a:endParaRPr lang="en-US" sz="2000" u="sng" dirty="0" smtClean="0"/>
          </a:p>
          <a:p>
            <a:r>
              <a:rPr lang="en-IN" sz="2000" dirty="0" smtClean="0"/>
              <a:t> Web application framework that takes advantage of spring design principles</a:t>
            </a:r>
            <a:endParaRPr lang="en-US" sz="2000" dirty="0" smtClean="0"/>
          </a:p>
          <a:p>
            <a:pPr lvl="0"/>
            <a:r>
              <a:rPr lang="en-IN" sz="2000" dirty="0" smtClean="0"/>
              <a:t>Dependency Injection</a:t>
            </a:r>
            <a:endParaRPr lang="en-US" sz="2000" dirty="0" smtClean="0"/>
          </a:p>
          <a:p>
            <a:pPr lvl="0"/>
            <a:r>
              <a:rPr lang="en-IN" sz="2000" dirty="0" smtClean="0"/>
              <a:t>Interface-driven design</a:t>
            </a:r>
          </a:p>
          <a:p>
            <a:pPr lvl="0"/>
            <a:r>
              <a:rPr lang="en-IN" sz="2000" dirty="0" smtClean="0"/>
              <a:t>Supports Restful </a:t>
            </a:r>
            <a:r>
              <a:rPr lang="en-IN" sz="2000" dirty="0" smtClean="0"/>
              <a:t>URLs</a:t>
            </a:r>
            <a:endParaRPr lang="en-IN" sz="2000" dirty="0" smtClean="0"/>
          </a:p>
          <a:p>
            <a:pPr lvl="0"/>
            <a:r>
              <a:rPr lang="en-US" sz="2000" dirty="0" smtClean="0"/>
              <a:t>Supports to plug with other MVC frameworks like </a:t>
            </a:r>
            <a:r>
              <a:rPr lang="en-US" sz="2000" dirty="0" smtClean="0"/>
              <a:t>Struts, web </a:t>
            </a:r>
            <a:r>
              <a:rPr lang="en-US" sz="2000" dirty="0" smtClean="0"/>
              <a:t>works etc.</a:t>
            </a:r>
          </a:p>
          <a:p>
            <a:pPr lvl="0"/>
            <a:r>
              <a:rPr lang="en-IN" sz="2000" dirty="0" smtClean="0"/>
              <a:t>POJO without being tied up with a framework</a:t>
            </a:r>
            <a:endParaRPr lang="en-US" sz="2000" dirty="0" smtClean="0"/>
          </a:p>
          <a:p>
            <a:pPr lvl="0"/>
            <a:r>
              <a:rPr lang="en-IN" sz="2000" dirty="0" smtClean="0"/>
              <a:t> Testing through Dependency Injection</a:t>
            </a:r>
            <a:endParaRPr lang="en-US" sz="2000" dirty="0" smtClean="0"/>
          </a:p>
          <a:p>
            <a:pPr lvl="0"/>
            <a:r>
              <a:rPr lang="en-IN" sz="2000" dirty="0" smtClean="0"/>
              <a:t> Binding of request data to domain objects</a:t>
            </a:r>
            <a:endParaRPr lang="en-US" sz="2000" dirty="0" smtClean="0"/>
          </a:p>
          <a:p>
            <a:pPr lvl="0"/>
            <a:r>
              <a:rPr lang="en-IN" sz="2000" dirty="0" smtClean="0"/>
              <a:t> Form validation</a:t>
            </a:r>
            <a:endParaRPr lang="en-US" sz="2000" dirty="0" smtClean="0"/>
          </a:p>
          <a:p>
            <a:pPr lvl="0"/>
            <a:r>
              <a:rPr lang="en-IN" sz="2000" dirty="0" smtClean="0"/>
              <a:t> Error handling</a:t>
            </a:r>
            <a:endParaRPr lang="en-US" sz="2000" dirty="0" smtClean="0"/>
          </a:p>
          <a:p>
            <a:pPr lvl="0"/>
            <a:r>
              <a:rPr lang="en-IN" sz="2000" dirty="0" smtClean="0"/>
              <a:t>Page workflow</a:t>
            </a:r>
            <a:endParaRPr lang="en-US" sz="2000" dirty="0" smtClean="0"/>
          </a:p>
          <a:p>
            <a:pPr lvl="0"/>
            <a:r>
              <a:rPr lang="en-IN" sz="2000" dirty="0" smtClean="0"/>
              <a:t>Flexible in supporting different  view technologies like</a:t>
            </a:r>
            <a:endParaRPr lang="en-US" sz="2000" dirty="0" smtClean="0"/>
          </a:p>
          <a:p>
            <a:pPr>
              <a:buNone/>
            </a:pPr>
            <a:r>
              <a:rPr lang="en-IN" sz="2000" dirty="0" smtClean="0"/>
              <a:t>		– JSP, Velocity, Excel, PDF</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2400" b="1" dirty="0" err="1" smtClean="0"/>
              <a:t>SimpleUrlHandlerMapping</a:t>
            </a:r>
            <a:r>
              <a:rPr lang="en-IN" sz="2400" b="1" dirty="0" smtClean="0"/>
              <a:t>:</a:t>
            </a:r>
            <a:endParaRPr lang="en-US" sz="2400" dirty="0" smtClean="0"/>
          </a:p>
          <a:p>
            <a:r>
              <a:rPr lang="en-IN" sz="2400" dirty="0" smtClean="0"/>
              <a:t>The </a:t>
            </a:r>
            <a:r>
              <a:rPr lang="en-IN" sz="2400" dirty="0" err="1" smtClean="0"/>
              <a:t>org.springframework.web.servlet.handler.SimpleUrlHandlerMapping</a:t>
            </a:r>
            <a:r>
              <a:rPr lang="en-IN" sz="2400" dirty="0" smtClean="0"/>
              <a:t> is one of the implementation of </a:t>
            </a:r>
            <a:r>
              <a:rPr lang="en-IN" sz="2400" dirty="0" err="1" smtClean="0"/>
              <a:t>HandlerMapping</a:t>
            </a:r>
            <a:r>
              <a:rPr lang="en-IN" sz="2400" dirty="0" smtClean="0"/>
              <a:t> interface. This implementation defines the navigation strategy the maps the request URL’s </a:t>
            </a:r>
            <a:r>
              <a:rPr lang="en-IN" sz="2400" dirty="0" err="1" smtClean="0"/>
              <a:t>servlet</a:t>
            </a:r>
            <a:r>
              <a:rPr lang="en-IN" sz="2400" dirty="0" smtClean="0"/>
              <a:t>-path to the mapping configured. That is, it locates the handler(controller) by matching the request URL’s servlet path with the key of the given properties or map.</a:t>
            </a:r>
            <a:endParaRPr lang="en-US" sz="2400" dirty="0" smtClean="0"/>
          </a:p>
          <a:p>
            <a:r>
              <a:rPr lang="en-IN" sz="2400" dirty="0" smtClean="0"/>
              <a:t>In this case need to inject properties or map object that describes the mappings between the request URL path and handler beans(controllers).The </a:t>
            </a:r>
            <a:r>
              <a:rPr lang="en-IN" sz="2400" dirty="0" err="1" smtClean="0"/>
              <a:t>SimpleUrlHandlerMapping</a:t>
            </a:r>
            <a:r>
              <a:rPr lang="en-IN" sz="2400" dirty="0" smtClean="0"/>
              <a:t> supports two options to configure the mapping-one to bean names and other to bean instances.</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IN" sz="2000" b="1" dirty="0" smtClean="0"/>
              <a:t>Option 1:</a:t>
            </a:r>
            <a:endParaRPr lang="en-US" sz="2000" b="1" dirty="0" smtClean="0"/>
          </a:p>
          <a:p>
            <a:pPr>
              <a:buNone/>
            </a:pPr>
            <a:r>
              <a:rPr lang="en-IN" sz="2000" dirty="0" smtClean="0"/>
              <a:t>&lt;bean id=</a:t>
            </a:r>
            <a:r>
              <a:rPr lang="en-IN" sz="2000" i="1" dirty="0" smtClean="0"/>
              <a:t>"</a:t>
            </a:r>
            <a:r>
              <a:rPr lang="en-IN" sz="2000" i="1" dirty="0" err="1" smtClean="0"/>
              <a:t>loginController</a:t>
            </a:r>
            <a:r>
              <a:rPr lang="en-IN" sz="2000" i="1" dirty="0" smtClean="0"/>
              <a:t>"</a:t>
            </a:r>
            <a:r>
              <a:rPr lang="en-IN" sz="2000" dirty="0" smtClean="0"/>
              <a:t> class=</a:t>
            </a:r>
            <a:r>
              <a:rPr lang="en-IN" sz="2000" i="1" dirty="0" smtClean="0"/>
              <a:t>"</a:t>
            </a:r>
            <a:r>
              <a:rPr lang="en-IN" sz="2000" i="1" dirty="0" err="1" smtClean="0"/>
              <a:t>com.apparao.controller.LoginControllers</a:t>
            </a:r>
            <a:r>
              <a:rPr lang="en-IN" sz="2000" i="1" dirty="0" smtClean="0"/>
              <a:t>"</a:t>
            </a:r>
            <a:r>
              <a:rPr lang="en-IN" sz="2000" dirty="0" smtClean="0"/>
              <a:t>/&gt;</a:t>
            </a:r>
            <a:endParaRPr lang="en-US" sz="2000" dirty="0" smtClean="0"/>
          </a:p>
          <a:p>
            <a:pPr>
              <a:buNone/>
            </a:pPr>
            <a:r>
              <a:rPr lang="en-IN" sz="2000" dirty="0" smtClean="0"/>
              <a:t>&lt;bean id=</a:t>
            </a:r>
            <a:r>
              <a:rPr lang="en-IN" sz="2000" i="1" dirty="0" smtClean="0"/>
              <a:t>"</a:t>
            </a:r>
            <a:r>
              <a:rPr lang="en-IN" sz="2000" i="1" dirty="0" err="1" smtClean="0"/>
              <a:t>logoutController</a:t>
            </a:r>
            <a:r>
              <a:rPr lang="en-IN" sz="2000" i="1" dirty="0" smtClean="0"/>
              <a:t>"</a:t>
            </a:r>
            <a:r>
              <a:rPr lang="en-IN" sz="2000" dirty="0" smtClean="0"/>
              <a:t> class=</a:t>
            </a:r>
            <a:r>
              <a:rPr lang="en-IN" sz="2000" i="1" dirty="0" smtClean="0"/>
              <a:t>"</a:t>
            </a:r>
            <a:r>
              <a:rPr lang="en-IN" sz="2000" i="1" dirty="0" err="1" smtClean="0"/>
              <a:t>com.apparao.controller.LoginControllers</a:t>
            </a:r>
            <a:r>
              <a:rPr lang="en-IN" sz="2000" i="1" dirty="0" smtClean="0"/>
              <a:t>"</a:t>
            </a:r>
            <a:r>
              <a:rPr lang="en-IN" sz="2000" dirty="0" smtClean="0"/>
              <a:t>/&gt;</a:t>
            </a:r>
            <a:endParaRPr lang="en-US" sz="2000" dirty="0" smtClean="0"/>
          </a:p>
          <a:p>
            <a:pPr>
              <a:buNone/>
            </a:pPr>
            <a:r>
              <a:rPr lang="en-IN" sz="2000" dirty="0" smtClean="0"/>
              <a:t> </a:t>
            </a:r>
            <a:endParaRPr lang="en-US" sz="2000" dirty="0" smtClean="0"/>
          </a:p>
          <a:p>
            <a:pPr>
              <a:buNone/>
            </a:pPr>
            <a:r>
              <a:rPr lang="en-IN" sz="2000" dirty="0" smtClean="0"/>
              <a:t>&lt;bean id=</a:t>
            </a:r>
            <a:r>
              <a:rPr lang="en-IN" sz="2000" i="1" dirty="0" smtClean="0"/>
              <a:t>"</a:t>
            </a:r>
            <a:r>
              <a:rPr lang="en-IN" sz="2000" i="1" dirty="0" err="1" smtClean="0"/>
              <a:t>urlmappingClass</a:t>
            </a:r>
            <a:r>
              <a:rPr lang="en-IN" sz="2000" i="1" dirty="0" smtClean="0"/>
              <a:t>"</a:t>
            </a:r>
            <a:r>
              <a:rPr lang="en-IN" sz="2000" dirty="0" smtClean="0"/>
              <a:t> class=</a:t>
            </a:r>
            <a:r>
              <a:rPr lang="en-IN" sz="2000" i="1" dirty="0" smtClean="0"/>
              <a:t>"</a:t>
            </a:r>
            <a:r>
              <a:rPr lang="en-IN" sz="2000" i="1" dirty="0" err="1" smtClean="0"/>
              <a:t>org.springframework.web.servlet.handler.SimpleUrlHandlerMapping</a:t>
            </a:r>
            <a:r>
              <a:rPr lang="en-IN" sz="2000" i="1" dirty="0" smtClean="0"/>
              <a:t>"</a:t>
            </a:r>
            <a:r>
              <a:rPr lang="en-IN" sz="2000" dirty="0" smtClean="0"/>
              <a:t>&gt;</a:t>
            </a:r>
            <a:endParaRPr lang="en-US" sz="2000" dirty="0" smtClean="0"/>
          </a:p>
          <a:p>
            <a:pPr>
              <a:buNone/>
            </a:pPr>
            <a:r>
              <a:rPr lang="en-IN" sz="2000" dirty="0" smtClean="0"/>
              <a:t>         	&lt;property name=</a:t>
            </a:r>
            <a:r>
              <a:rPr lang="en-IN" sz="2000" i="1" dirty="0" smtClean="0"/>
              <a:t>"mappings"</a:t>
            </a:r>
            <a:r>
              <a:rPr lang="en-IN" sz="2000" dirty="0" smtClean="0"/>
              <a:t>&gt;</a:t>
            </a:r>
            <a:endParaRPr lang="en-US" sz="2000" dirty="0" smtClean="0"/>
          </a:p>
          <a:p>
            <a:pPr>
              <a:buNone/>
            </a:pPr>
            <a:r>
              <a:rPr lang="en-IN" sz="2000" dirty="0" smtClean="0"/>
              <a:t>          		&lt;props&gt;</a:t>
            </a:r>
            <a:endParaRPr lang="en-US" sz="2000" dirty="0" smtClean="0"/>
          </a:p>
          <a:p>
            <a:pPr>
              <a:buNone/>
            </a:pPr>
            <a:r>
              <a:rPr lang="en-IN" sz="2000" dirty="0" smtClean="0"/>
              <a:t>         		       &lt;prop key=</a:t>
            </a:r>
            <a:r>
              <a:rPr lang="en-IN" sz="2000" i="1" dirty="0" smtClean="0"/>
              <a:t>"/</a:t>
            </a:r>
            <a:r>
              <a:rPr lang="en-IN" sz="2000" i="1" dirty="0" err="1" smtClean="0"/>
              <a:t>login.spring</a:t>
            </a:r>
            <a:r>
              <a:rPr lang="en-IN" sz="2000" i="1" dirty="0" smtClean="0"/>
              <a:t>"</a:t>
            </a:r>
            <a:r>
              <a:rPr lang="en-IN" sz="2000" dirty="0" smtClean="0"/>
              <a:t>&gt;</a:t>
            </a:r>
            <a:r>
              <a:rPr lang="en-IN" sz="2000" dirty="0" err="1" smtClean="0"/>
              <a:t>loginController</a:t>
            </a:r>
            <a:r>
              <a:rPr lang="en-IN" sz="2000" dirty="0" smtClean="0"/>
              <a:t>&lt;/prop&gt;</a:t>
            </a:r>
            <a:endParaRPr lang="en-US" sz="2000" dirty="0" smtClean="0"/>
          </a:p>
          <a:p>
            <a:pPr>
              <a:buNone/>
            </a:pPr>
            <a:r>
              <a:rPr lang="en-IN" sz="2000" dirty="0" smtClean="0"/>
              <a:t>			      &lt;prop key=</a:t>
            </a:r>
            <a:r>
              <a:rPr lang="en-IN" sz="2000" i="1" dirty="0" smtClean="0"/>
              <a:t>"/</a:t>
            </a:r>
            <a:r>
              <a:rPr lang="en-IN" sz="2000" i="1" dirty="0" err="1" smtClean="0"/>
              <a:t>logout.spring</a:t>
            </a:r>
            <a:r>
              <a:rPr lang="en-IN" sz="2000" i="1" dirty="0" smtClean="0"/>
              <a:t>"</a:t>
            </a:r>
            <a:r>
              <a:rPr lang="en-IN" sz="2000" dirty="0" smtClean="0"/>
              <a:t>&gt;</a:t>
            </a:r>
            <a:r>
              <a:rPr lang="en-IN" sz="2000" dirty="0" err="1" smtClean="0"/>
              <a:t>logoutController</a:t>
            </a:r>
            <a:r>
              <a:rPr lang="en-IN" sz="2000" dirty="0" smtClean="0"/>
              <a:t>&lt;/prop&gt;</a:t>
            </a:r>
            <a:endParaRPr lang="en-US" sz="2000" dirty="0" smtClean="0"/>
          </a:p>
          <a:p>
            <a:pPr>
              <a:buNone/>
            </a:pPr>
            <a:r>
              <a:rPr lang="en-IN" sz="2000" dirty="0" smtClean="0"/>
              <a:t>         		&lt;/props&gt;</a:t>
            </a:r>
            <a:endParaRPr lang="en-US" sz="2000" dirty="0" smtClean="0"/>
          </a:p>
          <a:p>
            <a:pPr>
              <a:buNone/>
            </a:pPr>
            <a:r>
              <a:rPr lang="en-IN" sz="2000" dirty="0" smtClean="0"/>
              <a:t>         	&lt;/property&gt;</a:t>
            </a:r>
            <a:endParaRPr lang="en-US" sz="2000" dirty="0" smtClean="0"/>
          </a:p>
          <a:p>
            <a:pPr>
              <a:buNone/>
            </a:pPr>
            <a:r>
              <a:rPr lang="en-IN" sz="2000" dirty="0" smtClean="0"/>
              <a:t>  &lt;/bean&gt;</a:t>
            </a:r>
            <a:endParaRPr lang="en-US" sz="2000" dirty="0" smtClean="0"/>
          </a:p>
          <a:p>
            <a:pPr>
              <a:buNone/>
            </a:pPr>
            <a:r>
              <a:rPr lang="en-IN" sz="2000" b="1" dirty="0" smtClean="0"/>
              <a:t>Option 2 :</a:t>
            </a:r>
            <a:endParaRPr lang="en-US" sz="2000" b="1" dirty="0" smtClean="0"/>
          </a:p>
          <a:p>
            <a:pPr>
              <a:buNone/>
            </a:pPr>
            <a:r>
              <a:rPr lang="en-IN" sz="2000" dirty="0" smtClean="0"/>
              <a:t>&lt;bean id=</a:t>
            </a:r>
            <a:r>
              <a:rPr lang="en-IN" sz="2000" i="1" dirty="0" smtClean="0"/>
              <a:t>"</a:t>
            </a:r>
            <a:r>
              <a:rPr lang="en-IN" sz="2000" i="1" dirty="0" err="1" smtClean="0"/>
              <a:t>loginController</a:t>
            </a:r>
            <a:r>
              <a:rPr lang="en-IN" sz="2000" i="1" dirty="0" smtClean="0"/>
              <a:t>"</a:t>
            </a:r>
            <a:r>
              <a:rPr lang="en-IN" sz="2000" dirty="0" smtClean="0"/>
              <a:t> class=</a:t>
            </a:r>
            <a:r>
              <a:rPr lang="en-IN" sz="2000" i="1" dirty="0" smtClean="0"/>
              <a:t>"</a:t>
            </a:r>
            <a:r>
              <a:rPr lang="en-IN" sz="2000" i="1" dirty="0" err="1" smtClean="0"/>
              <a:t>com.apparao.controller.LoginControllers</a:t>
            </a:r>
            <a:r>
              <a:rPr lang="en-IN" sz="2000" i="1" dirty="0" smtClean="0"/>
              <a:t>"</a:t>
            </a:r>
            <a:r>
              <a:rPr lang="en-IN" sz="2000" dirty="0" smtClean="0"/>
              <a:t>/&gt;</a:t>
            </a:r>
            <a:endParaRPr lang="en-US" sz="2000" dirty="0" smtClean="0"/>
          </a:p>
          <a:p>
            <a:pPr>
              <a:buNone/>
            </a:pPr>
            <a:r>
              <a:rPr lang="en-IN" sz="2000" dirty="0" smtClean="0"/>
              <a:t>&lt;bean id=</a:t>
            </a:r>
            <a:r>
              <a:rPr lang="en-IN" sz="2000" i="1" dirty="0" smtClean="0"/>
              <a:t>"</a:t>
            </a:r>
            <a:r>
              <a:rPr lang="en-IN" sz="2000" i="1" dirty="0" err="1" smtClean="0"/>
              <a:t>logoutController</a:t>
            </a:r>
            <a:r>
              <a:rPr lang="en-IN" sz="2000" i="1" dirty="0" smtClean="0"/>
              <a:t>"</a:t>
            </a:r>
            <a:r>
              <a:rPr lang="en-IN" sz="2000" dirty="0" smtClean="0"/>
              <a:t> class=</a:t>
            </a:r>
            <a:r>
              <a:rPr lang="en-IN" sz="2000" i="1" dirty="0" smtClean="0"/>
              <a:t>"</a:t>
            </a:r>
            <a:r>
              <a:rPr lang="en-IN" sz="2000" i="1" dirty="0" err="1" smtClean="0"/>
              <a:t>com.apparao.controller.LogoutControllers</a:t>
            </a:r>
            <a:r>
              <a:rPr lang="en-IN" sz="2000" i="1" dirty="0" smtClean="0"/>
              <a:t>"</a:t>
            </a:r>
            <a:r>
              <a:rPr lang="en-IN" sz="2000" dirty="0" smtClean="0"/>
              <a:t>/&gt;</a:t>
            </a:r>
            <a:endParaRPr lang="en-US" sz="2000" dirty="0" smtClean="0"/>
          </a:p>
          <a:p>
            <a:pPr>
              <a:buNone/>
            </a:pPr>
            <a:r>
              <a:rPr lang="en-IN" sz="2000" dirty="0" smtClean="0"/>
              <a:t>&lt;bean id=</a:t>
            </a:r>
            <a:r>
              <a:rPr lang="en-IN" sz="2000" i="1" dirty="0" smtClean="0"/>
              <a:t>"</a:t>
            </a:r>
            <a:r>
              <a:rPr lang="en-IN" sz="2000" i="1" dirty="0" err="1" smtClean="0"/>
              <a:t>urlmapping</a:t>
            </a:r>
            <a:r>
              <a:rPr lang="en-IN" sz="2000" i="1" dirty="0" smtClean="0"/>
              <a:t>"</a:t>
            </a:r>
            <a:r>
              <a:rPr lang="en-IN" sz="2000" dirty="0" smtClean="0"/>
              <a:t> class=</a:t>
            </a:r>
            <a:r>
              <a:rPr lang="en-IN" sz="2000" i="1" dirty="0" smtClean="0"/>
              <a:t>"</a:t>
            </a:r>
            <a:r>
              <a:rPr lang="en-IN" sz="2000" i="1" dirty="0" err="1" smtClean="0"/>
              <a:t>org.springframework.web.servlet.handler.SimpleUrlHandlerMapping</a:t>
            </a:r>
            <a:r>
              <a:rPr lang="en-IN" sz="2000" i="1" dirty="0" smtClean="0"/>
              <a:t>"</a:t>
            </a:r>
            <a:r>
              <a:rPr lang="en-IN" sz="2000" dirty="0" smtClean="0"/>
              <a:t>&gt;</a:t>
            </a:r>
            <a:endParaRPr lang="en-US" sz="2000" dirty="0" smtClean="0"/>
          </a:p>
          <a:p>
            <a:pPr>
              <a:buNone/>
            </a:pPr>
            <a:r>
              <a:rPr lang="en-IN" sz="2000" dirty="0" smtClean="0"/>
              <a:t>         	&lt;property name=</a:t>
            </a:r>
            <a:r>
              <a:rPr lang="en-IN" sz="2000" i="1" dirty="0" smtClean="0"/>
              <a:t>"</a:t>
            </a:r>
            <a:r>
              <a:rPr lang="en-IN" sz="2000" i="1" dirty="0" err="1" smtClean="0"/>
              <a:t>urlMap</a:t>
            </a:r>
            <a:r>
              <a:rPr lang="en-IN" sz="2000" i="1" dirty="0" smtClean="0"/>
              <a:t>"</a:t>
            </a:r>
            <a:r>
              <a:rPr lang="en-IN" sz="2000" dirty="0" smtClean="0"/>
              <a:t>&gt;</a:t>
            </a:r>
            <a:endParaRPr lang="en-US" sz="2000" dirty="0" smtClean="0"/>
          </a:p>
          <a:p>
            <a:pPr>
              <a:buNone/>
            </a:pPr>
            <a:r>
              <a:rPr lang="en-IN" sz="2000" dirty="0" smtClean="0"/>
              <a:t>         		&lt;map&gt;</a:t>
            </a:r>
            <a:endParaRPr lang="en-US" sz="2000" dirty="0" smtClean="0"/>
          </a:p>
          <a:p>
            <a:pPr>
              <a:buNone/>
            </a:pPr>
            <a:r>
              <a:rPr lang="en-IN" sz="2000" dirty="0" smtClean="0"/>
              <a:t>         		           &lt;entry key=</a:t>
            </a:r>
            <a:r>
              <a:rPr lang="en-IN" sz="2000" i="1" dirty="0" smtClean="0"/>
              <a:t>"/</a:t>
            </a:r>
            <a:r>
              <a:rPr lang="en-IN" sz="2000" i="1" dirty="0" err="1" smtClean="0"/>
              <a:t>login.spring</a:t>
            </a:r>
            <a:r>
              <a:rPr lang="en-IN" sz="2000" i="1" dirty="0" smtClean="0"/>
              <a:t>"</a:t>
            </a:r>
            <a:r>
              <a:rPr lang="en-IN" sz="2000" dirty="0" smtClean="0"/>
              <a:t>&gt;</a:t>
            </a:r>
            <a:endParaRPr lang="en-US" sz="2000" dirty="0" smtClean="0"/>
          </a:p>
          <a:p>
            <a:pPr>
              <a:buNone/>
            </a:pPr>
            <a:r>
              <a:rPr lang="en-IN" sz="2000" dirty="0" smtClean="0"/>
              <a:t>         			&lt;ref local=</a:t>
            </a:r>
            <a:r>
              <a:rPr lang="en-IN" sz="2000" i="1" dirty="0" smtClean="0"/>
              <a:t>"</a:t>
            </a:r>
            <a:r>
              <a:rPr lang="en-IN" sz="2000" i="1" dirty="0" err="1" smtClean="0"/>
              <a:t>loginController</a:t>
            </a:r>
            <a:r>
              <a:rPr lang="en-IN" sz="2000" i="1" dirty="0" smtClean="0"/>
              <a:t>"</a:t>
            </a:r>
            <a:r>
              <a:rPr lang="en-IN" sz="2000" dirty="0" smtClean="0"/>
              <a:t> /&gt;</a:t>
            </a:r>
            <a:endParaRPr lang="en-US" sz="2000" dirty="0" smtClean="0"/>
          </a:p>
          <a:p>
            <a:pPr>
              <a:buNone/>
            </a:pPr>
            <a:r>
              <a:rPr lang="en-IN" sz="2000" dirty="0" smtClean="0"/>
              <a:t>         		          &lt;/entry&gt;</a:t>
            </a:r>
            <a:endParaRPr lang="en-US" sz="2000" dirty="0" smtClean="0"/>
          </a:p>
          <a:p>
            <a:pPr>
              <a:buNone/>
            </a:pPr>
            <a:r>
              <a:rPr lang="en-IN" sz="2000" dirty="0" smtClean="0"/>
              <a:t>         		         &lt;entry key=</a:t>
            </a:r>
            <a:r>
              <a:rPr lang="en-IN" sz="2000" i="1" dirty="0" smtClean="0"/>
              <a:t>"/</a:t>
            </a:r>
            <a:r>
              <a:rPr lang="en-IN" sz="2000" i="1" dirty="0" err="1" smtClean="0"/>
              <a:t>logout.spring</a:t>
            </a:r>
            <a:r>
              <a:rPr lang="en-IN" sz="2000" i="1" dirty="0" smtClean="0"/>
              <a:t>"</a:t>
            </a:r>
            <a:r>
              <a:rPr lang="en-IN" sz="2000" dirty="0" smtClean="0"/>
              <a:t>&gt;</a:t>
            </a:r>
            <a:endParaRPr lang="en-US" sz="2000" dirty="0" smtClean="0"/>
          </a:p>
          <a:p>
            <a:pPr>
              <a:buNone/>
            </a:pPr>
            <a:r>
              <a:rPr lang="en-IN" sz="2000" dirty="0" smtClean="0"/>
              <a:t>         			&lt;ref local=</a:t>
            </a:r>
            <a:r>
              <a:rPr lang="en-IN" sz="2000" i="1" dirty="0" smtClean="0"/>
              <a:t>"</a:t>
            </a:r>
            <a:r>
              <a:rPr lang="en-IN" sz="2000" i="1" dirty="0" err="1" smtClean="0"/>
              <a:t>logoutController</a:t>
            </a:r>
            <a:r>
              <a:rPr lang="en-IN" sz="2000" i="1" dirty="0" smtClean="0"/>
              <a:t>"</a:t>
            </a:r>
            <a:r>
              <a:rPr lang="en-IN" sz="2000" dirty="0" smtClean="0"/>
              <a:t> /&gt;</a:t>
            </a:r>
            <a:endParaRPr lang="en-US" sz="2000" dirty="0" smtClean="0"/>
          </a:p>
          <a:p>
            <a:pPr>
              <a:buNone/>
            </a:pPr>
            <a:r>
              <a:rPr lang="en-IN" sz="2000" dirty="0" smtClean="0"/>
              <a:t>         		         &lt;/entry&gt;</a:t>
            </a:r>
            <a:endParaRPr lang="en-US" sz="2000" dirty="0" smtClean="0"/>
          </a:p>
          <a:p>
            <a:pPr>
              <a:buNone/>
            </a:pPr>
            <a:r>
              <a:rPr lang="en-IN" sz="2000" dirty="0" smtClean="0"/>
              <a:t>         		&lt;/map&gt;</a:t>
            </a:r>
            <a:endParaRPr lang="en-US" sz="2000" dirty="0" smtClean="0"/>
          </a:p>
          <a:p>
            <a:pPr>
              <a:buNone/>
            </a:pPr>
            <a:r>
              <a:rPr lang="en-IN" sz="2000" dirty="0" smtClean="0"/>
              <a:t>         	&lt;/property&gt;</a:t>
            </a:r>
            <a:endParaRPr lang="en-US" sz="2000" dirty="0" smtClean="0"/>
          </a:p>
          <a:p>
            <a:pPr>
              <a:buNone/>
            </a:pPr>
            <a:r>
              <a:rPr lang="en-IN" sz="2000" dirty="0" smtClean="0"/>
              <a:t>         &lt;/bean&gt;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IN" sz="2000" b="1" dirty="0" err="1" smtClean="0"/>
              <a:t>ControllerClassNameHandlerMapping</a:t>
            </a:r>
            <a:r>
              <a:rPr lang="en-IN" sz="2000" b="1" dirty="0" smtClean="0"/>
              <a:t>:</a:t>
            </a:r>
            <a:endParaRPr lang="en-US" sz="2000" dirty="0" smtClean="0"/>
          </a:p>
          <a:p>
            <a:r>
              <a:rPr lang="en-IN" sz="2000" dirty="0" smtClean="0"/>
              <a:t>The org.springframework.web.servlet.handler.ControllerClassNameHandlerMapping is one of the implementation of </a:t>
            </a:r>
            <a:r>
              <a:rPr lang="en-IN" sz="2000" dirty="0" err="1" smtClean="0"/>
              <a:t>HandlerMapping</a:t>
            </a:r>
            <a:r>
              <a:rPr lang="en-IN" sz="2000" dirty="0" smtClean="0"/>
              <a:t> interface.</a:t>
            </a:r>
            <a:endParaRPr lang="en-US" sz="2000" dirty="0" smtClean="0"/>
          </a:p>
          <a:p>
            <a:r>
              <a:rPr lang="en-IN" sz="2000" dirty="0" smtClean="0"/>
              <a:t>This handler mapping implementation is newly introduced in spring 2.0. The </a:t>
            </a:r>
            <a:r>
              <a:rPr lang="en-IN" sz="2000" dirty="0" err="1" smtClean="0"/>
              <a:t>ControllerClassNameHandlerMapping</a:t>
            </a:r>
            <a:r>
              <a:rPr lang="en-IN" sz="2000" dirty="0" smtClean="0"/>
              <a:t> follows a simple convention for generating URL path mappings.</a:t>
            </a:r>
            <a:endParaRPr lang="en-US" sz="2000" dirty="0" smtClean="0"/>
          </a:p>
          <a:p>
            <a:r>
              <a:rPr lang="en-IN" sz="2000" dirty="0" smtClean="0"/>
              <a:t>The convention for simple Controller implementations (those that handle a single request type) is to take the short name of the controller class, remove the ‘Controller’ suffix if it exists and return the remaining text, lowercased, as the mapping, with a leading /.</a:t>
            </a:r>
            <a:endParaRPr lang="en-US" sz="2000" dirty="0" smtClean="0"/>
          </a:p>
          <a:p>
            <a:r>
              <a:rPr lang="en-IN" sz="2000" dirty="0" smtClean="0"/>
              <a:t>For example if the controller class name is </a:t>
            </a:r>
            <a:r>
              <a:rPr lang="en-IN" sz="2000" dirty="0" err="1" smtClean="0"/>
              <a:t>com.apparao.controller.LoginController</a:t>
            </a:r>
            <a:r>
              <a:rPr lang="en-IN" sz="2000" dirty="0" smtClean="0"/>
              <a:t> then the path is /login* </a:t>
            </a:r>
            <a:endParaRPr lang="en-US" sz="2000" dirty="0" smtClean="0"/>
          </a:p>
          <a:p>
            <a:pPr>
              <a:buNone/>
            </a:pPr>
            <a:r>
              <a:rPr lang="en-IN" sz="2000" dirty="0" smtClean="0">
                <a:solidFill>
                  <a:srgbClr val="00B050"/>
                </a:solidFill>
              </a:rPr>
              <a:t>&lt;bean id=</a:t>
            </a:r>
            <a:r>
              <a:rPr lang="en-IN" sz="2000" i="1" dirty="0" smtClean="0">
                <a:solidFill>
                  <a:srgbClr val="00B050"/>
                </a:solidFill>
              </a:rPr>
              <a:t>"login"</a:t>
            </a:r>
            <a:r>
              <a:rPr lang="en-IN" sz="2000" dirty="0" smtClean="0">
                <a:solidFill>
                  <a:srgbClr val="00B050"/>
                </a:solidFill>
              </a:rPr>
              <a:t> class=</a:t>
            </a:r>
            <a:r>
              <a:rPr lang="en-IN" sz="2000" i="1" dirty="0" smtClean="0">
                <a:solidFill>
                  <a:srgbClr val="00B050"/>
                </a:solidFill>
              </a:rPr>
              <a:t>"</a:t>
            </a:r>
            <a:r>
              <a:rPr lang="en-IN" sz="2000" i="1" dirty="0" err="1" smtClean="0">
                <a:solidFill>
                  <a:srgbClr val="00B050"/>
                </a:solidFill>
              </a:rPr>
              <a:t>com.apparao.controller.LoginControllers</a:t>
            </a:r>
            <a:r>
              <a:rPr lang="en-IN" sz="2000" i="1" dirty="0" smtClean="0">
                <a:solidFill>
                  <a:srgbClr val="00B050"/>
                </a:solidFill>
              </a:rPr>
              <a:t>"</a:t>
            </a:r>
            <a:r>
              <a:rPr lang="en-IN" sz="2000" dirty="0" smtClean="0">
                <a:solidFill>
                  <a:srgbClr val="00B050"/>
                </a:solidFill>
              </a:rPr>
              <a:t>/&gt;</a:t>
            </a:r>
            <a:endParaRPr lang="en-US" sz="2000" dirty="0" smtClean="0">
              <a:solidFill>
                <a:srgbClr val="00B050"/>
              </a:solidFill>
            </a:endParaRPr>
          </a:p>
          <a:p>
            <a:pPr>
              <a:buNone/>
            </a:pPr>
            <a:r>
              <a:rPr lang="en-IN" sz="2000" dirty="0" smtClean="0">
                <a:solidFill>
                  <a:srgbClr val="00B050"/>
                </a:solidFill>
              </a:rPr>
              <a:t>&lt;bean id=</a:t>
            </a:r>
            <a:r>
              <a:rPr lang="en-IN" sz="2000" i="1" dirty="0" smtClean="0">
                <a:solidFill>
                  <a:srgbClr val="00B050"/>
                </a:solidFill>
              </a:rPr>
              <a:t>"logout"</a:t>
            </a:r>
            <a:r>
              <a:rPr lang="en-IN" sz="2000" dirty="0" smtClean="0">
                <a:solidFill>
                  <a:srgbClr val="00B050"/>
                </a:solidFill>
              </a:rPr>
              <a:t> class=</a:t>
            </a:r>
            <a:r>
              <a:rPr lang="en-IN" sz="2000" i="1" dirty="0" smtClean="0">
                <a:solidFill>
                  <a:srgbClr val="00B050"/>
                </a:solidFill>
              </a:rPr>
              <a:t>"</a:t>
            </a:r>
            <a:r>
              <a:rPr lang="en-IN" sz="2000" i="1" dirty="0" err="1" smtClean="0">
                <a:solidFill>
                  <a:srgbClr val="00B050"/>
                </a:solidFill>
              </a:rPr>
              <a:t>com.apparao.controller.LogoutControllers</a:t>
            </a:r>
            <a:r>
              <a:rPr lang="en-IN" sz="2000" i="1" dirty="0" smtClean="0">
                <a:solidFill>
                  <a:srgbClr val="00B050"/>
                </a:solidFill>
              </a:rPr>
              <a:t>"</a:t>
            </a:r>
            <a:r>
              <a:rPr lang="en-IN" sz="2000" dirty="0" smtClean="0">
                <a:solidFill>
                  <a:srgbClr val="00B050"/>
                </a:solidFill>
              </a:rPr>
              <a:t>/&gt;</a:t>
            </a:r>
            <a:endParaRPr lang="en-US" sz="2000" dirty="0" smtClean="0">
              <a:solidFill>
                <a:srgbClr val="00B050"/>
              </a:solidFill>
            </a:endParaRPr>
          </a:p>
          <a:p>
            <a:pPr>
              <a:buNone/>
            </a:pPr>
            <a:r>
              <a:rPr lang="en-IN" sz="2000" dirty="0" smtClean="0">
                <a:solidFill>
                  <a:srgbClr val="00B050"/>
                </a:solidFill>
              </a:rPr>
              <a:t>&lt;bean id=</a:t>
            </a:r>
            <a:r>
              <a:rPr lang="en-IN" sz="2000" i="1" dirty="0" smtClean="0">
                <a:solidFill>
                  <a:srgbClr val="00B050"/>
                </a:solidFill>
              </a:rPr>
              <a:t>"</a:t>
            </a:r>
            <a:r>
              <a:rPr lang="en-IN" sz="2000" i="1" dirty="0" err="1" smtClean="0">
                <a:solidFill>
                  <a:srgbClr val="00B050"/>
                </a:solidFill>
              </a:rPr>
              <a:t>urlmapping</a:t>
            </a:r>
            <a:r>
              <a:rPr lang="en-IN" sz="2000" i="1" dirty="0" smtClean="0">
                <a:solidFill>
                  <a:srgbClr val="00B050"/>
                </a:solidFill>
              </a:rPr>
              <a:t>"</a:t>
            </a:r>
            <a:r>
              <a:rPr lang="en-IN" sz="2000" dirty="0" smtClean="0">
                <a:solidFill>
                  <a:srgbClr val="00B050"/>
                </a:solidFill>
              </a:rPr>
              <a:t> class=</a:t>
            </a:r>
            <a:r>
              <a:rPr lang="en-IN" sz="2000" i="1" dirty="0" smtClean="0">
                <a:solidFill>
                  <a:srgbClr val="00B050"/>
                </a:solidFill>
              </a:rPr>
              <a:t>"org.springframework.web.servlet.mvc.support.ControllerClassNameHandlerMapping"</a:t>
            </a:r>
            <a:r>
              <a:rPr lang="en-IN" sz="2000" dirty="0" smtClean="0">
                <a:solidFill>
                  <a:srgbClr val="00B050"/>
                </a:solidFill>
              </a:rPr>
              <a:t> /&gt;</a:t>
            </a:r>
            <a:endParaRPr lang="en-US" sz="2000" dirty="0" smtClean="0">
              <a:solidFill>
                <a:srgbClr val="00B050"/>
              </a:solidFill>
            </a:endParaRPr>
          </a:p>
          <a:p>
            <a:pPr>
              <a:buNone/>
            </a:pP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IN" b="1" dirty="0" smtClean="0"/>
              <a:t>Controllers:</a:t>
            </a:r>
            <a:endParaRPr lang="en-US" sz="2800" dirty="0" smtClean="0"/>
          </a:p>
          <a:p>
            <a:pPr lvl="0"/>
            <a:r>
              <a:rPr lang="en-IN" dirty="0" smtClean="0"/>
              <a:t>Receives requests from DispatcherServlet and interacts with business tier. Implements the Controller interface</a:t>
            </a:r>
            <a:endParaRPr lang="en-US" sz="2800" dirty="0" smtClean="0"/>
          </a:p>
          <a:p>
            <a:pPr lvl="1"/>
            <a:r>
              <a:rPr lang="en-IN" dirty="0" err="1" smtClean="0"/>
              <a:t>ModelAndView</a:t>
            </a:r>
            <a:r>
              <a:rPr lang="en-IN" dirty="0" smtClean="0"/>
              <a:t> </a:t>
            </a:r>
            <a:r>
              <a:rPr lang="en-IN" dirty="0" err="1" smtClean="0"/>
              <a:t>handleRequest</a:t>
            </a:r>
            <a:r>
              <a:rPr lang="en-IN" dirty="0" smtClean="0"/>
              <a:t>(</a:t>
            </a:r>
            <a:r>
              <a:rPr lang="en-IN" dirty="0" err="1" smtClean="0"/>
              <a:t>HttpServletRequest</a:t>
            </a:r>
            <a:r>
              <a:rPr lang="en-IN" dirty="0" smtClean="0"/>
              <a:t> </a:t>
            </a:r>
            <a:r>
              <a:rPr lang="en-IN" dirty="0" err="1" smtClean="0"/>
              <a:t>req</a:t>
            </a:r>
            <a:r>
              <a:rPr lang="en-IN" dirty="0" smtClean="0"/>
              <a:t>, </a:t>
            </a:r>
            <a:r>
              <a:rPr lang="en-IN" dirty="0" err="1" smtClean="0"/>
              <a:t>HttpServletResponse</a:t>
            </a:r>
            <a:r>
              <a:rPr lang="en-IN" dirty="0" smtClean="0"/>
              <a:t> </a:t>
            </a:r>
            <a:r>
              <a:rPr lang="en-IN" dirty="0" err="1" smtClean="0"/>
              <a:t>resp</a:t>
            </a:r>
            <a:r>
              <a:rPr lang="en-IN" dirty="0" smtClean="0"/>
              <a:t>) throws Exception</a:t>
            </a:r>
            <a:endParaRPr lang="en-US" sz="2400" dirty="0" smtClean="0"/>
          </a:p>
          <a:p>
            <a:pPr lvl="0"/>
            <a:r>
              <a:rPr lang="en-IN" dirty="0" smtClean="0"/>
              <a:t>Returns </a:t>
            </a:r>
            <a:r>
              <a:rPr lang="en-IN" dirty="0" err="1" smtClean="0"/>
              <a:t>ModelAndView</a:t>
            </a:r>
            <a:r>
              <a:rPr lang="en-IN" dirty="0" smtClean="0"/>
              <a:t> object</a:t>
            </a:r>
            <a:endParaRPr lang="en-US" sz="2800" dirty="0" smtClean="0"/>
          </a:p>
          <a:p>
            <a:pPr lvl="0"/>
            <a:r>
              <a:rPr lang="en-IN" dirty="0" err="1" smtClean="0"/>
              <a:t>ModelAndView</a:t>
            </a:r>
            <a:r>
              <a:rPr lang="en-IN" dirty="0" smtClean="0"/>
              <a:t> contains the model (a Map) and either a logical view name, </a:t>
            </a:r>
            <a:endParaRPr lang="en-US" sz="2800" dirty="0" smtClean="0"/>
          </a:p>
          <a:p>
            <a:pPr lvl="1"/>
            <a:r>
              <a:rPr lang="en-IN" dirty="0" smtClean="0"/>
              <a:t>or implementation of View interface</a:t>
            </a:r>
            <a:endParaRPr lang="en-US" sz="2400" dirty="0" smtClean="0"/>
          </a:p>
          <a:p>
            <a:pPr>
              <a:buNone/>
            </a:pPr>
            <a:r>
              <a:rPr lang="en-IN" dirty="0" smtClean="0"/>
              <a:t>Spring provides different types of controller implementation classes.</a:t>
            </a:r>
            <a:endParaRPr lang="en-US" sz="2800" dirty="0" smtClean="0"/>
          </a:p>
          <a:p>
            <a:pPr>
              <a:buNone/>
            </a:pPr>
            <a:r>
              <a:rPr lang="en-IN" dirty="0" err="1" smtClean="0"/>
              <a:t>AbstractConroller</a:t>
            </a:r>
            <a:endParaRPr lang="en-US" sz="2800" dirty="0" smtClean="0"/>
          </a:p>
          <a:p>
            <a:pPr>
              <a:buNone/>
            </a:pPr>
            <a:r>
              <a:rPr lang="en-IN" dirty="0" smtClean="0"/>
              <a:t>	– </a:t>
            </a:r>
            <a:r>
              <a:rPr lang="en-IN" dirty="0" err="1" smtClean="0"/>
              <a:t>BaseCommandController</a:t>
            </a:r>
            <a:endParaRPr lang="en-US" sz="2800" dirty="0" smtClean="0"/>
          </a:p>
          <a:p>
            <a:pPr>
              <a:buNone/>
            </a:pPr>
            <a:r>
              <a:rPr lang="en-IN" dirty="0" smtClean="0"/>
              <a:t>		● </a:t>
            </a:r>
            <a:r>
              <a:rPr lang="en-IN" dirty="0" err="1" smtClean="0"/>
              <a:t>AbstractCommandController</a:t>
            </a:r>
            <a:endParaRPr lang="en-US" sz="2800" dirty="0" smtClean="0"/>
          </a:p>
          <a:p>
            <a:pPr>
              <a:buNone/>
            </a:pPr>
            <a:r>
              <a:rPr lang="en-IN" dirty="0" smtClean="0"/>
              <a:t>		● </a:t>
            </a:r>
            <a:r>
              <a:rPr lang="en-IN" dirty="0" err="1" smtClean="0"/>
              <a:t>AbstractFormController</a:t>
            </a:r>
            <a:endParaRPr lang="en-US" sz="2800" dirty="0" smtClean="0"/>
          </a:p>
          <a:p>
            <a:pPr>
              <a:buNone/>
            </a:pPr>
            <a:r>
              <a:rPr lang="en-IN" dirty="0" smtClean="0"/>
              <a:t>			– </a:t>
            </a:r>
            <a:r>
              <a:rPr lang="en-IN" dirty="0" err="1" smtClean="0"/>
              <a:t>SimpleFormController</a:t>
            </a:r>
            <a:endParaRPr lang="en-US" sz="2800" dirty="0" smtClean="0"/>
          </a:p>
          <a:p>
            <a:pPr>
              <a:buNone/>
            </a:pPr>
            <a:r>
              <a:rPr lang="en-IN" dirty="0" smtClean="0"/>
              <a:t>			– </a:t>
            </a:r>
            <a:r>
              <a:rPr lang="en-IN" dirty="0" err="1" smtClean="0"/>
              <a:t>AbstractWizardController</a:t>
            </a:r>
            <a:endParaRPr lang="en-US" sz="2800" dirty="0" smtClean="0"/>
          </a:p>
          <a:p>
            <a:pPr>
              <a:buNone/>
            </a:pPr>
            <a:r>
              <a:rPr lang="en-IN" dirty="0" smtClean="0"/>
              <a:t> </a:t>
            </a:r>
            <a:r>
              <a:rPr lang="en-IN" dirty="0" err="1" smtClean="0"/>
              <a:t>MultiActionController</a:t>
            </a:r>
            <a:endParaRPr lang="en-US" sz="2800" dirty="0" smtClean="0"/>
          </a:p>
          <a:p>
            <a:pPr>
              <a:buNone/>
            </a:pPr>
            <a:r>
              <a:rPr lang="en-IN" dirty="0" smtClean="0"/>
              <a:t> </a:t>
            </a:r>
            <a:r>
              <a:rPr lang="en-IN" dirty="0" err="1" smtClean="0"/>
              <a:t>ParameterizableViewController</a:t>
            </a: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57714" y="1644081"/>
            <a:ext cx="7628572" cy="3600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2000" b="1" dirty="0" err="1" smtClean="0"/>
              <a:t>AbstractController</a:t>
            </a:r>
            <a:endParaRPr lang="en-US" sz="2000" dirty="0" smtClean="0"/>
          </a:p>
          <a:p>
            <a:pPr>
              <a:buNone/>
            </a:pPr>
            <a:r>
              <a:rPr lang="en-IN" sz="2000" dirty="0" smtClean="0"/>
              <a:t>  Convenient </a:t>
            </a:r>
            <a:r>
              <a:rPr lang="en-IN" sz="2000" dirty="0" err="1" smtClean="0"/>
              <a:t>superclass</a:t>
            </a:r>
            <a:r>
              <a:rPr lang="en-IN" sz="2000" dirty="0" smtClean="0"/>
              <a:t> for controller implementations</a:t>
            </a:r>
            <a:endParaRPr lang="en-US" sz="2000" dirty="0" smtClean="0"/>
          </a:p>
          <a:p>
            <a:pPr>
              <a:buNone/>
            </a:pPr>
            <a:r>
              <a:rPr lang="en-IN" sz="2000" dirty="0" smtClean="0"/>
              <a:t> Workflow</a:t>
            </a:r>
            <a:endParaRPr lang="en-US" sz="2000" dirty="0" smtClean="0"/>
          </a:p>
          <a:p>
            <a:pPr>
              <a:buNone/>
            </a:pPr>
            <a:r>
              <a:rPr lang="en-IN" sz="2000" dirty="0" smtClean="0"/>
              <a:t>    – </a:t>
            </a:r>
            <a:r>
              <a:rPr lang="en-IN" sz="2000" dirty="0" err="1" smtClean="0"/>
              <a:t>handleRequest</a:t>
            </a:r>
            <a:r>
              <a:rPr lang="en-IN" sz="2000" dirty="0" smtClean="0"/>
              <a:t>() of the controller will be called by the DispatcherServlet</a:t>
            </a:r>
            <a:endParaRPr lang="en-US" sz="2000" dirty="0" smtClean="0"/>
          </a:p>
          <a:p>
            <a:pPr>
              <a:buNone/>
            </a:pPr>
            <a:r>
              <a:rPr lang="en-IN" sz="2000" dirty="0" smtClean="0"/>
              <a:t>	– the located Controller is then responsible for handling the actual request  and - if applicable - returning an appropriate </a:t>
            </a:r>
            <a:r>
              <a:rPr lang="en-IN" sz="2000" dirty="0" err="1" smtClean="0"/>
              <a:t>ModelAndView</a:t>
            </a:r>
            <a:endParaRPr lang="en-US" sz="2000" dirty="0" smtClean="0"/>
          </a:p>
          <a:p>
            <a:pPr>
              <a:buNone/>
            </a:pPr>
            <a:r>
              <a:rPr lang="en-IN" sz="2000" dirty="0" smtClean="0"/>
              <a:t>	– </a:t>
            </a:r>
            <a:r>
              <a:rPr lang="en-IN" sz="2000" dirty="0" err="1" smtClean="0"/>
              <a:t>handleRequest</a:t>
            </a:r>
            <a:r>
              <a:rPr lang="en-IN" sz="2000" dirty="0" smtClean="0"/>
              <a:t>() method calls abstract method </a:t>
            </a:r>
            <a:r>
              <a:rPr lang="en-IN" sz="2000" dirty="0" err="1" smtClean="0"/>
              <a:t>handleRequestInternal</a:t>
            </a:r>
            <a:r>
              <a:rPr lang="en-IN" sz="2000" dirty="0" smtClean="0"/>
              <a:t>() , which should be implemented by extending classes to provide actual functionality to return </a:t>
            </a:r>
            <a:r>
              <a:rPr lang="en-IN" sz="2000" dirty="0" err="1" smtClean="0"/>
              <a:t>ModelAndView</a:t>
            </a:r>
            <a:r>
              <a:rPr lang="en-IN" sz="2000" dirty="0" smtClean="0"/>
              <a:t> objects.</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2000" b="1" dirty="0" err="1" smtClean="0"/>
              <a:t>BaseCommandController</a:t>
            </a:r>
            <a:endParaRPr lang="en-US" sz="2000" dirty="0" smtClean="0"/>
          </a:p>
          <a:p>
            <a:r>
              <a:rPr lang="en-IN" sz="2000" dirty="0" smtClean="0"/>
              <a:t>Controller implementation which creates an object (the command object) on     receipt of a request and attempts to populate this object with request parameters</a:t>
            </a:r>
            <a:endParaRPr lang="en-US" sz="2000" dirty="0" smtClean="0"/>
          </a:p>
          <a:p>
            <a:r>
              <a:rPr lang="en-IN" sz="2000" dirty="0" smtClean="0"/>
              <a:t>Workflow</a:t>
            </a:r>
            <a:endParaRPr lang="en-US" sz="2000" dirty="0" smtClean="0"/>
          </a:p>
          <a:p>
            <a:pPr>
              <a:buNone/>
            </a:pPr>
            <a:r>
              <a:rPr lang="en-IN" sz="2000" dirty="0" smtClean="0"/>
              <a:t>	– Since this class is an abstract base class for more specific implementation, it does not override the </a:t>
            </a:r>
            <a:r>
              <a:rPr lang="en-IN" sz="2000" i="1" dirty="0" err="1" smtClean="0"/>
              <a:t>handleRequestInternal</a:t>
            </a:r>
            <a:r>
              <a:rPr lang="en-IN" sz="2000" dirty="0" smtClean="0"/>
              <a:t>() method and also has no actual workflow.</a:t>
            </a:r>
            <a:endParaRPr lang="en-US" sz="2000" dirty="0" smtClean="0"/>
          </a:p>
          <a:p>
            <a:r>
              <a:rPr lang="en-IN" sz="2000" dirty="0" smtClean="0"/>
              <a:t>This controller is the base for all controllers wishing</a:t>
            </a:r>
            <a:endParaRPr lang="en-US" sz="2000" dirty="0" smtClean="0"/>
          </a:p>
          <a:p>
            <a:pPr>
              <a:buNone/>
            </a:pPr>
            <a:r>
              <a:rPr lang="en-IN" sz="2000" dirty="0" smtClean="0"/>
              <a:t>		– to populate JavaBeans based on request parameters</a:t>
            </a:r>
            <a:endParaRPr lang="en-US" sz="2000" dirty="0" smtClean="0"/>
          </a:p>
          <a:p>
            <a:pPr>
              <a:buNone/>
            </a:pPr>
            <a:r>
              <a:rPr lang="en-IN" sz="2000" dirty="0" smtClean="0"/>
              <a:t>		– to validate the content of such JavaBeans using </a:t>
            </a:r>
            <a:r>
              <a:rPr lang="en-IN" sz="2000" dirty="0" err="1" smtClean="0"/>
              <a:t>Validators</a:t>
            </a:r>
            <a:endParaRPr lang="en-US" sz="2000" dirty="0" smtClean="0"/>
          </a:p>
          <a:p>
            <a:pPr>
              <a:buNone/>
            </a:pPr>
            <a:r>
              <a:rPr lang="en-IN" sz="2000" dirty="0" smtClean="0"/>
              <a:t>		– to use custom editors (in the form of </a:t>
            </a:r>
            <a:r>
              <a:rPr lang="en-IN" sz="2000" dirty="0" err="1" smtClean="0"/>
              <a:t>PropertyEditors</a:t>
            </a:r>
            <a:r>
              <a:rPr lang="en-IN" sz="2000" dirty="0" smtClean="0"/>
              <a:t>) to transform 	   objects     into strings and vice versa.</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IN" b="1" dirty="0" err="1" smtClean="0"/>
              <a:t>AbstractFormController</a:t>
            </a:r>
            <a:endParaRPr lang="en-US" dirty="0" smtClean="0"/>
          </a:p>
          <a:p>
            <a:r>
              <a:rPr lang="en-IN" dirty="0" smtClean="0"/>
              <a:t>Form controller that auto-populates a form bean from the request. This, either using  a new bean instance per request, or using the same bean when the </a:t>
            </a:r>
            <a:r>
              <a:rPr lang="en-IN" i="1" dirty="0" err="1" smtClean="0"/>
              <a:t>sessionForm</a:t>
            </a:r>
            <a:r>
              <a:rPr lang="en-IN" i="1" dirty="0" smtClean="0"/>
              <a:t> </a:t>
            </a:r>
            <a:r>
              <a:rPr lang="en-IN" dirty="0" smtClean="0"/>
              <a:t>property has been set to true.</a:t>
            </a:r>
            <a:endParaRPr lang="en-US" dirty="0" smtClean="0"/>
          </a:p>
          <a:p>
            <a:pPr>
              <a:buNone/>
            </a:pPr>
            <a:r>
              <a:rPr lang="en-IN" dirty="0" smtClean="0"/>
              <a:t> </a:t>
            </a:r>
            <a:endParaRPr lang="en-US" dirty="0" smtClean="0"/>
          </a:p>
          <a:p>
            <a:r>
              <a:rPr lang="en-IN" dirty="0" smtClean="0"/>
              <a:t>This class is the base class for both framework subclasses like </a:t>
            </a:r>
            <a:r>
              <a:rPr lang="en-IN" dirty="0" err="1" smtClean="0"/>
              <a:t>SimpleFormController</a:t>
            </a:r>
            <a:r>
              <a:rPr lang="en-IN" i="1" dirty="0" smtClean="0"/>
              <a:t> </a:t>
            </a:r>
            <a:r>
              <a:rPr lang="en-IN" dirty="0" smtClean="0"/>
              <a:t>and </a:t>
            </a:r>
            <a:r>
              <a:rPr lang="en-IN" dirty="0" err="1" smtClean="0"/>
              <a:t>AbstractWizardFormController</a:t>
            </a:r>
            <a:r>
              <a:rPr lang="en-IN" i="1" dirty="0" smtClean="0"/>
              <a:t>.</a:t>
            </a:r>
            <a:endParaRPr lang="en-US" dirty="0" smtClean="0"/>
          </a:p>
          <a:p>
            <a:pPr>
              <a:buNone/>
            </a:pPr>
            <a:endParaRPr lang="en-US" dirty="0" smtClean="0"/>
          </a:p>
          <a:p>
            <a:pPr>
              <a:buNone/>
            </a:pPr>
            <a:r>
              <a:rPr lang="en-IN" b="1" dirty="0" err="1" smtClean="0"/>
              <a:t>SimpleFormControllers</a:t>
            </a:r>
            <a:r>
              <a:rPr lang="en-IN" b="1" dirty="0" smtClean="0"/>
              <a:t>:</a:t>
            </a:r>
            <a:endParaRPr lang="en-US" dirty="0" smtClean="0"/>
          </a:p>
          <a:p>
            <a:pPr lvl="0"/>
            <a:r>
              <a:rPr lang="en-IN" dirty="0" smtClean="0"/>
              <a:t>Handles single page from input</a:t>
            </a:r>
            <a:endParaRPr lang="en-US" dirty="0" smtClean="0"/>
          </a:p>
          <a:p>
            <a:pPr lvl="0"/>
            <a:r>
              <a:rPr lang="en-IN" dirty="0" smtClean="0"/>
              <a:t>Most commonly used command controller</a:t>
            </a:r>
            <a:endParaRPr lang="en-US" dirty="0" smtClean="0"/>
          </a:p>
          <a:p>
            <a:pPr lvl="0"/>
            <a:r>
              <a:rPr lang="en-IN" dirty="0" smtClean="0"/>
              <a:t>Split into two workflows</a:t>
            </a:r>
            <a:endParaRPr lang="en-US" dirty="0" smtClean="0"/>
          </a:p>
          <a:p>
            <a:pPr>
              <a:buNone/>
            </a:pPr>
            <a:r>
              <a:rPr lang="en-IN" dirty="0" smtClean="0"/>
              <a:t>	  – Form request</a:t>
            </a:r>
            <a:endParaRPr lang="en-US" dirty="0" smtClean="0"/>
          </a:p>
          <a:p>
            <a:pPr>
              <a:buNone/>
            </a:pPr>
            <a:r>
              <a:rPr lang="en-IN" dirty="0" smtClean="0"/>
              <a:t>		 Load form backing object and reference data</a:t>
            </a:r>
            <a:endParaRPr lang="en-US" dirty="0" smtClean="0"/>
          </a:p>
          <a:p>
            <a:pPr>
              <a:buNone/>
            </a:pPr>
            <a:r>
              <a:rPr lang="en-IN" dirty="0" smtClean="0"/>
              <a:t>		 Show form view</a:t>
            </a:r>
            <a:endParaRPr lang="en-US" dirty="0" smtClean="0"/>
          </a:p>
          <a:p>
            <a:pPr>
              <a:buNone/>
            </a:pPr>
            <a:r>
              <a:rPr lang="en-IN" dirty="0" smtClean="0"/>
              <a:t>	 – Form submission</a:t>
            </a:r>
            <a:endParaRPr lang="en-US" dirty="0" smtClean="0"/>
          </a:p>
          <a:p>
            <a:pPr>
              <a:buNone/>
            </a:pPr>
            <a:r>
              <a:rPr lang="en-IN" dirty="0" smtClean="0"/>
              <a:t>		Load from backing object</a:t>
            </a:r>
            <a:endParaRPr lang="en-US" dirty="0" smtClean="0"/>
          </a:p>
          <a:p>
            <a:pPr>
              <a:buNone/>
            </a:pPr>
            <a:r>
              <a:rPr lang="en-IN" dirty="0" smtClean="0"/>
              <a:t>		Bind and validate from backing object</a:t>
            </a:r>
            <a:endParaRPr lang="en-US" dirty="0" smtClean="0"/>
          </a:p>
          <a:p>
            <a:pPr>
              <a:buNone/>
            </a:pPr>
            <a:r>
              <a:rPr lang="en-IN" dirty="0" smtClean="0"/>
              <a:t>		Execute submission logic</a:t>
            </a:r>
            <a:endParaRPr lang="en-US" dirty="0" smtClean="0"/>
          </a:p>
          <a:p>
            <a:pPr>
              <a:buNone/>
            </a:pPr>
            <a:r>
              <a:rPr lang="en-IN" dirty="0" smtClean="0"/>
              <a:t>		Show success view</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IN" sz="2000" b="1" dirty="0" err="1" smtClean="0"/>
              <a:t>MultiActionController</a:t>
            </a:r>
            <a:endParaRPr lang="en-US" sz="2000" dirty="0" smtClean="0"/>
          </a:p>
          <a:p>
            <a:pPr>
              <a:buNone/>
            </a:pPr>
            <a:r>
              <a:rPr lang="en-IN" sz="2000" dirty="0" smtClean="0"/>
              <a:t>1.  Controller implementation that allows multiple request types to be handled by the same class.</a:t>
            </a:r>
            <a:endParaRPr lang="en-US" sz="2000" dirty="0" smtClean="0"/>
          </a:p>
          <a:p>
            <a:pPr>
              <a:buNone/>
            </a:pPr>
            <a:r>
              <a:rPr lang="en-IN" sz="2000" dirty="0" smtClean="0"/>
              <a:t>2. Subclasses of this class can handle several different types of request with methods of the form</a:t>
            </a:r>
            <a:endParaRPr lang="en-US" sz="2000" dirty="0" smtClean="0"/>
          </a:p>
          <a:p>
            <a:pPr>
              <a:buNone/>
            </a:pPr>
            <a:r>
              <a:rPr lang="en-IN" sz="2000" dirty="0" smtClean="0"/>
              <a:t>             – (</a:t>
            </a:r>
            <a:r>
              <a:rPr lang="en-IN" sz="2000" dirty="0" err="1" smtClean="0"/>
              <a:t>ModelAndView</a:t>
            </a:r>
            <a:r>
              <a:rPr lang="en-IN" sz="2000" dirty="0" smtClean="0"/>
              <a:t> | Map | void) </a:t>
            </a:r>
            <a:r>
              <a:rPr lang="en-IN" sz="2000" dirty="0" err="1" smtClean="0"/>
              <a:t>actionName</a:t>
            </a:r>
            <a:r>
              <a:rPr lang="en-IN" sz="2000" dirty="0" smtClean="0"/>
              <a:t>(</a:t>
            </a:r>
            <a:r>
              <a:rPr lang="en-IN" sz="2000" dirty="0" err="1" smtClean="0"/>
              <a:t>HttpServletRequest</a:t>
            </a:r>
            <a:r>
              <a:rPr lang="en-IN" sz="2000" dirty="0" smtClean="0"/>
              <a:t> request, </a:t>
            </a:r>
            <a:r>
              <a:rPr lang="en-IN" sz="2000" dirty="0" err="1" smtClean="0"/>
              <a:t>HttpServletResponse</a:t>
            </a:r>
            <a:r>
              <a:rPr lang="en-IN" sz="2000" dirty="0" smtClean="0"/>
              <a:t> response);</a:t>
            </a:r>
            <a:endParaRPr lang="en-US" sz="2000" dirty="0" smtClean="0"/>
          </a:p>
          <a:p>
            <a:pPr>
              <a:buNone/>
            </a:pPr>
            <a:r>
              <a:rPr lang="en-IN" sz="2000" dirty="0" smtClean="0"/>
              <a:t> 3. Request to </a:t>
            </a:r>
            <a:r>
              <a:rPr lang="en-IN" sz="2000" dirty="0" err="1" smtClean="0"/>
              <a:t>actionName</a:t>
            </a:r>
            <a:r>
              <a:rPr lang="en-IN" sz="2000" dirty="0" smtClean="0"/>
              <a:t> mapping is resolved via </a:t>
            </a:r>
            <a:r>
              <a:rPr lang="en-IN" sz="2000" dirty="0" err="1" smtClean="0"/>
              <a:t>methodNameResolver</a:t>
            </a:r>
            <a:r>
              <a:rPr lang="en-IN" sz="2000" dirty="0" smtClean="0"/>
              <a:t> property in the configuration file.</a:t>
            </a:r>
            <a:endParaRPr lang="en-US" sz="2000" dirty="0" smtClean="0"/>
          </a:p>
          <a:p>
            <a:pPr>
              <a:buNone/>
            </a:pPr>
            <a:r>
              <a:rPr lang="en-IN" sz="2000" b="1" dirty="0" err="1" smtClean="0"/>
              <a:t>MethodNameResolver</a:t>
            </a:r>
            <a:endParaRPr lang="en-US" sz="2000" dirty="0" smtClean="0"/>
          </a:p>
          <a:p>
            <a:pPr>
              <a:buNone/>
            </a:pPr>
            <a:r>
              <a:rPr lang="en-IN" sz="2000" dirty="0" smtClean="0"/>
              <a:t>Implementations</a:t>
            </a:r>
            <a:endParaRPr lang="en-US" sz="2000" dirty="0" smtClean="0"/>
          </a:p>
          <a:p>
            <a:pPr>
              <a:buNone/>
            </a:pPr>
            <a:r>
              <a:rPr lang="en-IN" sz="2000" dirty="0" smtClean="0"/>
              <a:t> </a:t>
            </a:r>
            <a:r>
              <a:rPr lang="en-IN" sz="2000" dirty="0" err="1" smtClean="0"/>
              <a:t>InternalPathMethodNameResolver</a:t>
            </a:r>
            <a:endParaRPr lang="en-US" sz="2000" dirty="0" smtClean="0"/>
          </a:p>
          <a:p>
            <a:pPr>
              <a:buNone/>
            </a:pPr>
            <a:r>
              <a:rPr lang="en-IN" sz="2000" dirty="0" smtClean="0"/>
              <a:t>		– The method name is taken from the last part of the path    			/</a:t>
            </a:r>
            <a:r>
              <a:rPr lang="en-IN" sz="2000" dirty="0" err="1" smtClean="0"/>
              <a:t>servlet</a:t>
            </a:r>
            <a:r>
              <a:rPr lang="en-IN" sz="2000" dirty="0" smtClean="0"/>
              <a:t>/login.html -&gt; login(...)</a:t>
            </a:r>
            <a:endParaRPr lang="en-US" sz="2000" dirty="0" smtClean="0"/>
          </a:p>
          <a:p>
            <a:pPr>
              <a:buNone/>
            </a:pPr>
            <a:r>
              <a:rPr lang="en-IN" sz="2000" dirty="0" smtClean="0"/>
              <a:t>		– Default </a:t>
            </a:r>
            <a:r>
              <a:rPr lang="en-IN" sz="2000" dirty="0" err="1" smtClean="0"/>
              <a:t>behavior</a:t>
            </a:r>
            <a:endParaRPr lang="en-US" sz="2000" dirty="0" smtClean="0"/>
          </a:p>
          <a:p>
            <a:pPr>
              <a:buNone/>
            </a:pPr>
            <a:r>
              <a:rPr lang="en-IN" sz="2000" dirty="0" err="1" smtClean="0"/>
              <a:t>ParameterMethodNameResolver</a:t>
            </a:r>
            <a:endParaRPr lang="en-US" sz="2000" dirty="0" smtClean="0"/>
          </a:p>
          <a:p>
            <a:pPr>
              <a:buNone/>
            </a:pPr>
            <a:r>
              <a:rPr lang="en-IN" sz="2000" dirty="0" smtClean="0"/>
              <a:t>		– The method name is taken from the specified request parameter</a:t>
            </a:r>
            <a:endParaRPr lang="en-US" sz="2000" dirty="0" smtClean="0"/>
          </a:p>
          <a:p>
            <a:pPr>
              <a:buNone/>
            </a:pPr>
            <a:r>
              <a:rPr lang="en-IN" sz="2000" dirty="0" smtClean="0"/>
              <a:t>		– The default parameter name is action</a:t>
            </a:r>
            <a:endParaRPr lang="en-US" sz="2000" dirty="0" smtClean="0"/>
          </a:p>
          <a:p>
            <a:pPr>
              <a:buNone/>
            </a:pPr>
            <a:r>
              <a:rPr lang="en-IN" sz="2000" dirty="0" err="1" smtClean="0"/>
              <a:t>PropertiesMethodNameResolver</a:t>
            </a:r>
            <a:endParaRPr lang="en-US" sz="2000" dirty="0" smtClean="0"/>
          </a:p>
          <a:p>
            <a:pPr>
              <a:buNone/>
            </a:pPr>
            <a:r>
              <a:rPr lang="en-IN" sz="2000" dirty="0" smtClean="0"/>
              <a:t>		– The method name is resolved via &lt;prop&gt;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t>Example:</a:t>
            </a:r>
          </a:p>
          <a:p>
            <a:pPr>
              <a:buNone/>
            </a:pPr>
            <a:r>
              <a:rPr lang="en-US" sz="1400" dirty="0" smtClean="0">
                <a:solidFill>
                  <a:srgbClr val="00B050"/>
                </a:solidFill>
              </a:rPr>
              <a:t>Step1: Configure the </a:t>
            </a:r>
            <a:r>
              <a:rPr lang="en-US" sz="1400" dirty="0" err="1" smtClean="0">
                <a:solidFill>
                  <a:srgbClr val="00B050"/>
                </a:solidFill>
              </a:rPr>
              <a:t>DispatcherServlet</a:t>
            </a:r>
            <a:r>
              <a:rPr lang="en-US" sz="1400" dirty="0" smtClean="0">
                <a:solidFill>
                  <a:srgbClr val="00B050"/>
                </a:solidFill>
              </a:rPr>
              <a:t> in web.xml</a:t>
            </a:r>
          </a:p>
          <a:p>
            <a:pPr>
              <a:buNone/>
            </a:pPr>
            <a:r>
              <a:rPr lang="en-US" sz="1400" dirty="0" smtClean="0"/>
              <a:t>&lt;</a:t>
            </a:r>
            <a:r>
              <a:rPr lang="en-US" sz="1400" dirty="0" err="1" smtClean="0"/>
              <a:t>servlet</a:t>
            </a:r>
            <a:r>
              <a:rPr lang="en-US" sz="1400" dirty="0" smtClean="0"/>
              <a:t>&gt;</a:t>
            </a:r>
          </a:p>
          <a:p>
            <a:pPr>
              <a:buNone/>
            </a:pPr>
            <a:r>
              <a:rPr lang="en-US" sz="1400" dirty="0" smtClean="0"/>
              <a:t>    &lt;</a:t>
            </a:r>
            <a:r>
              <a:rPr lang="en-US" sz="1400" dirty="0" err="1" smtClean="0"/>
              <a:t>servlet</a:t>
            </a:r>
            <a:r>
              <a:rPr lang="en-US" sz="1400" dirty="0" smtClean="0"/>
              <a:t>-name&gt;</a:t>
            </a:r>
            <a:r>
              <a:rPr lang="en-US" sz="1400" u="sng" dirty="0" err="1" smtClean="0"/>
              <a:t>ds</a:t>
            </a:r>
            <a:r>
              <a:rPr lang="en-US" sz="1400" u="sng" dirty="0" smtClean="0"/>
              <a:t>&lt;/</a:t>
            </a:r>
            <a:r>
              <a:rPr lang="en-US" sz="1400" u="sng" dirty="0" err="1" smtClean="0"/>
              <a:t>servlet</a:t>
            </a:r>
            <a:r>
              <a:rPr lang="en-US" sz="1400" u="sng" dirty="0" smtClean="0"/>
              <a:t>-name&gt;</a:t>
            </a:r>
          </a:p>
          <a:p>
            <a:pPr>
              <a:buNone/>
            </a:pPr>
            <a:r>
              <a:rPr lang="en-US" sz="1400" dirty="0" smtClean="0"/>
              <a:t>    &lt;</a:t>
            </a:r>
            <a:r>
              <a:rPr lang="en-US" sz="1400" dirty="0" err="1" smtClean="0"/>
              <a:t>servlet</a:t>
            </a:r>
            <a:r>
              <a:rPr lang="en-US" sz="1400" dirty="0" smtClean="0"/>
              <a:t>-class&gt;</a:t>
            </a:r>
            <a:r>
              <a:rPr lang="en-US" sz="1400" dirty="0" err="1" smtClean="0"/>
              <a:t>org.springframework.web.servlet.DispatcherServlet</a:t>
            </a:r>
            <a:r>
              <a:rPr lang="en-US" sz="1400" dirty="0" smtClean="0"/>
              <a:t>&lt;/</a:t>
            </a:r>
            <a:r>
              <a:rPr lang="en-US" sz="1400" dirty="0" err="1" smtClean="0"/>
              <a:t>servlet</a:t>
            </a:r>
            <a:r>
              <a:rPr lang="en-US" sz="1400" dirty="0" smtClean="0"/>
              <a:t>-class&gt;</a:t>
            </a:r>
          </a:p>
          <a:p>
            <a:pPr>
              <a:buNone/>
            </a:pPr>
            <a:r>
              <a:rPr lang="en-US" sz="1400" dirty="0" smtClean="0"/>
              <a:t>    &lt;load-on-startup&gt;10&lt;/load-on-startup&gt;</a:t>
            </a:r>
          </a:p>
          <a:p>
            <a:pPr>
              <a:buNone/>
            </a:pPr>
            <a:r>
              <a:rPr lang="en-US" sz="1400" dirty="0" smtClean="0"/>
              <a:t>  &lt;/</a:t>
            </a:r>
            <a:r>
              <a:rPr lang="en-US" sz="1400" dirty="0" err="1" smtClean="0"/>
              <a:t>servlet</a:t>
            </a:r>
            <a:r>
              <a:rPr lang="en-US" sz="1400" dirty="0" smtClean="0"/>
              <a:t>&gt;</a:t>
            </a:r>
          </a:p>
          <a:p>
            <a:pPr>
              <a:buNone/>
            </a:pPr>
            <a:r>
              <a:rPr lang="en-US" sz="1400" dirty="0" smtClean="0"/>
              <a:t>  &lt;</a:t>
            </a:r>
            <a:r>
              <a:rPr lang="en-US" sz="1400" dirty="0" err="1" smtClean="0"/>
              <a:t>servlet</a:t>
            </a:r>
            <a:r>
              <a:rPr lang="en-US" sz="1400" dirty="0" smtClean="0"/>
              <a:t>-mapping&gt;</a:t>
            </a:r>
          </a:p>
          <a:p>
            <a:pPr>
              <a:buNone/>
            </a:pPr>
            <a:r>
              <a:rPr lang="en-US" sz="1400" dirty="0" smtClean="0"/>
              <a:t>    &lt;</a:t>
            </a:r>
            <a:r>
              <a:rPr lang="en-US" sz="1400" dirty="0" err="1" smtClean="0"/>
              <a:t>servlet</a:t>
            </a:r>
            <a:r>
              <a:rPr lang="en-US" sz="1400" dirty="0" smtClean="0"/>
              <a:t>-name&gt;</a:t>
            </a:r>
            <a:r>
              <a:rPr lang="en-US" sz="1400" u="sng" dirty="0" err="1" smtClean="0"/>
              <a:t>ds</a:t>
            </a:r>
            <a:r>
              <a:rPr lang="en-US" sz="1400" u="sng" dirty="0" smtClean="0"/>
              <a:t>&lt;/</a:t>
            </a:r>
            <a:r>
              <a:rPr lang="en-US" sz="1400" u="sng" dirty="0" err="1" smtClean="0"/>
              <a:t>servlet</a:t>
            </a:r>
            <a:r>
              <a:rPr lang="en-US" sz="1400" u="sng" dirty="0" smtClean="0"/>
              <a:t>-name&gt;</a:t>
            </a:r>
          </a:p>
          <a:p>
            <a:pPr>
              <a:buNone/>
            </a:pPr>
            <a:r>
              <a:rPr lang="en-US" sz="1400" dirty="0" smtClean="0"/>
              <a:t>    &lt;</a:t>
            </a:r>
            <a:r>
              <a:rPr lang="en-US" sz="1400" dirty="0" err="1" smtClean="0"/>
              <a:t>url</a:t>
            </a:r>
            <a:r>
              <a:rPr lang="en-US" sz="1400" dirty="0" smtClean="0"/>
              <a:t>-pattern&gt;*.spring&lt;/</a:t>
            </a:r>
            <a:r>
              <a:rPr lang="en-US" sz="1400" dirty="0" err="1" smtClean="0"/>
              <a:t>url</a:t>
            </a:r>
            <a:r>
              <a:rPr lang="en-US" sz="1400" dirty="0" smtClean="0"/>
              <a:t>-pattern&gt;</a:t>
            </a:r>
          </a:p>
          <a:p>
            <a:pPr>
              <a:buNone/>
            </a:pPr>
            <a:r>
              <a:rPr lang="en-US" sz="1400" dirty="0" smtClean="0"/>
              <a:t>  &lt;/</a:t>
            </a:r>
            <a:r>
              <a:rPr lang="en-US" sz="1400" dirty="0" err="1" smtClean="0"/>
              <a:t>servlet</a:t>
            </a:r>
            <a:r>
              <a:rPr lang="en-US" sz="1400" dirty="0" smtClean="0"/>
              <a:t>-mapping&gt;</a:t>
            </a:r>
          </a:p>
          <a:p>
            <a:pPr>
              <a:buNone/>
            </a:pPr>
            <a:r>
              <a:rPr lang="en-US" sz="1400" dirty="0" smtClean="0">
                <a:solidFill>
                  <a:srgbClr val="00B050"/>
                </a:solidFill>
              </a:rPr>
              <a:t>Step2: Configure the </a:t>
            </a:r>
            <a:r>
              <a:rPr lang="en-US" sz="1400" i="1" dirty="0" err="1" smtClean="0">
                <a:solidFill>
                  <a:srgbClr val="00B050"/>
                </a:solidFill>
              </a:rPr>
              <a:t>ParameterMethodNameResolver</a:t>
            </a:r>
            <a:r>
              <a:rPr lang="en-US" sz="1400" i="1" dirty="0" smtClean="0">
                <a:solidFill>
                  <a:srgbClr val="00B050"/>
                </a:solidFill>
              </a:rPr>
              <a:t> </a:t>
            </a:r>
            <a:r>
              <a:rPr lang="en-US" sz="1400" dirty="0" smtClean="0">
                <a:solidFill>
                  <a:srgbClr val="00B050"/>
                </a:solidFill>
              </a:rPr>
              <a:t>in ds-servlet.xml file.</a:t>
            </a:r>
          </a:p>
          <a:p>
            <a:pPr>
              <a:buNone/>
            </a:pPr>
            <a:r>
              <a:rPr lang="en-US" sz="1400" dirty="0" smtClean="0"/>
              <a:t>&lt;bean id=</a:t>
            </a:r>
            <a:r>
              <a:rPr lang="en-US" sz="1400" i="1" dirty="0" smtClean="0"/>
              <a:t>"</a:t>
            </a:r>
            <a:r>
              <a:rPr lang="en-US" sz="1400" i="1" dirty="0" err="1" smtClean="0"/>
              <a:t>myMethodResolver</a:t>
            </a:r>
            <a:r>
              <a:rPr lang="en-US" sz="1400" i="1" dirty="0" smtClean="0"/>
              <a:t>" class="org.springframework.web.servlet.mvc.multiaction.ParameterMethodNameResolver"&gt;</a:t>
            </a:r>
          </a:p>
          <a:p>
            <a:pPr>
              <a:buNone/>
            </a:pPr>
            <a:r>
              <a:rPr lang="en-US" sz="1400" dirty="0" smtClean="0"/>
              <a:t>&lt;property name=</a:t>
            </a:r>
            <a:r>
              <a:rPr lang="en-US" sz="1400" i="1" dirty="0" smtClean="0"/>
              <a:t>"</a:t>
            </a:r>
            <a:r>
              <a:rPr lang="en-US" sz="1400" i="1" dirty="0" err="1" smtClean="0"/>
              <a:t>paramName</a:t>
            </a:r>
            <a:r>
              <a:rPr lang="en-US" sz="1400" i="1" dirty="0" smtClean="0"/>
              <a:t>" value="submit" /&gt;</a:t>
            </a:r>
          </a:p>
          <a:p>
            <a:pPr>
              <a:buNone/>
            </a:pPr>
            <a:r>
              <a:rPr lang="en-US" sz="1400" dirty="0" smtClean="0"/>
              <a:t>&lt;/bean&gt;</a:t>
            </a:r>
          </a:p>
          <a:p>
            <a:pPr>
              <a:buNone/>
            </a:pPr>
            <a:r>
              <a:rPr lang="en-US" sz="1400" dirty="0" smtClean="0">
                <a:solidFill>
                  <a:srgbClr val="00B050"/>
                </a:solidFill>
              </a:rPr>
              <a:t>Step3: Register your controller into ds-servlet.xml file.</a:t>
            </a:r>
          </a:p>
          <a:p>
            <a:pPr>
              <a:buNone/>
            </a:pPr>
            <a:r>
              <a:rPr lang="en-US" sz="1400" dirty="0" smtClean="0"/>
              <a:t>&lt;bean name=</a:t>
            </a:r>
            <a:r>
              <a:rPr lang="en-US" sz="1400" i="1" dirty="0" smtClean="0"/>
              <a:t>"/</a:t>
            </a:r>
            <a:r>
              <a:rPr lang="en-US" sz="1400" i="1" dirty="0" err="1" smtClean="0"/>
              <a:t>mypath.spring</a:t>
            </a:r>
            <a:r>
              <a:rPr lang="en-US" sz="1400" i="1" dirty="0" smtClean="0"/>
              <a:t>" class="</a:t>
            </a:r>
            <a:r>
              <a:rPr lang="en-US" sz="1400" i="1" dirty="0" err="1" smtClean="0"/>
              <a:t>com.apparao.controller.MathsController</a:t>
            </a:r>
            <a:r>
              <a:rPr lang="en-US" sz="1400" i="1" dirty="0" smtClean="0"/>
              <a:t>" &gt;</a:t>
            </a:r>
          </a:p>
          <a:p>
            <a:pPr>
              <a:buNone/>
            </a:pPr>
            <a:r>
              <a:rPr lang="en-US" sz="1400" dirty="0" smtClean="0"/>
              <a:t>&lt;property name=</a:t>
            </a:r>
            <a:r>
              <a:rPr lang="en-US" sz="1400" i="1" dirty="0" smtClean="0"/>
              <a:t>"</a:t>
            </a:r>
            <a:r>
              <a:rPr lang="en-US" sz="1400" i="1" dirty="0" err="1" smtClean="0"/>
              <a:t>methodNameResolver</a:t>
            </a:r>
            <a:r>
              <a:rPr lang="en-US" sz="1400" i="1" dirty="0" smtClean="0"/>
              <a:t>" ref="</a:t>
            </a:r>
            <a:r>
              <a:rPr lang="en-US" sz="1400" i="1" dirty="0" err="1" smtClean="0"/>
              <a:t>myMethodResolver</a:t>
            </a:r>
            <a:r>
              <a:rPr lang="en-US" sz="1400" i="1" dirty="0" smtClean="0"/>
              <a:t>"/&gt;</a:t>
            </a:r>
          </a:p>
          <a:p>
            <a:pPr>
              <a:buNone/>
            </a:pPr>
            <a:r>
              <a:rPr lang="en-US" sz="1400" dirty="0" smtClean="0"/>
              <a:t>&lt;/bean&gt;</a:t>
            </a:r>
            <a:endParaRPr lang="en-US" sz="1400" dirty="0" smtClean="0">
              <a:solidFill>
                <a:srgbClr val="00B050"/>
              </a:solidFill>
            </a:endParaRP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990600"/>
            <a:ext cx="7315200" cy="5334000"/>
          </a:xfrm>
        </p:spPr>
        <p:txBody>
          <a:bodyPr>
            <a:normAutofit fontScale="62500" lnSpcReduction="20000"/>
          </a:bodyPr>
          <a:lstStyle/>
          <a:p>
            <a:pPr algn="l"/>
            <a:r>
              <a:rPr lang="en-IN" dirty="0" smtClean="0">
                <a:solidFill>
                  <a:schemeClr val="tx1"/>
                </a:solidFill>
              </a:rPr>
              <a:t>Spring MVC follows MVC 2 design pattern.</a:t>
            </a:r>
            <a:endParaRPr lang="en-US" dirty="0" smtClean="0">
              <a:solidFill>
                <a:schemeClr val="tx1"/>
              </a:solidFill>
            </a:endParaRPr>
          </a:p>
          <a:p>
            <a:pPr algn="l"/>
            <a:r>
              <a:rPr lang="en-IN" b="1" dirty="0" smtClean="0">
                <a:solidFill>
                  <a:schemeClr val="tx1"/>
                </a:solidFill>
              </a:rPr>
              <a:t>MVC (Model-View-Controller):</a:t>
            </a:r>
            <a:endParaRPr lang="en-US" dirty="0" smtClean="0">
              <a:solidFill>
                <a:schemeClr val="tx1"/>
              </a:solidFill>
            </a:endParaRPr>
          </a:p>
          <a:p>
            <a:pPr algn="l"/>
            <a:r>
              <a:rPr lang="en-IN" dirty="0" smtClean="0">
                <a:solidFill>
                  <a:schemeClr val="tx1"/>
                </a:solidFill>
              </a:rPr>
              <a:t>Advantages of MVC design pattern:</a:t>
            </a:r>
            <a:endParaRPr lang="en-US" dirty="0" smtClean="0">
              <a:solidFill>
                <a:schemeClr val="tx1"/>
              </a:solidFill>
            </a:endParaRPr>
          </a:p>
          <a:p>
            <a:pPr lvl="0" algn="l"/>
            <a:r>
              <a:rPr lang="en-IN" dirty="0" smtClean="0">
                <a:solidFill>
                  <a:schemeClr val="tx1"/>
                </a:solidFill>
              </a:rPr>
              <a:t>	1. Clearly separates business, navigation and presentation   		logic.</a:t>
            </a:r>
            <a:endParaRPr lang="en-US" dirty="0" smtClean="0">
              <a:solidFill>
                <a:schemeClr val="tx1"/>
              </a:solidFill>
            </a:endParaRPr>
          </a:p>
          <a:p>
            <a:pPr lvl="0" algn="l"/>
            <a:r>
              <a:rPr lang="en-IN" dirty="0" smtClean="0">
                <a:solidFill>
                  <a:schemeClr val="tx1"/>
                </a:solidFill>
              </a:rPr>
              <a:t>	2. Proven mechanism for building a thin, clean web-tier.</a:t>
            </a:r>
            <a:endParaRPr lang="en-US" dirty="0" smtClean="0">
              <a:solidFill>
                <a:schemeClr val="tx1"/>
              </a:solidFill>
            </a:endParaRPr>
          </a:p>
          <a:p>
            <a:pPr algn="l"/>
            <a:r>
              <a:rPr lang="en-IN" b="1" dirty="0" smtClean="0">
                <a:solidFill>
                  <a:schemeClr val="tx1"/>
                </a:solidFill>
              </a:rPr>
              <a:t>Controller</a:t>
            </a:r>
            <a:endParaRPr lang="en-US" b="1" dirty="0" smtClean="0">
              <a:solidFill>
                <a:schemeClr val="tx1"/>
              </a:solidFill>
            </a:endParaRPr>
          </a:p>
          <a:p>
            <a:r>
              <a:rPr lang="en-IN" dirty="0" smtClean="0">
                <a:solidFill>
                  <a:schemeClr val="tx1"/>
                </a:solidFill>
              </a:rPr>
              <a:t>• Handles navigation logic and interacts with the service tier for business logic</a:t>
            </a:r>
            <a:endParaRPr lang="en-US" dirty="0" smtClean="0">
              <a:solidFill>
                <a:schemeClr val="tx1"/>
              </a:solidFill>
            </a:endParaRPr>
          </a:p>
          <a:p>
            <a:pPr algn="l"/>
            <a:r>
              <a:rPr lang="en-IN" b="1" dirty="0" smtClean="0">
                <a:solidFill>
                  <a:schemeClr val="tx1"/>
                </a:solidFill>
              </a:rPr>
              <a:t>Model</a:t>
            </a:r>
            <a:endParaRPr lang="en-US" b="1" dirty="0" smtClean="0">
              <a:solidFill>
                <a:schemeClr val="tx1"/>
              </a:solidFill>
            </a:endParaRPr>
          </a:p>
          <a:p>
            <a:pPr algn="l"/>
            <a:r>
              <a:rPr lang="en-IN" dirty="0" smtClean="0">
                <a:solidFill>
                  <a:schemeClr val="tx1"/>
                </a:solidFill>
              </a:rPr>
              <a:t>	• The contract between the Controller and the View</a:t>
            </a:r>
            <a:endParaRPr lang="en-US" dirty="0" smtClean="0">
              <a:solidFill>
                <a:schemeClr val="tx1"/>
              </a:solidFill>
            </a:endParaRPr>
          </a:p>
          <a:p>
            <a:pPr algn="l"/>
            <a:r>
              <a:rPr lang="en-IN" dirty="0" smtClean="0">
                <a:solidFill>
                  <a:schemeClr val="tx1"/>
                </a:solidFill>
              </a:rPr>
              <a:t>	• Contains the data needed to render the View</a:t>
            </a:r>
            <a:endParaRPr lang="en-US" dirty="0" smtClean="0">
              <a:solidFill>
                <a:schemeClr val="tx1"/>
              </a:solidFill>
            </a:endParaRPr>
          </a:p>
          <a:p>
            <a:pPr algn="l"/>
            <a:r>
              <a:rPr lang="en-IN" dirty="0" smtClean="0">
                <a:solidFill>
                  <a:schemeClr val="tx1"/>
                </a:solidFill>
              </a:rPr>
              <a:t>	• Populated by the Controller </a:t>
            </a:r>
          </a:p>
          <a:p>
            <a:pPr algn="l"/>
            <a:r>
              <a:rPr lang="en-IN" b="1" dirty="0" smtClean="0">
                <a:solidFill>
                  <a:schemeClr val="tx1"/>
                </a:solidFill>
              </a:rPr>
              <a:t>View</a:t>
            </a:r>
            <a:endParaRPr lang="en-US" b="1" dirty="0" smtClean="0">
              <a:solidFill>
                <a:schemeClr val="tx1"/>
              </a:solidFill>
            </a:endParaRPr>
          </a:p>
          <a:p>
            <a:pPr lvl="2" algn="l">
              <a:buFont typeface="Arial" pitchFamily="34" charset="0"/>
              <a:buChar char="•"/>
            </a:pPr>
            <a:r>
              <a:rPr lang="en-IN" sz="3200" dirty="0" smtClean="0">
                <a:solidFill>
                  <a:schemeClr val="tx1"/>
                </a:solidFill>
              </a:rPr>
              <a:t> Renders the response to the request </a:t>
            </a:r>
          </a:p>
          <a:p>
            <a:pPr lvl="2" algn="l">
              <a:buFont typeface="Arial" pitchFamily="34" charset="0"/>
              <a:buChar char="•"/>
            </a:pPr>
            <a:r>
              <a:rPr lang="en-IN" sz="3200" dirty="0" smtClean="0">
                <a:solidFill>
                  <a:schemeClr val="tx1"/>
                </a:solidFill>
              </a:rPr>
              <a:t> Pulls data from the model</a:t>
            </a:r>
            <a:endParaRPr lang="en-US" sz="3200" dirty="0" smtClean="0">
              <a:solidFill>
                <a:schemeClr val="tx1"/>
              </a:solidFill>
            </a:endParaRP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200" dirty="0" smtClean="0">
                <a:solidFill>
                  <a:srgbClr val="00B050"/>
                </a:solidFill>
              </a:rPr>
              <a:t>Step 4: Develop the JSP Pages.</a:t>
            </a:r>
          </a:p>
          <a:p>
            <a:pPr>
              <a:buNone/>
            </a:pPr>
            <a:endParaRPr lang="en-US" sz="1200" dirty="0" smtClean="0"/>
          </a:p>
          <a:p>
            <a:pPr>
              <a:buNone/>
            </a:pPr>
            <a:r>
              <a:rPr lang="en-US" sz="1200" dirty="0" smtClean="0"/>
              <a:t>&lt;html&gt;</a:t>
            </a:r>
          </a:p>
          <a:p>
            <a:pPr>
              <a:buNone/>
            </a:pPr>
            <a:r>
              <a:rPr lang="en-US" sz="1200" dirty="0" smtClean="0"/>
              <a:t>&lt;body&gt;</a:t>
            </a:r>
          </a:p>
          <a:p>
            <a:pPr>
              <a:buNone/>
            </a:pPr>
            <a:r>
              <a:rPr lang="en-US" sz="1200" dirty="0" smtClean="0"/>
              <a:t>&lt;%</a:t>
            </a:r>
            <a:r>
              <a:rPr lang="en-US" sz="1200" b="1" dirty="0" smtClean="0"/>
              <a:t>if(</a:t>
            </a:r>
            <a:r>
              <a:rPr lang="en-US" sz="1200" b="1" dirty="0" err="1" smtClean="0"/>
              <a:t>request.getAttribute</a:t>
            </a:r>
            <a:r>
              <a:rPr lang="en-US" sz="1200" b="1" dirty="0" smtClean="0"/>
              <a:t>("result")!=null){ %&gt;</a:t>
            </a:r>
          </a:p>
          <a:p>
            <a:pPr>
              <a:buNone/>
            </a:pPr>
            <a:r>
              <a:rPr lang="en-US" sz="1200" dirty="0" smtClean="0"/>
              <a:t>Result of previous request(&lt;%=</a:t>
            </a:r>
            <a:r>
              <a:rPr lang="en-US" sz="1200" dirty="0" err="1" smtClean="0"/>
              <a:t>request.getParameter</a:t>
            </a:r>
            <a:r>
              <a:rPr lang="en-US" sz="1200" dirty="0" smtClean="0"/>
              <a:t>("submit") %&gt;):</a:t>
            </a:r>
          </a:p>
          <a:p>
            <a:pPr>
              <a:buNone/>
            </a:pPr>
            <a:r>
              <a:rPr lang="en-US" sz="1200" dirty="0" smtClean="0"/>
              <a:t>&lt;b&gt;&lt;%=</a:t>
            </a:r>
            <a:r>
              <a:rPr lang="en-US" sz="1200" dirty="0" err="1" smtClean="0"/>
              <a:t>request.getParameter</a:t>
            </a:r>
            <a:r>
              <a:rPr lang="en-US" sz="1200" dirty="0" smtClean="0"/>
              <a:t>("operand1") %&gt;,&lt;%=</a:t>
            </a:r>
            <a:r>
              <a:rPr lang="en-US" sz="1200" dirty="0" err="1" smtClean="0"/>
              <a:t>request.getParameter</a:t>
            </a:r>
            <a:r>
              <a:rPr lang="en-US" sz="1200" dirty="0" smtClean="0"/>
              <a:t>("operand2") %&gt;</a:t>
            </a:r>
          </a:p>
          <a:p>
            <a:pPr>
              <a:buNone/>
            </a:pPr>
            <a:r>
              <a:rPr lang="en-US" sz="1200" dirty="0" smtClean="0"/>
              <a:t>is &lt;%=</a:t>
            </a:r>
            <a:r>
              <a:rPr lang="en-US" sz="1200" dirty="0" err="1" smtClean="0"/>
              <a:t>request.getAttribute</a:t>
            </a:r>
            <a:r>
              <a:rPr lang="en-US" sz="1200" dirty="0" smtClean="0"/>
              <a:t>("result") %&gt;&lt;/b&gt;</a:t>
            </a:r>
          </a:p>
          <a:p>
            <a:pPr>
              <a:buNone/>
            </a:pPr>
            <a:r>
              <a:rPr lang="en-US" sz="1200" dirty="0" smtClean="0"/>
              <a:t>&lt;%}%&gt;</a:t>
            </a:r>
          </a:p>
          <a:p>
            <a:pPr>
              <a:buNone/>
            </a:pPr>
            <a:r>
              <a:rPr lang="en-US" sz="1200" dirty="0" smtClean="0"/>
              <a:t>&lt;form action=</a:t>
            </a:r>
            <a:r>
              <a:rPr lang="en-US" sz="1200" i="1" dirty="0" smtClean="0"/>
              <a:t>"</a:t>
            </a:r>
            <a:r>
              <a:rPr lang="en-US" sz="1200" i="1" dirty="0" err="1" smtClean="0"/>
              <a:t>mypath.spring</a:t>
            </a:r>
            <a:r>
              <a:rPr lang="en-US" sz="1200" i="1" dirty="0" smtClean="0"/>
              <a:t>" method="post"&gt;</a:t>
            </a:r>
          </a:p>
          <a:p>
            <a:pPr>
              <a:buNone/>
            </a:pPr>
            <a:r>
              <a:rPr lang="en-US" sz="1200" dirty="0" smtClean="0"/>
              <a:t>Operand1 :&lt;input type=</a:t>
            </a:r>
            <a:r>
              <a:rPr lang="en-US" sz="1200" i="1" dirty="0" smtClean="0"/>
              <a:t>"text" name="operand1" /&gt;&lt;</a:t>
            </a:r>
            <a:r>
              <a:rPr lang="en-US" sz="1200" i="1" dirty="0" err="1" smtClean="0"/>
              <a:t>br</a:t>
            </a:r>
            <a:r>
              <a:rPr lang="en-US" sz="1200" i="1" dirty="0" smtClean="0"/>
              <a:t> /&gt;</a:t>
            </a:r>
          </a:p>
          <a:p>
            <a:pPr>
              <a:buNone/>
            </a:pPr>
            <a:r>
              <a:rPr lang="en-US" sz="1200" dirty="0" smtClean="0"/>
              <a:t>Operand2 :&lt;input type=</a:t>
            </a:r>
            <a:r>
              <a:rPr lang="en-US" sz="1200" i="1" dirty="0" smtClean="0"/>
              <a:t>"text" name="operand2"/&gt;&lt;</a:t>
            </a:r>
            <a:r>
              <a:rPr lang="en-US" sz="1200" i="1" dirty="0" err="1" smtClean="0"/>
              <a:t>br</a:t>
            </a:r>
            <a:r>
              <a:rPr lang="en-US" sz="1200" i="1" dirty="0" smtClean="0"/>
              <a:t> /&gt;</a:t>
            </a:r>
          </a:p>
          <a:p>
            <a:pPr>
              <a:buNone/>
            </a:pPr>
            <a:r>
              <a:rPr lang="en-US" sz="1200" dirty="0" smtClean="0"/>
              <a:t>&lt;input type=</a:t>
            </a:r>
            <a:r>
              <a:rPr lang="en-US" sz="1200" i="1" dirty="0" smtClean="0"/>
              <a:t>"submit" name="submit" value="add"/&gt;</a:t>
            </a:r>
          </a:p>
          <a:p>
            <a:pPr>
              <a:buNone/>
            </a:pPr>
            <a:r>
              <a:rPr lang="en-US" sz="1200" dirty="0" smtClean="0"/>
              <a:t>&lt;input type=</a:t>
            </a:r>
            <a:r>
              <a:rPr lang="en-US" sz="1200" i="1" dirty="0" smtClean="0"/>
              <a:t>"submit" name="submit" value="subtract"/&gt;</a:t>
            </a:r>
          </a:p>
          <a:p>
            <a:pPr>
              <a:buNone/>
            </a:pPr>
            <a:r>
              <a:rPr lang="en-US" sz="1200" dirty="0" smtClean="0"/>
              <a:t>&lt;input type=</a:t>
            </a:r>
            <a:r>
              <a:rPr lang="en-US" sz="1200" i="1" dirty="0" smtClean="0"/>
              <a:t>"submit" name="submit" value="product"/&gt;</a:t>
            </a:r>
          </a:p>
          <a:p>
            <a:pPr>
              <a:buNone/>
            </a:pPr>
            <a:r>
              <a:rPr lang="en-US" sz="1200" dirty="0" smtClean="0"/>
              <a:t>&lt;input type=</a:t>
            </a:r>
            <a:r>
              <a:rPr lang="en-US" sz="1200" i="1" dirty="0" smtClean="0"/>
              <a:t>"submit" name="submit" value="division"/&gt;</a:t>
            </a:r>
          </a:p>
          <a:p>
            <a:pPr>
              <a:buNone/>
            </a:pPr>
            <a:r>
              <a:rPr lang="en-US" sz="1200" dirty="0" smtClean="0"/>
              <a:t>&lt;/form&gt;</a:t>
            </a:r>
          </a:p>
          <a:p>
            <a:pPr>
              <a:buNone/>
            </a:pPr>
            <a:r>
              <a:rPr lang="en-US" sz="1200" dirty="0" smtClean="0"/>
              <a:t>  &lt;/body&gt;</a:t>
            </a:r>
          </a:p>
          <a:p>
            <a:pPr>
              <a:buNone/>
            </a:pPr>
            <a:r>
              <a:rPr lang="en-US" sz="1200" dirty="0" smtClean="0"/>
              <a:t>&lt;/html&gt;</a:t>
            </a:r>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sz="1400" dirty="0" smtClean="0">
                <a:solidFill>
                  <a:srgbClr val="00B050"/>
                </a:solidFill>
              </a:rPr>
              <a:t>Step5: Implement logic in your controller class</a:t>
            </a:r>
          </a:p>
          <a:p>
            <a:pPr>
              <a:buNone/>
            </a:pPr>
            <a:r>
              <a:rPr lang="en-US" sz="1400" b="1" dirty="0" smtClean="0"/>
              <a:t>public class </a:t>
            </a:r>
            <a:r>
              <a:rPr lang="en-US" sz="1400" b="1" dirty="0" err="1" smtClean="0"/>
              <a:t>MathsController</a:t>
            </a:r>
            <a:r>
              <a:rPr lang="en-US" sz="1400" b="1" dirty="0" smtClean="0"/>
              <a:t> extends </a:t>
            </a:r>
            <a:r>
              <a:rPr lang="en-US" sz="1400" b="1" dirty="0" err="1" smtClean="0"/>
              <a:t>MultiActionController</a:t>
            </a:r>
            <a:r>
              <a:rPr lang="en-US" sz="1400" b="1" dirty="0" smtClean="0"/>
              <a:t>{</a:t>
            </a:r>
          </a:p>
          <a:p>
            <a:pPr>
              <a:buNone/>
            </a:pPr>
            <a:r>
              <a:rPr lang="en-US" sz="1400" dirty="0" smtClean="0"/>
              <a:t>    </a:t>
            </a:r>
            <a:r>
              <a:rPr lang="en-US" sz="1400" b="1" dirty="0" smtClean="0"/>
              <a:t>public </a:t>
            </a:r>
            <a:r>
              <a:rPr lang="en-US" sz="1400" b="1" dirty="0" err="1" smtClean="0"/>
              <a:t>ModelAndView</a:t>
            </a:r>
            <a:r>
              <a:rPr lang="en-US" sz="1400" b="1" dirty="0" smtClean="0"/>
              <a:t> add(</a:t>
            </a:r>
            <a:r>
              <a:rPr lang="en-US" sz="1400" b="1" dirty="0" err="1" smtClean="0"/>
              <a:t>HttpServletRequest</a:t>
            </a:r>
            <a:r>
              <a:rPr lang="en-US" sz="1400" b="1" dirty="0" smtClean="0"/>
              <a:t> </a:t>
            </a:r>
            <a:r>
              <a:rPr lang="en-US" sz="1400" b="1" dirty="0" err="1" smtClean="0"/>
              <a:t>request,HttpServletResponse</a:t>
            </a:r>
            <a:r>
              <a:rPr lang="en-US" sz="1400" b="1" dirty="0" smtClean="0"/>
              <a:t> response)</a:t>
            </a:r>
          </a:p>
          <a:p>
            <a:pPr>
              <a:buNone/>
            </a:pPr>
            <a:r>
              <a:rPr lang="en-US" sz="1400" dirty="0" smtClean="0"/>
              <a:t>        </a:t>
            </a:r>
            <a:r>
              <a:rPr lang="en-US" sz="1400" b="1" dirty="0" smtClean="0"/>
              <a:t>throws Exception{</a:t>
            </a:r>
          </a:p>
          <a:p>
            <a:pPr>
              <a:buNone/>
            </a:pPr>
            <a:r>
              <a:rPr lang="en-US" sz="1400" dirty="0" smtClean="0"/>
              <a:t>        String operand1 = </a:t>
            </a:r>
            <a:r>
              <a:rPr lang="en-US" sz="1400" dirty="0" err="1" smtClean="0"/>
              <a:t>request.getParameter</a:t>
            </a:r>
            <a:r>
              <a:rPr lang="en-US" sz="1400" dirty="0" smtClean="0"/>
              <a:t>("operand1");</a:t>
            </a:r>
          </a:p>
          <a:p>
            <a:pPr>
              <a:buNone/>
            </a:pPr>
            <a:r>
              <a:rPr lang="en-US" sz="1400" dirty="0" smtClean="0"/>
              <a:t>        String operand2 = </a:t>
            </a:r>
            <a:r>
              <a:rPr lang="en-US" sz="1400" dirty="0" err="1" smtClean="0"/>
              <a:t>request.getParameter</a:t>
            </a:r>
            <a:r>
              <a:rPr lang="en-US" sz="1400" dirty="0" smtClean="0"/>
              <a:t>("operand2");</a:t>
            </a:r>
          </a:p>
          <a:p>
            <a:pPr>
              <a:buNone/>
            </a:pPr>
            <a:r>
              <a:rPr lang="en-US" sz="1400" dirty="0" smtClean="0"/>
              <a:t>        </a:t>
            </a:r>
            <a:r>
              <a:rPr lang="en-US" sz="1400" b="1" dirty="0" err="1" smtClean="0"/>
              <a:t>int</a:t>
            </a:r>
            <a:r>
              <a:rPr lang="en-US" sz="1400" b="1" dirty="0" smtClean="0"/>
              <a:t> result = 0;</a:t>
            </a:r>
          </a:p>
          <a:p>
            <a:pPr>
              <a:buNone/>
            </a:pPr>
            <a:r>
              <a:rPr lang="en-US" sz="1400" dirty="0" smtClean="0"/>
              <a:t>        </a:t>
            </a:r>
            <a:r>
              <a:rPr lang="en-US" sz="1400" b="1" dirty="0" smtClean="0"/>
              <a:t>if(operand1 != null &amp;&amp; !operand1.equalsIgnoreCase("")&amp;&amp; operand2 != null &amp;&amp; !operand2.equalsIgnoreCase("")){</a:t>
            </a:r>
          </a:p>
          <a:p>
            <a:pPr>
              <a:buNone/>
            </a:pPr>
            <a:r>
              <a:rPr lang="en-US" sz="1400" dirty="0" smtClean="0"/>
              <a:t>            </a:t>
            </a:r>
            <a:r>
              <a:rPr lang="en-US" sz="1400" b="1" dirty="0" err="1" smtClean="0"/>
              <a:t>int</a:t>
            </a:r>
            <a:r>
              <a:rPr lang="en-US" sz="1400" b="1" dirty="0" smtClean="0"/>
              <a:t> op1 = </a:t>
            </a:r>
            <a:r>
              <a:rPr lang="en-US" sz="1400" b="1" dirty="0" err="1" smtClean="0"/>
              <a:t>Integer.</a:t>
            </a:r>
            <a:r>
              <a:rPr lang="en-US" sz="1400" b="1" i="1" dirty="0" err="1" smtClean="0"/>
              <a:t>parseInt</a:t>
            </a:r>
            <a:r>
              <a:rPr lang="en-US" sz="1400" b="1" i="1" dirty="0" smtClean="0"/>
              <a:t>(operand1);</a:t>
            </a:r>
          </a:p>
          <a:p>
            <a:pPr>
              <a:buNone/>
            </a:pPr>
            <a:r>
              <a:rPr lang="en-US" sz="1400" dirty="0" smtClean="0"/>
              <a:t>            </a:t>
            </a:r>
            <a:r>
              <a:rPr lang="en-US" sz="1400" b="1" dirty="0" err="1" smtClean="0"/>
              <a:t>int</a:t>
            </a:r>
            <a:r>
              <a:rPr lang="en-US" sz="1400" b="1" dirty="0" smtClean="0"/>
              <a:t> op2 = </a:t>
            </a:r>
            <a:r>
              <a:rPr lang="en-US" sz="1400" b="1" dirty="0" err="1" smtClean="0"/>
              <a:t>Integer.</a:t>
            </a:r>
            <a:r>
              <a:rPr lang="en-US" sz="1400" b="1" i="1" dirty="0" err="1" smtClean="0"/>
              <a:t>parseInt</a:t>
            </a:r>
            <a:r>
              <a:rPr lang="en-US" sz="1400" b="1" i="1" dirty="0" smtClean="0"/>
              <a:t>(operand2);</a:t>
            </a:r>
          </a:p>
          <a:p>
            <a:pPr>
              <a:buNone/>
            </a:pPr>
            <a:r>
              <a:rPr lang="en-US" sz="1400" dirty="0" smtClean="0"/>
              <a:t>            result = op1+op2;</a:t>
            </a:r>
          </a:p>
          <a:p>
            <a:pPr>
              <a:buNone/>
            </a:pPr>
            <a:r>
              <a:rPr lang="en-US" sz="1400" dirty="0" smtClean="0"/>
              <a:t>        }</a:t>
            </a:r>
          </a:p>
          <a:p>
            <a:pPr>
              <a:buNone/>
            </a:pPr>
            <a:r>
              <a:rPr lang="en-US" sz="1400" dirty="0" smtClean="0"/>
              <a:t>        </a:t>
            </a:r>
            <a:r>
              <a:rPr lang="en-US" sz="1400" b="1" dirty="0" smtClean="0"/>
              <a:t>return new </a:t>
            </a:r>
            <a:r>
              <a:rPr lang="en-US" sz="1400" b="1" dirty="0" err="1" smtClean="0"/>
              <a:t>ModelAndView</a:t>
            </a:r>
            <a:r>
              <a:rPr lang="en-US" sz="1400" b="1" dirty="0" smtClean="0"/>
              <a:t>("/</a:t>
            </a:r>
            <a:r>
              <a:rPr lang="en-US" sz="1400" b="1" dirty="0" err="1" smtClean="0"/>
              <a:t>Home.jsp","result",result</a:t>
            </a:r>
            <a:r>
              <a:rPr lang="en-US" sz="1400" b="1" dirty="0" smtClean="0"/>
              <a:t>+"");</a:t>
            </a:r>
          </a:p>
          <a:p>
            <a:pPr>
              <a:buNone/>
            </a:pPr>
            <a:r>
              <a:rPr lang="en-US" sz="1400" dirty="0" smtClean="0"/>
              <a:t>    }</a:t>
            </a:r>
          </a:p>
          <a:p>
            <a:pPr>
              <a:buNone/>
            </a:pPr>
            <a:r>
              <a:rPr lang="en-US" sz="1400" dirty="0" smtClean="0"/>
              <a:t>    </a:t>
            </a:r>
          </a:p>
          <a:p>
            <a:pPr>
              <a:buNone/>
            </a:pPr>
            <a:r>
              <a:rPr lang="en-US" sz="1400" dirty="0" smtClean="0"/>
              <a:t>    </a:t>
            </a:r>
            <a:r>
              <a:rPr lang="en-US" sz="1400" b="1" dirty="0" smtClean="0"/>
              <a:t>public </a:t>
            </a:r>
            <a:r>
              <a:rPr lang="en-US" sz="1400" b="1" dirty="0" err="1" smtClean="0"/>
              <a:t>ModelAndView</a:t>
            </a:r>
            <a:r>
              <a:rPr lang="en-US" sz="1400" b="1" dirty="0" smtClean="0"/>
              <a:t> subtract(</a:t>
            </a:r>
            <a:r>
              <a:rPr lang="en-US" sz="1400" b="1" dirty="0" err="1" smtClean="0"/>
              <a:t>HttpServletRequest</a:t>
            </a:r>
            <a:r>
              <a:rPr lang="en-US" sz="1400" b="1" dirty="0" smtClean="0"/>
              <a:t> </a:t>
            </a:r>
            <a:r>
              <a:rPr lang="en-US" sz="1400" b="1" dirty="0" err="1" smtClean="0"/>
              <a:t>request,HttpServletResponse</a:t>
            </a:r>
            <a:r>
              <a:rPr lang="en-US" sz="1400" b="1" dirty="0" smtClean="0"/>
              <a:t> response)</a:t>
            </a:r>
          </a:p>
          <a:p>
            <a:pPr>
              <a:buNone/>
            </a:pPr>
            <a:r>
              <a:rPr lang="en-US" sz="1400" dirty="0" smtClean="0"/>
              <a:t>    </a:t>
            </a:r>
            <a:r>
              <a:rPr lang="en-US" sz="1400" b="1" dirty="0" smtClean="0"/>
              <a:t>throws Exception{</a:t>
            </a:r>
          </a:p>
          <a:p>
            <a:pPr>
              <a:buNone/>
            </a:pPr>
            <a:r>
              <a:rPr lang="en-US" sz="1400" dirty="0" smtClean="0"/>
              <a:t>    </a:t>
            </a:r>
          </a:p>
          <a:p>
            <a:pPr>
              <a:buNone/>
            </a:pPr>
            <a:r>
              <a:rPr lang="en-US" sz="1400" dirty="0" smtClean="0"/>
              <a:t>        String operand1 = </a:t>
            </a:r>
            <a:r>
              <a:rPr lang="en-US" sz="1400" dirty="0" err="1" smtClean="0"/>
              <a:t>request.getParameter</a:t>
            </a:r>
            <a:r>
              <a:rPr lang="en-US" sz="1400" dirty="0" smtClean="0"/>
              <a:t>("operand1");</a:t>
            </a:r>
          </a:p>
          <a:p>
            <a:pPr>
              <a:buNone/>
            </a:pPr>
            <a:r>
              <a:rPr lang="en-US" sz="1400" dirty="0" smtClean="0"/>
              <a:t>        String operand2 = </a:t>
            </a:r>
            <a:r>
              <a:rPr lang="en-US" sz="1400" dirty="0" err="1" smtClean="0"/>
              <a:t>request.getParameter</a:t>
            </a:r>
            <a:r>
              <a:rPr lang="en-US" sz="1400" dirty="0" smtClean="0"/>
              <a:t>("operand2");</a:t>
            </a:r>
          </a:p>
          <a:p>
            <a:pPr>
              <a:buNone/>
            </a:pPr>
            <a:r>
              <a:rPr lang="en-US" sz="1400" dirty="0" smtClean="0"/>
              <a:t>        </a:t>
            </a:r>
            <a:r>
              <a:rPr lang="en-US" sz="1400" b="1" dirty="0" err="1" smtClean="0"/>
              <a:t>int</a:t>
            </a:r>
            <a:r>
              <a:rPr lang="en-US" sz="1400" b="1" dirty="0" smtClean="0"/>
              <a:t> result = 0;</a:t>
            </a:r>
          </a:p>
          <a:p>
            <a:pPr>
              <a:buNone/>
            </a:pPr>
            <a:r>
              <a:rPr lang="en-US" sz="1400" dirty="0" smtClean="0"/>
              <a:t>        </a:t>
            </a:r>
            <a:r>
              <a:rPr lang="en-US" sz="1400" b="1" dirty="0" smtClean="0"/>
              <a:t>if(operand1 != null &amp;&amp; !operand1.equalsIgnoreCase("")&amp;&amp; operand2 != null &amp;&amp; !operand2.equalsIgnoreCase("")){</a:t>
            </a:r>
          </a:p>
          <a:p>
            <a:pPr>
              <a:buNone/>
            </a:pPr>
            <a:r>
              <a:rPr lang="en-US" sz="1400" dirty="0" smtClean="0"/>
              <a:t>            </a:t>
            </a:r>
            <a:r>
              <a:rPr lang="en-US" sz="1400" b="1" dirty="0" err="1" smtClean="0"/>
              <a:t>int</a:t>
            </a:r>
            <a:r>
              <a:rPr lang="en-US" sz="1400" b="1" dirty="0" smtClean="0"/>
              <a:t> op1 = </a:t>
            </a:r>
            <a:r>
              <a:rPr lang="en-US" sz="1400" b="1" dirty="0" err="1" smtClean="0"/>
              <a:t>Integer.</a:t>
            </a:r>
            <a:r>
              <a:rPr lang="en-US" sz="1400" b="1" i="1" dirty="0" err="1" smtClean="0"/>
              <a:t>parseInt</a:t>
            </a:r>
            <a:r>
              <a:rPr lang="en-US" sz="1400" b="1" i="1" dirty="0" smtClean="0"/>
              <a:t>(operand1);</a:t>
            </a:r>
          </a:p>
          <a:p>
            <a:pPr>
              <a:buNone/>
            </a:pPr>
            <a:r>
              <a:rPr lang="en-US" sz="1400" dirty="0" smtClean="0"/>
              <a:t>            </a:t>
            </a:r>
            <a:r>
              <a:rPr lang="en-US" sz="1400" b="1" dirty="0" err="1" smtClean="0"/>
              <a:t>int</a:t>
            </a:r>
            <a:r>
              <a:rPr lang="en-US" sz="1400" b="1" dirty="0" smtClean="0"/>
              <a:t> op2 = </a:t>
            </a:r>
            <a:r>
              <a:rPr lang="en-US" sz="1400" b="1" dirty="0" err="1" smtClean="0"/>
              <a:t>Integer.</a:t>
            </a:r>
            <a:r>
              <a:rPr lang="en-US" sz="1400" b="1" i="1" dirty="0" err="1" smtClean="0"/>
              <a:t>parseInt</a:t>
            </a:r>
            <a:r>
              <a:rPr lang="en-US" sz="1400" b="1" i="1" dirty="0" smtClean="0"/>
              <a:t>(operand2);</a:t>
            </a:r>
          </a:p>
          <a:p>
            <a:pPr>
              <a:buNone/>
            </a:pPr>
            <a:r>
              <a:rPr lang="en-US" sz="1400" dirty="0" smtClean="0"/>
              <a:t>            result = op1-op2;</a:t>
            </a:r>
          </a:p>
          <a:p>
            <a:pPr>
              <a:buNone/>
            </a:pPr>
            <a:r>
              <a:rPr lang="en-US" sz="1400" dirty="0" smtClean="0"/>
              <a:t>        }</a:t>
            </a:r>
          </a:p>
          <a:p>
            <a:pPr>
              <a:buNone/>
            </a:pPr>
            <a:r>
              <a:rPr lang="en-US" sz="1400" dirty="0" smtClean="0"/>
              <a:t>    </a:t>
            </a:r>
            <a:r>
              <a:rPr lang="en-US" sz="1400" b="1" dirty="0" smtClean="0"/>
              <a:t>return new </a:t>
            </a:r>
            <a:r>
              <a:rPr lang="en-US" sz="1400" b="1" dirty="0" err="1" smtClean="0"/>
              <a:t>ModelAndView</a:t>
            </a:r>
            <a:r>
              <a:rPr lang="en-US" sz="1400" b="1" dirty="0" smtClean="0"/>
              <a:t>("/</a:t>
            </a:r>
            <a:r>
              <a:rPr lang="en-US" sz="1400" b="1" dirty="0" err="1" smtClean="0"/>
              <a:t>Home.jsp","result",result</a:t>
            </a:r>
            <a:r>
              <a:rPr lang="en-US" sz="1400" b="1" dirty="0" smtClean="0"/>
              <a:t>+"");</a:t>
            </a:r>
          </a:p>
          <a:p>
            <a:pPr>
              <a:buNone/>
            </a:pPr>
            <a:r>
              <a:rPr lang="en-US" sz="1400" dirty="0" smtClean="0"/>
              <a:t>    } </a:t>
            </a:r>
          </a:p>
          <a:p>
            <a:pPr>
              <a:buNone/>
            </a:pPr>
            <a:r>
              <a:rPr lang="en-US" sz="1400" dirty="0" smtClean="0"/>
              <a:t>}</a:t>
            </a:r>
          </a:p>
          <a:p>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IN" sz="2000" b="1" dirty="0" smtClean="0"/>
              <a:t>View:</a:t>
            </a:r>
            <a:endParaRPr lang="en-US" sz="2000" dirty="0" smtClean="0"/>
          </a:p>
          <a:p>
            <a:pPr>
              <a:buNone/>
            </a:pPr>
            <a:r>
              <a:rPr lang="en-IN" sz="2000" dirty="0" smtClean="0"/>
              <a:t>Renders the output of the request to the client</a:t>
            </a:r>
            <a:endParaRPr lang="en-US" sz="2000" dirty="0" smtClean="0"/>
          </a:p>
          <a:p>
            <a:r>
              <a:rPr lang="en-IN" sz="2000" dirty="0" smtClean="0"/>
              <a:t> Implements the View interface</a:t>
            </a:r>
            <a:endParaRPr lang="en-US" sz="2000" dirty="0" smtClean="0"/>
          </a:p>
          <a:p>
            <a:r>
              <a:rPr lang="en-IN" sz="2000" dirty="0" smtClean="0"/>
              <a:t> Built-in support for</a:t>
            </a:r>
            <a:endParaRPr lang="en-US" sz="2000" dirty="0" smtClean="0"/>
          </a:p>
          <a:p>
            <a:pPr>
              <a:buNone/>
            </a:pPr>
            <a:r>
              <a:rPr lang="en-IN" sz="2000" dirty="0" smtClean="0"/>
              <a:t>		– JSP, XSLT, Velocity, </a:t>
            </a:r>
            <a:r>
              <a:rPr lang="en-IN" sz="2000" dirty="0" err="1" smtClean="0"/>
              <a:t>Freemaker</a:t>
            </a:r>
            <a:endParaRPr lang="en-US" sz="2000" dirty="0" smtClean="0"/>
          </a:p>
          <a:p>
            <a:pPr>
              <a:buNone/>
            </a:pPr>
            <a:r>
              <a:rPr lang="en-IN" sz="2000" dirty="0" smtClean="0"/>
              <a:t>		– Excel, PDF, </a:t>
            </a:r>
            <a:r>
              <a:rPr lang="en-IN" sz="2000" dirty="0" err="1" smtClean="0"/>
              <a:t>JasperReports</a:t>
            </a:r>
            <a:endParaRPr lang="en-US" sz="2000" dirty="0" smtClean="0"/>
          </a:p>
          <a:p>
            <a:pPr>
              <a:buNone/>
            </a:pPr>
            <a:r>
              <a:rPr lang="en-IN" sz="2000" b="1" dirty="0" smtClean="0"/>
              <a:t>View Resolvers</a:t>
            </a:r>
            <a:endParaRPr lang="en-US" sz="2000" dirty="0" smtClean="0"/>
          </a:p>
          <a:p>
            <a:r>
              <a:rPr lang="en-IN" sz="2000" dirty="0" smtClean="0"/>
              <a:t>Resolves logical view names returned from controllers into View objects</a:t>
            </a:r>
            <a:endParaRPr lang="en-US" sz="2000" dirty="0" smtClean="0"/>
          </a:p>
          <a:p>
            <a:r>
              <a:rPr lang="en-IN" sz="2000" dirty="0" smtClean="0"/>
              <a:t>Implements </a:t>
            </a:r>
            <a:r>
              <a:rPr lang="en-IN" sz="2000" dirty="0" err="1" smtClean="0"/>
              <a:t>ViewResolver</a:t>
            </a:r>
            <a:r>
              <a:rPr lang="en-IN" sz="2000" dirty="0" smtClean="0"/>
              <a:t> interface </a:t>
            </a:r>
            <a:endParaRPr lang="en-US" sz="2000" dirty="0" smtClean="0"/>
          </a:p>
          <a:p>
            <a:pPr>
              <a:buNone/>
            </a:pPr>
            <a:r>
              <a:rPr lang="en-IN" sz="2000" dirty="0" smtClean="0"/>
              <a:t>		– View </a:t>
            </a:r>
            <a:r>
              <a:rPr lang="en-IN" sz="2000" dirty="0" err="1" smtClean="0"/>
              <a:t>resolveViewName</a:t>
            </a:r>
            <a:r>
              <a:rPr lang="en-IN" sz="2000" dirty="0" smtClean="0"/>
              <a:t>(String </a:t>
            </a:r>
            <a:r>
              <a:rPr lang="en-IN" sz="2000" dirty="0" err="1" smtClean="0"/>
              <a:t>viewName</a:t>
            </a:r>
            <a:r>
              <a:rPr lang="en-IN" sz="2000" dirty="0" smtClean="0"/>
              <a:t>, Locale </a:t>
            </a:r>
            <a:r>
              <a:rPr lang="en-IN" sz="2000" dirty="0" err="1" smtClean="0"/>
              <a:t>locale</a:t>
            </a:r>
            <a:r>
              <a:rPr lang="en-IN" sz="2000" dirty="0" smtClean="0"/>
              <a:t>) throws 	  Exception</a:t>
            </a:r>
            <a:endParaRPr lang="en-US" sz="2000" dirty="0" smtClean="0"/>
          </a:p>
          <a:p>
            <a:r>
              <a:rPr lang="en-IN" sz="2000" dirty="0" smtClean="0"/>
              <a:t>Spring provides several implementations</a:t>
            </a:r>
            <a:endParaRPr lang="en-US" sz="2000" dirty="0" smtClean="0"/>
          </a:p>
          <a:p>
            <a:pPr>
              <a:buNone/>
            </a:pPr>
            <a:r>
              <a:rPr lang="en-IN" sz="2000" dirty="0" smtClean="0"/>
              <a:t>		– </a:t>
            </a:r>
            <a:r>
              <a:rPr lang="en-IN" sz="2000" dirty="0" err="1" smtClean="0"/>
              <a:t>UrlBasedViewResolver</a:t>
            </a:r>
            <a:r>
              <a:rPr lang="en-IN" sz="2000" dirty="0" smtClean="0"/>
              <a:t> 		</a:t>
            </a:r>
          </a:p>
          <a:p>
            <a:pPr>
              <a:buNone/>
            </a:pPr>
            <a:r>
              <a:rPr lang="en-IN" sz="2000" dirty="0" smtClean="0"/>
              <a:t>		– </a:t>
            </a:r>
            <a:r>
              <a:rPr lang="en-IN" sz="2000" dirty="0" err="1" smtClean="0"/>
              <a:t>InternalResourceViewResolver</a:t>
            </a:r>
            <a:endParaRPr lang="en-US" sz="2000" dirty="0" smtClean="0"/>
          </a:p>
          <a:p>
            <a:pPr>
              <a:buNone/>
            </a:pPr>
            <a:r>
              <a:rPr lang="en-IN" sz="2000" dirty="0" smtClean="0"/>
              <a:t>		– BeanNameViewResolver</a:t>
            </a:r>
            <a:endParaRPr lang="en-US" sz="2000" dirty="0" smtClean="0"/>
          </a:p>
          <a:p>
            <a:pPr>
              <a:buNone/>
            </a:pPr>
            <a:r>
              <a:rPr lang="en-IN" sz="2000" dirty="0" smtClean="0"/>
              <a:t>		– </a:t>
            </a:r>
            <a:r>
              <a:rPr lang="en-IN" sz="2000" dirty="0" err="1" smtClean="0"/>
              <a:t>ResourceBundleViewResolver</a:t>
            </a:r>
            <a:endParaRPr lang="en-US" sz="2000" dirty="0" smtClean="0"/>
          </a:p>
          <a:p>
            <a:pPr>
              <a:buNone/>
            </a:pPr>
            <a:r>
              <a:rPr lang="en-IN" sz="2000" dirty="0" smtClean="0"/>
              <a:t>		– </a:t>
            </a:r>
            <a:r>
              <a:rPr lang="en-IN" sz="2000" dirty="0" err="1" smtClean="0"/>
              <a:t>XmlViewResolver</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IN" sz="1600" b="1" dirty="0" err="1" smtClean="0"/>
              <a:t>UrlBasedViewResolver</a:t>
            </a:r>
            <a:endParaRPr lang="en-IN" sz="1600" b="1" dirty="0" smtClean="0"/>
          </a:p>
          <a:p>
            <a:pPr>
              <a:buNone/>
            </a:pPr>
            <a:r>
              <a:rPr lang="en-IN" sz="1600" dirty="0" smtClean="0"/>
              <a:t>	Simple implementation of the </a:t>
            </a:r>
            <a:r>
              <a:rPr lang="en-IN" sz="1600" dirty="0" err="1" smtClean="0"/>
              <a:t>ViewResolver</a:t>
            </a:r>
            <a:r>
              <a:rPr lang="en-IN" sz="1600" dirty="0" smtClean="0"/>
              <a:t> interface that effects the direct resolution of logical view names to URLs, without an explicit mapping definition. This is appropriate if your logical names match the names of your view resources in a straightforward manner, without the need for arbitrary mappings.</a:t>
            </a:r>
            <a:endParaRPr lang="en-US" sz="1600" dirty="0" smtClean="0"/>
          </a:p>
          <a:p>
            <a:pPr>
              <a:buNone/>
            </a:pPr>
            <a:r>
              <a:rPr lang="en-IN" sz="1600" dirty="0" smtClean="0"/>
              <a:t> </a:t>
            </a:r>
            <a:endParaRPr lang="en-US" sz="1600" dirty="0" smtClean="0"/>
          </a:p>
          <a:p>
            <a:pPr>
              <a:buNone/>
            </a:pPr>
            <a:r>
              <a:rPr lang="en-IN" sz="1600" dirty="0" smtClean="0"/>
              <a:t>	As an example, with JSP as a view technology, you can use the </a:t>
            </a:r>
            <a:r>
              <a:rPr lang="en-IN" sz="1600" dirty="0" err="1" smtClean="0"/>
              <a:t>UrlBasedViewResolver</a:t>
            </a:r>
            <a:r>
              <a:rPr lang="en-IN" sz="1600" dirty="0" smtClean="0"/>
              <a:t>. This view resolver translates a view name to a URL and hands the request over to the </a:t>
            </a:r>
            <a:r>
              <a:rPr lang="en-IN" sz="1600" dirty="0" err="1" smtClean="0"/>
              <a:t>RequestDispatcher</a:t>
            </a:r>
            <a:r>
              <a:rPr lang="en-IN" sz="1600" dirty="0" smtClean="0"/>
              <a:t> to render the view.</a:t>
            </a:r>
          </a:p>
          <a:p>
            <a:pPr>
              <a:buNone/>
            </a:pPr>
            <a:endParaRPr lang="en-US" sz="1600" dirty="0" smtClean="0"/>
          </a:p>
          <a:p>
            <a:pPr>
              <a:buNone/>
            </a:pPr>
            <a:r>
              <a:rPr lang="en-IN" sz="1600" dirty="0" smtClean="0"/>
              <a:t> </a:t>
            </a:r>
            <a:r>
              <a:rPr lang="en-IN" sz="1600" dirty="0" smtClean="0">
                <a:solidFill>
                  <a:srgbClr val="00B050"/>
                </a:solidFill>
              </a:rPr>
              <a:t>&lt;bean id="</a:t>
            </a:r>
            <a:r>
              <a:rPr lang="en-IN" sz="1600" dirty="0" err="1" smtClean="0">
                <a:solidFill>
                  <a:srgbClr val="00B050"/>
                </a:solidFill>
              </a:rPr>
              <a:t>viewResolver</a:t>
            </a:r>
            <a:r>
              <a:rPr lang="en-IN" sz="1600" dirty="0" smtClean="0">
                <a:solidFill>
                  <a:srgbClr val="00B050"/>
                </a:solidFill>
              </a:rPr>
              <a:t>"</a:t>
            </a:r>
            <a:endParaRPr lang="en-US" sz="1600" dirty="0" smtClean="0">
              <a:solidFill>
                <a:srgbClr val="00B050"/>
              </a:solidFill>
            </a:endParaRPr>
          </a:p>
          <a:p>
            <a:pPr>
              <a:buNone/>
            </a:pPr>
            <a:r>
              <a:rPr lang="en-IN" sz="1600" dirty="0" smtClean="0">
                <a:solidFill>
                  <a:srgbClr val="00B050"/>
                </a:solidFill>
              </a:rPr>
              <a:t>class="</a:t>
            </a:r>
            <a:r>
              <a:rPr lang="en-IN" sz="1600" dirty="0" err="1" smtClean="0">
                <a:solidFill>
                  <a:srgbClr val="00B050"/>
                </a:solidFill>
              </a:rPr>
              <a:t>org.springframework.web.servlet.view.UrlBasedViewResolver</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&lt;property name="</a:t>
            </a:r>
            <a:r>
              <a:rPr lang="en-IN" sz="1600" dirty="0" err="1" smtClean="0">
                <a:solidFill>
                  <a:srgbClr val="00B050"/>
                </a:solidFill>
              </a:rPr>
              <a:t>viewClass</a:t>
            </a:r>
            <a:r>
              <a:rPr lang="en-IN" sz="1600" dirty="0" smtClean="0">
                <a:solidFill>
                  <a:srgbClr val="00B050"/>
                </a:solidFill>
              </a:rPr>
              <a:t>" value="</a:t>
            </a:r>
            <a:r>
              <a:rPr lang="en-IN" sz="1600" dirty="0" err="1" smtClean="0">
                <a:solidFill>
                  <a:srgbClr val="00B050"/>
                </a:solidFill>
              </a:rPr>
              <a:t>org.springframework.web.servlet.view.JstlView</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&lt;property name="prefix" value="/WEB-INF/</a:t>
            </a:r>
            <a:r>
              <a:rPr lang="en-IN" sz="1600" dirty="0" err="1" smtClean="0">
                <a:solidFill>
                  <a:srgbClr val="00B050"/>
                </a:solidFill>
              </a:rPr>
              <a:t>jsp</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&lt;property name="suffix" value=".</a:t>
            </a:r>
            <a:r>
              <a:rPr lang="en-IN" sz="1600" dirty="0" err="1" smtClean="0">
                <a:solidFill>
                  <a:srgbClr val="00B050"/>
                </a:solidFill>
              </a:rPr>
              <a:t>jsp</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&lt;/bean&gt;</a:t>
            </a:r>
            <a:endParaRPr lang="en-US" sz="1600" dirty="0" smtClean="0">
              <a:solidFill>
                <a:srgbClr val="00B050"/>
              </a:solidFill>
            </a:endParaRPr>
          </a:p>
          <a:p>
            <a:pPr>
              <a:buNone/>
            </a:pPr>
            <a:r>
              <a:rPr lang="en-IN" sz="1600" dirty="0" smtClean="0"/>
              <a:t> </a:t>
            </a:r>
            <a:endParaRPr lang="en-US" sz="1600" dirty="0" smtClean="0"/>
          </a:p>
          <a:p>
            <a:pPr>
              <a:buNone/>
            </a:pPr>
            <a:r>
              <a:rPr lang="en-IN" sz="1600" dirty="0" smtClean="0"/>
              <a:t>	When returning login as a logical view name, this view resolver forwards the request to the</a:t>
            </a:r>
            <a:endParaRPr lang="en-US" sz="1600" dirty="0" smtClean="0"/>
          </a:p>
          <a:p>
            <a:pPr>
              <a:buNone/>
            </a:pPr>
            <a:r>
              <a:rPr lang="en-IN" sz="1600" dirty="0" smtClean="0"/>
              <a:t>	</a:t>
            </a:r>
            <a:r>
              <a:rPr lang="en-IN" sz="1600" dirty="0" err="1" smtClean="0"/>
              <a:t>RequestDispatcher</a:t>
            </a:r>
            <a:r>
              <a:rPr lang="en-IN" sz="1600" dirty="0" smtClean="0"/>
              <a:t> that will send the request to /WEB-INF/</a:t>
            </a:r>
            <a:r>
              <a:rPr lang="en-IN" sz="1600" dirty="0" err="1" smtClean="0"/>
              <a:t>jsp</a:t>
            </a:r>
            <a:r>
              <a:rPr lang="en-IN" sz="1600" dirty="0" smtClean="0"/>
              <a:t>/login.jsp.</a:t>
            </a:r>
            <a:endParaRPr lang="en-US" sz="1600" dirty="0" smtClean="0"/>
          </a:p>
          <a:p>
            <a:pPr>
              <a:buNone/>
            </a:pPr>
            <a:r>
              <a:rPr lang="en-IN" sz="1600" dirty="0" smtClean="0"/>
              <a:t> </a:t>
            </a:r>
            <a:endParaRPr lang="en-US" sz="1600" dirty="0" smtClean="0"/>
          </a:p>
          <a:p>
            <a:pPr>
              <a:buNone/>
            </a:pPr>
            <a:r>
              <a:rPr lang="en-IN" sz="1600" dirty="0" smtClean="0"/>
              <a:t>	This view resolver implementation additionally supports the feature of specifying the forward URLs and redirects the URLs. Forward URLs can be specified using ‘forward:’ as a prefix to the URL and redirect URLs can be specified using ‘redirect:’ as a prefix to the URL.</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err="1" smtClean="0"/>
              <a:t>InternalResourceViewResolver</a:t>
            </a:r>
            <a:r>
              <a:rPr lang="en-IN" sz="2000" dirty="0" smtClean="0"/>
              <a:t>:</a:t>
            </a:r>
            <a:endParaRPr lang="en-US" sz="20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IN" sz="1600" dirty="0" smtClean="0"/>
              <a:t>This is a subclass of </a:t>
            </a:r>
            <a:r>
              <a:rPr lang="en-IN" sz="1600" dirty="0" err="1" smtClean="0"/>
              <a:t>UrlBasedViewResolver</a:t>
            </a:r>
            <a:r>
              <a:rPr lang="en-IN" sz="1600" dirty="0" smtClean="0"/>
              <a:t> that supports </a:t>
            </a:r>
            <a:r>
              <a:rPr lang="en-IN" sz="1600" dirty="0" err="1" smtClean="0"/>
              <a:t>InternalResourceView</a:t>
            </a:r>
            <a:r>
              <a:rPr lang="en-IN" sz="1600" dirty="0" smtClean="0"/>
              <a:t> (in effect, </a:t>
            </a:r>
          </a:p>
          <a:p>
            <a:pPr>
              <a:buNone/>
            </a:pPr>
            <a:r>
              <a:rPr lang="en-IN" sz="1600" dirty="0" err="1" smtClean="0"/>
              <a:t>Servlets</a:t>
            </a:r>
            <a:r>
              <a:rPr lang="en-IN" sz="1600" dirty="0" smtClean="0"/>
              <a:t> and JSPs) and subclasses such as </a:t>
            </a:r>
            <a:r>
              <a:rPr lang="en-IN" sz="1600" dirty="0" err="1" smtClean="0"/>
              <a:t>JstlView</a:t>
            </a:r>
            <a:r>
              <a:rPr lang="en-IN" sz="1600" dirty="0" smtClean="0"/>
              <a:t> and </a:t>
            </a:r>
            <a:r>
              <a:rPr lang="en-IN" sz="1600" dirty="0" err="1" smtClean="0"/>
              <a:t>TilesView</a:t>
            </a:r>
            <a:r>
              <a:rPr lang="en-IN" sz="1600" dirty="0" smtClean="0"/>
              <a:t>.</a:t>
            </a:r>
            <a:endParaRPr lang="en-US" sz="1600" dirty="0" smtClean="0"/>
          </a:p>
          <a:p>
            <a:pPr>
              <a:buNone/>
            </a:pPr>
            <a:r>
              <a:rPr lang="en-IN" sz="1600" b="1" dirty="0" smtClean="0"/>
              <a:t> </a:t>
            </a:r>
            <a:endParaRPr lang="en-US" sz="1600" dirty="0" smtClean="0"/>
          </a:p>
          <a:p>
            <a:pPr>
              <a:buNone/>
            </a:pPr>
            <a:r>
              <a:rPr lang="en-IN" sz="1600" dirty="0" smtClean="0">
                <a:solidFill>
                  <a:srgbClr val="00B050"/>
                </a:solidFill>
              </a:rPr>
              <a:t>&lt;bean id="</a:t>
            </a:r>
            <a:r>
              <a:rPr lang="en-IN" sz="1600" dirty="0" err="1" smtClean="0">
                <a:solidFill>
                  <a:srgbClr val="00B050"/>
                </a:solidFill>
              </a:rPr>
              <a:t>viewResolver</a:t>
            </a:r>
            <a:r>
              <a:rPr lang="en-IN" sz="1600" dirty="0" smtClean="0">
                <a:solidFill>
                  <a:srgbClr val="00B050"/>
                </a:solidFill>
              </a:rPr>
              <a:t>"</a:t>
            </a:r>
            <a:endParaRPr lang="en-US" sz="1600" dirty="0" smtClean="0">
              <a:solidFill>
                <a:srgbClr val="00B050"/>
              </a:solidFill>
            </a:endParaRPr>
          </a:p>
          <a:p>
            <a:pPr>
              <a:buNone/>
            </a:pPr>
            <a:r>
              <a:rPr lang="en-IN" sz="1600" dirty="0" smtClean="0">
                <a:solidFill>
                  <a:srgbClr val="00B050"/>
                </a:solidFill>
              </a:rPr>
              <a:t>class="</a:t>
            </a:r>
            <a:r>
              <a:rPr lang="en-IN" sz="1600" dirty="0" err="1" smtClean="0">
                <a:solidFill>
                  <a:srgbClr val="00B050"/>
                </a:solidFill>
              </a:rPr>
              <a:t>org.springframework.web.servlet.view</a:t>
            </a:r>
            <a:r>
              <a:rPr lang="en-IN" sz="1600" dirty="0" smtClean="0">
                <a:solidFill>
                  <a:srgbClr val="00B050"/>
                </a:solidFill>
              </a:rPr>
              <a:t>. </a:t>
            </a:r>
            <a:r>
              <a:rPr lang="en-IN" sz="1600" dirty="0" err="1" smtClean="0">
                <a:solidFill>
                  <a:srgbClr val="00B050"/>
                </a:solidFill>
              </a:rPr>
              <a:t>InternalResourceViewResolver</a:t>
            </a:r>
            <a:r>
              <a:rPr lang="en-IN" sz="1600" dirty="0" smtClean="0">
                <a:solidFill>
                  <a:srgbClr val="00B050"/>
                </a:solidFill>
              </a:rPr>
              <a:t> "&gt;</a:t>
            </a:r>
            <a:endParaRPr lang="en-US" sz="1600" dirty="0" smtClean="0">
              <a:solidFill>
                <a:srgbClr val="00B050"/>
              </a:solidFill>
            </a:endParaRPr>
          </a:p>
          <a:p>
            <a:pPr>
              <a:buNone/>
            </a:pPr>
            <a:r>
              <a:rPr lang="en-IN" sz="1600" dirty="0" smtClean="0">
                <a:solidFill>
                  <a:srgbClr val="00B050"/>
                </a:solidFill>
              </a:rPr>
              <a:t>&lt;property name="</a:t>
            </a:r>
            <a:r>
              <a:rPr lang="en-IN" sz="1600" dirty="0" err="1" smtClean="0">
                <a:solidFill>
                  <a:srgbClr val="00B050"/>
                </a:solidFill>
              </a:rPr>
              <a:t>viewClass</a:t>
            </a:r>
            <a:r>
              <a:rPr lang="en-IN" sz="1600" dirty="0" smtClean="0">
                <a:solidFill>
                  <a:srgbClr val="00B050"/>
                </a:solidFill>
              </a:rPr>
              <a:t>" value="</a:t>
            </a:r>
            <a:r>
              <a:rPr lang="en-IN" sz="1600" dirty="0" err="1" smtClean="0">
                <a:solidFill>
                  <a:srgbClr val="00B050"/>
                </a:solidFill>
              </a:rPr>
              <a:t>org.springframework.web.servlet.view.InternalResourceView</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&lt;property name="prefix" value="/WEB-INF/</a:t>
            </a:r>
            <a:r>
              <a:rPr lang="en-IN" sz="1600" dirty="0" err="1" smtClean="0">
                <a:solidFill>
                  <a:srgbClr val="00B050"/>
                </a:solidFill>
              </a:rPr>
              <a:t>jsp</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&lt;property name="suffix" value=".</a:t>
            </a:r>
            <a:r>
              <a:rPr lang="en-IN" sz="1600" dirty="0" err="1" smtClean="0">
                <a:solidFill>
                  <a:srgbClr val="00B050"/>
                </a:solidFill>
              </a:rPr>
              <a:t>jsp</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&lt;/bean&gt;</a:t>
            </a:r>
            <a:endParaRPr lang="en-US" sz="1600" dirty="0" smtClean="0">
              <a:solidFill>
                <a:srgbClr val="00B050"/>
              </a:solidFill>
            </a:endParaRPr>
          </a:p>
          <a:p>
            <a:pPr>
              <a:buNone/>
            </a:pPr>
            <a:r>
              <a:rPr lang="en-IN" sz="1600" dirty="0" smtClean="0"/>
              <a:t>The preceding configuration looks almost same as the </a:t>
            </a:r>
            <a:r>
              <a:rPr lang="en-IN" sz="1600" dirty="0" err="1" smtClean="0"/>
              <a:t>UrlBasedViewResolver</a:t>
            </a:r>
            <a:r>
              <a:rPr lang="en-IN" sz="1600" dirty="0" smtClean="0"/>
              <a:t>, the strategy used</a:t>
            </a:r>
          </a:p>
          <a:p>
            <a:pPr>
              <a:buNone/>
            </a:pPr>
            <a:r>
              <a:rPr lang="en-IN" sz="1600" dirty="0" smtClean="0"/>
              <a:t>is also the same, but as described earlier this is a convenient class to use </a:t>
            </a:r>
          </a:p>
          <a:p>
            <a:pPr>
              <a:buNone/>
            </a:pPr>
            <a:r>
              <a:rPr lang="en-IN" sz="1600" dirty="0" err="1" smtClean="0"/>
              <a:t>InternalResourceView</a:t>
            </a:r>
            <a:r>
              <a:rPr lang="en-IN" sz="1600" dirty="0" smtClean="0"/>
              <a:t> and its subtypes, supporting to locate the internal resources (that </a:t>
            </a:r>
          </a:p>
          <a:p>
            <a:pPr>
              <a:buNone/>
            </a:pPr>
            <a:r>
              <a:rPr lang="en-IN" sz="1600" dirty="0" smtClean="0"/>
              <a:t>is, resources in the web application)</a:t>
            </a:r>
            <a:endParaRPr lang="en-US" sz="1600" dirty="0" smtClean="0"/>
          </a:p>
          <a:p>
            <a:pPr>
              <a:buNone/>
            </a:pPr>
            <a:r>
              <a:rPr lang="en-IN" sz="1600" dirty="0" smtClean="0"/>
              <a:t> </a:t>
            </a:r>
            <a:endParaRPr lang="en-US" sz="1600" dirty="0" smtClean="0"/>
          </a:p>
          <a:p>
            <a:pPr>
              <a:buNone/>
            </a:pPr>
            <a:r>
              <a:rPr lang="en-IN" sz="1600" dirty="0" smtClean="0"/>
              <a:t>Note:  1. Configuring a </a:t>
            </a:r>
            <a:r>
              <a:rPr lang="en-IN" sz="1600" dirty="0" err="1" smtClean="0"/>
              <a:t>viewClass</a:t>
            </a:r>
            <a:r>
              <a:rPr lang="en-IN" sz="1600" dirty="0" smtClean="0"/>
              <a:t> other than the </a:t>
            </a:r>
            <a:r>
              <a:rPr lang="en-IN" sz="1600" dirty="0" err="1" smtClean="0"/>
              <a:t>InternalResourceView</a:t>
            </a:r>
            <a:r>
              <a:rPr lang="en-IN" sz="1600" dirty="0" smtClean="0"/>
              <a:t> or its subclass to the          	</a:t>
            </a:r>
            <a:r>
              <a:rPr lang="en-IN" sz="1600" dirty="0" err="1" smtClean="0"/>
              <a:t>InternalResourceViewResolver</a:t>
            </a:r>
            <a:r>
              <a:rPr lang="en-IN" sz="1600" dirty="0" smtClean="0"/>
              <a:t> will throw an exception.</a:t>
            </a:r>
            <a:endParaRPr lang="en-US" sz="1600" dirty="0" smtClean="0"/>
          </a:p>
          <a:p>
            <a:pPr>
              <a:buNone/>
            </a:pPr>
            <a:r>
              <a:rPr lang="en-IN" sz="1600" dirty="0" smtClean="0"/>
              <a:t>            2. Here if the </a:t>
            </a:r>
            <a:r>
              <a:rPr lang="en-IN" sz="1600" dirty="0" err="1" smtClean="0"/>
              <a:t>viewClass</a:t>
            </a:r>
            <a:r>
              <a:rPr lang="en-IN" sz="1600" dirty="0" smtClean="0"/>
              <a:t> is not configured then it defaults to </a:t>
            </a:r>
            <a:r>
              <a:rPr lang="en-IN" sz="1600" dirty="0" err="1" smtClean="0"/>
              <a:t>InternalResourceView</a:t>
            </a:r>
            <a:r>
              <a:rPr lang="en-IN" sz="1600" dirty="0" smtClean="0"/>
              <a:t>.</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smtClean="0"/>
              <a:t>BeanNameViewResolver</a:t>
            </a:r>
            <a:endParaRPr lang="en-US" sz="2000" dirty="0"/>
          </a:p>
        </p:txBody>
      </p:sp>
      <p:sp>
        <p:nvSpPr>
          <p:cNvPr id="3" name="Content Placeholder 2"/>
          <p:cNvSpPr>
            <a:spLocks noGrp="1"/>
          </p:cNvSpPr>
          <p:nvPr>
            <p:ph idx="1"/>
          </p:nvPr>
        </p:nvSpPr>
        <p:spPr>
          <a:xfrm>
            <a:off x="457200" y="1219200"/>
            <a:ext cx="8229600" cy="4906963"/>
          </a:xfrm>
        </p:spPr>
        <p:txBody>
          <a:bodyPr>
            <a:normAutofit/>
          </a:bodyPr>
          <a:lstStyle/>
          <a:p>
            <a:r>
              <a:rPr lang="en-IN" sz="1800" dirty="0" smtClean="0"/>
              <a:t>The </a:t>
            </a:r>
            <a:r>
              <a:rPr lang="en-IN" sz="1800" dirty="0" err="1" smtClean="0"/>
              <a:t>org.springframework.web.servlet.view.BeanNameViewResolver</a:t>
            </a:r>
            <a:r>
              <a:rPr lang="en-IN" sz="1800" dirty="0" smtClean="0"/>
              <a:t> is a </a:t>
            </a:r>
            <a:r>
              <a:rPr lang="en-IN" sz="1800" dirty="0" err="1" smtClean="0"/>
              <a:t>ViewResolver</a:t>
            </a:r>
            <a:r>
              <a:rPr lang="en-IN" sz="1800" dirty="0" smtClean="0"/>
              <a:t> implementation that defines the view navigation strategy which </a:t>
            </a:r>
            <a:r>
              <a:rPr lang="en-IN" sz="1800" dirty="0" err="1" smtClean="0"/>
              <a:t>maos</a:t>
            </a:r>
            <a:r>
              <a:rPr lang="en-IN" sz="1800" dirty="0" smtClean="0"/>
              <a:t> the logical view name to the bean names in the application context to resolve the view.</a:t>
            </a:r>
            <a:endParaRPr lang="en-US" sz="1800" dirty="0" smtClean="0"/>
          </a:p>
          <a:p>
            <a:pPr>
              <a:buNone/>
            </a:pPr>
            <a:endParaRPr lang="en-US" sz="1800" dirty="0" smtClean="0"/>
          </a:p>
          <a:p>
            <a:pPr>
              <a:buNone/>
            </a:pPr>
            <a:r>
              <a:rPr lang="en-IN" sz="1800" dirty="0" smtClean="0"/>
              <a:t>	</a:t>
            </a:r>
            <a:r>
              <a:rPr lang="en-IN" sz="1800" dirty="0" smtClean="0">
                <a:solidFill>
                  <a:srgbClr val="00B050"/>
                </a:solidFill>
              </a:rPr>
              <a:t>&lt;bean id=”</a:t>
            </a:r>
            <a:r>
              <a:rPr lang="en-IN" sz="1800" dirty="0" err="1" smtClean="0">
                <a:solidFill>
                  <a:srgbClr val="00B050"/>
                </a:solidFill>
              </a:rPr>
              <a:t>viewResolver</a:t>
            </a:r>
            <a:r>
              <a:rPr lang="en-IN" sz="1800" dirty="0" smtClean="0">
                <a:solidFill>
                  <a:srgbClr val="00B050"/>
                </a:solidFill>
              </a:rPr>
              <a:t>” class=”</a:t>
            </a:r>
            <a:r>
              <a:rPr lang="en-IN" sz="1800" dirty="0" err="1" smtClean="0">
                <a:solidFill>
                  <a:srgbClr val="00B050"/>
                </a:solidFill>
              </a:rPr>
              <a:t>org.springframework.web.servlet.vew.BeanNameViewResolver</a:t>
            </a:r>
            <a:r>
              <a:rPr lang="en-IN" sz="1800" dirty="0" smtClean="0">
                <a:solidFill>
                  <a:srgbClr val="00B050"/>
                </a:solidFill>
              </a:rPr>
              <a:t>” /&gt;</a:t>
            </a:r>
            <a:endParaRPr lang="en-US" sz="1800" dirty="0" smtClean="0">
              <a:solidFill>
                <a:srgbClr val="00B050"/>
              </a:solidFill>
            </a:endParaRPr>
          </a:p>
          <a:p>
            <a:pPr>
              <a:buNone/>
            </a:pPr>
            <a:endParaRPr lang="en-US" sz="1800" dirty="0" smtClean="0"/>
          </a:p>
          <a:p>
            <a:r>
              <a:rPr lang="en-IN" sz="1800" dirty="0" smtClean="0"/>
              <a:t>As discussed above , the </a:t>
            </a:r>
            <a:r>
              <a:rPr lang="en-IN" sz="1800" dirty="0" err="1" smtClean="0"/>
              <a:t>BeanNameViewResolver</a:t>
            </a:r>
            <a:r>
              <a:rPr lang="en-IN" sz="1800" dirty="0" smtClean="0"/>
              <a:t> locates the view by matching the logical view name with the bean name in the application context, but in case we have many views it is generally not a better practice to mix the views with the main application context </a:t>
            </a:r>
            <a:r>
              <a:rPr lang="en-IN" sz="1800" dirty="0" err="1" smtClean="0"/>
              <a:t>beans.To</a:t>
            </a:r>
            <a:r>
              <a:rPr lang="en-IN" sz="1800" dirty="0" smtClean="0"/>
              <a:t> manage these kinds of situations we can use </a:t>
            </a:r>
            <a:r>
              <a:rPr lang="en-IN" sz="1800" dirty="0" err="1" smtClean="0"/>
              <a:t>XmlViewResolver</a:t>
            </a:r>
            <a:r>
              <a:rPr lang="en-IN" sz="1800" dirty="0" smtClean="0"/>
              <a:t>.</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b="1" dirty="0" err="1" smtClean="0"/>
              <a:t>XmlViewResolver</a:t>
            </a:r>
            <a:r>
              <a:rPr lang="en-IN" sz="1800" b="1" dirty="0" smtClean="0"/>
              <a:t>:</a:t>
            </a:r>
            <a:endParaRPr lang="en-US" sz="1800" dirty="0" smtClean="0"/>
          </a:p>
          <a:p>
            <a:pPr>
              <a:buNone/>
            </a:pPr>
            <a:r>
              <a:rPr lang="en-IN" sz="1800" dirty="0" smtClean="0"/>
              <a:t> </a:t>
            </a:r>
            <a:endParaRPr lang="en-US" sz="1800" dirty="0" smtClean="0"/>
          </a:p>
          <a:p>
            <a:pPr>
              <a:buNone/>
            </a:pPr>
            <a:r>
              <a:rPr lang="en-IN" sz="1800" dirty="0" smtClean="0"/>
              <a:t>      This view resolver defines the view navigation strategy which maps the logical </a:t>
            </a:r>
            <a:r>
              <a:rPr lang="en-IN" sz="1800" dirty="0" err="1" smtClean="0"/>
              <a:t>viewname</a:t>
            </a:r>
            <a:r>
              <a:rPr lang="en-IN" sz="1800" dirty="0" smtClean="0"/>
              <a:t> to the bean names in the spring Beans XML file configured to its ‘location’ property for resolving the view.</a:t>
            </a:r>
            <a:endParaRPr lang="en-US" sz="1800" dirty="0" smtClean="0"/>
          </a:p>
          <a:p>
            <a:pPr>
              <a:buNone/>
            </a:pPr>
            <a:r>
              <a:rPr lang="en-IN" sz="1800" dirty="0" smtClean="0"/>
              <a:t> </a:t>
            </a:r>
            <a:endParaRPr lang="en-US" sz="1800" dirty="0" smtClean="0"/>
          </a:p>
          <a:p>
            <a:pPr lvl="1">
              <a:buNone/>
            </a:pPr>
            <a:r>
              <a:rPr lang="en-IN" sz="1400" dirty="0" smtClean="0">
                <a:solidFill>
                  <a:srgbClr val="00B050"/>
                </a:solidFill>
              </a:rPr>
              <a:t>&lt;bean id=”</a:t>
            </a:r>
            <a:r>
              <a:rPr lang="en-IN" sz="1400" dirty="0" err="1" smtClean="0">
                <a:solidFill>
                  <a:srgbClr val="00B050"/>
                </a:solidFill>
              </a:rPr>
              <a:t>viewResolver</a:t>
            </a:r>
            <a:r>
              <a:rPr lang="en-IN" sz="1400" dirty="0" smtClean="0">
                <a:solidFill>
                  <a:srgbClr val="00B050"/>
                </a:solidFill>
              </a:rPr>
              <a:t>” class=”</a:t>
            </a:r>
            <a:r>
              <a:rPr lang="en-IN" sz="1400" dirty="0" err="1" smtClean="0">
                <a:solidFill>
                  <a:srgbClr val="00B050"/>
                </a:solidFill>
              </a:rPr>
              <a:t>org.springframework.web.servlet.view.XmlViewResolver</a:t>
            </a:r>
            <a:r>
              <a:rPr lang="en-IN" sz="1400" dirty="0" smtClean="0">
                <a:solidFill>
                  <a:srgbClr val="00B050"/>
                </a:solidFill>
              </a:rPr>
              <a:t>”&gt;</a:t>
            </a:r>
            <a:endParaRPr lang="en-US" sz="1400" dirty="0" smtClean="0">
              <a:solidFill>
                <a:srgbClr val="00B050"/>
              </a:solidFill>
            </a:endParaRPr>
          </a:p>
          <a:p>
            <a:pPr lvl="1">
              <a:buNone/>
            </a:pPr>
            <a:r>
              <a:rPr lang="en-IN" sz="1400" dirty="0" smtClean="0">
                <a:solidFill>
                  <a:srgbClr val="00B050"/>
                </a:solidFill>
              </a:rPr>
              <a:t>&lt;property name=”location” value=”/WEB-INF/views/MyViews.xml” /&gt;</a:t>
            </a:r>
            <a:endParaRPr lang="en-US" sz="1400" dirty="0" smtClean="0">
              <a:solidFill>
                <a:srgbClr val="00B050"/>
              </a:solidFill>
            </a:endParaRPr>
          </a:p>
          <a:p>
            <a:pPr lvl="1">
              <a:buNone/>
            </a:pPr>
            <a:r>
              <a:rPr lang="en-IN" sz="1400" dirty="0" smtClean="0">
                <a:solidFill>
                  <a:srgbClr val="00B050"/>
                </a:solidFill>
              </a:rPr>
              <a:t>&lt;/bean&gt;</a:t>
            </a:r>
            <a:endParaRPr lang="en-US" sz="1400" dirty="0" smtClean="0">
              <a:solidFill>
                <a:srgbClr val="00B050"/>
              </a:solidFill>
            </a:endParaRPr>
          </a:p>
          <a:p>
            <a:pPr>
              <a:buNone/>
            </a:pPr>
            <a:r>
              <a:rPr lang="en-IN" sz="1800" dirty="0" smtClean="0"/>
              <a:t> </a:t>
            </a:r>
            <a:endParaRPr lang="en-US" sz="1800" dirty="0" smtClean="0"/>
          </a:p>
          <a:p>
            <a:pPr>
              <a:buNone/>
            </a:pPr>
            <a:r>
              <a:rPr lang="en-IN" sz="1800" dirty="0" smtClean="0"/>
              <a:t>	The ‘location’ attribute specifies the spring Beans XML configuration file in which the views have to be located. If this property is not configured then the </a:t>
            </a:r>
            <a:r>
              <a:rPr lang="en-IN" sz="1800" dirty="0" err="1" smtClean="0"/>
              <a:t>XmlViewResolver</a:t>
            </a:r>
            <a:r>
              <a:rPr lang="en-IN" sz="1800" dirty="0" smtClean="0"/>
              <a:t> by defaults looks for the definitions in ‘WEB-INF/views.xml’ file.</a:t>
            </a: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buNone/>
            </a:pPr>
            <a:r>
              <a:rPr lang="en-IN" sz="1200" b="1" dirty="0" err="1" smtClean="0"/>
              <a:t>ResourceBundleViewResolver</a:t>
            </a:r>
            <a:r>
              <a:rPr lang="en-IN" sz="1200" b="1" dirty="0" smtClean="0"/>
              <a:t>:</a:t>
            </a:r>
            <a:endParaRPr lang="en-US" sz="1200" dirty="0" smtClean="0"/>
          </a:p>
          <a:p>
            <a:r>
              <a:rPr lang="en-IN" sz="1200" dirty="0" smtClean="0"/>
              <a:t> The View definitions are kept in a separate configuration file</a:t>
            </a:r>
            <a:endParaRPr lang="en-US" sz="1200" dirty="0" smtClean="0"/>
          </a:p>
          <a:p>
            <a:pPr lvl="1">
              <a:buNone/>
            </a:pPr>
            <a:r>
              <a:rPr lang="en-IN" sz="1200" dirty="0" smtClean="0"/>
              <a:t>	– You do not have to configure view beans in the application context file</a:t>
            </a:r>
          </a:p>
          <a:p>
            <a:pPr lvl="1">
              <a:buNone/>
            </a:pPr>
            <a:r>
              <a:rPr lang="en-IN" sz="1200" dirty="0" smtClean="0"/>
              <a:t>	_ You should configure the  following code  in  &lt;</a:t>
            </a:r>
            <a:r>
              <a:rPr lang="en-IN" sz="1200" dirty="0" err="1" smtClean="0"/>
              <a:t>servlet</a:t>
            </a:r>
            <a:r>
              <a:rPr lang="en-IN" sz="1200" dirty="0" smtClean="0"/>
              <a:t>-name&gt;-servlet.xml  file.</a:t>
            </a:r>
            <a:endParaRPr lang="en-US" sz="1200" dirty="0" smtClean="0"/>
          </a:p>
          <a:p>
            <a:r>
              <a:rPr lang="en-IN" sz="1200" dirty="0" smtClean="0"/>
              <a:t>Supports internationalization (I18N)</a:t>
            </a:r>
            <a:endParaRPr lang="en-US" sz="1200" dirty="0" smtClean="0"/>
          </a:p>
          <a:p>
            <a:pPr>
              <a:buNone/>
            </a:pPr>
            <a:r>
              <a:rPr lang="en-IN" sz="1200" dirty="0" smtClean="0">
                <a:solidFill>
                  <a:srgbClr val="00B050"/>
                </a:solidFill>
              </a:rPr>
              <a:t>&lt;bean id="</a:t>
            </a:r>
            <a:r>
              <a:rPr lang="en-IN" sz="1200" dirty="0" err="1" smtClean="0">
                <a:solidFill>
                  <a:srgbClr val="00B050"/>
                </a:solidFill>
              </a:rPr>
              <a:t>viewResolver</a:t>
            </a:r>
            <a:r>
              <a:rPr lang="en-IN" sz="1200" dirty="0" smtClean="0">
                <a:solidFill>
                  <a:srgbClr val="00B050"/>
                </a:solidFill>
              </a:rPr>
              <a:t>"</a:t>
            </a:r>
            <a:endParaRPr lang="en-US" sz="1200" dirty="0" smtClean="0">
              <a:solidFill>
                <a:srgbClr val="00B050"/>
              </a:solidFill>
            </a:endParaRPr>
          </a:p>
          <a:p>
            <a:pPr>
              <a:buNone/>
            </a:pPr>
            <a:r>
              <a:rPr lang="en-IN" sz="1200" dirty="0" smtClean="0">
                <a:solidFill>
                  <a:srgbClr val="00B050"/>
                </a:solidFill>
              </a:rPr>
              <a:t>    class="</a:t>
            </a:r>
            <a:r>
              <a:rPr lang="en-IN" sz="1200" dirty="0" err="1" smtClean="0">
                <a:solidFill>
                  <a:srgbClr val="00B050"/>
                </a:solidFill>
              </a:rPr>
              <a:t>org.springframework.web.servlet.view.ResourceBundleViewResolver</a:t>
            </a:r>
            <a:r>
              <a:rPr lang="en-IN" sz="1200" dirty="0" smtClean="0">
                <a:solidFill>
                  <a:srgbClr val="00B050"/>
                </a:solidFill>
              </a:rPr>
              <a:t>"&gt;</a:t>
            </a:r>
            <a:endParaRPr lang="en-US" sz="1200" dirty="0" smtClean="0">
              <a:solidFill>
                <a:srgbClr val="00B050"/>
              </a:solidFill>
            </a:endParaRPr>
          </a:p>
          <a:p>
            <a:pPr>
              <a:buNone/>
            </a:pPr>
            <a:r>
              <a:rPr lang="en-IN" sz="1200" dirty="0" smtClean="0">
                <a:solidFill>
                  <a:srgbClr val="00B050"/>
                </a:solidFill>
              </a:rPr>
              <a:t>&lt;property name="</a:t>
            </a:r>
            <a:r>
              <a:rPr lang="en-IN" sz="1200" dirty="0" err="1" smtClean="0">
                <a:solidFill>
                  <a:srgbClr val="00B050"/>
                </a:solidFill>
              </a:rPr>
              <a:t>basename</a:t>
            </a:r>
            <a:r>
              <a:rPr lang="en-IN" sz="1200" dirty="0" smtClean="0">
                <a:solidFill>
                  <a:srgbClr val="00B050"/>
                </a:solidFill>
              </a:rPr>
              <a:t>" value="views"/&gt;</a:t>
            </a:r>
            <a:endParaRPr lang="en-US" sz="1200" dirty="0" smtClean="0">
              <a:solidFill>
                <a:srgbClr val="00B050"/>
              </a:solidFill>
            </a:endParaRPr>
          </a:p>
          <a:p>
            <a:pPr>
              <a:buNone/>
            </a:pPr>
            <a:r>
              <a:rPr lang="en-IN" sz="1200" dirty="0" smtClean="0">
                <a:solidFill>
                  <a:srgbClr val="00B050"/>
                </a:solidFill>
              </a:rPr>
              <a:t>&lt;/bean&gt;</a:t>
            </a:r>
            <a:endParaRPr lang="en-US" sz="1200" dirty="0" smtClean="0">
              <a:solidFill>
                <a:srgbClr val="00B050"/>
              </a:solidFill>
            </a:endParaRPr>
          </a:p>
          <a:p>
            <a:pPr>
              <a:buNone/>
            </a:pPr>
            <a:r>
              <a:rPr lang="en-IN" sz="1200" dirty="0" smtClean="0"/>
              <a:t> </a:t>
            </a:r>
            <a:endParaRPr lang="en-US" sz="1200" dirty="0" smtClean="0"/>
          </a:p>
          <a:p>
            <a:pPr>
              <a:buNone/>
            </a:pPr>
            <a:r>
              <a:rPr lang="en-IN" sz="1200" b="1" dirty="0" smtClean="0"/>
              <a:t>Example: </a:t>
            </a:r>
            <a:r>
              <a:rPr lang="en-IN" sz="1200" b="1" dirty="0" err="1" smtClean="0"/>
              <a:t>views.properties</a:t>
            </a:r>
            <a:endParaRPr lang="en-US" sz="1200" dirty="0" smtClean="0"/>
          </a:p>
          <a:p>
            <a:pPr>
              <a:buNone/>
            </a:pPr>
            <a:r>
              <a:rPr lang="en-IN" sz="1200" dirty="0" smtClean="0"/>
              <a:t>user.(class)=</a:t>
            </a:r>
            <a:r>
              <a:rPr lang="en-IN" sz="1200" dirty="0" err="1" smtClean="0"/>
              <a:t>org.springframework.web.servlet.view.JstlView</a:t>
            </a:r>
            <a:endParaRPr lang="en-US" sz="1200" dirty="0" smtClean="0"/>
          </a:p>
          <a:p>
            <a:pPr>
              <a:buNone/>
            </a:pPr>
            <a:r>
              <a:rPr lang="en-IN" sz="1200" dirty="0" smtClean="0"/>
              <a:t>user.url=/WEB-INF/views/user.jsp</a:t>
            </a:r>
            <a:endParaRPr lang="en-US" sz="1200" dirty="0" smtClean="0"/>
          </a:p>
          <a:p>
            <a:pPr>
              <a:buNone/>
            </a:pPr>
            <a:r>
              <a:rPr lang="en-IN" sz="1200" dirty="0" err="1" smtClean="0"/>
              <a:t>userList</a:t>
            </a:r>
            <a:r>
              <a:rPr lang="en-IN" sz="1200" dirty="0" smtClean="0"/>
              <a:t>.(class)=</a:t>
            </a:r>
            <a:r>
              <a:rPr lang="en-IN" sz="1200" dirty="0" err="1" smtClean="0"/>
              <a:t>org.springframework.web.servlet.view.JstlView</a:t>
            </a:r>
            <a:endParaRPr lang="en-US" sz="1200" dirty="0" smtClean="0"/>
          </a:p>
          <a:p>
            <a:pPr>
              <a:buNone/>
            </a:pPr>
            <a:r>
              <a:rPr lang="en-IN" sz="1200" dirty="0" smtClean="0"/>
              <a:t>userList.url=/WEB-INF/views/userList.jsp</a:t>
            </a:r>
            <a:endParaRPr lang="en-US" sz="1200" dirty="0" smtClean="0"/>
          </a:p>
          <a:p>
            <a:pPr>
              <a:buNone/>
            </a:pPr>
            <a:endParaRPr lang="en-US" sz="1200" dirty="0" smtClean="0"/>
          </a:p>
          <a:p>
            <a:pPr>
              <a:buNone/>
            </a:pPr>
            <a:r>
              <a:rPr lang="en-IN" sz="1200" b="1" dirty="0" smtClean="0"/>
              <a:t>In case of Tiles: </a:t>
            </a:r>
          </a:p>
          <a:p>
            <a:pPr>
              <a:buNone/>
            </a:pPr>
            <a:r>
              <a:rPr lang="en-IN" sz="1200" dirty="0" smtClean="0"/>
              <a:t>Configure the following code in &lt;</a:t>
            </a:r>
            <a:r>
              <a:rPr lang="en-IN" sz="1200" dirty="0" err="1" smtClean="0"/>
              <a:t>servlet</a:t>
            </a:r>
            <a:r>
              <a:rPr lang="en-IN" sz="1200" dirty="0" smtClean="0"/>
              <a:t>-name&gt;-servlet.xml  file.</a:t>
            </a:r>
          </a:p>
          <a:p>
            <a:pPr>
              <a:buNone/>
            </a:pPr>
            <a:r>
              <a:rPr lang="en-US" sz="1200" dirty="0" smtClean="0"/>
              <a:t>&lt;bean id="</a:t>
            </a:r>
            <a:r>
              <a:rPr lang="en-US" sz="1200" dirty="0" err="1" smtClean="0"/>
              <a:t>tilesViewResolver</a:t>
            </a:r>
            <a:r>
              <a:rPr lang="en-US" sz="1200" dirty="0" smtClean="0"/>
              <a:t>" class="</a:t>
            </a:r>
            <a:r>
              <a:rPr lang="en-US" sz="1200" dirty="0" err="1" smtClean="0"/>
              <a:t>org.springframework.web.servlet.view.ResourceBundleViewResolver</a:t>
            </a:r>
            <a:r>
              <a:rPr lang="en-US" sz="1200" dirty="0" smtClean="0"/>
              <a:t>" p:basename="views" /&gt;</a:t>
            </a:r>
          </a:p>
          <a:p>
            <a:pPr>
              <a:buNone/>
            </a:pPr>
            <a:r>
              <a:rPr lang="en-US" sz="1200" dirty="0" smtClean="0"/>
              <a:t> &lt;bean id="</a:t>
            </a:r>
            <a:r>
              <a:rPr lang="en-US" sz="1200" dirty="0" err="1" smtClean="0"/>
              <a:t>tilesConfigurer</a:t>
            </a:r>
            <a:r>
              <a:rPr lang="en-US" sz="1200" dirty="0" smtClean="0"/>
              <a:t>"</a:t>
            </a:r>
          </a:p>
          <a:p>
            <a:pPr>
              <a:buNone/>
            </a:pPr>
            <a:r>
              <a:rPr lang="en-US" sz="1200" dirty="0" smtClean="0"/>
              <a:t>        class="org.springframework.web.servlet.view.tiles2.TilesConfigurer" p:definitions="/WEB-INF/context/tiles.xml"/&gt;</a:t>
            </a:r>
          </a:p>
          <a:p>
            <a:pPr>
              <a:buNone/>
            </a:pPr>
            <a:endParaRPr lang="en-US" sz="1200" dirty="0" smtClean="0"/>
          </a:p>
          <a:p>
            <a:pPr>
              <a:buNone/>
            </a:pPr>
            <a:r>
              <a:rPr lang="en-IN" sz="1200" b="1" dirty="0" err="1" smtClean="0"/>
              <a:t>views.properties</a:t>
            </a:r>
            <a:endParaRPr lang="en-US" sz="1200" dirty="0" smtClean="0"/>
          </a:p>
          <a:p>
            <a:pPr>
              <a:buNone/>
            </a:pPr>
            <a:r>
              <a:rPr lang="en-IN" sz="1200" dirty="0" smtClean="0"/>
              <a:t>user.(class)=org.springframework.web.servlet.view.tiles2.TilesView</a:t>
            </a:r>
            <a:endParaRPr lang="en-US" sz="1200" dirty="0" smtClean="0"/>
          </a:p>
          <a:p>
            <a:pPr>
              <a:buNone/>
            </a:pPr>
            <a:r>
              <a:rPr lang="en-IN" sz="1200" dirty="0" smtClean="0"/>
              <a:t>user.url=user</a:t>
            </a:r>
            <a:endParaRPr lang="en-US" sz="1200" dirty="0" smtClean="0"/>
          </a:p>
          <a:p>
            <a:pPr>
              <a:buNone/>
            </a:pPr>
            <a:endParaRPr lang="en-US" sz="1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US" sz="1800" b="1" dirty="0" smtClean="0"/>
              <a:t>Following configuration is required in tiles.xml file</a:t>
            </a:r>
          </a:p>
          <a:p>
            <a:pPr>
              <a:buNone/>
            </a:pPr>
            <a:r>
              <a:rPr lang="en-US" sz="1800" dirty="0" smtClean="0"/>
              <a:t>&lt;tiles-definitions&gt;</a:t>
            </a:r>
          </a:p>
          <a:p>
            <a:pPr>
              <a:buNone/>
            </a:pPr>
            <a:r>
              <a:rPr lang="en-US" sz="1800" dirty="0" smtClean="0"/>
              <a:t>	&lt;definition name="</a:t>
            </a:r>
            <a:r>
              <a:rPr lang="en-US" sz="1800" dirty="0" err="1" smtClean="0"/>
              <a:t>baseLayout</a:t>
            </a:r>
            <a:r>
              <a:rPr lang="en-US" sz="1800" dirty="0" smtClean="0"/>
              <a:t>" template="/WEB-INF/views/layout.jsp"&gt;</a:t>
            </a:r>
          </a:p>
          <a:p>
            <a:pPr>
              <a:buNone/>
            </a:pPr>
            <a:r>
              <a:rPr lang="en-US" sz="1800" dirty="0" smtClean="0"/>
              <a:t>		&lt;put-attribute name="title" value="" /&gt;</a:t>
            </a:r>
          </a:p>
          <a:p>
            <a:pPr>
              <a:buNone/>
            </a:pPr>
            <a:r>
              <a:rPr lang="en-US" sz="1800" dirty="0" smtClean="0"/>
              <a:t>		&lt;put-attribute name="header" value="/WEB-INF/views/header.jsp" /&gt;</a:t>
            </a:r>
          </a:p>
          <a:p>
            <a:pPr>
              <a:buNone/>
            </a:pPr>
            <a:r>
              <a:rPr lang="en-US" sz="1800" dirty="0" smtClean="0"/>
              <a:t>		&lt;put-attribute name="body" value="" /&gt;</a:t>
            </a:r>
          </a:p>
          <a:p>
            <a:pPr>
              <a:buNone/>
            </a:pPr>
            <a:r>
              <a:rPr lang="en-US" sz="1800" dirty="0" smtClean="0"/>
              <a:t>		&lt;put-attribute name="footer" value="/WEB-INF/views/footer.jsp" /&gt;</a:t>
            </a:r>
          </a:p>
          <a:p>
            <a:pPr>
              <a:buNone/>
            </a:pPr>
            <a:r>
              <a:rPr lang="en-US" sz="1800" dirty="0" smtClean="0"/>
              <a:t>	&lt;/definition&gt;</a:t>
            </a:r>
          </a:p>
          <a:p>
            <a:pPr>
              <a:buNone/>
            </a:pPr>
            <a:r>
              <a:rPr lang="en-US" sz="1800" dirty="0" smtClean="0"/>
              <a:t>	&lt;definition name=“</a:t>
            </a:r>
            <a:r>
              <a:rPr lang="en-IN" sz="1800" dirty="0" smtClean="0"/>
              <a:t>user</a:t>
            </a:r>
            <a:r>
              <a:rPr lang="en-US" sz="1800" dirty="0" smtClean="0"/>
              <a:t>" extends="</a:t>
            </a:r>
            <a:r>
              <a:rPr lang="en-US" sz="1800" dirty="0" err="1" smtClean="0"/>
              <a:t>baseLayout</a:t>
            </a:r>
            <a:r>
              <a:rPr lang="en-US" sz="1800" dirty="0" smtClean="0"/>
              <a:t>"&gt;</a:t>
            </a:r>
          </a:p>
          <a:p>
            <a:pPr>
              <a:buNone/>
            </a:pPr>
            <a:r>
              <a:rPr lang="en-US" sz="1800" dirty="0" smtClean="0"/>
              <a:t>		&lt;put-attribute name="title" value=“User Login Page" /&gt;</a:t>
            </a:r>
          </a:p>
          <a:p>
            <a:pPr>
              <a:buNone/>
            </a:pPr>
            <a:r>
              <a:rPr lang="en-US" sz="1800" dirty="0" smtClean="0"/>
              <a:t>		&lt;put-attribute name="body"</a:t>
            </a:r>
          </a:p>
          <a:p>
            <a:pPr>
              <a:buNone/>
            </a:pPr>
            <a:r>
              <a:rPr lang="en-US" sz="1800" dirty="0" smtClean="0"/>
              <a:t>			value="/WEB-INF/views/user.jsp" /&gt;</a:t>
            </a:r>
          </a:p>
          <a:p>
            <a:pPr>
              <a:buNone/>
            </a:pPr>
            <a:r>
              <a:rPr lang="en-US" sz="1800" dirty="0" smtClean="0"/>
              <a:t>		&lt;put-list-attribute name="</a:t>
            </a:r>
            <a:r>
              <a:rPr lang="en-US" sz="1800" dirty="0" err="1" smtClean="0"/>
              <a:t>styleSheets</a:t>
            </a:r>
            <a:r>
              <a:rPr lang="en-US" sz="1800" dirty="0" smtClean="0"/>
              <a:t>"&gt;</a:t>
            </a:r>
          </a:p>
          <a:p>
            <a:pPr>
              <a:buNone/>
            </a:pPr>
            <a:r>
              <a:rPr lang="en-US" sz="1800" dirty="0" smtClean="0"/>
              <a:t>			&lt;add-attribute value="</a:t>
            </a:r>
            <a:r>
              <a:rPr lang="en-US" sz="1800" dirty="0" err="1" smtClean="0"/>
              <a:t>css</a:t>
            </a:r>
            <a:r>
              <a:rPr lang="en-US" sz="1800" dirty="0" smtClean="0"/>
              <a:t>/style.css" /&gt;</a:t>
            </a:r>
          </a:p>
          <a:p>
            <a:pPr>
              <a:buNone/>
            </a:pPr>
            <a:r>
              <a:rPr lang="en-US" sz="1800" dirty="0" smtClean="0"/>
              <a:t>		&lt;/put-list-attribute&gt;</a:t>
            </a:r>
          </a:p>
          <a:p>
            <a:pPr>
              <a:buNone/>
            </a:pPr>
            <a:r>
              <a:rPr lang="en-US" sz="1800" dirty="0" smtClean="0"/>
              <a:t>	&lt;/definition&gt;</a:t>
            </a:r>
          </a:p>
          <a:p>
            <a:pPr>
              <a:buNone/>
            </a:pPr>
            <a:r>
              <a:rPr lang="en-US" sz="1800" dirty="0" smtClean="0"/>
              <a:t>&lt;/tiles-definitions&gt;</a:t>
            </a:r>
          </a:p>
          <a:p>
            <a:pPr>
              <a:buNone/>
            </a:pP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IN" sz="1600" b="1" dirty="0" smtClean="0"/>
              <a:t>Configuring Multiple </a:t>
            </a:r>
            <a:r>
              <a:rPr lang="en-IN" sz="1600" b="1" dirty="0" err="1" smtClean="0"/>
              <a:t>ViewResolver</a:t>
            </a:r>
            <a:r>
              <a:rPr lang="en-IN" sz="1600" b="1" dirty="0" smtClean="0"/>
              <a:t>:</a:t>
            </a:r>
            <a:endParaRPr lang="en-US" sz="1600" dirty="0" smtClean="0"/>
          </a:p>
          <a:p>
            <a:pPr>
              <a:buNone/>
            </a:pPr>
            <a:r>
              <a:rPr lang="en-IN" sz="1600" dirty="0" smtClean="0">
                <a:solidFill>
                  <a:srgbClr val="00B050"/>
                </a:solidFill>
              </a:rPr>
              <a:t>&lt;bean  class=”</a:t>
            </a:r>
            <a:r>
              <a:rPr lang="en-IN" sz="1600" dirty="0" err="1" smtClean="0">
                <a:solidFill>
                  <a:srgbClr val="00B050"/>
                </a:solidFill>
              </a:rPr>
              <a:t>org.springframework.web.servlet.view.XmlViewResolver</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&lt;property name=”location” value=”/WEB-INF/views/MyViews.xml” /&gt;</a:t>
            </a:r>
            <a:endParaRPr lang="en-US" sz="1600" dirty="0" smtClean="0">
              <a:solidFill>
                <a:srgbClr val="00B050"/>
              </a:solidFill>
            </a:endParaRPr>
          </a:p>
          <a:p>
            <a:pPr>
              <a:buNone/>
            </a:pPr>
            <a:r>
              <a:rPr lang="en-IN" sz="1600" dirty="0" smtClean="0">
                <a:solidFill>
                  <a:srgbClr val="00B050"/>
                </a:solidFill>
              </a:rPr>
              <a:t>&lt;property name=”order” value=”0” /&gt;</a:t>
            </a:r>
            <a:endParaRPr lang="en-US" sz="1600" dirty="0" smtClean="0">
              <a:solidFill>
                <a:srgbClr val="00B050"/>
              </a:solidFill>
            </a:endParaRPr>
          </a:p>
          <a:p>
            <a:pPr>
              <a:buNone/>
            </a:pPr>
            <a:r>
              <a:rPr lang="en-IN" sz="1600" dirty="0" smtClean="0">
                <a:solidFill>
                  <a:srgbClr val="00B050"/>
                </a:solidFill>
              </a:rPr>
              <a:t>&lt;/bean&gt;</a:t>
            </a:r>
            <a:endParaRPr lang="en-US" sz="1600" dirty="0" smtClean="0">
              <a:solidFill>
                <a:srgbClr val="00B050"/>
              </a:solidFill>
            </a:endParaRPr>
          </a:p>
          <a:p>
            <a:pPr>
              <a:buNone/>
            </a:pPr>
            <a:r>
              <a:rPr lang="en-IN" sz="1600" b="1" dirty="0" smtClean="0"/>
              <a:t> </a:t>
            </a:r>
            <a:endParaRPr lang="en-US" sz="1600" dirty="0" smtClean="0"/>
          </a:p>
          <a:p>
            <a:pPr>
              <a:buNone/>
            </a:pPr>
            <a:r>
              <a:rPr lang="en-IN" sz="1600" dirty="0" smtClean="0">
                <a:solidFill>
                  <a:srgbClr val="00B0F0"/>
                </a:solidFill>
              </a:rPr>
              <a:t>&lt;bean  class=”</a:t>
            </a:r>
            <a:r>
              <a:rPr lang="en-IN" sz="1600" dirty="0" err="1" smtClean="0">
                <a:solidFill>
                  <a:srgbClr val="00B0F0"/>
                </a:solidFill>
              </a:rPr>
              <a:t>org.springframework.web.servlet.vew.BeanNameViewResolver</a:t>
            </a:r>
            <a:r>
              <a:rPr lang="en-IN" sz="1600" dirty="0" smtClean="0">
                <a:solidFill>
                  <a:srgbClr val="00B0F0"/>
                </a:solidFill>
              </a:rPr>
              <a:t>” &gt;</a:t>
            </a:r>
            <a:endParaRPr lang="en-US" sz="1600" dirty="0" smtClean="0">
              <a:solidFill>
                <a:srgbClr val="00B0F0"/>
              </a:solidFill>
            </a:endParaRPr>
          </a:p>
          <a:p>
            <a:pPr>
              <a:buNone/>
            </a:pPr>
            <a:r>
              <a:rPr lang="en-IN" sz="1600" dirty="0" smtClean="0">
                <a:solidFill>
                  <a:srgbClr val="00B0F0"/>
                </a:solidFill>
              </a:rPr>
              <a:t>&lt;property name=”order” value=”1” /&gt;</a:t>
            </a:r>
            <a:endParaRPr lang="en-US" sz="1600" dirty="0" smtClean="0">
              <a:solidFill>
                <a:srgbClr val="00B0F0"/>
              </a:solidFill>
            </a:endParaRPr>
          </a:p>
          <a:p>
            <a:pPr>
              <a:buNone/>
            </a:pPr>
            <a:r>
              <a:rPr lang="en-IN" sz="1600" dirty="0" smtClean="0">
                <a:solidFill>
                  <a:srgbClr val="00B0F0"/>
                </a:solidFill>
              </a:rPr>
              <a:t>&lt;/bean&gt;</a:t>
            </a:r>
            <a:endParaRPr lang="en-US" sz="1600" dirty="0" smtClean="0">
              <a:solidFill>
                <a:srgbClr val="00B0F0"/>
              </a:solidFill>
            </a:endParaRPr>
          </a:p>
          <a:p>
            <a:pPr>
              <a:buNone/>
            </a:pPr>
            <a:r>
              <a:rPr lang="en-IN" sz="1600" dirty="0" smtClean="0"/>
              <a:t> </a:t>
            </a:r>
            <a:endParaRPr lang="en-US" sz="1600" dirty="0" smtClean="0"/>
          </a:p>
          <a:p>
            <a:pPr>
              <a:buNone/>
            </a:pPr>
            <a:r>
              <a:rPr lang="en-IN" sz="1600" dirty="0" smtClean="0">
                <a:solidFill>
                  <a:srgbClr val="0070C0"/>
                </a:solidFill>
              </a:rPr>
              <a:t>&lt;bean class="</a:t>
            </a:r>
            <a:r>
              <a:rPr lang="en-IN" sz="1600" dirty="0" err="1" smtClean="0">
                <a:solidFill>
                  <a:srgbClr val="0070C0"/>
                </a:solidFill>
              </a:rPr>
              <a:t>org.springframework.web.servlet.view</a:t>
            </a:r>
            <a:r>
              <a:rPr lang="en-IN" sz="1600" dirty="0" smtClean="0">
                <a:solidFill>
                  <a:srgbClr val="0070C0"/>
                </a:solidFill>
              </a:rPr>
              <a:t>. </a:t>
            </a:r>
            <a:r>
              <a:rPr lang="en-IN" sz="1600" dirty="0" err="1" smtClean="0">
                <a:solidFill>
                  <a:srgbClr val="0070C0"/>
                </a:solidFill>
              </a:rPr>
              <a:t>InternalResourceViewResolver</a:t>
            </a:r>
            <a:r>
              <a:rPr lang="en-IN" sz="1600" dirty="0" smtClean="0">
                <a:solidFill>
                  <a:srgbClr val="0070C0"/>
                </a:solidFill>
              </a:rPr>
              <a:t> "&gt;</a:t>
            </a:r>
            <a:endParaRPr lang="en-US" sz="1600" dirty="0" smtClean="0">
              <a:solidFill>
                <a:srgbClr val="0070C0"/>
              </a:solidFill>
            </a:endParaRPr>
          </a:p>
          <a:p>
            <a:pPr>
              <a:buNone/>
            </a:pPr>
            <a:r>
              <a:rPr lang="en-IN" sz="1600" dirty="0" smtClean="0">
                <a:solidFill>
                  <a:srgbClr val="0070C0"/>
                </a:solidFill>
              </a:rPr>
              <a:t>&lt;property name="</a:t>
            </a:r>
            <a:r>
              <a:rPr lang="en-IN" sz="1600" dirty="0" err="1" smtClean="0">
                <a:solidFill>
                  <a:srgbClr val="0070C0"/>
                </a:solidFill>
              </a:rPr>
              <a:t>viewClass</a:t>
            </a:r>
            <a:r>
              <a:rPr lang="en-IN" sz="1600" dirty="0" smtClean="0">
                <a:solidFill>
                  <a:srgbClr val="0070C0"/>
                </a:solidFill>
              </a:rPr>
              <a:t>" value="</a:t>
            </a:r>
            <a:r>
              <a:rPr lang="en-IN" sz="1600" dirty="0" err="1" smtClean="0">
                <a:solidFill>
                  <a:srgbClr val="0070C0"/>
                </a:solidFill>
              </a:rPr>
              <a:t>org.springframework.web.servlet.view.InternalResourceView</a:t>
            </a:r>
            <a:r>
              <a:rPr lang="en-IN" sz="1600" dirty="0" smtClean="0">
                <a:solidFill>
                  <a:srgbClr val="0070C0"/>
                </a:solidFill>
              </a:rPr>
              <a:t>"/&gt;</a:t>
            </a:r>
            <a:endParaRPr lang="en-US" sz="1600" dirty="0" smtClean="0">
              <a:solidFill>
                <a:srgbClr val="0070C0"/>
              </a:solidFill>
            </a:endParaRPr>
          </a:p>
          <a:p>
            <a:pPr>
              <a:buNone/>
            </a:pPr>
            <a:r>
              <a:rPr lang="en-IN" sz="1600" dirty="0" smtClean="0">
                <a:solidFill>
                  <a:srgbClr val="0070C0"/>
                </a:solidFill>
              </a:rPr>
              <a:t>&lt;property name="prefix" value="/WEB-INF/</a:t>
            </a:r>
            <a:r>
              <a:rPr lang="en-IN" sz="1600" dirty="0" err="1" smtClean="0">
                <a:solidFill>
                  <a:srgbClr val="0070C0"/>
                </a:solidFill>
              </a:rPr>
              <a:t>jsp</a:t>
            </a:r>
            <a:r>
              <a:rPr lang="en-IN" sz="1600" dirty="0" smtClean="0">
                <a:solidFill>
                  <a:srgbClr val="0070C0"/>
                </a:solidFill>
              </a:rPr>
              <a:t>/"/&gt;</a:t>
            </a:r>
            <a:endParaRPr lang="en-US" sz="1600" dirty="0" smtClean="0">
              <a:solidFill>
                <a:srgbClr val="0070C0"/>
              </a:solidFill>
            </a:endParaRPr>
          </a:p>
          <a:p>
            <a:pPr>
              <a:buNone/>
            </a:pPr>
            <a:r>
              <a:rPr lang="en-IN" sz="1600" dirty="0" smtClean="0">
                <a:solidFill>
                  <a:srgbClr val="0070C0"/>
                </a:solidFill>
              </a:rPr>
              <a:t>&lt;property name="suffix" value=".</a:t>
            </a:r>
            <a:r>
              <a:rPr lang="en-IN" sz="1600" dirty="0" err="1" smtClean="0">
                <a:solidFill>
                  <a:srgbClr val="0070C0"/>
                </a:solidFill>
              </a:rPr>
              <a:t>jsp</a:t>
            </a:r>
            <a:r>
              <a:rPr lang="en-IN" sz="1600" dirty="0" smtClean="0">
                <a:solidFill>
                  <a:srgbClr val="0070C0"/>
                </a:solidFill>
              </a:rPr>
              <a:t>"/&gt;</a:t>
            </a:r>
            <a:endParaRPr lang="en-US" sz="1600" dirty="0" smtClean="0">
              <a:solidFill>
                <a:srgbClr val="0070C0"/>
              </a:solidFill>
            </a:endParaRPr>
          </a:p>
          <a:p>
            <a:pPr>
              <a:buNone/>
            </a:pPr>
            <a:r>
              <a:rPr lang="en-IN" sz="1600" dirty="0" smtClean="0">
                <a:solidFill>
                  <a:srgbClr val="0070C0"/>
                </a:solidFill>
              </a:rPr>
              <a:t>&lt;property name=”order” value=”2” /&gt;</a:t>
            </a:r>
            <a:endParaRPr lang="en-US" sz="1600" dirty="0" smtClean="0">
              <a:solidFill>
                <a:srgbClr val="0070C0"/>
              </a:solidFill>
            </a:endParaRPr>
          </a:p>
          <a:p>
            <a:pPr>
              <a:buNone/>
            </a:pPr>
            <a:r>
              <a:rPr lang="en-IN" sz="1600" dirty="0" smtClean="0">
                <a:solidFill>
                  <a:srgbClr val="0070C0"/>
                </a:solidFill>
              </a:rPr>
              <a:t>&lt;/bean&gt;</a:t>
            </a:r>
            <a:endParaRPr lang="en-US" sz="1600" dirty="0" smtClean="0">
              <a:solidFill>
                <a:srgbClr val="0070C0"/>
              </a:solidFill>
            </a:endParaRPr>
          </a:p>
          <a:p>
            <a:pPr>
              <a:buNone/>
            </a:pPr>
            <a:r>
              <a:rPr lang="en-IN" sz="1600" dirty="0" smtClean="0"/>
              <a:t> </a:t>
            </a:r>
            <a:endParaRPr lang="en-US" sz="1600" dirty="0" smtClean="0"/>
          </a:p>
          <a:p>
            <a:pPr>
              <a:buNone/>
            </a:pPr>
            <a:r>
              <a:rPr lang="en-IN" sz="1600" dirty="0" smtClean="0"/>
              <a:t>        The preceding code snippet shows how to define three view resolvers where the first preference is given to the </a:t>
            </a:r>
            <a:r>
              <a:rPr lang="en-IN" sz="1600" dirty="0" err="1" smtClean="0"/>
              <a:t>XmlViewResolver</a:t>
            </a:r>
            <a:r>
              <a:rPr lang="en-IN" sz="1600" dirty="0" smtClean="0"/>
              <a:t>. If it cannot resolve the view name then the next view resolver (that is </a:t>
            </a:r>
            <a:r>
              <a:rPr lang="en-IN" sz="1600" dirty="0" err="1" smtClean="0"/>
              <a:t>BeanNameViewResolver</a:t>
            </a:r>
            <a:r>
              <a:rPr lang="en-IN" sz="1600" dirty="0" smtClean="0"/>
              <a:t>) is used, and so on.</a:t>
            </a:r>
            <a:endParaRPr lang="en-US" sz="1600" dirty="0" smtClean="0"/>
          </a:p>
          <a:p>
            <a:pPr>
              <a:buNone/>
            </a:pPr>
            <a:r>
              <a:rPr lang="en-IN" sz="1600" dirty="0" smtClean="0"/>
              <a:t> </a:t>
            </a:r>
            <a:endParaRPr lang="en-US" sz="1600" dirty="0" smtClean="0"/>
          </a:p>
          <a:p>
            <a:pPr>
              <a:buNone/>
            </a:pPr>
            <a:r>
              <a:rPr lang="en-IN" sz="1600" dirty="0" smtClean="0"/>
              <a:t>Note: If the ‘</a:t>
            </a:r>
            <a:r>
              <a:rPr lang="en-IN" sz="1600" dirty="0" err="1" smtClean="0"/>
              <a:t>detectAllViewResolvers</a:t>
            </a:r>
            <a:r>
              <a:rPr lang="en-IN" sz="1600" dirty="0" smtClean="0"/>
              <a:t>’ initialization parameter of </a:t>
            </a:r>
            <a:r>
              <a:rPr lang="en-IN" sz="1600" dirty="0" err="1" smtClean="0"/>
              <a:t>DispatcherServlet</a:t>
            </a:r>
            <a:r>
              <a:rPr lang="en-IN" sz="1600" dirty="0" smtClean="0"/>
              <a:t> is configured to false then multiple view resolvers are not detected instead only the bean with a name </a:t>
            </a:r>
            <a:r>
              <a:rPr lang="en-IN" sz="1600" dirty="0" err="1" smtClean="0"/>
              <a:t>viewResolver</a:t>
            </a:r>
            <a:r>
              <a:rPr lang="en-IN" sz="1600" dirty="0" smtClean="0"/>
              <a:t> is located as a </a:t>
            </a:r>
            <a:r>
              <a:rPr lang="en-IN" sz="1600" dirty="0" err="1" smtClean="0"/>
              <a:t>viewResolver</a:t>
            </a:r>
            <a:r>
              <a:rPr lang="en-IN" sz="1600" dirty="0" smtClean="0"/>
              <a:t>.</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15962"/>
          </a:xfrm>
        </p:spPr>
        <p:txBody>
          <a:bodyPr>
            <a:normAutofit/>
          </a:bodyPr>
          <a:lstStyle/>
          <a:p>
            <a:pPr algn="l"/>
            <a:r>
              <a:rPr lang="en-IN" sz="2000" b="1" dirty="0" smtClean="0"/>
              <a:t>Model-1 Architecture:</a:t>
            </a:r>
            <a:endParaRPr lang="en-US" sz="2000" dirty="0"/>
          </a:p>
        </p:txBody>
      </p:sp>
      <p:pic>
        <p:nvPicPr>
          <p:cNvPr id="1029" name="Picture 5"/>
          <p:cNvPicPr>
            <a:picLocks noGrp="1" noChangeAspect="1" noChangeArrowheads="1"/>
          </p:cNvPicPr>
          <p:nvPr>
            <p:ph idx="1"/>
          </p:nvPr>
        </p:nvPicPr>
        <p:blipFill>
          <a:blip r:embed="rId2" cstate="print"/>
          <a:srcRect/>
          <a:stretch>
            <a:fillRect/>
          </a:stretch>
        </p:blipFill>
        <p:spPr bwMode="auto">
          <a:xfrm>
            <a:off x="1219200" y="1828800"/>
            <a:ext cx="617220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US" sz="2000" dirty="0" smtClean="0"/>
              <a:t>Spring MVC annotations:</a:t>
            </a:r>
          </a:p>
          <a:p>
            <a:pPr>
              <a:buNone/>
            </a:pPr>
            <a:r>
              <a:rPr lang="en-US" sz="2000" dirty="0" smtClean="0">
                <a:solidFill>
                  <a:srgbClr val="00B050"/>
                </a:solidFill>
              </a:rPr>
              <a:t>@Controller</a:t>
            </a:r>
          </a:p>
          <a:p>
            <a:pPr>
              <a:buNone/>
            </a:pPr>
            <a:r>
              <a:rPr lang="en-US" sz="2000" dirty="0" smtClean="0"/>
              <a:t>      The @Controller annotation indicates that a particular class serves the role of a </a:t>
            </a:r>
            <a:r>
              <a:rPr lang="en-US" sz="2000" i="1" dirty="0" smtClean="0"/>
              <a:t>controller</a:t>
            </a:r>
            <a:r>
              <a:rPr lang="en-US" sz="2000" dirty="0" smtClean="0"/>
              <a:t>. There is no need to extend any controller base class or reference the </a:t>
            </a:r>
            <a:r>
              <a:rPr lang="en-US" sz="2000" dirty="0" err="1" smtClean="0"/>
              <a:t>Servlet</a:t>
            </a:r>
            <a:r>
              <a:rPr lang="en-US" sz="2000" dirty="0" smtClean="0"/>
              <a:t> API.</a:t>
            </a:r>
          </a:p>
          <a:p>
            <a:pPr>
              <a:buNone/>
            </a:pPr>
            <a:r>
              <a:rPr lang="en-US" sz="2000" dirty="0" smtClean="0">
                <a:solidFill>
                  <a:srgbClr val="00B050"/>
                </a:solidFill>
              </a:rPr>
              <a:t>@</a:t>
            </a:r>
            <a:r>
              <a:rPr lang="en-US" sz="2000" dirty="0" err="1" smtClean="0">
                <a:solidFill>
                  <a:srgbClr val="00B050"/>
                </a:solidFill>
              </a:rPr>
              <a:t>RequestMapping</a:t>
            </a:r>
            <a:endParaRPr lang="en-US" sz="2000" dirty="0" smtClean="0">
              <a:solidFill>
                <a:srgbClr val="00B050"/>
              </a:solidFill>
            </a:endParaRPr>
          </a:p>
          <a:p>
            <a:pPr>
              <a:buNone/>
            </a:pPr>
            <a:r>
              <a:rPr lang="en-US" sz="2000" dirty="0" smtClean="0"/>
              <a:t>     The @</a:t>
            </a:r>
            <a:r>
              <a:rPr lang="en-US" sz="2000" dirty="0" err="1" smtClean="0"/>
              <a:t>RequestMapping</a:t>
            </a:r>
            <a:r>
              <a:rPr lang="en-US" sz="2000" dirty="0" smtClean="0"/>
              <a:t> annotation is used to map URLs like ‘/login.html' onto an entire class or a particular handler method. Typically the type-level annotation maps a specific request path (or path pattern) onto a form controller, with additional method-level annotations 'narrowing' the primary mapping for a specific HTTP method request method ("GET"/"POST") or specific HTTP request parameters.</a:t>
            </a:r>
          </a:p>
          <a:p>
            <a:pPr>
              <a:buNone/>
            </a:pPr>
            <a:r>
              <a:rPr lang="en-US" sz="2000" dirty="0" smtClean="0">
                <a:solidFill>
                  <a:srgbClr val="00B050"/>
                </a:solidFill>
              </a:rPr>
              <a:t>@</a:t>
            </a:r>
            <a:r>
              <a:rPr lang="en-US" sz="2000" dirty="0" err="1" smtClean="0">
                <a:solidFill>
                  <a:srgbClr val="00B050"/>
                </a:solidFill>
              </a:rPr>
              <a:t>RequestParam</a:t>
            </a:r>
            <a:r>
              <a:rPr lang="en-US" sz="2000" dirty="0" smtClean="0">
                <a:solidFill>
                  <a:srgbClr val="00B050"/>
                </a:solidFill>
              </a:rPr>
              <a:t> </a:t>
            </a:r>
            <a:r>
              <a:rPr lang="en-US" sz="2000" dirty="0" smtClean="0"/>
              <a:t>annotated parameters for access to specific </a:t>
            </a:r>
            <a:r>
              <a:rPr lang="en-US" sz="2000" dirty="0" err="1" smtClean="0"/>
              <a:t>Servlet</a:t>
            </a:r>
            <a:r>
              <a:rPr lang="en-US" sz="2000" dirty="0" smtClean="0"/>
              <a:t> request parameters. Parameter values will be converted to the declared method argument type.</a:t>
            </a:r>
          </a:p>
          <a:p>
            <a:pPr>
              <a:buNone/>
            </a:pPr>
            <a:r>
              <a:rPr lang="en-US" sz="2000" dirty="0" smtClean="0"/>
              <a:t>      The @</a:t>
            </a:r>
            <a:r>
              <a:rPr lang="en-US" sz="2000" dirty="0" err="1" smtClean="0"/>
              <a:t>RequestParam</a:t>
            </a:r>
            <a:r>
              <a:rPr lang="en-US" sz="2000" dirty="0" smtClean="0"/>
              <a:t> annotation is used to bind request parameters to a method parameter in your controller.</a:t>
            </a:r>
          </a:p>
          <a:p>
            <a:pPr>
              <a:buNone/>
            </a:pPr>
            <a:endParaRPr lang="en-US" sz="2000" dirty="0" smtClean="0"/>
          </a:p>
          <a:p>
            <a:pPr>
              <a:buNone/>
            </a:pPr>
            <a:endParaRPr lang="en-US" sz="2000" dirty="0" smtClean="0"/>
          </a:p>
          <a:p>
            <a:pPr>
              <a:buNone/>
            </a:pPr>
            <a:endParaRPr lang="en-US" sz="2000" dirty="0" smtClean="0">
              <a:solidFill>
                <a:srgbClr val="00B050"/>
              </a:solidFill>
            </a:endParaRP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sz="2000" dirty="0" smtClean="0"/>
              <a:t>For example:</a:t>
            </a:r>
          </a:p>
          <a:p>
            <a:pPr>
              <a:buNone/>
            </a:pPr>
            <a:r>
              <a:rPr lang="en-US" sz="2000" dirty="0" smtClean="0"/>
              <a:t>public String </a:t>
            </a:r>
            <a:r>
              <a:rPr lang="en-US" sz="2000" dirty="0" err="1" smtClean="0"/>
              <a:t>setupForm</a:t>
            </a:r>
            <a:r>
              <a:rPr lang="en-US" sz="2000" dirty="0" smtClean="0"/>
              <a:t>(</a:t>
            </a:r>
            <a:r>
              <a:rPr lang="en-US" sz="2000" b="1" dirty="0" smtClean="0"/>
              <a:t>@</a:t>
            </a:r>
            <a:r>
              <a:rPr lang="en-US" sz="2000" b="1" dirty="0" err="1" smtClean="0"/>
              <a:t>RequestParam</a:t>
            </a:r>
            <a:r>
              <a:rPr lang="en-US" sz="2000" b="1" dirty="0" smtClean="0"/>
              <a:t>(“</a:t>
            </a:r>
            <a:r>
              <a:rPr lang="en-US" sz="2000" b="1" dirty="0" err="1" smtClean="0"/>
              <a:t>userId</a:t>
            </a:r>
            <a:r>
              <a:rPr lang="en-US" sz="2000" b="1" dirty="0" smtClean="0"/>
              <a:t>") </a:t>
            </a:r>
            <a:r>
              <a:rPr lang="en-US" sz="2000" b="1" dirty="0" err="1" smtClean="0"/>
              <a:t>int</a:t>
            </a:r>
            <a:r>
              <a:rPr lang="en-US" sz="2000" b="1" dirty="0" smtClean="0"/>
              <a:t> </a:t>
            </a:r>
            <a:r>
              <a:rPr lang="en-US" sz="2000" b="1" dirty="0" err="1" smtClean="0"/>
              <a:t>userId</a:t>
            </a:r>
            <a:r>
              <a:rPr lang="en-US" sz="2000" dirty="0" smtClean="0"/>
              <a:t>, </a:t>
            </a:r>
            <a:r>
              <a:rPr lang="en-US" sz="2000" dirty="0" err="1" smtClean="0"/>
              <a:t>ModelMap</a:t>
            </a:r>
            <a:r>
              <a:rPr lang="en-US" sz="2000" dirty="0" smtClean="0"/>
              <a:t> model) { </a:t>
            </a:r>
          </a:p>
          <a:p>
            <a:pPr>
              <a:buNone/>
            </a:pPr>
            <a:r>
              <a:rPr lang="en-US" sz="2000" dirty="0" smtClean="0"/>
              <a:t>	// Implementation code</a:t>
            </a:r>
          </a:p>
          <a:p>
            <a:pPr>
              <a:buNone/>
            </a:pPr>
            <a:r>
              <a:rPr lang="en-US" sz="2000" dirty="0" smtClean="0"/>
              <a:t>}</a:t>
            </a:r>
          </a:p>
          <a:p>
            <a:pPr>
              <a:buNone/>
            </a:pPr>
            <a:r>
              <a:rPr lang="en-US" sz="2000" b="1" dirty="0" smtClean="0">
                <a:solidFill>
                  <a:srgbClr val="00B050"/>
                </a:solidFill>
              </a:rPr>
              <a:t>@</a:t>
            </a:r>
            <a:r>
              <a:rPr lang="en-US" sz="2000" b="1" dirty="0" err="1" smtClean="0">
                <a:solidFill>
                  <a:srgbClr val="00B050"/>
                </a:solidFill>
              </a:rPr>
              <a:t>ModelAttribute</a:t>
            </a:r>
            <a:endParaRPr lang="en-US" sz="2000" b="1" dirty="0" smtClean="0">
              <a:solidFill>
                <a:srgbClr val="00B050"/>
              </a:solidFill>
            </a:endParaRPr>
          </a:p>
          <a:p>
            <a:pPr>
              <a:buNone/>
            </a:pPr>
            <a:r>
              <a:rPr lang="en-US" sz="2000" b="1" dirty="0" smtClean="0">
                <a:solidFill>
                  <a:srgbClr val="00B050"/>
                </a:solidFill>
              </a:rPr>
              <a:t>Case1:</a:t>
            </a:r>
          </a:p>
          <a:p>
            <a:pPr>
              <a:buNone/>
            </a:pPr>
            <a:r>
              <a:rPr lang="en-US" sz="2000" dirty="0" smtClean="0"/>
              <a:t>@</a:t>
            </a:r>
            <a:r>
              <a:rPr lang="en-US" sz="2000" dirty="0" err="1" smtClean="0"/>
              <a:t>ModelAttribute</a:t>
            </a:r>
            <a:r>
              <a:rPr lang="en-US" sz="2000" dirty="0" smtClean="0"/>
              <a:t> has two usage scenarios in controllers. When placed on a method parameter, @</a:t>
            </a:r>
            <a:r>
              <a:rPr lang="en-US" sz="2000" dirty="0" err="1" smtClean="0"/>
              <a:t>ModelAttribute</a:t>
            </a:r>
            <a:r>
              <a:rPr lang="en-US" sz="2000" dirty="0" smtClean="0"/>
              <a:t> is used to map a model attribute to the specific, annotated method parameter (see the </a:t>
            </a:r>
            <a:r>
              <a:rPr lang="en-US" sz="2000" dirty="0" err="1" smtClean="0"/>
              <a:t>newUser</a:t>
            </a:r>
            <a:r>
              <a:rPr lang="en-US" sz="2000" dirty="0" smtClean="0"/>
              <a:t>() method below). </a:t>
            </a:r>
          </a:p>
          <a:p>
            <a:pPr>
              <a:buNone/>
            </a:pPr>
            <a:r>
              <a:rPr lang="en-US" sz="2000" dirty="0" smtClean="0"/>
              <a:t>	@</a:t>
            </a:r>
            <a:r>
              <a:rPr lang="en-US" sz="2000" dirty="0" err="1" smtClean="0"/>
              <a:t>RequestMapping</a:t>
            </a:r>
            <a:r>
              <a:rPr lang="en-US" sz="2000" dirty="0" smtClean="0"/>
              <a:t>(value="/user")</a:t>
            </a:r>
          </a:p>
          <a:p>
            <a:pPr>
              <a:buNone/>
            </a:pPr>
            <a:r>
              <a:rPr lang="en-US" sz="2000" dirty="0" smtClean="0">
                <a:solidFill>
                  <a:srgbClr val="00B050"/>
                </a:solidFill>
              </a:rPr>
              <a:t>	</a:t>
            </a:r>
            <a:r>
              <a:rPr lang="en-US" sz="2000" dirty="0" smtClean="0"/>
              <a:t>public </a:t>
            </a:r>
            <a:r>
              <a:rPr lang="en-US" sz="2000" dirty="0" err="1" smtClean="0"/>
              <a:t>ModelAndView</a:t>
            </a:r>
            <a:r>
              <a:rPr lang="en-US" sz="2000" dirty="0" smtClean="0"/>
              <a:t> </a:t>
            </a:r>
            <a:r>
              <a:rPr lang="en-US" sz="2000" dirty="0" err="1" smtClean="0"/>
              <a:t>newUser</a:t>
            </a:r>
            <a:r>
              <a:rPr lang="en-US" sz="2000" dirty="0" smtClean="0"/>
              <a:t>(@</a:t>
            </a:r>
            <a:r>
              <a:rPr lang="en-US" sz="2000" dirty="0" err="1" smtClean="0"/>
              <a:t>ModelAttribute</a:t>
            </a:r>
            <a:r>
              <a:rPr lang="en-US" sz="2000" dirty="0" smtClean="0"/>
              <a:t>("</a:t>
            </a:r>
            <a:r>
              <a:rPr lang="en-US" sz="2000" dirty="0" err="1" smtClean="0"/>
              <a:t>userForm</a:t>
            </a:r>
            <a:r>
              <a:rPr lang="en-US" sz="2000" dirty="0" smtClean="0"/>
              <a:t>") </a:t>
            </a:r>
            <a:r>
              <a:rPr lang="en-US" sz="2000" dirty="0" err="1" smtClean="0"/>
              <a:t>UserForm</a:t>
            </a:r>
            <a:r>
              <a:rPr lang="en-US" sz="2000" dirty="0" smtClean="0"/>
              <a:t> </a:t>
            </a:r>
            <a:r>
              <a:rPr lang="en-US" sz="2000" dirty="0" err="1" smtClean="0"/>
              <a:t>userForm,HttpServletRequest</a:t>
            </a:r>
            <a:r>
              <a:rPr lang="en-US" sz="2000" dirty="0" smtClean="0"/>
              <a:t> request){</a:t>
            </a:r>
          </a:p>
          <a:p>
            <a:pPr>
              <a:buNone/>
            </a:pPr>
            <a:r>
              <a:rPr lang="en-US" sz="2000" dirty="0" smtClean="0"/>
              <a:t>        </a:t>
            </a:r>
            <a:r>
              <a:rPr lang="en-US" sz="2000" dirty="0" err="1" smtClean="0"/>
              <a:t>System.out.println</a:t>
            </a:r>
            <a:r>
              <a:rPr lang="en-US" sz="2000" dirty="0" smtClean="0"/>
              <a:t>("new User method");</a:t>
            </a:r>
          </a:p>
          <a:p>
            <a:pPr>
              <a:buNone/>
            </a:pPr>
            <a:r>
              <a:rPr lang="en-US" sz="2000" dirty="0" smtClean="0"/>
              <a:t>        return new </a:t>
            </a:r>
            <a:r>
              <a:rPr lang="en-US" sz="2000" dirty="0" err="1" smtClean="0"/>
              <a:t>ModelAndView</a:t>
            </a:r>
            <a:r>
              <a:rPr lang="en-US" sz="2000" dirty="0" smtClean="0"/>
              <a:t>("user", "</a:t>
            </a:r>
            <a:r>
              <a:rPr lang="en-US" sz="2000" dirty="0" err="1" smtClean="0"/>
              <a:t>userForm</a:t>
            </a:r>
            <a:r>
              <a:rPr lang="en-US" sz="2000" dirty="0" smtClean="0"/>
              <a:t>", new </a:t>
            </a:r>
            <a:r>
              <a:rPr lang="en-US" sz="2000" dirty="0" err="1" smtClean="0"/>
              <a:t>UserForm</a:t>
            </a:r>
            <a:r>
              <a:rPr lang="en-US" sz="2000" dirty="0" smtClean="0"/>
              <a:t>());</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solidFill>
                  <a:srgbClr val="00B050"/>
                </a:solidFill>
              </a:rPr>
              <a:t>Case2:</a:t>
            </a:r>
          </a:p>
          <a:p>
            <a:pPr>
              <a:buNone/>
            </a:pPr>
            <a:r>
              <a:rPr lang="en-US" sz="2000" dirty="0" smtClean="0"/>
              <a:t>@</a:t>
            </a:r>
            <a:r>
              <a:rPr lang="en-US" sz="2000" dirty="0" err="1" smtClean="0"/>
              <a:t>ModelAttribute</a:t>
            </a:r>
            <a:r>
              <a:rPr lang="en-US" sz="2000" dirty="0" smtClean="0"/>
              <a:t> is also used at the method level to provide </a:t>
            </a:r>
            <a:r>
              <a:rPr lang="en-US" sz="2000" i="1" dirty="0" smtClean="0"/>
              <a:t>reference data</a:t>
            </a:r>
            <a:r>
              <a:rPr lang="en-US" sz="2000" dirty="0" smtClean="0"/>
              <a:t> for the model (see the </a:t>
            </a:r>
            <a:r>
              <a:rPr lang="en-US" sz="2000" dirty="0" err="1" smtClean="0"/>
              <a:t>addUser</a:t>
            </a:r>
            <a:r>
              <a:rPr lang="en-US" sz="2000" dirty="0" smtClean="0"/>
              <a:t>() method below). For this usage the method signature can contain the same types as documented above for the @</a:t>
            </a:r>
            <a:r>
              <a:rPr lang="en-US" sz="2000" dirty="0" err="1" smtClean="0"/>
              <a:t>RequestMapping</a:t>
            </a:r>
            <a:r>
              <a:rPr lang="en-US" sz="2000" dirty="0" smtClean="0"/>
              <a:t> annotation.</a:t>
            </a:r>
          </a:p>
          <a:p>
            <a:pPr>
              <a:buNone/>
            </a:pPr>
            <a:endParaRPr lang="en-US" sz="2000" dirty="0" smtClean="0"/>
          </a:p>
          <a:p>
            <a:pPr>
              <a:buNone/>
            </a:pPr>
            <a:r>
              <a:rPr lang="en-US" sz="2000" dirty="0" smtClean="0"/>
              <a:t>@</a:t>
            </a:r>
            <a:r>
              <a:rPr lang="en-US" sz="2000" dirty="0" err="1" smtClean="0"/>
              <a:t>ModelAttribute</a:t>
            </a:r>
            <a:r>
              <a:rPr lang="en-US" sz="2000" dirty="0" smtClean="0"/>
              <a:t>("</a:t>
            </a:r>
            <a:r>
              <a:rPr lang="en-US" sz="2000" dirty="0" err="1" smtClean="0"/>
              <a:t>userForm</a:t>
            </a:r>
            <a:r>
              <a:rPr lang="en-US" sz="2000" dirty="0" smtClean="0"/>
              <a:t>")</a:t>
            </a:r>
          </a:p>
          <a:p>
            <a:pPr>
              <a:buNone/>
            </a:pPr>
            <a:r>
              <a:rPr lang="en-US" sz="2000" dirty="0" smtClean="0"/>
              <a:t>public </a:t>
            </a:r>
            <a:r>
              <a:rPr lang="en-US" sz="2000" dirty="0" err="1" smtClean="0"/>
              <a:t>ModelAndView</a:t>
            </a:r>
            <a:r>
              <a:rPr lang="en-US" sz="2000" dirty="0" smtClean="0"/>
              <a:t> </a:t>
            </a:r>
            <a:r>
              <a:rPr lang="en-US" sz="2000" dirty="0" err="1" smtClean="0"/>
              <a:t>addUser</a:t>
            </a:r>
            <a:r>
              <a:rPr lang="en-US" sz="2000" dirty="0" smtClean="0"/>
              <a:t>(</a:t>
            </a:r>
            <a:r>
              <a:rPr lang="en-US" sz="2000" dirty="0" err="1" smtClean="0"/>
              <a:t>BindingResult</a:t>
            </a:r>
            <a:r>
              <a:rPr lang="en-US" sz="2000" dirty="0" smtClean="0"/>
              <a:t> result, </a:t>
            </a:r>
            <a:r>
              <a:rPr lang="en-US" sz="2000" dirty="0" err="1" smtClean="0"/>
              <a:t>HttpServletRequest</a:t>
            </a:r>
            <a:r>
              <a:rPr lang="en-US" sz="2000" dirty="0" smtClean="0"/>
              <a:t>   request){</a:t>
            </a:r>
          </a:p>
          <a:p>
            <a:pPr>
              <a:buNone/>
            </a:pPr>
            <a:r>
              <a:rPr lang="en-US" sz="2000" dirty="0" smtClean="0"/>
              <a:t>              </a:t>
            </a:r>
            <a:r>
              <a:rPr lang="en-US" sz="2000" dirty="0" err="1" smtClean="0"/>
              <a:t>userList</a:t>
            </a:r>
            <a:r>
              <a:rPr lang="en-US" sz="2000" dirty="0" smtClean="0"/>
              <a:t> = </a:t>
            </a:r>
            <a:r>
              <a:rPr lang="en-US" sz="2000" dirty="0" err="1" smtClean="0"/>
              <a:t>userService.addUser</a:t>
            </a:r>
            <a:r>
              <a:rPr lang="en-US" sz="2000" dirty="0" smtClean="0"/>
              <a:t>(</a:t>
            </a:r>
            <a:r>
              <a:rPr lang="en-US" sz="2000" dirty="0" err="1" smtClean="0"/>
              <a:t>userForm</a:t>
            </a:r>
            <a:r>
              <a:rPr lang="en-US" sz="2000" dirty="0" smtClean="0"/>
              <a:t>);</a:t>
            </a:r>
          </a:p>
          <a:p>
            <a:pPr>
              <a:buNone/>
            </a:pPr>
            <a:r>
              <a:rPr lang="en-US" sz="2000" dirty="0" smtClean="0"/>
              <a:t>         return new </a:t>
            </a:r>
            <a:r>
              <a:rPr lang="en-US" sz="2000" dirty="0" err="1" smtClean="0"/>
              <a:t>ModelAndView</a:t>
            </a:r>
            <a:r>
              <a:rPr lang="en-US" sz="2000" dirty="0" smtClean="0"/>
              <a:t>("</a:t>
            </a:r>
            <a:r>
              <a:rPr lang="en-US" sz="2000" dirty="0" err="1" smtClean="0"/>
              <a:t>userList</a:t>
            </a:r>
            <a:r>
              <a:rPr lang="en-US" sz="2000" dirty="0" smtClean="0"/>
              <a:t>", "</a:t>
            </a:r>
            <a:r>
              <a:rPr lang="en-US" sz="2000" dirty="0" err="1" smtClean="0"/>
              <a:t>userForm</a:t>
            </a:r>
            <a:r>
              <a:rPr lang="en-US" sz="2000" dirty="0" smtClean="0"/>
              <a:t>", </a:t>
            </a:r>
            <a:r>
              <a:rPr lang="en-US" sz="2000" dirty="0" err="1" smtClean="0"/>
              <a:t>userForm</a:t>
            </a:r>
            <a:r>
              <a:rPr lang="en-US" sz="2000" dirty="0" smtClean="0"/>
              <a:t>);</a:t>
            </a:r>
          </a:p>
          <a:p>
            <a:pPr>
              <a:buNone/>
            </a:pPr>
            <a:r>
              <a:rPr lang="en-US" sz="2000" dirty="0" smtClean="0"/>
              <a:t>    }</a:t>
            </a:r>
          </a:p>
          <a:p>
            <a:pPr>
              <a:buNone/>
            </a:pPr>
            <a:endParaRPr lang="en-US" sz="2000" dirty="0" smtClean="0">
              <a:solidFill>
                <a:srgbClr val="00B050"/>
              </a:solidFill>
            </a:endParaRPr>
          </a:p>
          <a:p>
            <a:pPr>
              <a:buNone/>
            </a:pP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b="1" dirty="0" smtClean="0">
                <a:solidFill>
                  <a:srgbClr val="00B050"/>
                </a:solidFill>
              </a:rPr>
              <a:t>@</a:t>
            </a:r>
            <a:r>
              <a:rPr lang="en-US" sz="2000" b="1" dirty="0" err="1" smtClean="0">
                <a:solidFill>
                  <a:srgbClr val="00B050"/>
                </a:solidFill>
              </a:rPr>
              <a:t>SessionAttributes</a:t>
            </a:r>
            <a:endParaRPr lang="en-US" sz="2000" b="1" dirty="0" smtClean="0">
              <a:solidFill>
                <a:srgbClr val="00B050"/>
              </a:solidFill>
            </a:endParaRPr>
          </a:p>
          <a:p>
            <a:r>
              <a:rPr lang="en-US" sz="2000" dirty="0" smtClean="0"/>
              <a:t>The type-level @</a:t>
            </a:r>
            <a:r>
              <a:rPr lang="en-US" sz="2000" dirty="0" err="1" smtClean="0"/>
              <a:t>SessionAttributes</a:t>
            </a:r>
            <a:r>
              <a:rPr lang="en-US" sz="2000" dirty="0" smtClean="0"/>
              <a:t> annotation declares session attributes used by a specific handler. This will typically list the names of model attributes which should be transparently stored in the session or some conversational storage, serving as form-backing beans between subsequent requests.</a:t>
            </a:r>
          </a:p>
          <a:p>
            <a:r>
              <a:rPr lang="en-US" sz="2000" dirty="0" smtClean="0"/>
              <a:t>The following code snippet shows the usage of this annotation:</a:t>
            </a:r>
          </a:p>
          <a:p>
            <a:pPr>
              <a:buNone/>
            </a:pPr>
            <a:r>
              <a:rPr lang="en-US" sz="2000" dirty="0" smtClean="0"/>
              <a:t>@Controller</a:t>
            </a:r>
          </a:p>
          <a:p>
            <a:pPr>
              <a:buNone/>
            </a:pPr>
            <a:r>
              <a:rPr lang="en-US" sz="2000" dirty="0" smtClean="0"/>
              <a:t> @</a:t>
            </a:r>
            <a:r>
              <a:rPr lang="en-US" sz="2000" dirty="0" err="1" smtClean="0"/>
              <a:t>RequestMapping</a:t>
            </a:r>
            <a:r>
              <a:rPr lang="en-US" sz="2000" dirty="0" smtClean="0"/>
              <a:t>(“/login.html") </a:t>
            </a:r>
          </a:p>
          <a:p>
            <a:pPr>
              <a:buNone/>
            </a:pPr>
            <a:r>
              <a:rPr lang="en-US" sz="2000" b="1" dirty="0" smtClean="0"/>
              <a:t>@</a:t>
            </a:r>
            <a:r>
              <a:rPr lang="en-US" sz="2000" b="1" dirty="0" err="1" smtClean="0"/>
              <a:t>SessionAttributes</a:t>
            </a:r>
            <a:r>
              <a:rPr lang="en-US" sz="2000" b="1" dirty="0" smtClean="0"/>
              <a:t>(“</a:t>
            </a:r>
            <a:r>
              <a:rPr lang="en-US" sz="2000" b="1" dirty="0" err="1" smtClean="0"/>
              <a:t>userForm</a:t>
            </a:r>
            <a:r>
              <a:rPr lang="en-US" sz="2000" b="1" dirty="0" smtClean="0"/>
              <a:t>")</a:t>
            </a:r>
            <a:r>
              <a:rPr lang="en-US" sz="2000" dirty="0" smtClean="0"/>
              <a:t> </a:t>
            </a:r>
          </a:p>
          <a:p>
            <a:pPr>
              <a:buNone/>
            </a:pPr>
            <a:r>
              <a:rPr lang="en-US" sz="2000" dirty="0" smtClean="0"/>
              <a:t>public class </a:t>
            </a:r>
            <a:r>
              <a:rPr lang="en-US" sz="2000" dirty="0" err="1" smtClean="0"/>
              <a:t>EditPetForm</a:t>
            </a:r>
            <a:r>
              <a:rPr lang="en-US" sz="2000" dirty="0" smtClean="0"/>
              <a:t> { </a:t>
            </a:r>
          </a:p>
          <a:p>
            <a:pPr>
              <a:buNone/>
            </a:pPr>
            <a:r>
              <a:rPr lang="en-US" sz="2000" i="1" dirty="0" smtClean="0"/>
              <a:t>//  </a:t>
            </a:r>
            <a:r>
              <a:rPr lang="en-US" sz="2000" dirty="0" smtClean="0"/>
              <a:t>implementation logic </a:t>
            </a:r>
          </a:p>
          <a:p>
            <a:pPr>
              <a:buNone/>
            </a:pPr>
            <a:r>
              <a:rPr lang="en-US" sz="2000" dirty="0" smtClean="0"/>
              <a:t>}</a:t>
            </a:r>
          </a:p>
          <a:p>
            <a:pPr>
              <a:buNone/>
            </a:pP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sz="2000" b="1" dirty="0" smtClean="0">
                <a:solidFill>
                  <a:srgbClr val="00B050"/>
                </a:solidFill>
              </a:rPr>
              <a:t>@</a:t>
            </a:r>
            <a:r>
              <a:rPr lang="en-US" sz="2000" b="1" dirty="0" err="1" smtClean="0">
                <a:solidFill>
                  <a:srgbClr val="00B050"/>
                </a:solidFill>
              </a:rPr>
              <a:t>InitBinder</a:t>
            </a:r>
            <a:endParaRPr lang="en-US" sz="2000" b="1" dirty="0" smtClean="0">
              <a:solidFill>
                <a:srgbClr val="00B050"/>
              </a:solidFill>
            </a:endParaRPr>
          </a:p>
          <a:p>
            <a:pPr>
              <a:buNone/>
            </a:pPr>
            <a:r>
              <a:rPr lang="en-US" sz="2000" dirty="0" smtClean="0"/>
              <a:t>	Annotating controller methods with @</a:t>
            </a:r>
            <a:r>
              <a:rPr lang="en-US" sz="2000" dirty="0" err="1" smtClean="0"/>
              <a:t>InitBinder</a:t>
            </a:r>
            <a:r>
              <a:rPr lang="en-US" sz="2000" dirty="0" smtClean="0"/>
              <a:t> allows you to configure web data binding directly within your controller class. @</a:t>
            </a:r>
            <a:r>
              <a:rPr lang="en-US" sz="2000" dirty="0" err="1" smtClean="0"/>
              <a:t>InitBinder</a:t>
            </a:r>
            <a:r>
              <a:rPr lang="en-US" sz="2000" dirty="0" smtClean="0"/>
              <a:t> identifies methods which initialize the </a:t>
            </a:r>
            <a:r>
              <a:rPr lang="en-US" sz="2000" dirty="0" err="1" smtClean="0"/>
              <a:t>WebDataBinder</a:t>
            </a:r>
            <a:r>
              <a:rPr lang="en-US" sz="2000" dirty="0" smtClean="0"/>
              <a:t> which will be used for populating command and form object arguments of annotated handler methods.</a:t>
            </a:r>
          </a:p>
          <a:p>
            <a:pPr>
              <a:buNone/>
            </a:pPr>
            <a:r>
              <a:rPr lang="en-US" sz="2000" dirty="0" smtClean="0"/>
              <a:t>	The following example demonstrates the use of @</a:t>
            </a:r>
            <a:r>
              <a:rPr lang="en-US" sz="2000" dirty="0" err="1" smtClean="0"/>
              <a:t>InitBinder</a:t>
            </a:r>
            <a:r>
              <a:rPr lang="en-US" sz="2000" dirty="0" smtClean="0"/>
              <a:t> for configuring a </a:t>
            </a:r>
            <a:r>
              <a:rPr lang="en-US" sz="2000" dirty="0" err="1" smtClean="0"/>
              <a:t>CustomDateEditor</a:t>
            </a:r>
            <a:r>
              <a:rPr lang="en-US" sz="2000" dirty="0" smtClean="0"/>
              <a:t> for all </a:t>
            </a:r>
            <a:r>
              <a:rPr lang="en-US" sz="2000" dirty="0" err="1" smtClean="0"/>
              <a:t>java.util.Date</a:t>
            </a:r>
            <a:r>
              <a:rPr lang="en-US" sz="2000" dirty="0" smtClean="0"/>
              <a:t> form properties.</a:t>
            </a:r>
          </a:p>
          <a:p>
            <a:pPr>
              <a:buNone/>
            </a:pPr>
            <a:endParaRPr lang="en-US" sz="2000" dirty="0" smtClean="0"/>
          </a:p>
          <a:p>
            <a:pPr>
              <a:buNone/>
            </a:pPr>
            <a:r>
              <a:rPr lang="en-US" sz="2000" dirty="0" smtClean="0"/>
              <a:t>@Controller </a:t>
            </a:r>
          </a:p>
          <a:p>
            <a:pPr>
              <a:buNone/>
            </a:pPr>
            <a:r>
              <a:rPr lang="en-US" sz="2000" dirty="0" smtClean="0"/>
              <a:t>public class </a:t>
            </a:r>
            <a:r>
              <a:rPr lang="en-US" sz="2000" dirty="0" err="1" smtClean="0"/>
              <a:t>MyFormController</a:t>
            </a:r>
            <a:r>
              <a:rPr lang="en-US" sz="2000" dirty="0" smtClean="0"/>
              <a:t> {</a:t>
            </a:r>
          </a:p>
          <a:p>
            <a:pPr>
              <a:buNone/>
            </a:pPr>
            <a:r>
              <a:rPr lang="en-US" sz="2000" dirty="0" smtClean="0"/>
              <a:t> </a:t>
            </a:r>
            <a:r>
              <a:rPr lang="en-US" sz="2000" b="1" dirty="0" smtClean="0"/>
              <a:t>@</a:t>
            </a:r>
            <a:r>
              <a:rPr lang="en-US" sz="2000" b="1" dirty="0" err="1" smtClean="0"/>
              <a:t>InitBinder</a:t>
            </a:r>
            <a:r>
              <a:rPr lang="en-US" sz="2000" dirty="0" smtClean="0"/>
              <a:t> </a:t>
            </a:r>
          </a:p>
          <a:p>
            <a:pPr>
              <a:buNone/>
            </a:pPr>
            <a:r>
              <a:rPr lang="en-US" sz="2000" dirty="0" smtClean="0"/>
              <a:t>public void </a:t>
            </a:r>
            <a:r>
              <a:rPr lang="en-US" sz="2000" dirty="0" err="1" smtClean="0"/>
              <a:t>initBinder</a:t>
            </a:r>
            <a:r>
              <a:rPr lang="en-US" sz="2000" dirty="0" smtClean="0"/>
              <a:t>(</a:t>
            </a:r>
            <a:r>
              <a:rPr lang="en-US" sz="2000" dirty="0" err="1" smtClean="0"/>
              <a:t>WebDataBinder</a:t>
            </a:r>
            <a:r>
              <a:rPr lang="en-US" sz="2000" dirty="0" smtClean="0"/>
              <a:t> binder) { </a:t>
            </a:r>
            <a:r>
              <a:rPr lang="en-US" sz="2000" dirty="0" err="1" smtClean="0"/>
              <a:t>SimpleDateFormat</a:t>
            </a:r>
            <a:r>
              <a:rPr lang="en-US" sz="2000" dirty="0" smtClean="0"/>
              <a:t> </a:t>
            </a:r>
            <a:r>
              <a:rPr lang="en-US" sz="2000" dirty="0" err="1" smtClean="0"/>
              <a:t>dateFormat</a:t>
            </a:r>
            <a:r>
              <a:rPr lang="en-US" sz="2000" dirty="0" smtClean="0"/>
              <a:t> = new </a:t>
            </a:r>
            <a:r>
              <a:rPr lang="en-US" sz="2000" dirty="0" err="1" smtClean="0"/>
              <a:t>SimpleDateFormat</a:t>
            </a:r>
            <a:r>
              <a:rPr lang="en-US" sz="2000" dirty="0" smtClean="0"/>
              <a:t>("</a:t>
            </a:r>
            <a:r>
              <a:rPr lang="en-US" sz="2000" dirty="0" err="1" smtClean="0"/>
              <a:t>yyyy</a:t>
            </a:r>
            <a:r>
              <a:rPr lang="en-US" sz="2000" dirty="0" smtClean="0"/>
              <a:t>-MM-</a:t>
            </a:r>
            <a:r>
              <a:rPr lang="en-US" sz="2000" dirty="0" err="1" smtClean="0"/>
              <a:t>dd</a:t>
            </a:r>
            <a:r>
              <a:rPr lang="en-US" sz="2000" dirty="0" smtClean="0"/>
              <a:t>"); </a:t>
            </a:r>
            <a:r>
              <a:rPr lang="en-US" sz="2000" dirty="0" err="1" smtClean="0"/>
              <a:t>dateFormat.setLenient</a:t>
            </a:r>
            <a:r>
              <a:rPr lang="en-US" sz="2000" dirty="0" smtClean="0"/>
              <a:t>(false); </a:t>
            </a:r>
            <a:r>
              <a:rPr lang="en-US" sz="2000" dirty="0" err="1" smtClean="0"/>
              <a:t>binder.registerCustomEditor</a:t>
            </a:r>
            <a:r>
              <a:rPr lang="en-US" sz="2000" dirty="0" smtClean="0"/>
              <a:t>(</a:t>
            </a:r>
            <a:r>
              <a:rPr lang="en-US" sz="2000" dirty="0" err="1" smtClean="0"/>
              <a:t>Date.class</a:t>
            </a:r>
            <a:r>
              <a:rPr lang="en-US" sz="2000" dirty="0" smtClean="0"/>
              <a:t>, new </a:t>
            </a:r>
            <a:r>
              <a:rPr lang="en-US" sz="2000" dirty="0" err="1" smtClean="0"/>
              <a:t>CustomDateEditor</a:t>
            </a:r>
            <a:r>
              <a:rPr lang="en-US" sz="2000" dirty="0" smtClean="0"/>
              <a:t>(</a:t>
            </a:r>
            <a:r>
              <a:rPr lang="en-US" sz="2000" dirty="0" err="1" smtClean="0"/>
              <a:t>dateFormat</a:t>
            </a:r>
            <a:r>
              <a:rPr lang="en-US" sz="2000" dirty="0" smtClean="0"/>
              <a:t>, false)); </a:t>
            </a:r>
          </a:p>
          <a:p>
            <a:pPr>
              <a:buNone/>
            </a:pPr>
            <a:r>
              <a:rPr lang="en-US" sz="2000" dirty="0" smtClean="0"/>
              <a:t>} </a:t>
            </a:r>
          </a:p>
          <a:p>
            <a:pPr>
              <a:buNone/>
            </a:pPr>
            <a:r>
              <a:rPr lang="en-US" sz="2000" i="1" dirty="0" smtClean="0"/>
              <a:t>	//  implementation logic</a:t>
            </a:r>
            <a:r>
              <a:rPr lang="en-US" sz="2000" dirty="0" smtClean="0"/>
              <a:t> </a:t>
            </a:r>
          </a:p>
          <a:p>
            <a:pPr>
              <a:buNone/>
            </a:pPr>
            <a:r>
              <a:rPr lang="en-US" sz="2000" dirty="0" smtClean="0"/>
              <a:t>}</a:t>
            </a:r>
          </a:p>
          <a:p>
            <a:pPr>
              <a:buNone/>
            </a:pPr>
            <a:endParaRPr lang="en-US" sz="2000" b="1" dirty="0" smtClean="0">
              <a:solidFill>
                <a:srgbClr val="00B050"/>
              </a:solidFill>
            </a:endParaRPr>
          </a:p>
          <a:p>
            <a:pPr>
              <a:buNone/>
            </a:pPr>
            <a:endParaRPr lang="en-US" sz="2000" dirty="0">
              <a:solidFill>
                <a:srgbClr val="00B05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b="1" dirty="0" smtClean="0"/>
              <a:t>Annotation-based controller configuration:</a:t>
            </a:r>
          </a:p>
          <a:p>
            <a:pPr>
              <a:buNone/>
            </a:pPr>
            <a:r>
              <a:rPr lang="en-US" sz="2000" dirty="0" smtClean="0">
                <a:solidFill>
                  <a:srgbClr val="00B050"/>
                </a:solidFill>
              </a:rPr>
              <a:t>Step1: Configure the Dispatcher </a:t>
            </a:r>
            <a:r>
              <a:rPr lang="en-US" sz="2000" dirty="0" err="1" smtClean="0">
                <a:solidFill>
                  <a:srgbClr val="00B050"/>
                </a:solidFill>
              </a:rPr>
              <a:t>servlet</a:t>
            </a:r>
            <a:r>
              <a:rPr lang="en-US" sz="2000" dirty="0" smtClean="0">
                <a:solidFill>
                  <a:srgbClr val="00B050"/>
                </a:solidFill>
              </a:rPr>
              <a:t> in web.xml file</a:t>
            </a:r>
          </a:p>
          <a:p>
            <a:pPr>
              <a:buNone/>
            </a:pPr>
            <a:r>
              <a:rPr lang="en-US" sz="2000" dirty="0" smtClean="0"/>
              <a:t> &lt;</a:t>
            </a:r>
            <a:r>
              <a:rPr lang="en-US" sz="2000" dirty="0" err="1" smtClean="0"/>
              <a:t>servlet</a:t>
            </a:r>
            <a:r>
              <a:rPr lang="en-US" sz="2000" dirty="0" smtClean="0"/>
              <a:t>&gt;</a:t>
            </a:r>
          </a:p>
          <a:p>
            <a:pPr>
              <a:buNone/>
            </a:pPr>
            <a:r>
              <a:rPr lang="en-US" sz="2000" dirty="0" smtClean="0"/>
              <a:t>     &lt;</a:t>
            </a:r>
            <a:r>
              <a:rPr lang="en-US" sz="2000" dirty="0" err="1" smtClean="0"/>
              <a:t>servlet</a:t>
            </a:r>
            <a:r>
              <a:rPr lang="en-US" sz="2000" dirty="0" smtClean="0"/>
              <a:t>-name&gt;</a:t>
            </a:r>
            <a:r>
              <a:rPr lang="en-US" sz="2000" dirty="0" err="1" smtClean="0"/>
              <a:t>dcma</a:t>
            </a:r>
            <a:r>
              <a:rPr lang="en-US" sz="2000" dirty="0" smtClean="0"/>
              <a:t>&lt;/</a:t>
            </a:r>
            <a:r>
              <a:rPr lang="en-US" sz="2000" dirty="0" err="1" smtClean="0"/>
              <a:t>servlet</a:t>
            </a:r>
            <a:r>
              <a:rPr lang="en-US" sz="2000" dirty="0" smtClean="0"/>
              <a:t>-name&gt; </a:t>
            </a:r>
          </a:p>
          <a:p>
            <a:pPr>
              <a:buNone/>
            </a:pPr>
            <a:r>
              <a:rPr lang="en-US" sz="2000" dirty="0" smtClean="0"/>
              <a:t>     &lt;</a:t>
            </a:r>
            <a:r>
              <a:rPr lang="en-US" sz="2000" dirty="0" err="1" smtClean="0"/>
              <a:t>servlet</a:t>
            </a:r>
            <a:r>
              <a:rPr lang="en-US" sz="2000" dirty="0" smtClean="0"/>
              <a:t>-class&gt;</a:t>
            </a:r>
            <a:r>
              <a:rPr lang="en-US" sz="2000" dirty="0" err="1" smtClean="0"/>
              <a:t>org.springframework.web.servlet.DispatcherServlet</a:t>
            </a:r>
            <a:r>
              <a:rPr lang="en-US" sz="2000" dirty="0" smtClean="0"/>
              <a:t>&lt;/</a:t>
            </a:r>
            <a:r>
              <a:rPr lang="en-US" sz="2000" dirty="0" err="1" smtClean="0"/>
              <a:t>servlet</a:t>
            </a:r>
            <a:r>
              <a:rPr lang="en-US" sz="2000" dirty="0" smtClean="0"/>
              <a:t>-class&gt;</a:t>
            </a:r>
          </a:p>
          <a:p>
            <a:pPr>
              <a:buNone/>
            </a:pPr>
            <a:r>
              <a:rPr lang="en-US" sz="2000" dirty="0" smtClean="0"/>
              <a:t>		&lt;load-on-startup&gt;10&lt;/load-on-startup&gt;</a:t>
            </a:r>
          </a:p>
          <a:p>
            <a:pPr>
              <a:buNone/>
            </a:pPr>
            <a:r>
              <a:rPr lang="en-US" sz="2000" dirty="0" smtClean="0"/>
              <a:t>  &lt;/</a:t>
            </a:r>
            <a:r>
              <a:rPr lang="en-US" sz="2000" dirty="0" err="1" smtClean="0"/>
              <a:t>servlet</a:t>
            </a:r>
            <a:r>
              <a:rPr lang="en-US" sz="2000" dirty="0" smtClean="0"/>
              <a:t>&gt;</a:t>
            </a:r>
          </a:p>
          <a:p>
            <a:pPr>
              <a:buNone/>
            </a:pPr>
            <a:r>
              <a:rPr lang="en-US" sz="2000" dirty="0" smtClean="0"/>
              <a:t>  &lt;</a:t>
            </a:r>
            <a:r>
              <a:rPr lang="en-US" sz="2000" dirty="0" err="1" smtClean="0"/>
              <a:t>servlet</a:t>
            </a:r>
            <a:r>
              <a:rPr lang="en-US" sz="2000" dirty="0" smtClean="0"/>
              <a:t>-mapping&gt;</a:t>
            </a:r>
          </a:p>
          <a:p>
            <a:pPr>
              <a:buNone/>
            </a:pPr>
            <a:r>
              <a:rPr lang="en-US" sz="2000" dirty="0" smtClean="0"/>
              <a:t>     &lt;</a:t>
            </a:r>
            <a:r>
              <a:rPr lang="en-US" sz="2000" dirty="0" err="1" smtClean="0"/>
              <a:t>servlet</a:t>
            </a:r>
            <a:r>
              <a:rPr lang="en-US" sz="2000" dirty="0" smtClean="0"/>
              <a:t>-name&gt;</a:t>
            </a:r>
            <a:r>
              <a:rPr lang="en-US" sz="2000" dirty="0" err="1" smtClean="0"/>
              <a:t>dcma</a:t>
            </a:r>
            <a:r>
              <a:rPr lang="en-US" sz="2000" dirty="0" smtClean="0"/>
              <a:t>&lt;/</a:t>
            </a:r>
            <a:r>
              <a:rPr lang="en-US" sz="2000" dirty="0" err="1" smtClean="0"/>
              <a:t>servlet</a:t>
            </a:r>
            <a:r>
              <a:rPr lang="en-US" sz="2000" dirty="0" smtClean="0"/>
              <a:t>-name&gt;</a:t>
            </a:r>
          </a:p>
          <a:p>
            <a:pPr>
              <a:buNone/>
            </a:pPr>
            <a:r>
              <a:rPr lang="en-US" sz="2000" dirty="0" smtClean="0"/>
              <a:t>     &lt;</a:t>
            </a:r>
            <a:r>
              <a:rPr lang="en-US" sz="2000" dirty="0" err="1" smtClean="0"/>
              <a:t>url</a:t>
            </a:r>
            <a:r>
              <a:rPr lang="en-US" sz="2000" dirty="0" smtClean="0"/>
              <a:t>-pattern&gt;*.html&lt;/</a:t>
            </a:r>
            <a:r>
              <a:rPr lang="en-US" sz="2000" dirty="0" err="1" smtClean="0"/>
              <a:t>url</a:t>
            </a:r>
            <a:r>
              <a:rPr lang="en-US" sz="2000" dirty="0" smtClean="0"/>
              <a:t>-pattern&gt;</a:t>
            </a:r>
          </a:p>
          <a:p>
            <a:pPr>
              <a:buNone/>
            </a:pPr>
            <a:r>
              <a:rPr lang="en-US" sz="2000" dirty="0" smtClean="0"/>
              <a:t>   &lt;/</a:t>
            </a:r>
            <a:r>
              <a:rPr lang="en-US" sz="2000" dirty="0" err="1" smtClean="0"/>
              <a:t>servlet</a:t>
            </a:r>
            <a:r>
              <a:rPr lang="en-US" sz="2000" dirty="0" smtClean="0"/>
              <a:t>-mapping&gt; </a:t>
            </a:r>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sz="2000" dirty="0" smtClean="0">
                <a:solidFill>
                  <a:srgbClr val="00B050"/>
                </a:solidFill>
              </a:rPr>
              <a:t>Step2: Create the file with name &lt;</a:t>
            </a:r>
            <a:r>
              <a:rPr lang="en-US" sz="2000" dirty="0" err="1" smtClean="0">
                <a:solidFill>
                  <a:srgbClr val="00B050"/>
                </a:solidFill>
              </a:rPr>
              <a:t>servlet</a:t>
            </a:r>
            <a:r>
              <a:rPr lang="en-US" sz="2000" dirty="0" smtClean="0">
                <a:solidFill>
                  <a:srgbClr val="00B050"/>
                </a:solidFill>
              </a:rPr>
              <a:t>-name&gt;-servlet.xml</a:t>
            </a:r>
          </a:p>
          <a:p>
            <a:pPr>
              <a:buNone/>
            </a:pPr>
            <a:r>
              <a:rPr lang="en-US" sz="2000" dirty="0" smtClean="0"/>
              <a:t>	     Example: dcma-servlet.xml</a:t>
            </a:r>
          </a:p>
          <a:p>
            <a:pPr>
              <a:buNone/>
            </a:pPr>
            <a:r>
              <a:rPr lang="en-US" sz="2000" dirty="0" smtClean="0">
                <a:solidFill>
                  <a:srgbClr val="00B050"/>
                </a:solidFill>
              </a:rPr>
              <a:t>Step3:  Activates post-processors for annotation-based controller.</a:t>
            </a:r>
          </a:p>
          <a:p>
            <a:pPr>
              <a:buNone/>
            </a:pPr>
            <a:r>
              <a:rPr lang="en-US" sz="2000" dirty="0" smtClean="0"/>
              <a:t>    &lt;</a:t>
            </a:r>
            <a:r>
              <a:rPr lang="en-US" sz="2000" dirty="0" err="1" smtClean="0"/>
              <a:t>context:annotation-config</a:t>
            </a:r>
            <a:r>
              <a:rPr lang="en-US" sz="2000" dirty="0" smtClean="0"/>
              <a:t> /&gt;</a:t>
            </a:r>
          </a:p>
          <a:p>
            <a:pPr>
              <a:buNone/>
            </a:pPr>
            <a:r>
              <a:rPr lang="en-US" sz="2000" dirty="0" smtClean="0"/>
              <a:t>    &lt;</a:t>
            </a:r>
            <a:r>
              <a:rPr lang="en-US" sz="2000" dirty="0" err="1" smtClean="0"/>
              <a:t>context:component</a:t>
            </a:r>
            <a:r>
              <a:rPr lang="en-US" sz="2000" dirty="0" smtClean="0"/>
              <a:t>-scan base-package="</a:t>
            </a:r>
            <a:r>
              <a:rPr lang="en-US" sz="2000" dirty="0" err="1" smtClean="0"/>
              <a:t>com.ctl.dcma.controller</a:t>
            </a:r>
            <a:r>
              <a:rPr lang="en-US" sz="2000" dirty="0" smtClean="0"/>
              <a:t>" /&gt;</a:t>
            </a:r>
          </a:p>
          <a:p>
            <a:pPr>
              <a:buNone/>
            </a:pPr>
            <a:r>
              <a:rPr lang="en-US" sz="2000" dirty="0" smtClean="0">
                <a:solidFill>
                  <a:srgbClr val="00B050"/>
                </a:solidFill>
              </a:rPr>
              <a:t>Step4: Configure the </a:t>
            </a:r>
            <a:r>
              <a:rPr lang="en-US" sz="2000" dirty="0" err="1" smtClean="0">
                <a:solidFill>
                  <a:srgbClr val="00B050"/>
                </a:solidFill>
              </a:rPr>
              <a:t>MultiactionController</a:t>
            </a:r>
            <a:endParaRPr lang="en-US" sz="2000" dirty="0" smtClean="0">
              <a:solidFill>
                <a:srgbClr val="00B050"/>
              </a:solidFill>
            </a:endParaRPr>
          </a:p>
          <a:p>
            <a:pPr>
              <a:buNone/>
            </a:pPr>
            <a:r>
              <a:rPr lang="en-US" sz="2000" dirty="0" smtClean="0"/>
              <a:t>	&lt;bean class="org.springframework.web.servlet.mvc.multiaction.MultiActionController" /&gt;</a:t>
            </a:r>
          </a:p>
          <a:p>
            <a:pPr>
              <a:buNone/>
            </a:pPr>
            <a:r>
              <a:rPr lang="en-US" sz="2000" dirty="0" smtClean="0">
                <a:solidFill>
                  <a:srgbClr val="00B050"/>
                </a:solidFill>
              </a:rPr>
              <a:t>Step5:  Configure the Handler</a:t>
            </a:r>
          </a:p>
          <a:p>
            <a:pPr>
              <a:buNone/>
            </a:pPr>
            <a:r>
              <a:rPr lang="en-US" sz="2000" dirty="0" smtClean="0"/>
              <a:t>	 &lt;bean class="org.springframework.web.servlet.mvc.annotation.AnnotationMethodHandlerAdapter" /&gt;</a:t>
            </a:r>
          </a:p>
          <a:p>
            <a:pPr>
              <a:buNone/>
            </a:pPr>
            <a:r>
              <a:rPr lang="en-US" sz="2000" dirty="0" smtClean="0">
                <a:solidFill>
                  <a:srgbClr val="00B050"/>
                </a:solidFill>
              </a:rPr>
              <a:t>Step6: Configure the view resolver</a:t>
            </a:r>
          </a:p>
          <a:p>
            <a:pPr>
              <a:buNone/>
            </a:pPr>
            <a:r>
              <a:rPr lang="en-US" sz="2000" dirty="0" smtClean="0"/>
              <a:t> &lt;bean id="</a:t>
            </a:r>
            <a:r>
              <a:rPr lang="en-US" sz="2000" dirty="0" err="1" smtClean="0"/>
              <a:t>viewResolver</a:t>
            </a:r>
            <a:r>
              <a:rPr lang="en-US" sz="2000" dirty="0" smtClean="0"/>
              <a:t>"</a:t>
            </a:r>
          </a:p>
          <a:p>
            <a:pPr>
              <a:buNone/>
            </a:pPr>
            <a:r>
              <a:rPr lang="en-US" sz="2000" dirty="0" smtClean="0"/>
              <a:t>        class="org.springframework.web.servlet.view.InternalResourceViewResolver"&gt;</a:t>
            </a:r>
          </a:p>
          <a:p>
            <a:pPr>
              <a:buNone/>
            </a:pPr>
            <a:r>
              <a:rPr lang="en-US" sz="2000" dirty="0" smtClean="0"/>
              <a:t>        &lt;property name="prefix" value="/WEB-INF/views/" /&gt;</a:t>
            </a:r>
          </a:p>
          <a:p>
            <a:pPr>
              <a:buNone/>
            </a:pPr>
            <a:r>
              <a:rPr lang="en-US" sz="2000" dirty="0" smtClean="0"/>
              <a:t>        &lt;property name="suffix" value=".</a:t>
            </a:r>
            <a:r>
              <a:rPr lang="en-US" sz="2000" dirty="0" err="1" smtClean="0"/>
              <a:t>jsp</a:t>
            </a:r>
            <a:r>
              <a:rPr lang="en-US" sz="2000" dirty="0" smtClean="0"/>
              <a:t>" /&gt;</a:t>
            </a:r>
          </a:p>
          <a:p>
            <a:pPr>
              <a:buNone/>
            </a:pPr>
            <a:r>
              <a:rPr lang="en-US" sz="2000" dirty="0" smtClean="0"/>
              <a:t>    &lt;/bean&gt;</a:t>
            </a:r>
          </a:p>
          <a:p>
            <a:pPr>
              <a:buNone/>
            </a:pP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smtClean="0"/>
              <a:t>(or)</a:t>
            </a:r>
          </a:p>
          <a:p>
            <a:pPr>
              <a:buNone/>
            </a:pPr>
            <a:r>
              <a:rPr lang="en-US" sz="2000" dirty="0" smtClean="0"/>
              <a:t>&lt;bean class="org.springframework.web.servlet.view.InternalResourceViewResolver" p:prefix="/WEB-INF/</a:t>
            </a:r>
            <a:r>
              <a:rPr lang="en-US" sz="2000" dirty="0" err="1" smtClean="0"/>
              <a:t>jsp</a:t>
            </a:r>
            <a:r>
              <a:rPr lang="en-US" sz="2000" dirty="0" smtClean="0"/>
              <a:t>/“  p:suffix=".</a:t>
            </a:r>
            <a:r>
              <a:rPr lang="en-US" sz="2000" dirty="0" err="1" smtClean="0"/>
              <a:t>jsp</a:t>
            </a:r>
            <a:r>
              <a:rPr lang="en-US" sz="2000" dirty="0" smtClean="0"/>
              <a:t>"/&gt;</a:t>
            </a:r>
          </a:p>
          <a:p>
            <a:pPr>
              <a:buNone/>
            </a:pPr>
            <a:r>
              <a:rPr lang="en-US" sz="2000" dirty="0" smtClean="0">
                <a:solidFill>
                  <a:srgbClr val="00B050"/>
                </a:solidFill>
              </a:rPr>
              <a:t>Step7: If we are using different views configure the 	</a:t>
            </a:r>
            <a:r>
              <a:rPr lang="en-US" sz="2000" dirty="0" err="1" smtClean="0">
                <a:solidFill>
                  <a:srgbClr val="00B050"/>
                </a:solidFill>
              </a:rPr>
              <a:t>ResourceBundleViewResolver</a:t>
            </a:r>
            <a:endParaRPr lang="en-US" sz="2000" dirty="0" smtClean="0">
              <a:solidFill>
                <a:srgbClr val="00B050"/>
              </a:solidFill>
            </a:endParaRPr>
          </a:p>
          <a:p>
            <a:pPr>
              <a:buNone/>
            </a:pPr>
            <a:r>
              <a:rPr lang="en-US" sz="2000" dirty="0" smtClean="0"/>
              <a:t>&lt;bean id="</a:t>
            </a:r>
            <a:r>
              <a:rPr lang="en-US" sz="2000" dirty="0" err="1" smtClean="0"/>
              <a:t>jstlViewResolver</a:t>
            </a:r>
            <a:r>
              <a:rPr lang="en-US" sz="2000" dirty="0" smtClean="0"/>
              <a:t>" class="</a:t>
            </a:r>
            <a:r>
              <a:rPr lang="en-US" sz="2000" dirty="0" err="1" smtClean="0"/>
              <a:t>org.springframework.web.servlet.view.ResourceBundleViewResolver</a:t>
            </a:r>
            <a:r>
              <a:rPr lang="en-US" sz="2000" dirty="0" smtClean="0"/>
              <a:t>" p:basename="views" /&gt;</a:t>
            </a:r>
          </a:p>
          <a:p>
            <a:pPr>
              <a:buNone/>
            </a:pPr>
            <a:endParaRPr lang="en-US" sz="2000" dirty="0" smtClean="0"/>
          </a:p>
          <a:p>
            <a:pPr>
              <a:buNone/>
            </a:pPr>
            <a:r>
              <a:rPr lang="en-US" sz="2000" dirty="0" smtClean="0">
                <a:solidFill>
                  <a:srgbClr val="00B050"/>
                </a:solidFill>
              </a:rPr>
              <a:t>Step8: Create file with name </a:t>
            </a:r>
            <a:r>
              <a:rPr lang="en-US" sz="2000" dirty="0" err="1" smtClean="0">
                <a:solidFill>
                  <a:srgbClr val="00B050"/>
                </a:solidFill>
              </a:rPr>
              <a:t>views.properties</a:t>
            </a:r>
            <a:r>
              <a:rPr lang="en-US" sz="2000" dirty="0" smtClean="0">
                <a:solidFill>
                  <a:srgbClr val="00B050"/>
                </a:solidFill>
              </a:rPr>
              <a:t> and configure the </a:t>
            </a:r>
            <a:r>
              <a:rPr lang="en-US" sz="2000" dirty="0" err="1" smtClean="0">
                <a:solidFill>
                  <a:srgbClr val="00B050"/>
                </a:solidFill>
              </a:rPr>
              <a:t>url</a:t>
            </a:r>
            <a:r>
              <a:rPr lang="en-US" sz="2000" dirty="0" smtClean="0">
                <a:solidFill>
                  <a:srgbClr val="00B050"/>
                </a:solidFill>
              </a:rPr>
              <a:t> mapping</a:t>
            </a:r>
          </a:p>
          <a:p>
            <a:pPr>
              <a:buNone/>
            </a:pPr>
            <a:r>
              <a:rPr lang="en-US" sz="2000" dirty="0" smtClean="0"/>
              <a:t>user.(class)=</a:t>
            </a:r>
            <a:r>
              <a:rPr lang="en-US" sz="2000" dirty="0" err="1" smtClean="0"/>
              <a:t>org.springframework.web.servlet.view.JstlView</a:t>
            </a:r>
            <a:endParaRPr lang="en-US" sz="2000" dirty="0" smtClean="0"/>
          </a:p>
          <a:p>
            <a:pPr>
              <a:buNone/>
            </a:pPr>
            <a:r>
              <a:rPr lang="en-US" sz="2000" dirty="0" smtClean="0"/>
              <a:t>user.url=WEB-INF/views/user.jsp</a:t>
            </a:r>
          </a:p>
          <a:p>
            <a:pPr>
              <a:buNone/>
            </a:pPr>
            <a:r>
              <a:rPr lang="en-US" sz="2000" dirty="0" err="1" smtClean="0"/>
              <a:t>userList</a:t>
            </a:r>
            <a:r>
              <a:rPr lang="en-US" sz="2000" dirty="0" smtClean="0"/>
              <a:t>.(class)=</a:t>
            </a:r>
            <a:r>
              <a:rPr lang="en-US" sz="2000" dirty="0" err="1" smtClean="0"/>
              <a:t>org.springframework.web.servlet.view.JstlView</a:t>
            </a:r>
            <a:endParaRPr lang="en-US" sz="2000" dirty="0" smtClean="0"/>
          </a:p>
          <a:p>
            <a:pPr>
              <a:buNone/>
            </a:pPr>
            <a:r>
              <a:rPr lang="en-US" sz="2000" dirty="0" smtClean="0"/>
              <a:t>userList.url=WEB-INF/views/userList.jsp</a:t>
            </a:r>
          </a:p>
          <a:p>
            <a:pPr>
              <a:buNone/>
            </a:pPr>
            <a:endParaRPr lang="en-US" sz="2000" dirty="0" smtClean="0">
              <a:solidFill>
                <a:srgbClr val="00B050"/>
              </a:solidFill>
            </a:endParaRPr>
          </a:p>
          <a:p>
            <a:pPr>
              <a:buNone/>
            </a:pPr>
            <a:r>
              <a:rPr lang="en-US" sz="2000" dirty="0" smtClean="0">
                <a:solidFill>
                  <a:srgbClr val="00B050"/>
                </a:solidFill>
              </a:rPr>
              <a:t>Write your own  </a:t>
            </a:r>
            <a:r>
              <a:rPr lang="en-US" sz="2000" dirty="0" err="1" smtClean="0">
                <a:solidFill>
                  <a:srgbClr val="00B050"/>
                </a:solidFill>
              </a:rPr>
              <a:t>jsp’s</a:t>
            </a:r>
            <a:r>
              <a:rPr lang="en-US" sz="2000" dirty="0" smtClean="0">
                <a:solidFill>
                  <a:srgbClr val="00B050"/>
                </a:solidFill>
              </a:rPr>
              <a:t> like user.jsp</a:t>
            </a:r>
          </a:p>
          <a:p>
            <a:pPr>
              <a:buNone/>
            </a:pPr>
            <a:endParaRPr lang="en-US" sz="2000" dirty="0">
              <a:solidFill>
                <a:srgbClr val="00B05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Example: web.xml</a:t>
            </a:r>
            <a:endParaRPr lang="en-US" sz="2000" dirty="0"/>
          </a:p>
        </p:txBody>
      </p:sp>
      <p:sp>
        <p:nvSpPr>
          <p:cNvPr id="3" name="Content Placeholder 2"/>
          <p:cNvSpPr>
            <a:spLocks noGrp="1"/>
          </p:cNvSpPr>
          <p:nvPr>
            <p:ph idx="1"/>
          </p:nvPr>
        </p:nvSpPr>
        <p:spPr>
          <a:xfrm>
            <a:off x="457200" y="990600"/>
            <a:ext cx="8229600" cy="5135563"/>
          </a:xfrm>
        </p:spPr>
        <p:txBody>
          <a:bodyPr>
            <a:noAutofit/>
          </a:bodyPr>
          <a:lstStyle/>
          <a:p>
            <a:pPr>
              <a:buNone/>
            </a:pPr>
            <a:r>
              <a:rPr lang="en-US" sz="1100" dirty="0" smtClean="0"/>
              <a:t>&lt;?xml version="1.0" encoding="UTF-8"?&gt;</a:t>
            </a:r>
          </a:p>
          <a:p>
            <a:pPr>
              <a:buNone/>
            </a:pPr>
            <a:r>
              <a:rPr lang="en-US" sz="1100" dirty="0" smtClean="0"/>
              <a:t>&lt;web-app </a:t>
            </a:r>
            <a:r>
              <a:rPr lang="en-US" sz="1100" dirty="0" err="1" smtClean="0"/>
              <a:t>xmlns:xsi</a:t>
            </a:r>
            <a:r>
              <a:rPr lang="en-US" sz="1100" dirty="0" smtClean="0"/>
              <a:t>="http://www.w3.org/2001/XMLSchema-instance" </a:t>
            </a:r>
            <a:r>
              <a:rPr lang="en-US" sz="1100" dirty="0" err="1" smtClean="0"/>
              <a:t>xmlns</a:t>
            </a:r>
            <a:r>
              <a:rPr lang="en-US" sz="1100" dirty="0" smtClean="0"/>
              <a:t>="http://java.sun.com/xml/ns/javaee" </a:t>
            </a:r>
            <a:r>
              <a:rPr lang="en-US" sz="1100" dirty="0" err="1" smtClean="0"/>
              <a:t>xmlns:web</a:t>
            </a:r>
            <a:r>
              <a:rPr lang="en-US" sz="1100" dirty="0" smtClean="0"/>
              <a:t>="http://java.sun.com/xml/ns/javaee/web-app_2_5.xsd" </a:t>
            </a:r>
            <a:r>
              <a:rPr lang="en-US" sz="1100" dirty="0" err="1" smtClean="0"/>
              <a:t>xsi:schemaLocation</a:t>
            </a:r>
            <a:r>
              <a:rPr lang="en-US" sz="1100" dirty="0" smtClean="0"/>
              <a:t>="http://java.sun.com/xml/ns/javaee http://java.sun.com/xml/ns/javaee/web-app_2_5.xsd" id="</a:t>
            </a:r>
            <a:r>
              <a:rPr lang="en-US" sz="1100" dirty="0" err="1" smtClean="0"/>
              <a:t>WebApp_ID</a:t>
            </a:r>
            <a:r>
              <a:rPr lang="en-US" sz="1100" dirty="0" smtClean="0"/>
              <a:t>" version="2.5"&gt;</a:t>
            </a:r>
          </a:p>
          <a:p>
            <a:pPr>
              <a:buNone/>
            </a:pPr>
            <a:r>
              <a:rPr lang="en-US" sz="1100" dirty="0" smtClean="0"/>
              <a:t>  &lt;display-name&gt;DCMA TOOL&lt;/display-name&gt;</a:t>
            </a:r>
          </a:p>
          <a:p>
            <a:pPr>
              <a:buNone/>
            </a:pPr>
            <a:r>
              <a:rPr lang="en-US" sz="1100" dirty="0" smtClean="0"/>
              <a:t>	&lt;context-</a:t>
            </a:r>
            <a:r>
              <a:rPr lang="en-US" sz="1100" dirty="0" err="1" smtClean="0"/>
              <a:t>param</a:t>
            </a:r>
            <a:r>
              <a:rPr lang="en-US" sz="1100" dirty="0" smtClean="0"/>
              <a:t>&gt;</a:t>
            </a:r>
          </a:p>
          <a:p>
            <a:pPr>
              <a:buNone/>
            </a:pPr>
            <a:r>
              <a:rPr lang="en-US" sz="1100" dirty="0" smtClean="0"/>
              <a:t>		&lt;</a:t>
            </a:r>
            <a:r>
              <a:rPr lang="en-US" sz="1100" dirty="0" err="1" smtClean="0"/>
              <a:t>param</a:t>
            </a:r>
            <a:r>
              <a:rPr lang="en-US" sz="1100" dirty="0" smtClean="0"/>
              <a:t>-name&gt;</a:t>
            </a:r>
            <a:r>
              <a:rPr lang="en-US" sz="1100" dirty="0" err="1" smtClean="0"/>
              <a:t>contextConfigLocation</a:t>
            </a:r>
            <a:r>
              <a:rPr lang="en-US" sz="1100" dirty="0" smtClean="0"/>
              <a:t>&lt;/</a:t>
            </a:r>
            <a:r>
              <a:rPr lang="en-US" sz="1100" dirty="0" err="1" smtClean="0"/>
              <a:t>param</a:t>
            </a:r>
            <a:r>
              <a:rPr lang="en-US" sz="1100" dirty="0" smtClean="0"/>
              <a:t>-name&gt;</a:t>
            </a:r>
          </a:p>
          <a:p>
            <a:pPr>
              <a:buNone/>
            </a:pPr>
            <a:r>
              <a:rPr lang="en-US" sz="1100" dirty="0" smtClean="0"/>
              <a:t>		&lt;</a:t>
            </a:r>
            <a:r>
              <a:rPr lang="en-US" sz="1100" dirty="0" err="1" smtClean="0"/>
              <a:t>param</a:t>
            </a:r>
            <a:r>
              <a:rPr lang="en-US" sz="1100" dirty="0" smtClean="0"/>
              <a:t>-value&gt;/WEB-INF/context/applicationContext.xml&lt;/</a:t>
            </a:r>
            <a:r>
              <a:rPr lang="en-US" sz="1100" dirty="0" err="1" smtClean="0"/>
              <a:t>param</a:t>
            </a:r>
            <a:r>
              <a:rPr lang="en-US" sz="1100" dirty="0" smtClean="0"/>
              <a:t>-value&gt;</a:t>
            </a:r>
          </a:p>
          <a:p>
            <a:pPr>
              <a:buNone/>
            </a:pPr>
            <a:r>
              <a:rPr lang="en-US" sz="1100" dirty="0" smtClean="0"/>
              <a:t>  &lt;/context-</a:t>
            </a:r>
            <a:r>
              <a:rPr lang="en-US" sz="1100" dirty="0" err="1" smtClean="0"/>
              <a:t>param</a:t>
            </a:r>
            <a:r>
              <a:rPr lang="en-US" sz="1100" dirty="0" smtClean="0"/>
              <a:t>&gt;</a:t>
            </a:r>
          </a:p>
          <a:p>
            <a:pPr>
              <a:buNone/>
            </a:pPr>
            <a:r>
              <a:rPr lang="en-US" sz="1100" dirty="0" smtClean="0"/>
              <a:t>&lt;listener&gt;</a:t>
            </a:r>
          </a:p>
          <a:p>
            <a:pPr>
              <a:buNone/>
            </a:pPr>
            <a:r>
              <a:rPr lang="en-US" sz="1100" dirty="0" smtClean="0"/>
              <a:t>     &lt;listener-class&gt;</a:t>
            </a:r>
            <a:r>
              <a:rPr lang="en-US" sz="1100" dirty="0" err="1" smtClean="0"/>
              <a:t>org.springframework.web.context.ContextLoaderListener</a:t>
            </a:r>
            <a:r>
              <a:rPr lang="en-US" sz="1100" dirty="0" smtClean="0"/>
              <a:t>&lt;/listener-class&gt;</a:t>
            </a:r>
          </a:p>
          <a:p>
            <a:pPr>
              <a:buNone/>
            </a:pPr>
            <a:r>
              <a:rPr lang="en-US" sz="1100" dirty="0" smtClean="0"/>
              <a:t>  &lt;/listener&gt;</a:t>
            </a:r>
          </a:p>
          <a:p>
            <a:pPr>
              <a:buNone/>
            </a:pPr>
            <a:r>
              <a:rPr lang="en-US" sz="1100" dirty="0" smtClean="0"/>
              <a:t>  &lt;</a:t>
            </a:r>
            <a:r>
              <a:rPr lang="en-US" sz="1100" dirty="0" err="1" smtClean="0"/>
              <a:t>servlet</a:t>
            </a:r>
            <a:r>
              <a:rPr lang="en-US" sz="1100" dirty="0" smtClean="0"/>
              <a:t>&gt;</a:t>
            </a:r>
          </a:p>
          <a:p>
            <a:pPr>
              <a:buNone/>
            </a:pPr>
            <a:r>
              <a:rPr lang="en-US" sz="1100" dirty="0" smtClean="0"/>
              <a:t>     &lt;</a:t>
            </a:r>
            <a:r>
              <a:rPr lang="en-US" sz="1100" dirty="0" err="1" smtClean="0"/>
              <a:t>servlet</a:t>
            </a:r>
            <a:r>
              <a:rPr lang="en-US" sz="1100" dirty="0" smtClean="0"/>
              <a:t>-name&gt;</a:t>
            </a:r>
            <a:r>
              <a:rPr lang="en-US" sz="1100" dirty="0" err="1" smtClean="0"/>
              <a:t>dcma</a:t>
            </a:r>
            <a:r>
              <a:rPr lang="en-US" sz="1100" dirty="0" smtClean="0"/>
              <a:t>&lt;/</a:t>
            </a:r>
            <a:r>
              <a:rPr lang="en-US" sz="1100" dirty="0" err="1" smtClean="0"/>
              <a:t>servlet</a:t>
            </a:r>
            <a:r>
              <a:rPr lang="en-US" sz="1100" dirty="0" smtClean="0"/>
              <a:t>-name&gt; </a:t>
            </a:r>
          </a:p>
          <a:p>
            <a:pPr>
              <a:buNone/>
            </a:pPr>
            <a:r>
              <a:rPr lang="en-US" sz="1100" dirty="0" smtClean="0"/>
              <a:t>     &lt;</a:t>
            </a:r>
            <a:r>
              <a:rPr lang="en-US" sz="1100" dirty="0" err="1" smtClean="0"/>
              <a:t>servlet</a:t>
            </a:r>
            <a:r>
              <a:rPr lang="en-US" sz="1100" dirty="0" smtClean="0"/>
              <a:t>-class&gt;</a:t>
            </a:r>
            <a:r>
              <a:rPr lang="en-US" sz="1100" dirty="0" err="1" smtClean="0"/>
              <a:t>org.springframework.web.servlet.DispatcherServlet</a:t>
            </a:r>
            <a:r>
              <a:rPr lang="en-US" sz="1100" dirty="0" smtClean="0"/>
              <a:t>&lt;/</a:t>
            </a:r>
            <a:r>
              <a:rPr lang="en-US" sz="1100" dirty="0" err="1" smtClean="0"/>
              <a:t>servlet</a:t>
            </a:r>
            <a:r>
              <a:rPr lang="en-US" sz="1100" dirty="0" smtClean="0"/>
              <a:t>-class&gt;</a:t>
            </a:r>
          </a:p>
          <a:p>
            <a:pPr>
              <a:buNone/>
            </a:pPr>
            <a:r>
              <a:rPr lang="en-US" sz="1100" dirty="0" smtClean="0"/>
              <a:t>		&lt;load-on-startup&gt;10&lt;/load-on-startup&gt;</a:t>
            </a:r>
          </a:p>
          <a:p>
            <a:pPr>
              <a:buNone/>
            </a:pPr>
            <a:r>
              <a:rPr lang="en-US" sz="1100" dirty="0" smtClean="0"/>
              <a:t>  &lt;/</a:t>
            </a:r>
            <a:r>
              <a:rPr lang="en-US" sz="1100" dirty="0" err="1" smtClean="0"/>
              <a:t>servlet</a:t>
            </a:r>
            <a:r>
              <a:rPr lang="en-US" sz="1100" dirty="0" smtClean="0"/>
              <a:t>&gt;</a:t>
            </a:r>
          </a:p>
          <a:p>
            <a:pPr>
              <a:buNone/>
            </a:pPr>
            <a:r>
              <a:rPr lang="en-US" sz="1100" dirty="0" smtClean="0"/>
              <a:t>  &lt;</a:t>
            </a:r>
            <a:r>
              <a:rPr lang="en-US" sz="1100" dirty="0" err="1" smtClean="0"/>
              <a:t>servlet</a:t>
            </a:r>
            <a:r>
              <a:rPr lang="en-US" sz="1100" dirty="0" smtClean="0"/>
              <a:t>-mapping&gt;</a:t>
            </a:r>
          </a:p>
          <a:p>
            <a:pPr>
              <a:buNone/>
            </a:pPr>
            <a:r>
              <a:rPr lang="en-US" sz="1100" dirty="0" smtClean="0"/>
              <a:t>     &lt;</a:t>
            </a:r>
            <a:r>
              <a:rPr lang="en-US" sz="1100" dirty="0" err="1" smtClean="0"/>
              <a:t>servlet</a:t>
            </a:r>
            <a:r>
              <a:rPr lang="en-US" sz="1100" dirty="0" smtClean="0"/>
              <a:t>-name&gt;</a:t>
            </a:r>
            <a:r>
              <a:rPr lang="en-US" sz="1100" dirty="0" err="1" smtClean="0"/>
              <a:t>dcma</a:t>
            </a:r>
            <a:r>
              <a:rPr lang="en-US" sz="1100" dirty="0" smtClean="0"/>
              <a:t>&lt;/</a:t>
            </a:r>
            <a:r>
              <a:rPr lang="en-US" sz="1100" dirty="0" err="1" smtClean="0"/>
              <a:t>servlet</a:t>
            </a:r>
            <a:r>
              <a:rPr lang="en-US" sz="1100" dirty="0" smtClean="0"/>
              <a:t>-name&gt;</a:t>
            </a:r>
          </a:p>
          <a:p>
            <a:pPr>
              <a:buNone/>
            </a:pPr>
            <a:r>
              <a:rPr lang="en-US" sz="1100" dirty="0" smtClean="0"/>
              <a:t>     &lt;</a:t>
            </a:r>
            <a:r>
              <a:rPr lang="en-US" sz="1100" dirty="0" err="1" smtClean="0"/>
              <a:t>url</a:t>
            </a:r>
            <a:r>
              <a:rPr lang="en-US" sz="1100" dirty="0" smtClean="0"/>
              <a:t>-pattern&gt;*.html&lt;/</a:t>
            </a:r>
            <a:r>
              <a:rPr lang="en-US" sz="1100" dirty="0" err="1" smtClean="0"/>
              <a:t>url</a:t>
            </a:r>
            <a:r>
              <a:rPr lang="en-US" sz="1100" dirty="0" smtClean="0"/>
              <a:t>-pattern&gt;</a:t>
            </a:r>
          </a:p>
          <a:p>
            <a:pPr>
              <a:buNone/>
            </a:pPr>
            <a:r>
              <a:rPr lang="en-US" sz="1100" dirty="0" smtClean="0"/>
              <a:t>     &lt;</a:t>
            </a:r>
            <a:r>
              <a:rPr lang="en-US" sz="1100" dirty="0" err="1" smtClean="0"/>
              <a:t>url</a:t>
            </a:r>
            <a:r>
              <a:rPr lang="en-US" sz="1100" dirty="0" smtClean="0"/>
              <a:t>-pattern&gt;/</a:t>
            </a:r>
            <a:r>
              <a:rPr lang="en-US" sz="1100" dirty="0" err="1" smtClean="0"/>
              <a:t>dcma</a:t>
            </a:r>
            <a:r>
              <a:rPr lang="en-US" sz="1100" dirty="0" smtClean="0"/>
              <a:t>/*&lt;/</a:t>
            </a:r>
            <a:r>
              <a:rPr lang="en-US" sz="1100" dirty="0" err="1" smtClean="0"/>
              <a:t>url</a:t>
            </a:r>
            <a:r>
              <a:rPr lang="en-US" sz="1100" dirty="0" smtClean="0"/>
              <a:t>-pattern&gt;</a:t>
            </a:r>
          </a:p>
          <a:p>
            <a:pPr>
              <a:buNone/>
            </a:pPr>
            <a:r>
              <a:rPr lang="en-US" sz="1100" dirty="0" smtClean="0"/>
              <a:t>  &lt;/</a:t>
            </a:r>
            <a:r>
              <a:rPr lang="en-US" sz="1100" dirty="0" err="1" smtClean="0"/>
              <a:t>servlet</a:t>
            </a:r>
            <a:r>
              <a:rPr lang="en-US" sz="1100" dirty="0" smtClean="0"/>
              <a:t>-mapping&gt;  </a:t>
            </a:r>
          </a:p>
          <a:p>
            <a:pPr>
              <a:buNone/>
            </a:pPr>
            <a:r>
              <a:rPr lang="en-US" sz="1100" dirty="0" smtClean="0"/>
              <a:t>	&lt;welcome-file-list&gt;&lt;welcome-file&gt;index.jsp&lt;/welcome-file&gt;&lt;/welcome-file-list&gt;</a:t>
            </a:r>
          </a:p>
          <a:p>
            <a:pPr>
              <a:buNone/>
            </a:pPr>
            <a:r>
              <a:rPr lang="en-US" sz="1100" dirty="0" smtClean="0"/>
              <a:t>	&lt;session-</a:t>
            </a:r>
            <a:r>
              <a:rPr lang="en-US" sz="1100" dirty="0" err="1" smtClean="0"/>
              <a:t>config</a:t>
            </a:r>
            <a:r>
              <a:rPr lang="en-US" sz="1100" dirty="0" smtClean="0"/>
              <a:t>&gt;&lt;session-timeout&gt;5&lt;/session-timeout&gt; &lt;/session-</a:t>
            </a:r>
            <a:r>
              <a:rPr lang="en-US" sz="1100" dirty="0" err="1" smtClean="0"/>
              <a:t>config</a:t>
            </a:r>
            <a:r>
              <a:rPr lang="en-US" sz="1100" dirty="0" smtClean="0"/>
              <a:t>&gt;</a:t>
            </a:r>
          </a:p>
          <a:p>
            <a:pPr>
              <a:buNone/>
            </a:pPr>
            <a:r>
              <a:rPr lang="en-US" sz="1100" dirty="0" smtClean="0"/>
              <a:t>&lt;/web-app&gt;</a:t>
            </a:r>
            <a:endParaRPr lang="en-US"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000" dirty="0" smtClean="0"/>
              <a:t>dcma-servlet.xml:</a:t>
            </a:r>
            <a:endParaRPr lang="en-US" sz="2000" dirty="0"/>
          </a:p>
        </p:txBody>
      </p:sp>
      <p:sp>
        <p:nvSpPr>
          <p:cNvPr id="3" name="Content Placeholder 2"/>
          <p:cNvSpPr>
            <a:spLocks noGrp="1"/>
          </p:cNvSpPr>
          <p:nvPr>
            <p:ph idx="1"/>
          </p:nvPr>
        </p:nvSpPr>
        <p:spPr>
          <a:xfrm>
            <a:off x="457200" y="609600"/>
            <a:ext cx="8229600" cy="6096000"/>
          </a:xfrm>
        </p:spPr>
        <p:txBody>
          <a:bodyPr>
            <a:normAutofit fontScale="85000" lnSpcReduction="20000"/>
          </a:bodyPr>
          <a:lstStyle/>
          <a:p>
            <a:pPr>
              <a:buNone/>
            </a:pPr>
            <a:r>
              <a:rPr lang="en-US" sz="900" dirty="0" smtClean="0"/>
              <a:t>&lt;?xml version="1.0" encoding="UTF-8"?&gt;</a:t>
            </a:r>
          </a:p>
          <a:p>
            <a:pPr>
              <a:buNone/>
            </a:pPr>
            <a:r>
              <a:rPr lang="en-US" sz="900" dirty="0" smtClean="0"/>
              <a:t>&lt;beans </a:t>
            </a:r>
            <a:r>
              <a:rPr lang="en-US" sz="900" dirty="0" err="1" smtClean="0"/>
              <a:t>xmlns</a:t>
            </a:r>
            <a:r>
              <a:rPr lang="en-US" sz="900" dirty="0" smtClean="0"/>
              <a:t>="http://www.springframework.org/schema/beans"</a:t>
            </a:r>
          </a:p>
          <a:p>
            <a:pPr>
              <a:buNone/>
            </a:pPr>
            <a:r>
              <a:rPr lang="en-US" sz="900" dirty="0" smtClean="0"/>
              <a:t>    </a:t>
            </a:r>
            <a:r>
              <a:rPr lang="en-US" sz="900" dirty="0" err="1" smtClean="0"/>
              <a:t>xmlns:context</a:t>
            </a:r>
            <a:r>
              <a:rPr lang="en-US" sz="900" dirty="0" smtClean="0"/>
              <a:t>="http://www.springframework.org/schema/context"</a:t>
            </a:r>
          </a:p>
          <a:p>
            <a:pPr>
              <a:buNone/>
            </a:pPr>
            <a:r>
              <a:rPr lang="en-US" sz="900" dirty="0" smtClean="0"/>
              <a:t>    </a:t>
            </a:r>
            <a:r>
              <a:rPr lang="en-US" sz="900" dirty="0" err="1" smtClean="0"/>
              <a:t>xmlns:xsi</a:t>
            </a:r>
            <a:r>
              <a:rPr lang="en-US" sz="900" dirty="0" smtClean="0"/>
              <a:t>="http://www.w3.org/2001/XMLSchema-instance" </a:t>
            </a:r>
          </a:p>
          <a:p>
            <a:pPr>
              <a:buNone/>
            </a:pPr>
            <a:r>
              <a:rPr lang="en-US" sz="900" dirty="0" smtClean="0"/>
              <a:t>    </a:t>
            </a:r>
            <a:r>
              <a:rPr lang="en-US" sz="900" dirty="0" err="1" smtClean="0"/>
              <a:t>xmlns:p</a:t>
            </a:r>
            <a:r>
              <a:rPr lang="en-US" sz="900" dirty="0" smtClean="0"/>
              <a:t>="http://www.springframework.org/schema/p"</a:t>
            </a:r>
          </a:p>
          <a:p>
            <a:pPr>
              <a:buNone/>
            </a:pPr>
            <a:r>
              <a:rPr lang="en-US" sz="900" dirty="0" smtClean="0"/>
              <a:t>    </a:t>
            </a:r>
            <a:r>
              <a:rPr lang="en-US" sz="900" dirty="0" err="1" smtClean="0"/>
              <a:t>xmlns:mvc</a:t>
            </a:r>
            <a:r>
              <a:rPr lang="en-US" sz="900" dirty="0" smtClean="0"/>
              <a:t>="http://www.springframework.org/schema/mvc"</a:t>
            </a:r>
          </a:p>
          <a:p>
            <a:pPr>
              <a:buNone/>
            </a:pPr>
            <a:r>
              <a:rPr lang="en-US" sz="900" dirty="0" smtClean="0"/>
              <a:t>    </a:t>
            </a:r>
            <a:r>
              <a:rPr lang="en-US" sz="900" dirty="0" err="1" smtClean="0"/>
              <a:t>xsi:schemaLocation</a:t>
            </a:r>
            <a:r>
              <a:rPr lang="en-US" sz="900" dirty="0" smtClean="0"/>
              <a:t>="http://www.springframework.org/schema/beans</a:t>
            </a:r>
          </a:p>
          <a:p>
            <a:pPr>
              <a:buNone/>
            </a:pPr>
            <a:r>
              <a:rPr lang="en-US" sz="900" dirty="0" smtClean="0"/>
              <a:t>        http://www.springframework.org/schema/beans/spring-beans-2.5.xsd</a:t>
            </a:r>
          </a:p>
          <a:p>
            <a:pPr>
              <a:buNone/>
            </a:pPr>
            <a:r>
              <a:rPr lang="en-US" sz="900" dirty="0" smtClean="0"/>
              <a:t>        http://www.springframework.org/schema/context</a:t>
            </a:r>
          </a:p>
          <a:p>
            <a:pPr>
              <a:buNone/>
            </a:pPr>
            <a:r>
              <a:rPr lang="en-US" sz="900" dirty="0" smtClean="0"/>
              <a:t>        http://www.springframework.org/schema/context/spring-context-2.5.xsd</a:t>
            </a:r>
          </a:p>
          <a:p>
            <a:pPr>
              <a:buNone/>
            </a:pPr>
            <a:r>
              <a:rPr lang="en-US" sz="900" dirty="0" smtClean="0"/>
              <a:t>         http://www.springframework.org/schema/mvc</a:t>
            </a:r>
          </a:p>
          <a:p>
            <a:pPr>
              <a:buNone/>
            </a:pPr>
            <a:r>
              <a:rPr lang="en-US" sz="900" dirty="0" smtClean="0"/>
              <a:t>         http://www.springframework.org/schema/mvc/spring-mvc.xsd"&gt;</a:t>
            </a:r>
          </a:p>
          <a:p>
            <a:pPr>
              <a:buNone/>
            </a:pPr>
            <a:endParaRPr lang="en-US" sz="900" dirty="0" smtClean="0"/>
          </a:p>
          <a:p>
            <a:pPr>
              <a:buNone/>
            </a:pPr>
            <a:r>
              <a:rPr lang="en-US" sz="900" dirty="0" smtClean="0"/>
              <a:t>  &lt;bean id="</a:t>
            </a:r>
            <a:r>
              <a:rPr lang="en-US" sz="900" dirty="0" err="1" smtClean="0"/>
              <a:t>jstlViewResolver</a:t>
            </a:r>
            <a:r>
              <a:rPr lang="en-US" sz="900" dirty="0" smtClean="0"/>
              <a:t>" class="</a:t>
            </a:r>
            <a:r>
              <a:rPr lang="en-US" sz="900" dirty="0" err="1" smtClean="0"/>
              <a:t>org.springframework.web.servlet.view.ResourceBundleViewResolver</a:t>
            </a:r>
            <a:r>
              <a:rPr lang="en-US" sz="900" dirty="0" smtClean="0"/>
              <a:t>" p:basename="views" /&gt;</a:t>
            </a:r>
          </a:p>
          <a:p>
            <a:pPr>
              <a:buNone/>
            </a:pPr>
            <a:r>
              <a:rPr lang="en-US" sz="900" dirty="0" smtClean="0"/>
              <a:t>    &lt;bean id="</a:t>
            </a:r>
            <a:r>
              <a:rPr lang="en-US" sz="900" dirty="0" err="1" smtClean="0"/>
              <a:t>configurationLoader</a:t>
            </a:r>
            <a:r>
              <a:rPr lang="en-US" sz="900" dirty="0" smtClean="0"/>
              <a:t>" class="org.springmodules.validation.bean.conf.loader.annotation.AnnotationBeanValidationConfigurationLoader"/&gt;  </a:t>
            </a:r>
          </a:p>
          <a:p>
            <a:pPr>
              <a:buNone/>
            </a:pPr>
            <a:r>
              <a:rPr lang="en-US" sz="900" dirty="0" smtClean="0"/>
              <a:t>    &lt;bean id="</a:t>
            </a:r>
            <a:r>
              <a:rPr lang="en-US" sz="900" dirty="0" err="1" smtClean="0"/>
              <a:t>validator</a:t>
            </a:r>
            <a:r>
              <a:rPr lang="en-US" sz="900" dirty="0" smtClean="0"/>
              <a:t>" class="</a:t>
            </a:r>
            <a:r>
              <a:rPr lang="en-US" sz="900" dirty="0" err="1" smtClean="0"/>
              <a:t>org.springmodules.validation.bean.BeanValidator</a:t>
            </a:r>
            <a:r>
              <a:rPr lang="en-US" sz="900" dirty="0" smtClean="0"/>
              <a:t>" p:configurationLoader-ref="</a:t>
            </a:r>
            <a:r>
              <a:rPr lang="en-US" sz="900" dirty="0" err="1" smtClean="0"/>
              <a:t>configurationLoader</a:t>
            </a:r>
            <a:r>
              <a:rPr lang="en-US" sz="900" dirty="0" smtClean="0"/>
              <a:t>"/&gt;</a:t>
            </a:r>
          </a:p>
          <a:p>
            <a:pPr>
              <a:buNone/>
            </a:pPr>
            <a:r>
              <a:rPr lang="en-US" sz="900" dirty="0" smtClean="0"/>
              <a:t>    </a:t>
            </a:r>
          </a:p>
          <a:p>
            <a:pPr>
              <a:buNone/>
            </a:pPr>
            <a:r>
              <a:rPr lang="en-US" sz="900" dirty="0" smtClean="0"/>
              <a:t>    &lt;</a:t>
            </a:r>
            <a:r>
              <a:rPr lang="en-US" sz="900" dirty="0" err="1" smtClean="0"/>
              <a:t>context:annotation-config</a:t>
            </a:r>
            <a:r>
              <a:rPr lang="en-US" sz="900" dirty="0" smtClean="0"/>
              <a:t> /&gt;</a:t>
            </a:r>
          </a:p>
          <a:p>
            <a:pPr>
              <a:buNone/>
            </a:pPr>
            <a:r>
              <a:rPr lang="en-US" sz="900" dirty="0" smtClean="0"/>
              <a:t>    &lt;</a:t>
            </a:r>
            <a:r>
              <a:rPr lang="en-US" sz="900" dirty="0" err="1" smtClean="0"/>
              <a:t>context:component</a:t>
            </a:r>
            <a:r>
              <a:rPr lang="en-US" sz="900" dirty="0" smtClean="0"/>
              <a:t>-scan base-package="</a:t>
            </a:r>
            <a:r>
              <a:rPr lang="en-US" sz="900" dirty="0" err="1" smtClean="0"/>
              <a:t>com.ctl.dcma.controller</a:t>
            </a:r>
            <a:r>
              <a:rPr lang="en-US" sz="900" dirty="0" smtClean="0"/>
              <a:t>" /&gt;</a:t>
            </a:r>
          </a:p>
          <a:p>
            <a:pPr>
              <a:buNone/>
            </a:pPr>
            <a:r>
              <a:rPr lang="en-US" sz="900" dirty="0" smtClean="0"/>
              <a:t>       </a:t>
            </a:r>
          </a:p>
          <a:p>
            <a:pPr>
              <a:buNone/>
            </a:pPr>
            <a:r>
              <a:rPr lang="en-US" sz="900" dirty="0" smtClean="0"/>
              <a:t>     &lt;bean class="org.springframework.web.servlet.mvc.multiaction.MultiActionController" /&gt;</a:t>
            </a:r>
          </a:p>
          <a:p>
            <a:pPr>
              <a:buNone/>
            </a:pPr>
            <a:r>
              <a:rPr lang="en-US" sz="900" dirty="0" smtClean="0"/>
              <a:t>        </a:t>
            </a:r>
          </a:p>
          <a:p>
            <a:pPr>
              <a:buNone/>
            </a:pPr>
            <a:r>
              <a:rPr lang="en-US" sz="900" dirty="0" smtClean="0"/>
              <a:t>    &lt;bean class="org.springframework.web.servlet.mvc.annotation.AnnotationMethodHandlerAdapter" /&gt;</a:t>
            </a:r>
          </a:p>
          <a:p>
            <a:pPr>
              <a:buNone/>
            </a:pPr>
            <a:r>
              <a:rPr lang="en-US" sz="900" dirty="0" smtClean="0"/>
              <a:t>  </a:t>
            </a:r>
          </a:p>
          <a:p>
            <a:pPr>
              <a:buNone/>
            </a:pPr>
            <a:r>
              <a:rPr lang="en-US" sz="900" dirty="0" smtClean="0"/>
              <a:t>    &lt;bean id="</a:t>
            </a:r>
            <a:r>
              <a:rPr lang="en-US" sz="900" dirty="0" err="1" smtClean="0"/>
              <a:t>viewResolver</a:t>
            </a:r>
            <a:r>
              <a:rPr lang="en-US" sz="900" dirty="0" smtClean="0"/>
              <a:t>"</a:t>
            </a:r>
          </a:p>
          <a:p>
            <a:pPr>
              <a:buNone/>
            </a:pPr>
            <a:r>
              <a:rPr lang="en-US" sz="900" dirty="0" smtClean="0"/>
              <a:t>        class="org.springframework.web.servlet.view.InternalResourceViewResolver"&gt;</a:t>
            </a:r>
          </a:p>
          <a:p>
            <a:pPr>
              <a:buNone/>
            </a:pPr>
            <a:r>
              <a:rPr lang="en-US" sz="900" dirty="0" smtClean="0"/>
              <a:t>        &lt;property name="prefix" value="/WEB-INF/views/" /&gt;</a:t>
            </a:r>
          </a:p>
          <a:p>
            <a:pPr>
              <a:buNone/>
            </a:pPr>
            <a:r>
              <a:rPr lang="en-US" sz="900" dirty="0" smtClean="0"/>
              <a:t>        &lt;property name="suffix" value=".</a:t>
            </a:r>
            <a:r>
              <a:rPr lang="en-US" sz="900" dirty="0" err="1" smtClean="0"/>
              <a:t>jsp</a:t>
            </a:r>
            <a:r>
              <a:rPr lang="en-US" sz="900" dirty="0" smtClean="0"/>
              <a:t>" /&gt;</a:t>
            </a:r>
          </a:p>
          <a:p>
            <a:pPr>
              <a:buNone/>
            </a:pPr>
            <a:r>
              <a:rPr lang="en-US" sz="900" dirty="0" smtClean="0"/>
              <a:t>    &lt;/bean&gt;</a:t>
            </a:r>
          </a:p>
          <a:p>
            <a:pPr>
              <a:buNone/>
            </a:pPr>
            <a:r>
              <a:rPr lang="en-US" sz="900" dirty="0" smtClean="0"/>
              <a:t>  &lt;bean id="</a:t>
            </a:r>
            <a:r>
              <a:rPr lang="en-US" sz="900" dirty="0" err="1" smtClean="0"/>
              <a:t>multipartResolver</a:t>
            </a:r>
            <a:r>
              <a:rPr lang="en-US" sz="900" dirty="0" smtClean="0"/>
              <a:t>" class="org.springframework.web.multipart.commons.CommonsMultipartResolver"&gt;</a:t>
            </a:r>
          </a:p>
          <a:p>
            <a:pPr>
              <a:buNone/>
            </a:pPr>
            <a:r>
              <a:rPr lang="en-US" sz="900" dirty="0" smtClean="0"/>
              <a:t>        &lt;property name="</a:t>
            </a:r>
            <a:r>
              <a:rPr lang="en-US" sz="900" dirty="0" err="1" smtClean="0"/>
              <a:t>maxUploadSize</a:t>
            </a:r>
            <a:r>
              <a:rPr lang="en-US" sz="900" dirty="0" smtClean="0"/>
              <a:t>" value="10000000"/&gt;</a:t>
            </a:r>
          </a:p>
          <a:p>
            <a:pPr>
              <a:buNone/>
            </a:pPr>
            <a:r>
              <a:rPr lang="en-US" sz="900" dirty="0" smtClean="0"/>
              <a:t>   &lt;/bean&gt;</a:t>
            </a:r>
          </a:p>
          <a:p>
            <a:pPr>
              <a:buNone/>
            </a:pPr>
            <a:r>
              <a:rPr lang="en-US" sz="900" dirty="0" smtClean="0"/>
              <a:t>   &lt;bean id="</a:t>
            </a:r>
            <a:r>
              <a:rPr lang="en-US" sz="900" dirty="0" err="1" smtClean="0"/>
              <a:t>localeChangeInterceptor</a:t>
            </a:r>
            <a:r>
              <a:rPr lang="en-US" sz="900" dirty="0" smtClean="0"/>
              <a:t>" class="org.springframework.web.servlet.i18n.LocaleChangeInterceptor"&gt;</a:t>
            </a:r>
          </a:p>
          <a:p>
            <a:pPr>
              <a:buNone/>
            </a:pPr>
            <a:r>
              <a:rPr lang="en-US" sz="900" dirty="0" smtClean="0"/>
              <a:t>	    &lt;property name="</a:t>
            </a:r>
            <a:r>
              <a:rPr lang="en-US" sz="900" dirty="0" err="1" smtClean="0"/>
              <a:t>paramName</a:t>
            </a:r>
            <a:r>
              <a:rPr lang="en-US" sz="900" dirty="0" smtClean="0"/>
              <a:t>" value="locale"/&gt;</a:t>
            </a:r>
          </a:p>
          <a:p>
            <a:pPr>
              <a:buNone/>
            </a:pPr>
            <a:r>
              <a:rPr lang="en-US" sz="900" dirty="0" smtClean="0"/>
              <a:t>    &lt;/bean&gt;</a:t>
            </a:r>
          </a:p>
          <a:p>
            <a:pPr>
              <a:buNone/>
            </a:pPr>
            <a:r>
              <a:rPr lang="en-US" sz="900" dirty="0" smtClean="0"/>
              <a:t>    &lt;bean id="</a:t>
            </a:r>
            <a:r>
              <a:rPr lang="en-US" sz="900" dirty="0" err="1" smtClean="0"/>
              <a:t>localeResolver</a:t>
            </a:r>
            <a:r>
              <a:rPr lang="en-US" sz="900" dirty="0" smtClean="0"/>
              <a:t>" class="org.springframework.web.servlet.i18n.SessionLocaleResolver"/&gt;</a:t>
            </a:r>
          </a:p>
          <a:p>
            <a:pPr>
              <a:buNone/>
            </a:pPr>
            <a:r>
              <a:rPr lang="en-US" sz="900" dirty="0" smtClean="0"/>
              <a:t>   </a:t>
            </a:r>
          </a:p>
          <a:p>
            <a:pPr>
              <a:buNone/>
            </a:pPr>
            <a:r>
              <a:rPr lang="en-US" sz="900" dirty="0" smtClean="0"/>
              <a:t>  &lt;bean id="</a:t>
            </a:r>
            <a:r>
              <a:rPr lang="en-US" sz="900" dirty="0" err="1" smtClean="0"/>
              <a:t>messageSource</a:t>
            </a:r>
            <a:r>
              <a:rPr lang="en-US" sz="900" dirty="0" smtClean="0"/>
              <a:t>" class="org.springframework.context.support.ReloadableResourceBundleMessageSource"&gt;</a:t>
            </a:r>
          </a:p>
          <a:p>
            <a:pPr>
              <a:buNone/>
            </a:pPr>
            <a:r>
              <a:rPr lang="en-US" sz="900" dirty="0" smtClean="0"/>
              <a:t>        &lt;property name="</a:t>
            </a:r>
            <a:r>
              <a:rPr lang="en-US" sz="900" dirty="0" err="1" smtClean="0"/>
              <a:t>basenames</a:t>
            </a:r>
            <a:r>
              <a:rPr lang="en-US" sz="900" dirty="0" smtClean="0"/>
              <a:t>"&gt;</a:t>
            </a:r>
          </a:p>
          <a:p>
            <a:pPr>
              <a:buNone/>
            </a:pPr>
            <a:r>
              <a:rPr lang="en-US" sz="900" dirty="0" smtClean="0"/>
              <a:t>            &lt;list&gt;</a:t>
            </a:r>
          </a:p>
          <a:p>
            <a:pPr>
              <a:buNone/>
            </a:pPr>
            <a:r>
              <a:rPr lang="en-US" sz="900" dirty="0" smtClean="0"/>
              <a:t>                &lt;value&gt;</a:t>
            </a:r>
            <a:r>
              <a:rPr lang="en-US" sz="900" dirty="0" err="1" smtClean="0"/>
              <a:t>classpath:properties</a:t>
            </a:r>
            <a:r>
              <a:rPr lang="en-US" sz="900" dirty="0" smtClean="0"/>
              <a:t>/messages&lt;/value&gt;</a:t>
            </a:r>
          </a:p>
          <a:p>
            <a:pPr>
              <a:buNone/>
            </a:pPr>
            <a:r>
              <a:rPr lang="en-US" sz="900" dirty="0" smtClean="0"/>
              <a:t>                &lt;value&gt;</a:t>
            </a:r>
            <a:r>
              <a:rPr lang="en-US" sz="900" dirty="0" err="1" smtClean="0"/>
              <a:t>classpath:properties</a:t>
            </a:r>
            <a:r>
              <a:rPr lang="en-US" sz="900" dirty="0" smtClean="0"/>
              <a:t>/</a:t>
            </a:r>
            <a:r>
              <a:rPr lang="en-US" sz="900" dirty="0" err="1" smtClean="0"/>
              <a:t>ValidationMessages</a:t>
            </a:r>
            <a:r>
              <a:rPr lang="en-US" sz="900" dirty="0" smtClean="0"/>
              <a:t>&lt;/value&gt;</a:t>
            </a:r>
          </a:p>
          <a:p>
            <a:pPr>
              <a:buNone/>
            </a:pPr>
            <a:r>
              <a:rPr lang="en-US" sz="900" dirty="0" smtClean="0"/>
              <a:t>            &lt;/list&gt;            </a:t>
            </a:r>
          </a:p>
          <a:p>
            <a:pPr>
              <a:buNone/>
            </a:pPr>
            <a:r>
              <a:rPr lang="en-US" sz="900" dirty="0" smtClean="0"/>
              <a:t>        &lt;/property&gt;</a:t>
            </a:r>
          </a:p>
          <a:p>
            <a:pPr>
              <a:buNone/>
            </a:pPr>
            <a:r>
              <a:rPr lang="en-US" sz="900" dirty="0" smtClean="0"/>
              <a:t>        &lt;property name="</a:t>
            </a:r>
            <a:r>
              <a:rPr lang="en-US" sz="900" dirty="0" err="1" smtClean="0"/>
              <a:t>cacheSeconds</a:t>
            </a:r>
            <a:r>
              <a:rPr lang="en-US" sz="900" dirty="0" smtClean="0"/>
              <a:t>"&gt;</a:t>
            </a:r>
          </a:p>
          <a:p>
            <a:pPr>
              <a:buNone/>
            </a:pPr>
            <a:r>
              <a:rPr lang="en-US" sz="900" dirty="0" smtClean="0"/>
              <a:t>            &lt;value&gt;10&lt;/value&gt;</a:t>
            </a:r>
          </a:p>
          <a:p>
            <a:pPr>
              <a:buNone/>
            </a:pPr>
            <a:r>
              <a:rPr lang="en-US" sz="900" dirty="0" smtClean="0"/>
              <a:t>        &lt;/property&gt;    </a:t>
            </a:r>
          </a:p>
          <a:p>
            <a:pPr>
              <a:buNone/>
            </a:pPr>
            <a:r>
              <a:rPr lang="en-US" sz="900" dirty="0" smtClean="0"/>
              <a:t>  &lt;/bean&gt;</a:t>
            </a:r>
          </a:p>
          <a:p>
            <a:pPr>
              <a:buNone/>
            </a:pPr>
            <a:r>
              <a:rPr lang="en-US" sz="900" dirty="0" smtClean="0"/>
              <a:t> &lt;/beans&gt;</a:t>
            </a:r>
          </a:p>
          <a:p>
            <a:pPr>
              <a:buNone/>
            </a:pPr>
            <a:endParaRPr lang="en-US" sz="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lvl="0"/>
            <a:r>
              <a:rPr lang="en-IN" sz="1800" dirty="0" smtClean="0"/>
              <a:t>In this model, the client directly accesses the pages in the web container, and these pages service the entire request and send the response back.</a:t>
            </a:r>
            <a:endParaRPr lang="en-US" sz="1800" dirty="0" smtClean="0"/>
          </a:p>
          <a:p>
            <a:pPr lvl="0"/>
            <a:r>
              <a:rPr lang="en-IN" sz="1800" dirty="0" smtClean="0"/>
              <a:t>While servicing the client requests these pages generally use a model which represents the business logic for the application.</a:t>
            </a:r>
            <a:endParaRPr lang="en-US" sz="1800" dirty="0" smtClean="0"/>
          </a:p>
          <a:p>
            <a:pPr lvl="0"/>
            <a:r>
              <a:rPr lang="en-IN" sz="1800" dirty="0" smtClean="0"/>
              <a:t>These pages are usually implemented using JSP pages, sometimes servlets, and model as Beans.</a:t>
            </a:r>
            <a:endParaRPr lang="en-US" sz="1800" dirty="0" smtClean="0"/>
          </a:p>
          <a:p>
            <a:pPr lvl="0"/>
            <a:r>
              <a:rPr lang="en-IN" sz="1800" dirty="0" smtClean="0"/>
              <a:t>In this architecture, controlling and presentation are mixed into a single component, and hence this model architecture is also called as page-centric architecture.</a:t>
            </a: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a:buNone/>
            </a:pPr>
            <a:r>
              <a:rPr lang="en-US" sz="1000" dirty="0" smtClean="0"/>
              <a:t>&lt;%@</a:t>
            </a:r>
            <a:r>
              <a:rPr lang="en-US" sz="1000" dirty="0" err="1" smtClean="0"/>
              <a:t>taglib</a:t>
            </a:r>
            <a:r>
              <a:rPr lang="en-US" sz="1000" dirty="0" smtClean="0"/>
              <a:t> </a:t>
            </a:r>
            <a:r>
              <a:rPr lang="en-US" sz="1000" dirty="0" err="1" smtClean="0"/>
              <a:t>uri</a:t>
            </a:r>
            <a:r>
              <a:rPr lang="en-US" sz="1000" dirty="0" smtClean="0"/>
              <a:t>="http://www.springframework.org/tags/form" prefix="form"%&gt;</a:t>
            </a:r>
          </a:p>
          <a:p>
            <a:pPr>
              <a:buNone/>
            </a:pPr>
            <a:r>
              <a:rPr lang="en-US" sz="1000" dirty="0" smtClean="0"/>
              <a:t>&lt;%@ </a:t>
            </a:r>
            <a:r>
              <a:rPr lang="en-US" sz="1000" dirty="0" err="1" smtClean="0"/>
              <a:t>taglib</a:t>
            </a:r>
            <a:r>
              <a:rPr lang="en-US" sz="1000" dirty="0" smtClean="0"/>
              <a:t> prefix="spring" </a:t>
            </a:r>
            <a:r>
              <a:rPr lang="en-US" sz="1000" dirty="0" err="1" smtClean="0"/>
              <a:t>uri</a:t>
            </a:r>
            <a:r>
              <a:rPr lang="en-US" sz="1000" dirty="0" smtClean="0"/>
              <a:t>="http://www.springframework.org/tags"%&gt;</a:t>
            </a:r>
          </a:p>
          <a:p>
            <a:pPr>
              <a:buNone/>
            </a:pPr>
            <a:r>
              <a:rPr lang="en-US" sz="1000" dirty="0" smtClean="0"/>
              <a:t>&lt;%@ </a:t>
            </a:r>
            <a:r>
              <a:rPr lang="en-US" sz="1000" dirty="0" err="1" smtClean="0"/>
              <a:t>taglib</a:t>
            </a:r>
            <a:r>
              <a:rPr lang="en-US" sz="1000" dirty="0" smtClean="0"/>
              <a:t> prefix="c" </a:t>
            </a:r>
            <a:r>
              <a:rPr lang="en-US" sz="1000" dirty="0" err="1" smtClean="0"/>
              <a:t>uri</a:t>
            </a:r>
            <a:r>
              <a:rPr lang="en-US" sz="1000" dirty="0" smtClean="0"/>
              <a:t>="http://java.sun.com/jsp/jstl/core"%&gt;</a:t>
            </a:r>
          </a:p>
          <a:p>
            <a:pPr>
              <a:buNone/>
            </a:pPr>
            <a:r>
              <a:rPr lang="en-US" sz="1000" dirty="0" smtClean="0"/>
              <a:t>&lt;!DOCTYPE html PUBLIC "-//W3C//DTD XHTML 1.0 Transitional//EN" "http://www.w3.org/TR/xhtml1/DTD/xhtml1-transitional.dtd"&gt;</a:t>
            </a:r>
          </a:p>
          <a:p>
            <a:pPr>
              <a:buNone/>
            </a:pPr>
            <a:r>
              <a:rPr lang="en-US" sz="1000" dirty="0" smtClean="0"/>
              <a:t>&lt;html </a:t>
            </a:r>
            <a:r>
              <a:rPr lang="en-US" sz="1000" dirty="0" err="1" smtClean="0"/>
              <a:t>xmlns</a:t>
            </a:r>
            <a:r>
              <a:rPr lang="en-US" sz="1000" dirty="0" smtClean="0"/>
              <a:t>="http://www.w3.org/1999/xhtml"&gt;</a:t>
            </a:r>
          </a:p>
          <a:p>
            <a:pPr>
              <a:buNone/>
            </a:pPr>
            <a:r>
              <a:rPr lang="en-US" sz="1000" dirty="0" smtClean="0"/>
              <a:t>&lt;head&gt;</a:t>
            </a:r>
          </a:p>
          <a:p>
            <a:pPr>
              <a:buNone/>
            </a:pPr>
            <a:r>
              <a:rPr lang="en-US" sz="1000" dirty="0" smtClean="0"/>
              <a:t>&lt;meta http-equiv="Content-Type" content="text/html; </a:t>
            </a:r>
            <a:r>
              <a:rPr lang="en-US" sz="1000" dirty="0" err="1" smtClean="0"/>
              <a:t>charset</a:t>
            </a:r>
            <a:r>
              <a:rPr lang="en-US" sz="1000" dirty="0" smtClean="0"/>
              <a:t>=iso-8859-1" /&gt;</a:t>
            </a:r>
          </a:p>
          <a:p>
            <a:pPr>
              <a:buNone/>
            </a:pPr>
            <a:r>
              <a:rPr lang="en-US" sz="1000" dirty="0" smtClean="0"/>
              <a:t>&lt;/head&gt;</a:t>
            </a:r>
          </a:p>
          <a:p>
            <a:pPr>
              <a:buNone/>
            </a:pPr>
            <a:r>
              <a:rPr lang="en-US" sz="1000" dirty="0" smtClean="0"/>
              <a:t>&lt;body&gt;</a:t>
            </a:r>
          </a:p>
          <a:p>
            <a:pPr>
              <a:buNone/>
            </a:pPr>
            <a:r>
              <a:rPr lang="en-US" sz="1000" dirty="0" smtClean="0"/>
              <a:t>&lt;script type="text/</a:t>
            </a:r>
            <a:r>
              <a:rPr lang="en-US" sz="1000" dirty="0" err="1" smtClean="0"/>
              <a:t>javascript</a:t>
            </a:r>
            <a:r>
              <a:rPr lang="en-US" sz="1000" dirty="0" smtClean="0"/>
              <a:t>"&gt;</a:t>
            </a:r>
          </a:p>
          <a:p>
            <a:pPr>
              <a:buNone/>
            </a:pPr>
            <a:r>
              <a:rPr lang="en-US" sz="1000" dirty="0" smtClean="0"/>
              <a:t>function </a:t>
            </a:r>
            <a:r>
              <a:rPr lang="en-US" sz="1000" dirty="0" err="1" smtClean="0"/>
              <a:t>addUser</a:t>
            </a:r>
            <a:r>
              <a:rPr lang="en-US" sz="1000" dirty="0" smtClean="0"/>
              <a:t>(){</a:t>
            </a:r>
          </a:p>
          <a:p>
            <a:pPr>
              <a:buNone/>
            </a:pPr>
            <a:r>
              <a:rPr lang="en-US" sz="1000" dirty="0" smtClean="0"/>
              <a:t>	//alert("</a:t>
            </a:r>
            <a:r>
              <a:rPr lang="en-US" sz="1000" dirty="0" err="1" smtClean="0"/>
              <a:t>adduser</a:t>
            </a:r>
            <a:r>
              <a:rPr lang="en-US" sz="1000" dirty="0" smtClean="0"/>
              <a:t>");</a:t>
            </a:r>
          </a:p>
          <a:p>
            <a:pPr>
              <a:buNone/>
            </a:pPr>
            <a:r>
              <a:rPr lang="en-US" sz="1000" dirty="0" smtClean="0"/>
              <a:t>    </a:t>
            </a:r>
            <a:r>
              <a:rPr lang="en-US" sz="1000" dirty="0" err="1" smtClean="0"/>
              <a:t>document.getElementById</a:t>
            </a:r>
            <a:r>
              <a:rPr lang="en-US" sz="1000" dirty="0" smtClean="0"/>
              <a:t>("</a:t>
            </a:r>
            <a:r>
              <a:rPr lang="en-US" sz="1000" dirty="0" err="1" smtClean="0"/>
              <a:t>userForm</a:t>
            </a:r>
            <a:r>
              <a:rPr lang="en-US" sz="1000" dirty="0" smtClean="0"/>
              <a:t>").action="userList.html";</a:t>
            </a:r>
          </a:p>
          <a:p>
            <a:pPr>
              <a:buNone/>
            </a:pPr>
            <a:r>
              <a:rPr lang="en-US" sz="1000" dirty="0" smtClean="0"/>
              <a:t>    </a:t>
            </a:r>
            <a:r>
              <a:rPr lang="en-US" sz="1000" dirty="0" err="1" smtClean="0"/>
              <a:t>document.getElementById</a:t>
            </a:r>
            <a:r>
              <a:rPr lang="en-US" sz="1000" dirty="0" smtClean="0"/>
              <a:t>("</a:t>
            </a:r>
            <a:r>
              <a:rPr lang="en-US" sz="1000" dirty="0" err="1" smtClean="0"/>
              <a:t>userForm</a:t>
            </a:r>
            <a:r>
              <a:rPr lang="en-US" sz="1000" dirty="0" smtClean="0"/>
              <a:t>").target="_self";   </a:t>
            </a:r>
          </a:p>
          <a:p>
            <a:pPr>
              <a:buNone/>
            </a:pPr>
            <a:r>
              <a:rPr lang="en-US" sz="1000" dirty="0" smtClean="0"/>
              <a:t>    </a:t>
            </a:r>
            <a:r>
              <a:rPr lang="en-US" sz="1000" dirty="0" err="1" smtClean="0"/>
              <a:t>document.getElementById</a:t>
            </a:r>
            <a:r>
              <a:rPr lang="en-US" sz="1000" dirty="0" smtClean="0"/>
              <a:t>("</a:t>
            </a:r>
            <a:r>
              <a:rPr lang="en-US" sz="1000" dirty="0" err="1" smtClean="0"/>
              <a:t>userForm</a:t>
            </a:r>
            <a:r>
              <a:rPr lang="en-US" sz="1000" dirty="0" smtClean="0"/>
              <a:t>").method = "post";</a:t>
            </a:r>
          </a:p>
          <a:p>
            <a:pPr>
              <a:buNone/>
            </a:pPr>
            <a:r>
              <a:rPr lang="en-US" sz="1000" dirty="0" smtClean="0"/>
              <a:t>    </a:t>
            </a:r>
            <a:r>
              <a:rPr lang="en-US" sz="1000" dirty="0" err="1" smtClean="0"/>
              <a:t>document.getElementById</a:t>
            </a:r>
            <a:r>
              <a:rPr lang="en-US" sz="1000" dirty="0" smtClean="0"/>
              <a:t>("</a:t>
            </a:r>
            <a:r>
              <a:rPr lang="en-US" sz="1000" dirty="0" err="1" smtClean="0"/>
              <a:t>userForm</a:t>
            </a:r>
            <a:r>
              <a:rPr lang="en-US" sz="1000" dirty="0" smtClean="0"/>
              <a:t>").submit();</a:t>
            </a:r>
          </a:p>
          <a:p>
            <a:pPr>
              <a:buNone/>
            </a:pPr>
            <a:r>
              <a:rPr lang="en-US" sz="1000" dirty="0" smtClean="0"/>
              <a:t>}</a:t>
            </a:r>
          </a:p>
          <a:p>
            <a:pPr>
              <a:buNone/>
            </a:pPr>
            <a:endParaRPr lang="en-US" sz="1000" dirty="0" smtClean="0"/>
          </a:p>
          <a:p>
            <a:pPr>
              <a:buNone/>
            </a:pPr>
            <a:r>
              <a:rPr lang="en-US" sz="1000" dirty="0" smtClean="0"/>
              <a:t>&lt;/script&gt;</a:t>
            </a:r>
          </a:p>
          <a:p>
            <a:pPr>
              <a:buNone/>
            </a:pPr>
            <a:r>
              <a:rPr lang="en-US" sz="1000" dirty="0" smtClean="0"/>
              <a:t>&lt;</a:t>
            </a:r>
            <a:r>
              <a:rPr lang="en-US" sz="1000" dirty="0" err="1" smtClean="0"/>
              <a:t>form:form</a:t>
            </a:r>
            <a:r>
              <a:rPr lang="en-US" sz="1000" dirty="0" smtClean="0"/>
              <a:t> method="post" id="</a:t>
            </a:r>
            <a:r>
              <a:rPr lang="en-US" sz="1000" dirty="0" err="1" smtClean="0"/>
              <a:t>userForm</a:t>
            </a:r>
            <a:r>
              <a:rPr lang="en-US" sz="1000" dirty="0" smtClean="0"/>
              <a:t>" name="</a:t>
            </a:r>
            <a:r>
              <a:rPr lang="en-US" sz="1000" dirty="0" err="1" smtClean="0"/>
              <a:t>userForm</a:t>
            </a:r>
            <a:r>
              <a:rPr lang="en-US" sz="1000" dirty="0" smtClean="0"/>
              <a:t>"</a:t>
            </a:r>
          </a:p>
          <a:p>
            <a:pPr>
              <a:buNone/>
            </a:pPr>
            <a:r>
              <a:rPr lang="en-US" sz="1000" dirty="0" smtClean="0"/>
              <a:t>	</a:t>
            </a:r>
            <a:r>
              <a:rPr lang="en-US" sz="1000" dirty="0" err="1" smtClean="0"/>
              <a:t>modelAttribute</a:t>
            </a:r>
            <a:r>
              <a:rPr lang="en-US" sz="1000" dirty="0" smtClean="0"/>
              <a:t>="</a:t>
            </a:r>
            <a:r>
              <a:rPr lang="en-US" sz="1000" dirty="0" err="1" smtClean="0"/>
              <a:t>userForm</a:t>
            </a:r>
            <a:r>
              <a:rPr lang="en-US" sz="1000" dirty="0" smtClean="0"/>
              <a:t>"&gt;</a:t>
            </a:r>
          </a:p>
          <a:p>
            <a:pPr>
              <a:buNone/>
            </a:pPr>
            <a:r>
              <a:rPr lang="en-US" sz="1000" dirty="0" smtClean="0"/>
              <a:t>	&lt;div&gt;</a:t>
            </a:r>
          </a:p>
          <a:p>
            <a:pPr>
              <a:buNone/>
            </a:pPr>
            <a:r>
              <a:rPr lang="en-US" sz="1000" dirty="0" smtClean="0"/>
              <a:t>	&lt;table border="0" </a:t>
            </a:r>
            <a:r>
              <a:rPr lang="en-US" sz="1000" dirty="0" err="1" smtClean="0"/>
              <a:t>cellspacing</a:t>
            </a:r>
            <a:r>
              <a:rPr lang="en-US" sz="1000" dirty="0" smtClean="0"/>
              <a:t>="0" </a:t>
            </a:r>
            <a:r>
              <a:rPr lang="en-US" sz="1000" dirty="0" err="1" smtClean="0"/>
              <a:t>cellpadding</a:t>
            </a:r>
            <a:r>
              <a:rPr lang="en-US" sz="1000" dirty="0" smtClean="0"/>
              <a:t>="0"&gt;</a:t>
            </a:r>
          </a:p>
          <a:p>
            <a:pPr>
              <a:buNone/>
            </a:pPr>
            <a:r>
              <a:rPr lang="en-US" sz="1000" dirty="0" smtClean="0"/>
              <a:t>		&lt;</a:t>
            </a:r>
            <a:r>
              <a:rPr lang="en-US" sz="1000" dirty="0" err="1" smtClean="0"/>
              <a:t>tr</a:t>
            </a:r>
            <a:r>
              <a:rPr lang="en-US" sz="1000" dirty="0" smtClean="0"/>
              <a:t>&gt;</a:t>
            </a:r>
          </a:p>
          <a:p>
            <a:pPr>
              <a:buNone/>
            </a:pPr>
            <a:r>
              <a:rPr lang="en-US" sz="1000" dirty="0" smtClean="0"/>
              <a:t>			&lt;td &gt;&lt;/td&gt;</a:t>
            </a:r>
          </a:p>
          <a:p>
            <a:pPr>
              <a:buNone/>
            </a:pPr>
            <a:r>
              <a:rPr lang="en-US" sz="1000" dirty="0" smtClean="0"/>
              <a:t>			&lt;td &gt;Enter User Id:&lt;/td&gt;</a:t>
            </a:r>
          </a:p>
          <a:p>
            <a:pPr>
              <a:buNone/>
            </a:pPr>
            <a:r>
              <a:rPr lang="en-US" sz="1000" dirty="0" smtClean="0"/>
              <a:t>			&lt;td &gt;&amp;</a:t>
            </a:r>
            <a:r>
              <a:rPr lang="en-US" sz="1000" dirty="0" err="1" smtClean="0"/>
              <a:t>nbsp</a:t>
            </a:r>
            <a:r>
              <a:rPr lang="en-US" sz="1000" dirty="0" smtClean="0"/>
              <a:t>;&lt;/td&gt;</a:t>
            </a:r>
          </a:p>
          <a:p>
            <a:pPr>
              <a:buNone/>
            </a:pPr>
            <a:r>
              <a:rPr lang="en-US" sz="1000" dirty="0" smtClean="0"/>
              <a:t>			&lt;td &gt;&lt;</a:t>
            </a:r>
            <a:r>
              <a:rPr lang="en-US" sz="1000" dirty="0" err="1" smtClean="0"/>
              <a:t>form:input</a:t>
            </a:r>
            <a:r>
              <a:rPr lang="en-US" sz="1000" dirty="0" smtClean="0"/>
              <a:t> path="</a:t>
            </a:r>
            <a:r>
              <a:rPr lang="en-US" sz="1000" dirty="0" err="1" smtClean="0"/>
              <a:t>userId</a:t>
            </a:r>
            <a:r>
              <a:rPr lang="en-US" sz="1000" dirty="0" smtClean="0"/>
              <a:t>" id="</a:t>
            </a:r>
            <a:r>
              <a:rPr lang="en-US" sz="1000" dirty="0" err="1" smtClean="0"/>
              <a:t>userId</a:t>
            </a:r>
            <a:r>
              <a:rPr lang="en-US" sz="1000" dirty="0" smtClean="0"/>
              <a:t>"</a:t>
            </a:r>
          </a:p>
          <a:p>
            <a:pPr>
              <a:buNone/>
            </a:pPr>
            <a:r>
              <a:rPr lang="en-US" sz="1000" dirty="0" smtClean="0"/>
              <a:t>				 style="width:255px"&gt;&lt;/</a:t>
            </a:r>
            <a:r>
              <a:rPr lang="en-US" sz="1000" dirty="0" err="1" smtClean="0"/>
              <a:t>form:input</a:t>
            </a:r>
            <a:r>
              <a:rPr lang="en-US" sz="1000" dirty="0" smtClean="0"/>
              <a:t>&gt;&lt;/td&gt;</a:t>
            </a:r>
          </a:p>
          <a:p>
            <a:pPr>
              <a:buNone/>
            </a:pPr>
            <a:r>
              <a:rPr lang="en-US" sz="1000" dirty="0" smtClean="0"/>
              <a:t>			&lt;td class="error"&gt;&amp;</a:t>
            </a:r>
            <a:r>
              <a:rPr lang="en-US" sz="1000" dirty="0" err="1" smtClean="0"/>
              <a:t>nbsp</a:t>
            </a:r>
            <a:r>
              <a:rPr lang="en-US" sz="1000" dirty="0" smtClean="0"/>
              <a:t>;&lt;</a:t>
            </a:r>
            <a:r>
              <a:rPr lang="en-US" sz="1000" dirty="0" err="1" smtClean="0"/>
              <a:t>form:errors</a:t>
            </a:r>
            <a:r>
              <a:rPr lang="en-US" sz="1000" dirty="0" smtClean="0"/>
              <a:t> path="</a:t>
            </a:r>
            <a:r>
              <a:rPr lang="en-US" sz="1000" dirty="0" err="1" smtClean="0"/>
              <a:t>userId</a:t>
            </a:r>
            <a:r>
              <a:rPr lang="en-US" sz="1000" dirty="0" smtClean="0"/>
              <a:t>" /&gt;&lt;/td&gt;</a:t>
            </a:r>
          </a:p>
          <a:p>
            <a:pPr>
              <a:buNone/>
            </a:pPr>
            <a:r>
              <a:rPr lang="en-US" sz="1000" dirty="0" smtClean="0"/>
              <a:t>		&lt;/</a:t>
            </a:r>
            <a:r>
              <a:rPr lang="en-US" sz="1000" dirty="0" err="1" smtClean="0"/>
              <a:t>tr</a:t>
            </a:r>
            <a:r>
              <a:rPr lang="en-US" sz="1000" dirty="0" smtClean="0"/>
              <a:t>&gt;</a:t>
            </a:r>
          </a:p>
          <a:p>
            <a:pPr>
              <a:buNone/>
            </a:pPr>
            <a:r>
              <a:rPr lang="en-US" sz="1000" dirty="0" smtClean="0"/>
              <a:t>		&lt;</a:t>
            </a:r>
            <a:r>
              <a:rPr lang="en-US" sz="1000" dirty="0" err="1" smtClean="0"/>
              <a:t>tr</a:t>
            </a:r>
            <a:r>
              <a:rPr lang="en-US" sz="1000" dirty="0" smtClean="0"/>
              <a:t>&gt;</a:t>
            </a:r>
          </a:p>
          <a:p>
            <a:pPr>
              <a:buNone/>
            </a:pPr>
            <a:r>
              <a:rPr lang="en-US" sz="1000" dirty="0" smtClean="0"/>
              <a:t>			&lt;td &gt;&lt;/td&gt;</a:t>
            </a:r>
          </a:p>
          <a:p>
            <a:pPr>
              <a:buNone/>
            </a:pPr>
            <a:r>
              <a:rPr lang="en-US" sz="1000" dirty="0" smtClean="0"/>
              <a:t>			&lt;td &gt;User Name:&lt;/td&gt;</a:t>
            </a:r>
          </a:p>
          <a:p>
            <a:pPr>
              <a:buNone/>
            </a:pPr>
            <a:r>
              <a:rPr lang="en-US" sz="1000" dirty="0" smtClean="0"/>
              <a:t>			&lt;td &gt;&amp;</a:t>
            </a:r>
            <a:r>
              <a:rPr lang="en-US" sz="1000" dirty="0" err="1" smtClean="0"/>
              <a:t>nbsp</a:t>
            </a:r>
            <a:r>
              <a:rPr lang="en-US" sz="1000" dirty="0" smtClean="0"/>
              <a:t>;&lt;/td&gt;</a:t>
            </a:r>
          </a:p>
          <a:p>
            <a:pPr>
              <a:buNone/>
            </a:pPr>
            <a:r>
              <a:rPr lang="en-US" sz="1000" dirty="0" smtClean="0"/>
              <a:t>			&lt;td &gt;&lt;</a:t>
            </a:r>
            <a:r>
              <a:rPr lang="en-US" sz="1000" dirty="0" err="1" smtClean="0"/>
              <a:t>form:input</a:t>
            </a:r>
            <a:r>
              <a:rPr lang="en-US" sz="1000" dirty="0" smtClean="0"/>
              <a:t> path="</a:t>
            </a:r>
            <a:r>
              <a:rPr lang="en-US" sz="1000" dirty="0" err="1" smtClean="0"/>
              <a:t>userName</a:t>
            </a:r>
            <a:r>
              <a:rPr lang="en-US" sz="1000" dirty="0" smtClean="0"/>
              <a:t>" id="</a:t>
            </a:r>
            <a:r>
              <a:rPr lang="en-US" sz="1000" dirty="0" err="1" smtClean="0"/>
              <a:t>userName</a:t>
            </a:r>
            <a:r>
              <a:rPr lang="en-US" sz="1000" dirty="0" smtClean="0"/>
              <a:t>"</a:t>
            </a:r>
          </a:p>
          <a:p>
            <a:pPr>
              <a:buNone/>
            </a:pPr>
            <a:r>
              <a:rPr lang="en-US" sz="1000" dirty="0" smtClean="0"/>
              <a:t>				 style="width:255px"&gt;&lt;/</a:t>
            </a:r>
            <a:r>
              <a:rPr lang="en-US" sz="1000" dirty="0" err="1" smtClean="0"/>
              <a:t>form:input</a:t>
            </a:r>
            <a:r>
              <a:rPr lang="en-US" sz="1000" dirty="0" smtClean="0"/>
              <a:t>&gt;&lt;/td&gt;&lt;/td&gt;</a:t>
            </a:r>
          </a:p>
          <a:p>
            <a:pPr>
              <a:buNone/>
            </a:pPr>
            <a:r>
              <a:rPr lang="en-US" sz="1000" dirty="0" smtClean="0"/>
              <a:t>			&lt;td class="error"&gt;&amp;</a:t>
            </a:r>
            <a:r>
              <a:rPr lang="en-US" sz="1000" dirty="0" err="1" smtClean="0"/>
              <a:t>nbsp</a:t>
            </a:r>
            <a:r>
              <a:rPr lang="en-US" sz="1000" dirty="0" smtClean="0"/>
              <a:t>;&lt;</a:t>
            </a:r>
            <a:r>
              <a:rPr lang="en-US" sz="1000" dirty="0" err="1" smtClean="0"/>
              <a:t>form:errors</a:t>
            </a:r>
            <a:r>
              <a:rPr lang="en-US" sz="1000" dirty="0" smtClean="0"/>
              <a:t> path="</a:t>
            </a:r>
            <a:r>
              <a:rPr lang="en-US" sz="1000" dirty="0" err="1" smtClean="0"/>
              <a:t>userName</a:t>
            </a:r>
            <a:r>
              <a:rPr lang="en-US" sz="1000" dirty="0" smtClean="0"/>
              <a:t>" /&gt;&lt;/td&gt;</a:t>
            </a:r>
          </a:p>
          <a:p>
            <a:pPr>
              <a:buNone/>
            </a:pPr>
            <a:r>
              <a:rPr lang="en-US" sz="1000" dirty="0" smtClean="0"/>
              <a:t>		&lt;/</a:t>
            </a:r>
            <a:r>
              <a:rPr lang="en-US" sz="1000" dirty="0" err="1" smtClean="0"/>
              <a:t>tr</a:t>
            </a:r>
            <a:r>
              <a:rPr lang="en-US" sz="1000" dirty="0" smtClean="0"/>
              <a:t>&gt;</a:t>
            </a:r>
          </a:p>
          <a:p>
            <a:pPr>
              <a:buNone/>
            </a:pPr>
            <a:r>
              <a:rPr lang="en-US" sz="1000" dirty="0" smtClean="0"/>
              <a:t>		&lt;</a:t>
            </a:r>
            <a:r>
              <a:rPr lang="en-US" sz="1000" dirty="0" err="1" smtClean="0"/>
              <a:t>tr</a:t>
            </a:r>
            <a:r>
              <a:rPr lang="en-US" sz="1000" dirty="0" smtClean="0"/>
              <a:t>&gt;</a:t>
            </a:r>
          </a:p>
          <a:p>
            <a:pPr>
              <a:buNone/>
            </a:pPr>
            <a:r>
              <a:rPr lang="en-US" sz="1000" dirty="0" smtClean="0"/>
              <a:t>			&lt;td &gt;&lt;/td&gt;</a:t>
            </a:r>
          </a:p>
          <a:p>
            <a:pPr>
              <a:buNone/>
            </a:pPr>
            <a:r>
              <a:rPr lang="en-US" sz="1000" dirty="0" smtClean="0"/>
              <a:t>			&lt;td &gt;User Role:&lt;/td&gt;</a:t>
            </a:r>
          </a:p>
          <a:p>
            <a:pPr>
              <a:buNone/>
            </a:pPr>
            <a:r>
              <a:rPr lang="en-US" sz="1000" dirty="0" smtClean="0"/>
              <a:t>			&lt;td &gt;&amp;</a:t>
            </a:r>
            <a:r>
              <a:rPr lang="en-US" sz="1000" dirty="0" err="1" smtClean="0"/>
              <a:t>nbsp</a:t>
            </a:r>
            <a:r>
              <a:rPr lang="en-US" sz="1000" dirty="0" smtClean="0"/>
              <a:t>;&lt;/td&gt;</a:t>
            </a:r>
          </a:p>
          <a:p>
            <a:pPr>
              <a:buNone/>
            </a:pPr>
            <a:r>
              <a:rPr lang="en-US" sz="1000" dirty="0" smtClean="0"/>
              <a:t>			&lt;td &gt;&lt;</a:t>
            </a:r>
            <a:r>
              <a:rPr lang="en-US" sz="1000" dirty="0" err="1" smtClean="0"/>
              <a:t>form:input</a:t>
            </a:r>
            <a:r>
              <a:rPr lang="en-US" sz="1000" dirty="0" smtClean="0"/>
              <a:t> path="role" id="role"</a:t>
            </a:r>
          </a:p>
          <a:p>
            <a:pPr>
              <a:buNone/>
            </a:pPr>
            <a:r>
              <a:rPr lang="en-US" sz="1000" dirty="0" smtClean="0"/>
              <a:t>				 style="width:255px"&gt;&lt;/</a:t>
            </a:r>
            <a:r>
              <a:rPr lang="en-US" sz="1000" dirty="0" err="1" smtClean="0"/>
              <a:t>form:input</a:t>
            </a:r>
            <a:r>
              <a:rPr lang="en-US" sz="1000" dirty="0" smtClean="0"/>
              <a:t>&gt;&lt;/td&gt;&lt;/td&gt;</a:t>
            </a:r>
          </a:p>
          <a:p>
            <a:pPr>
              <a:buNone/>
            </a:pPr>
            <a:r>
              <a:rPr lang="en-US" sz="1000" dirty="0" smtClean="0"/>
              <a:t>			&lt;td class="error"&gt;&amp;</a:t>
            </a:r>
            <a:r>
              <a:rPr lang="en-US" sz="1000" dirty="0" err="1" smtClean="0"/>
              <a:t>nbsp</a:t>
            </a:r>
            <a:r>
              <a:rPr lang="en-US" sz="1000" dirty="0" smtClean="0"/>
              <a:t>;&lt;</a:t>
            </a:r>
            <a:r>
              <a:rPr lang="en-US" sz="1000" dirty="0" err="1" smtClean="0"/>
              <a:t>form:errors</a:t>
            </a:r>
            <a:r>
              <a:rPr lang="en-US" sz="1000" dirty="0" smtClean="0"/>
              <a:t> path="role" /&gt;&lt;/td&gt;</a:t>
            </a:r>
          </a:p>
          <a:p>
            <a:pPr>
              <a:buNone/>
            </a:pPr>
            <a:r>
              <a:rPr lang="en-US" sz="1000" dirty="0" smtClean="0"/>
              <a:t>		&lt;/</a:t>
            </a:r>
            <a:r>
              <a:rPr lang="en-US" sz="1000" dirty="0" err="1" smtClean="0"/>
              <a:t>tr</a:t>
            </a:r>
            <a:r>
              <a:rPr lang="en-US" sz="1000" dirty="0" smtClean="0"/>
              <a:t>&gt;</a:t>
            </a:r>
          </a:p>
          <a:p>
            <a:pPr>
              <a:buNone/>
            </a:pPr>
            <a:r>
              <a:rPr lang="en-US" sz="1000" dirty="0" smtClean="0"/>
              <a:t>		&lt;</a:t>
            </a:r>
            <a:r>
              <a:rPr lang="en-US" sz="1000" dirty="0" err="1" smtClean="0"/>
              <a:t>tr</a:t>
            </a:r>
            <a:r>
              <a:rPr lang="en-US" sz="1000" dirty="0" smtClean="0"/>
              <a:t>&gt;&lt;td </a:t>
            </a:r>
            <a:r>
              <a:rPr lang="en-US" sz="1000" dirty="0" err="1" smtClean="0"/>
              <a:t>colspan</a:t>
            </a:r>
            <a:r>
              <a:rPr lang="en-US" sz="1000" dirty="0" smtClean="0"/>
              <a:t>="1"&gt;&lt;input type="button" value="Add User" </a:t>
            </a:r>
            <a:r>
              <a:rPr lang="en-US" sz="1000" dirty="0" err="1" smtClean="0"/>
              <a:t>onclick</a:t>
            </a:r>
            <a:r>
              <a:rPr lang="en-US" sz="1000" dirty="0" smtClean="0"/>
              <a:t>="</a:t>
            </a:r>
            <a:r>
              <a:rPr lang="en-US" sz="1000" dirty="0" err="1" smtClean="0"/>
              <a:t>javascript:addUser</a:t>
            </a:r>
            <a:r>
              <a:rPr lang="en-US" sz="1000" dirty="0" smtClean="0"/>
              <a:t>();"/&gt;&lt;/td&gt;</a:t>
            </a:r>
          </a:p>
          <a:p>
            <a:pPr>
              <a:buNone/>
            </a:pPr>
            <a:r>
              <a:rPr lang="en-US" sz="1000" dirty="0" smtClean="0"/>
              <a:t>		&lt;td </a:t>
            </a:r>
            <a:r>
              <a:rPr lang="en-US" sz="1000" dirty="0" err="1" smtClean="0"/>
              <a:t>colspan</a:t>
            </a:r>
            <a:r>
              <a:rPr lang="en-US" sz="1000" dirty="0" smtClean="0"/>
              <a:t>="2"&gt;&amp;</a:t>
            </a:r>
            <a:r>
              <a:rPr lang="en-US" sz="1000" dirty="0" err="1" smtClean="0"/>
              <a:t>nbsp</a:t>
            </a:r>
            <a:r>
              <a:rPr lang="en-US" sz="1000" dirty="0" smtClean="0"/>
              <a:t>;&lt;/td&gt;&lt;/</a:t>
            </a:r>
            <a:r>
              <a:rPr lang="en-US" sz="1000" dirty="0" err="1" smtClean="0"/>
              <a:t>tr</a:t>
            </a:r>
            <a:r>
              <a:rPr lang="en-US" sz="1000" dirty="0" smtClean="0"/>
              <a:t>&gt;</a:t>
            </a:r>
          </a:p>
          <a:p>
            <a:pPr>
              <a:buNone/>
            </a:pPr>
            <a:r>
              <a:rPr lang="en-US" sz="1000" dirty="0" smtClean="0"/>
              <a:t>	&lt;/table&gt;</a:t>
            </a:r>
          </a:p>
          <a:p>
            <a:pPr>
              <a:buNone/>
            </a:pPr>
            <a:r>
              <a:rPr lang="en-US" sz="1000" dirty="0" smtClean="0"/>
              <a:t>	&lt;/div&gt;</a:t>
            </a:r>
          </a:p>
          <a:p>
            <a:pPr>
              <a:buNone/>
            </a:pPr>
            <a:r>
              <a:rPr lang="en-US" sz="1000" dirty="0" smtClean="0"/>
              <a:t>&lt;/</a:t>
            </a:r>
            <a:r>
              <a:rPr lang="en-US" sz="1000" dirty="0" err="1" smtClean="0"/>
              <a:t>form:form</a:t>
            </a:r>
            <a:r>
              <a:rPr lang="en-US" sz="1000" dirty="0" smtClean="0"/>
              <a:t>&gt;</a:t>
            </a:r>
          </a:p>
          <a:p>
            <a:pPr>
              <a:buNone/>
            </a:pPr>
            <a:r>
              <a:rPr lang="en-US" sz="1000" dirty="0" smtClean="0"/>
              <a:t>&lt;/body&gt;</a:t>
            </a:r>
          </a:p>
          <a:p>
            <a:pPr>
              <a:buNone/>
            </a:pPr>
            <a:r>
              <a:rPr lang="en-US" sz="1000" dirty="0" smtClean="0"/>
              <a:t>&lt;/html&gt;</a:t>
            </a:r>
            <a:endParaRPr lang="en-US" sz="1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0000" lnSpcReduction="20000"/>
          </a:bodyPr>
          <a:lstStyle/>
          <a:p>
            <a:pPr>
              <a:buNone/>
            </a:pPr>
            <a:r>
              <a:rPr lang="en-US" sz="1000" b="1" dirty="0" smtClean="0"/>
              <a:t>userList.jsp</a:t>
            </a:r>
          </a:p>
          <a:p>
            <a:pPr>
              <a:buNone/>
            </a:pPr>
            <a:r>
              <a:rPr lang="en-US" sz="1000" b="1" dirty="0" smtClean="0"/>
              <a:t>&lt;%@</a:t>
            </a:r>
            <a:r>
              <a:rPr lang="en-US" sz="1000" b="1" dirty="0" err="1" smtClean="0"/>
              <a:t>taglib</a:t>
            </a:r>
            <a:r>
              <a:rPr lang="en-US" sz="1000" b="1" dirty="0" smtClean="0"/>
              <a:t> </a:t>
            </a:r>
            <a:r>
              <a:rPr lang="en-US" sz="1000" b="1" dirty="0" err="1" smtClean="0"/>
              <a:t>uri</a:t>
            </a:r>
            <a:r>
              <a:rPr lang="en-US" sz="1000" b="1" dirty="0" smtClean="0"/>
              <a:t>="http://www.springframework.org/tags/form" prefix="form"%&gt;</a:t>
            </a:r>
          </a:p>
          <a:p>
            <a:pPr>
              <a:buNone/>
            </a:pPr>
            <a:r>
              <a:rPr lang="en-US" sz="1000" b="1" dirty="0" smtClean="0"/>
              <a:t>&lt;%@ </a:t>
            </a:r>
            <a:r>
              <a:rPr lang="en-US" sz="1000" b="1" dirty="0" err="1" smtClean="0"/>
              <a:t>taglib</a:t>
            </a:r>
            <a:r>
              <a:rPr lang="en-US" sz="1000" b="1" dirty="0" smtClean="0"/>
              <a:t> prefix="spring" </a:t>
            </a:r>
            <a:r>
              <a:rPr lang="en-US" sz="1000" b="1" dirty="0" err="1" smtClean="0"/>
              <a:t>uri</a:t>
            </a:r>
            <a:r>
              <a:rPr lang="en-US" sz="1000" b="1" dirty="0" smtClean="0"/>
              <a:t>="http://www.springframework.org/tags"%&gt;</a:t>
            </a:r>
          </a:p>
          <a:p>
            <a:pPr>
              <a:buNone/>
            </a:pPr>
            <a:r>
              <a:rPr lang="en-US" sz="1000" b="1" dirty="0" smtClean="0"/>
              <a:t>&lt;%@ </a:t>
            </a:r>
            <a:r>
              <a:rPr lang="en-US" sz="1000" b="1" dirty="0" err="1" smtClean="0"/>
              <a:t>taglib</a:t>
            </a:r>
            <a:r>
              <a:rPr lang="en-US" sz="1000" b="1" dirty="0" smtClean="0"/>
              <a:t> prefix="c" </a:t>
            </a:r>
            <a:r>
              <a:rPr lang="en-US" sz="1000" b="1" dirty="0" err="1" smtClean="0"/>
              <a:t>uri</a:t>
            </a:r>
            <a:r>
              <a:rPr lang="en-US" sz="1000" b="1" dirty="0" smtClean="0"/>
              <a:t>="http://java.sun.com/jsp/jstl/core"%&gt;</a:t>
            </a:r>
          </a:p>
          <a:p>
            <a:pPr>
              <a:buNone/>
            </a:pPr>
            <a:r>
              <a:rPr lang="en-US" sz="1000" b="1" dirty="0" smtClean="0"/>
              <a:t>&lt;!DOCTYPE html PUBLIC "-//W3C//DTD XHTML 1.0 Transitional//EN" "http://www.w3.org/TR/xhtml1/DTD/xhtml1-transitional.dtd"&gt;</a:t>
            </a:r>
          </a:p>
          <a:p>
            <a:pPr>
              <a:buNone/>
            </a:pPr>
            <a:r>
              <a:rPr lang="en-US" sz="1000" b="1" dirty="0" smtClean="0"/>
              <a:t>&lt;html </a:t>
            </a:r>
            <a:r>
              <a:rPr lang="en-US" sz="1000" b="1" dirty="0" err="1" smtClean="0"/>
              <a:t>xmlns</a:t>
            </a:r>
            <a:r>
              <a:rPr lang="en-US" sz="1000" b="1" dirty="0" smtClean="0"/>
              <a:t>="http://www.w3.org/1999/xhtml"&gt;</a:t>
            </a:r>
          </a:p>
          <a:p>
            <a:pPr>
              <a:buNone/>
            </a:pPr>
            <a:r>
              <a:rPr lang="en-US" sz="1000" b="1" dirty="0" smtClean="0"/>
              <a:t>&lt;head&gt;</a:t>
            </a:r>
          </a:p>
          <a:p>
            <a:pPr>
              <a:buNone/>
            </a:pPr>
            <a:r>
              <a:rPr lang="en-US" sz="1000" b="1" dirty="0" smtClean="0"/>
              <a:t>&lt;title&gt;User List&lt;/title&gt;</a:t>
            </a:r>
          </a:p>
          <a:p>
            <a:pPr>
              <a:buNone/>
            </a:pPr>
            <a:r>
              <a:rPr lang="en-US" sz="1000" b="1" dirty="0" smtClean="0"/>
              <a:t>&lt;meta http-equiv="Content-Type" content="text/html; </a:t>
            </a:r>
            <a:r>
              <a:rPr lang="en-US" sz="1000" b="1" dirty="0" err="1" smtClean="0"/>
              <a:t>charset</a:t>
            </a:r>
            <a:r>
              <a:rPr lang="en-US" sz="1000" b="1" dirty="0" smtClean="0"/>
              <a:t>=iso-8859-1" /&gt;</a:t>
            </a:r>
          </a:p>
          <a:p>
            <a:pPr>
              <a:buNone/>
            </a:pPr>
            <a:r>
              <a:rPr lang="en-US" sz="1000" b="1" dirty="0" smtClean="0"/>
              <a:t>&lt;script type="text/</a:t>
            </a:r>
            <a:r>
              <a:rPr lang="en-US" sz="1000" b="1" dirty="0" err="1" smtClean="0"/>
              <a:t>javascript</a:t>
            </a:r>
            <a:r>
              <a:rPr lang="en-US" sz="1000" b="1" dirty="0" smtClean="0"/>
              <a:t>"&gt;</a:t>
            </a:r>
          </a:p>
          <a:p>
            <a:pPr>
              <a:buNone/>
            </a:pPr>
            <a:r>
              <a:rPr lang="en-US" sz="1000" b="1" dirty="0" smtClean="0"/>
              <a:t>function </a:t>
            </a:r>
            <a:r>
              <a:rPr lang="en-US" sz="1000" b="1" dirty="0" err="1" smtClean="0"/>
              <a:t>addUser</a:t>
            </a:r>
            <a:r>
              <a:rPr lang="en-US" sz="1000" b="1" dirty="0" smtClean="0"/>
              <a:t>(){</a:t>
            </a:r>
          </a:p>
          <a:p>
            <a:pPr>
              <a:buNone/>
            </a:pPr>
            <a:r>
              <a:rPr lang="en-US" sz="1000" b="1" dirty="0" smtClean="0"/>
              <a:t>	//alert("</a:t>
            </a:r>
            <a:r>
              <a:rPr lang="en-US" sz="1000" b="1" dirty="0" err="1" smtClean="0"/>
              <a:t>adduser</a:t>
            </a:r>
            <a:r>
              <a:rPr lang="en-US" sz="1000" b="1" dirty="0" smtClean="0"/>
              <a:t>");</a:t>
            </a:r>
          </a:p>
          <a:p>
            <a:pPr>
              <a:buNone/>
            </a:pPr>
            <a:r>
              <a:rPr lang="en-US" sz="1000" b="1" dirty="0" smtClean="0"/>
              <a:t>    </a:t>
            </a:r>
            <a:r>
              <a:rPr lang="en-US" sz="1000" b="1" dirty="0" err="1" smtClean="0"/>
              <a:t>document.getElementById</a:t>
            </a:r>
            <a:r>
              <a:rPr lang="en-US" sz="1000" b="1" dirty="0" smtClean="0"/>
              <a:t>("</a:t>
            </a:r>
            <a:r>
              <a:rPr lang="en-US" sz="1000" b="1" dirty="0" err="1" smtClean="0"/>
              <a:t>userForm</a:t>
            </a:r>
            <a:r>
              <a:rPr lang="en-US" sz="1000" b="1" dirty="0" smtClean="0"/>
              <a:t>").action="user.html";</a:t>
            </a:r>
          </a:p>
          <a:p>
            <a:pPr>
              <a:buNone/>
            </a:pPr>
            <a:r>
              <a:rPr lang="en-US" sz="1000" b="1" dirty="0" smtClean="0"/>
              <a:t>    </a:t>
            </a:r>
            <a:r>
              <a:rPr lang="en-US" sz="1000" b="1" dirty="0" err="1" smtClean="0"/>
              <a:t>document.getElementById</a:t>
            </a:r>
            <a:r>
              <a:rPr lang="en-US" sz="1000" b="1" dirty="0" smtClean="0"/>
              <a:t>("</a:t>
            </a:r>
            <a:r>
              <a:rPr lang="en-US" sz="1000" b="1" dirty="0" err="1" smtClean="0"/>
              <a:t>userForm</a:t>
            </a:r>
            <a:r>
              <a:rPr lang="en-US" sz="1000" b="1" dirty="0" smtClean="0"/>
              <a:t>").target="_self";   </a:t>
            </a:r>
          </a:p>
          <a:p>
            <a:pPr>
              <a:buNone/>
            </a:pPr>
            <a:r>
              <a:rPr lang="en-US" sz="1000" b="1" dirty="0" smtClean="0"/>
              <a:t>    </a:t>
            </a:r>
            <a:r>
              <a:rPr lang="en-US" sz="1000" b="1" dirty="0" err="1" smtClean="0"/>
              <a:t>document.getElementById</a:t>
            </a:r>
            <a:r>
              <a:rPr lang="en-US" sz="1000" b="1" dirty="0" smtClean="0"/>
              <a:t>("</a:t>
            </a:r>
            <a:r>
              <a:rPr lang="en-US" sz="1000" b="1" dirty="0" err="1" smtClean="0"/>
              <a:t>userForm</a:t>
            </a:r>
            <a:r>
              <a:rPr lang="en-US" sz="1000" b="1" dirty="0" smtClean="0"/>
              <a:t>").method = "post";</a:t>
            </a:r>
          </a:p>
          <a:p>
            <a:pPr>
              <a:buNone/>
            </a:pPr>
            <a:r>
              <a:rPr lang="en-US" sz="1000" b="1" dirty="0" smtClean="0"/>
              <a:t>    </a:t>
            </a:r>
            <a:r>
              <a:rPr lang="en-US" sz="1000" b="1" dirty="0" err="1" smtClean="0"/>
              <a:t>document.getElementById</a:t>
            </a:r>
            <a:r>
              <a:rPr lang="en-US" sz="1000" b="1" dirty="0" smtClean="0"/>
              <a:t>("</a:t>
            </a:r>
            <a:r>
              <a:rPr lang="en-US" sz="1000" b="1" dirty="0" err="1" smtClean="0"/>
              <a:t>userForm</a:t>
            </a:r>
            <a:r>
              <a:rPr lang="en-US" sz="1000" b="1" dirty="0" smtClean="0"/>
              <a:t>").submit();</a:t>
            </a:r>
          </a:p>
          <a:p>
            <a:pPr>
              <a:buNone/>
            </a:pPr>
            <a:r>
              <a:rPr lang="en-US" sz="1000" b="1" dirty="0" smtClean="0"/>
              <a:t>}</a:t>
            </a:r>
          </a:p>
          <a:p>
            <a:pPr>
              <a:buNone/>
            </a:pPr>
            <a:r>
              <a:rPr lang="en-US" sz="1000" b="1" dirty="0" smtClean="0"/>
              <a:t>&lt;/script&gt;</a:t>
            </a:r>
          </a:p>
          <a:p>
            <a:pPr>
              <a:buNone/>
            </a:pPr>
            <a:r>
              <a:rPr lang="en-US" sz="1000" b="1" dirty="0" smtClean="0"/>
              <a:t>&lt;/head&gt;</a:t>
            </a:r>
          </a:p>
          <a:p>
            <a:pPr>
              <a:buNone/>
            </a:pPr>
            <a:r>
              <a:rPr lang="en-US" sz="1000" b="1" dirty="0" smtClean="0"/>
              <a:t>&lt;body&gt;</a:t>
            </a:r>
          </a:p>
          <a:p>
            <a:pPr>
              <a:buNone/>
            </a:pPr>
            <a:endParaRPr lang="en-US" sz="1000" b="1" dirty="0" smtClean="0"/>
          </a:p>
          <a:p>
            <a:pPr>
              <a:buNone/>
            </a:pPr>
            <a:r>
              <a:rPr lang="en-US" sz="1000" b="1" dirty="0" smtClean="0"/>
              <a:t>&lt;</a:t>
            </a:r>
            <a:r>
              <a:rPr lang="en-US" sz="1000" b="1" dirty="0" err="1" smtClean="0"/>
              <a:t>form:form</a:t>
            </a:r>
            <a:r>
              <a:rPr lang="en-US" sz="1000" b="1" dirty="0" smtClean="0"/>
              <a:t> method="post" id="</a:t>
            </a:r>
            <a:r>
              <a:rPr lang="en-US" sz="1000" b="1" dirty="0" err="1" smtClean="0"/>
              <a:t>userForm</a:t>
            </a:r>
            <a:r>
              <a:rPr lang="en-US" sz="1000" b="1" dirty="0" smtClean="0"/>
              <a:t>" name="</a:t>
            </a:r>
            <a:r>
              <a:rPr lang="en-US" sz="1000" b="1" dirty="0" err="1" smtClean="0"/>
              <a:t>userForm</a:t>
            </a:r>
            <a:r>
              <a:rPr lang="en-US" sz="1000" b="1" dirty="0" smtClean="0"/>
              <a:t>"</a:t>
            </a:r>
          </a:p>
          <a:p>
            <a:pPr>
              <a:buNone/>
            </a:pPr>
            <a:r>
              <a:rPr lang="en-US" sz="1000" b="1" dirty="0" smtClean="0"/>
              <a:t>	</a:t>
            </a:r>
            <a:r>
              <a:rPr lang="en-US" sz="1000" b="1" dirty="0" err="1" smtClean="0"/>
              <a:t>modelAttribute</a:t>
            </a:r>
            <a:r>
              <a:rPr lang="en-US" sz="1000" b="1" dirty="0" smtClean="0"/>
              <a:t>="</a:t>
            </a:r>
            <a:r>
              <a:rPr lang="en-US" sz="1000" b="1" dirty="0" err="1" smtClean="0"/>
              <a:t>userForm</a:t>
            </a:r>
            <a:r>
              <a:rPr lang="en-US" sz="1000" b="1" dirty="0" smtClean="0"/>
              <a:t>"&gt;</a:t>
            </a:r>
          </a:p>
          <a:p>
            <a:pPr>
              <a:buNone/>
            </a:pPr>
            <a:r>
              <a:rPr lang="en-US" sz="1000" b="1" dirty="0" smtClean="0"/>
              <a:t>	&lt;h1&gt;&lt;b&gt;List of User Details&lt;/b&gt;&lt;/h1&gt;</a:t>
            </a:r>
            <a:endParaRPr lang="en-US" sz="1600" b="1" dirty="0" smtClean="0"/>
          </a:p>
          <a:p>
            <a:pPr>
              <a:buNone/>
            </a:pPr>
            <a:r>
              <a:rPr lang="en-US" sz="1000" b="1" dirty="0" smtClean="0"/>
              <a:t>	&lt;div&gt;</a:t>
            </a:r>
          </a:p>
          <a:p>
            <a:pPr>
              <a:buNone/>
            </a:pPr>
            <a:r>
              <a:rPr lang="en-US" sz="1000" b="1" dirty="0" smtClean="0"/>
              <a:t>	&lt;table border="1" </a:t>
            </a:r>
            <a:r>
              <a:rPr lang="en-US" sz="1000" b="1" dirty="0" err="1" smtClean="0"/>
              <a:t>cellspacing</a:t>
            </a:r>
            <a:r>
              <a:rPr lang="en-US" sz="1000" b="1" dirty="0" smtClean="0"/>
              <a:t>="0" </a:t>
            </a:r>
            <a:r>
              <a:rPr lang="en-US" sz="1000" b="1" dirty="0" err="1" smtClean="0"/>
              <a:t>cellpadding</a:t>
            </a:r>
            <a:r>
              <a:rPr lang="en-US" sz="1000" b="1" dirty="0" smtClean="0"/>
              <a:t>="0" width="400px"&gt;</a:t>
            </a:r>
          </a:p>
          <a:p>
            <a:pPr>
              <a:buNone/>
            </a:pPr>
            <a:r>
              <a:rPr lang="en-US" sz="1000" b="1" dirty="0" smtClean="0"/>
              <a:t>		&lt;</a:t>
            </a:r>
            <a:r>
              <a:rPr lang="en-US" sz="1000" b="1" dirty="0" err="1" smtClean="0"/>
              <a:t>tr</a:t>
            </a:r>
            <a:r>
              <a:rPr lang="en-US" sz="1000" b="1" dirty="0" smtClean="0"/>
              <a:t>&gt;</a:t>
            </a:r>
          </a:p>
          <a:p>
            <a:pPr>
              <a:buNone/>
            </a:pPr>
            <a:r>
              <a:rPr lang="en-US" sz="1000" b="1" dirty="0" smtClean="0"/>
              <a:t>			&lt;</a:t>
            </a:r>
            <a:r>
              <a:rPr lang="en-US" sz="1000" b="1" dirty="0" err="1" smtClean="0"/>
              <a:t>th</a:t>
            </a:r>
            <a:r>
              <a:rPr lang="en-US" sz="1000" b="1" dirty="0" smtClean="0"/>
              <a:t> width="100px"&gt;User ID&lt;/</a:t>
            </a:r>
            <a:r>
              <a:rPr lang="en-US" sz="1000" b="1" dirty="0" err="1" smtClean="0"/>
              <a:t>th</a:t>
            </a:r>
            <a:r>
              <a:rPr lang="en-US" sz="1000" b="1" dirty="0" smtClean="0"/>
              <a:t>&gt;</a:t>
            </a:r>
          </a:p>
          <a:p>
            <a:pPr>
              <a:buNone/>
            </a:pPr>
            <a:r>
              <a:rPr lang="en-US" sz="1000" b="1" dirty="0" smtClean="0"/>
              <a:t>			&lt;</a:t>
            </a:r>
            <a:r>
              <a:rPr lang="en-US" sz="1000" b="1" dirty="0" err="1" smtClean="0"/>
              <a:t>th</a:t>
            </a:r>
            <a:r>
              <a:rPr lang="en-US" sz="1000" b="1" dirty="0" smtClean="0"/>
              <a:t> width="150px"&gt;User Name&lt;/</a:t>
            </a:r>
            <a:r>
              <a:rPr lang="en-US" sz="1000" b="1" dirty="0" err="1" smtClean="0"/>
              <a:t>th</a:t>
            </a:r>
            <a:r>
              <a:rPr lang="en-US" sz="1000" b="1" dirty="0" smtClean="0"/>
              <a:t>&gt;</a:t>
            </a:r>
          </a:p>
          <a:p>
            <a:pPr>
              <a:buNone/>
            </a:pPr>
            <a:r>
              <a:rPr lang="en-US" sz="1000" b="1" dirty="0" smtClean="0"/>
              <a:t>			&lt;</a:t>
            </a:r>
            <a:r>
              <a:rPr lang="en-US" sz="1000" b="1" dirty="0" err="1" smtClean="0"/>
              <a:t>th</a:t>
            </a:r>
            <a:r>
              <a:rPr lang="en-US" sz="1000" b="1" dirty="0" smtClean="0"/>
              <a:t> width="150px"&gt;Role&lt;/</a:t>
            </a:r>
            <a:r>
              <a:rPr lang="en-US" sz="1000" b="1" dirty="0" err="1" smtClean="0"/>
              <a:t>th</a:t>
            </a:r>
            <a:r>
              <a:rPr lang="en-US" sz="1000" b="1" dirty="0" smtClean="0"/>
              <a:t>&gt;</a:t>
            </a:r>
          </a:p>
          <a:p>
            <a:pPr>
              <a:buNone/>
            </a:pPr>
            <a:r>
              <a:rPr lang="en-US" sz="1000" b="1" dirty="0" smtClean="0"/>
              <a:t>		&lt;/</a:t>
            </a:r>
            <a:r>
              <a:rPr lang="en-US" sz="1000" b="1" dirty="0" err="1" smtClean="0"/>
              <a:t>tr</a:t>
            </a:r>
            <a:r>
              <a:rPr lang="en-US" sz="1000" b="1" dirty="0" smtClean="0"/>
              <a:t>&gt;</a:t>
            </a:r>
          </a:p>
          <a:p>
            <a:pPr>
              <a:buNone/>
            </a:pPr>
            <a:r>
              <a:rPr lang="en-US" sz="1000" b="1" dirty="0" smtClean="0"/>
              <a:t>		&lt;c:choose&gt;</a:t>
            </a:r>
          </a:p>
          <a:p>
            <a:pPr>
              <a:buNone/>
            </a:pPr>
            <a:r>
              <a:rPr lang="en-US" sz="1000" b="1" dirty="0" smtClean="0"/>
              <a:t>			&lt;c:when test="${</a:t>
            </a:r>
            <a:r>
              <a:rPr lang="en-US" sz="1000" b="1" dirty="0" err="1" smtClean="0"/>
              <a:t>userForm.userList</a:t>
            </a:r>
            <a:r>
              <a:rPr lang="en-US" sz="1000" b="1" dirty="0" smtClean="0"/>
              <a:t> ne null}"&gt;</a:t>
            </a:r>
          </a:p>
          <a:p>
            <a:pPr>
              <a:buNone/>
            </a:pPr>
            <a:r>
              <a:rPr lang="en-US" sz="1000" b="1" dirty="0" smtClean="0"/>
              <a:t>				&lt;c:forEach items="${</a:t>
            </a:r>
            <a:r>
              <a:rPr lang="en-US" sz="1000" b="1" dirty="0" err="1" smtClean="0"/>
              <a:t>userForm.userList</a:t>
            </a:r>
            <a:r>
              <a:rPr lang="en-US" sz="1000" b="1" dirty="0" smtClean="0"/>
              <a:t>}" </a:t>
            </a:r>
            <a:r>
              <a:rPr lang="en-US" sz="1000" b="1" dirty="0" err="1" smtClean="0"/>
              <a:t>var</a:t>
            </a:r>
            <a:r>
              <a:rPr lang="en-US" sz="1000" b="1" dirty="0" smtClean="0"/>
              <a:t>="</a:t>
            </a:r>
            <a:r>
              <a:rPr lang="en-US" sz="1000" b="1" dirty="0" err="1" smtClean="0"/>
              <a:t>userObject</a:t>
            </a:r>
            <a:r>
              <a:rPr lang="en-US" sz="1000" b="1" dirty="0" smtClean="0"/>
              <a:t>"&gt;</a:t>
            </a:r>
          </a:p>
          <a:p>
            <a:pPr>
              <a:buNone/>
            </a:pPr>
            <a:r>
              <a:rPr lang="en-US" sz="1000" b="1" dirty="0" smtClean="0"/>
              <a:t>					&lt;</a:t>
            </a:r>
            <a:r>
              <a:rPr lang="en-US" sz="1000" b="1" dirty="0" err="1" smtClean="0"/>
              <a:t>tr</a:t>
            </a:r>
            <a:r>
              <a:rPr lang="en-US" sz="1000" b="1" dirty="0" smtClean="0"/>
              <a:t> &gt;</a:t>
            </a:r>
          </a:p>
          <a:p>
            <a:pPr>
              <a:buNone/>
            </a:pPr>
            <a:r>
              <a:rPr lang="en-US" sz="1000" b="1" dirty="0" smtClean="0"/>
              <a:t>						&lt;td width="100px"&gt;&lt;c:out value="${</a:t>
            </a:r>
            <a:r>
              <a:rPr lang="en-US" sz="1000" b="1" dirty="0" err="1" smtClean="0"/>
              <a:t>userObject.userId</a:t>
            </a:r>
            <a:r>
              <a:rPr lang="en-US" sz="1000" b="1" dirty="0" smtClean="0"/>
              <a:t>}" /&gt;&lt;/td&gt;</a:t>
            </a:r>
          </a:p>
          <a:p>
            <a:pPr>
              <a:buNone/>
            </a:pPr>
            <a:r>
              <a:rPr lang="en-US" sz="1000" b="1" dirty="0" smtClean="0"/>
              <a:t>						&lt;td width="150px"&gt;&lt;c:out value="${</a:t>
            </a:r>
            <a:r>
              <a:rPr lang="en-US" sz="1000" b="1" dirty="0" err="1" smtClean="0"/>
              <a:t>userObject.userName</a:t>
            </a:r>
            <a:r>
              <a:rPr lang="en-US" sz="1000" b="1" dirty="0" smtClean="0"/>
              <a:t>}" /&gt;&lt;/td&gt;</a:t>
            </a:r>
          </a:p>
          <a:p>
            <a:pPr>
              <a:buNone/>
            </a:pPr>
            <a:r>
              <a:rPr lang="en-US" sz="1000" b="1" dirty="0" smtClean="0"/>
              <a:t>						&lt;td width="150px"&gt;&lt;c:out value="${</a:t>
            </a:r>
            <a:r>
              <a:rPr lang="en-US" sz="1000" b="1" dirty="0" err="1" smtClean="0"/>
              <a:t>userObject.role</a:t>
            </a:r>
            <a:r>
              <a:rPr lang="en-US" sz="1000" b="1" dirty="0" smtClean="0"/>
              <a:t>}" /&gt;&lt;/td&gt;</a:t>
            </a:r>
          </a:p>
          <a:p>
            <a:pPr>
              <a:buNone/>
            </a:pPr>
            <a:r>
              <a:rPr lang="en-US" sz="1000" b="1" dirty="0" smtClean="0"/>
              <a:t>					&lt;/</a:t>
            </a:r>
            <a:r>
              <a:rPr lang="en-US" sz="1000" b="1" dirty="0" err="1" smtClean="0"/>
              <a:t>tr</a:t>
            </a:r>
            <a:r>
              <a:rPr lang="en-US" sz="1000" b="1" dirty="0" smtClean="0"/>
              <a:t>&gt;</a:t>
            </a:r>
          </a:p>
          <a:p>
            <a:pPr>
              <a:buNone/>
            </a:pPr>
            <a:endParaRPr lang="en-US" sz="1000" b="1" dirty="0" smtClean="0"/>
          </a:p>
          <a:p>
            <a:pPr>
              <a:buNone/>
            </a:pPr>
            <a:r>
              <a:rPr lang="en-US" sz="1000" b="1" dirty="0" smtClean="0"/>
              <a:t>				&lt;/c:forEach&gt;</a:t>
            </a:r>
          </a:p>
          <a:p>
            <a:pPr>
              <a:buNone/>
            </a:pPr>
            <a:r>
              <a:rPr lang="en-US" sz="1000" b="1" dirty="0" smtClean="0"/>
              <a:t>			&lt;/c:when&gt;</a:t>
            </a:r>
          </a:p>
          <a:p>
            <a:pPr>
              <a:buNone/>
            </a:pPr>
            <a:r>
              <a:rPr lang="en-US" sz="1000" b="1" dirty="0" smtClean="0"/>
              <a:t>			&lt;c:otherwise&gt;</a:t>
            </a:r>
          </a:p>
          <a:p>
            <a:pPr>
              <a:buNone/>
            </a:pPr>
            <a:r>
              <a:rPr lang="en-US" sz="1000" b="1" dirty="0" smtClean="0"/>
              <a:t>				&lt;</a:t>
            </a:r>
            <a:r>
              <a:rPr lang="en-US" sz="1000" b="1" dirty="0" err="1" smtClean="0"/>
              <a:t>tr</a:t>
            </a:r>
            <a:r>
              <a:rPr lang="en-US" sz="1000" b="1" dirty="0" smtClean="0"/>
              <a:t>&gt;</a:t>
            </a:r>
          </a:p>
          <a:p>
            <a:pPr>
              <a:buNone/>
            </a:pPr>
            <a:r>
              <a:rPr lang="en-US" sz="1000" b="1" dirty="0" smtClean="0"/>
              <a:t>					&lt;td  </a:t>
            </a:r>
            <a:r>
              <a:rPr lang="en-US" sz="1000" b="1" dirty="0" err="1" smtClean="0"/>
              <a:t>colspan</a:t>
            </a:r>
            <a:r>
              <a:rPr lang="en-US" sz="1000" b="1" dirty="0" smtClean="0"/>
              <a:t>="4" height="60" align="center"&gt;&lt;font color="red"&gt;No User are available&lt;/font&gt;&lt;/td&gt;</a:t>
            </a:r>
          </a:p>
          <a:p>
            <a:pPr>
              <a:buNone/>
            </a:pPr>
            <a:r>
              <a:rPr lang="en-US" sz="1000" b="1" dirty="0" smtClean="0"/>
              <a:t>				&lt;/</a:t>
            </a:r>
            <a:r>
              <a:rPr lang="en-US" sz="1000" b="1" dirty="0" err="1" smtClean="0"/>
              <a:t>tr</a:t>
            </a:r>
            <a:r>
              <a:rPr lang="en-US" sz="1000" b="1" dirty="0" smtClean="0"/>
              <a:t>&gt;</a:t>
            </a:r>
          </a:p>
          <a:p>
            <a:pPr>
              <a:buNone/>
            </a:pPr>
            <a:r>
              <a:rPr lang="en-US" sz="1000" b="1" dirty="0" smtClean="0"/>
              <a:t>			&lt;/c:otherwise&gt;</a:t>
            </a:r>
          </a:p>
          <a:p>
            <a:pPr>
              <a:buNone/>
            </a:pPr>
            <a:r>
              <a:rPr lang="en-US" sz="1000" b="1" dirty="0" smtClean="0"/>
              <a:t>		&lt;/c:choose&gt;</a:t>
            </a:r>
          </a:p>
          <a:p>
            <a:pPr>
              <a:buNone/>
            </a:pPr>
            <a:endParaRPr lang="en-US" sz="1000" b="1" dirty="0" smtClean="0"/>
          </a:p>
          <a:p>
            <a:pPr>
              <a:buNone/>
            </a:pPr>
            <a:r>
              <a:rPr lang="en-US" sz="1000" b="1" dirty="0" smtClean="0"/>
              <a:t>	&lt;/table&gt;</a:t>
            </a:r>
          </a:p>
          <a:p>
            <a:pPr>
              <a:buNone/>
            </a:pPr>
            <a:r>
              <a:rPr lang="en-US" sz="1000" b="1" dirty="0" smtClean="0"/>
              <a:t>	&lt;/div&gt;</a:t>
            </a:r>
          </a:p>
          <a:p>
            <a:pPr>
              <a:buNone/>
            </a:pPr>
            <a:r>
              <a:rPr lang="en-US" sz="1000" b="1" dirty="0" smtClean="0"/>
              <a:t>	&lt;div class="clear"&gt;&lt;/div&gt;</a:t>
            </a:r>
          </a:p>
          <a:p>
            <a:pPr>
              <a:buNone/>
            </a:pPr>
            <a:r>
              <a:rPr lang="en-US" sz="1000" b="1" dirty="0" smtClean="0"/>
              <a:t>	&lt;div&gt;&lt;input type="button" value="Add New User" </a:t>
            </a:r>
            <a:r>
              <a:rPr lang="en-US" sz="1000" b="1" dirty="0" err="1" smtClean="0"/>
              <a:t>onclick</a:t>
            </a:r>
            <a:r>
              <a:rPr lang="en-US" sz="1000" b="1" dirty="0" smtClean="0"/>
              <a:t>="</a:t>
            </a:r>
            <a:r>
              <a:rPr lang="en-US" sz="1000" b="1" dirty="0" err="1" smtClean="0"/>
              <a:t>javascript:addUser</a:t>
            </a:r>
            <a:r>
              <a:rPr lang="en-US" sz="1000" b="1" dirty="0" smtClean="0"/>
              <a:t>();"/&gt;&lt;/div&gt;</a:t>
            </a:r>
          </a:p>
          <a:p>
            <a:pPr>
              <a:buNone/>
            </a:pPr>
            <a:r>
              <a:rPr lang="en-US" sz="1000" b="1" dirty="0" smtClean="0"/>
              <a:t>&lt;/</a:t>
            </a:r>
            <a:r>
              <a:rPr lang="en-US" sz="1000" b="1" dirty="0" err="1" smtClean="0"/>
              <a:t>form:form</a:t>
            </a:r>
            <a:r>
              <a:rPr lang="en-US" sz="1000" b="1" dirty="0" smtClean="0"/>
              <a:t>&gt;</a:t>
            </a:r>
          </a:p>
          <a:p>
            <a:pPr>
              <a:buNone/>
            </a:pPr>
            <a:r>
              <a:rPr lang="en-US" sz="1000" b="1" dirty="0" smtClean="0"/>
              <a:t>&lt;/body&gt;</a:t>
            </a:r>
          </a:p>
          <a:p>
            <a:pPr>
              <a:buNone/>
            </a:pPr>
            <a:r>
              <a:rPr lang="en-US" sz="1000" b="1" dirty="0" smtClean="0"/>
              <a:t>&lt;/html&gt;</a:t>
            </a:r>
          </a:p>
          <a:p>
            <a:pPr>
              <a:buNone/>
            </a:pPr>
            <a:endParaRPr lang="en-US" sz="1400" b="1" dirty="0" smtClean="0"/>
          </a:p>
          <a:p>
            <a:pPr>
              <a:buNone/>
            </a:pPr>
            <a:endParaRPr lang="en-US" sz="1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sz="1000" dirty="0" smtClean="0"/>
              <a:t>@Controller</a:t>
            </a:r>
          </a:p>
          <a:p>
            <a:pPr>
              <a:buNone/>
            </a:pPr>
            <a:r>
              <a:rPr lang="en-US" sz="1000" dirty="0" smtClean="0"/>
              <a:t>public class </a:t>
            </a:r>
            <a:r>
              <a:rPr lang="en-US" sz="1000" dirty="0" err="1" smtClean="0"/>
              <a:t>UserController</a:t>
            </a:r>
            <a:r>
              <a:rPr lang="en-US" sz="1000" dirty="0" smtClean="0"/>
              <a:t> {</a:t>
            </a:r>
          </a:p>
          <a:p>
            <a:pPr>
              <a:buNone/>
            </a:pPr>
            <a:r>
              <a:rPr lang="en-US" sz="1000" dirty="0" smtClean="0"/>
              <a:t>    @</a:t>
            </a:r>
            <a:r>
              <a:rPr lang="en-US" sz="1000" dirty="0" err="1" smtClean="0"/>
              <a:t>Autowired</a:t>
            </a:r>
            <a:endParaRPr lang="en-US" sz="1000" dirty="0" smtClean="0"/>
          </a:p>
          <a:p>
            <a:pPr>
              <a:buNone/>
            </a:pPr>
            <a:r>
              <a:rPr lang="en-US" sz="1000" dirty="0" smtClean="0"/>
              <a:t>    public </a:t>
            </a:r>
            <a:r>
              <a:rPr lang="en-US" sz="1000" dirty="0" err="1" smtClean="0"/>
              <a:t>UserService</a:t>
            </a:r>
            <a:r>
              <a:rPr lang="en-US" sz="1000" dirty="0" smtClean="0"/>
              <a:t> </a:t>
            </a:r>
            <a:r>
              <a:rPr lang="en-US" sz="1000" dirty="0" err="1" smtClean="0"/>
              <a:t>userService</a:t>
            </a:r>
            <a:r>
              <a:rPr lang="en-US" sz="1000" dirty="0" smtClean="0"/>
              <a:t>;</a:t>
            </a:r>
          </a:p>
          <a:p>
            <a:pPr>
              <a:buNone/>
            </a:pPr>
            <a:r>
              <a:rPr lang="en-US" sz="1000" dirty="0" smtClean="0"/>
              <a:t>    </a:t>
            </a:r>
          </a:p>
          <a:p>
            <a:pPr>
              <a:buNone/>
            </a:pPr>
            <a:r>
              <a:rPr lang="en-US" sz="1000" dirty="0" smtClean="0"/>
              <a:t>    @</a:t>
            </a:r>
            <a:r>
              <a:rPr lang="en-US" sz="1000" dirty="0" err="1" smtClean="0"/>
              <a:t>RequestMapping</a:t>
            </a:r>
            <a:r>
              <a:rPr lang="en-US" sz="1000" dirty="0" smtClean="0"/>
              <a:t>(value="/</a:t>
            </a:r>
            <a:r>
              <a:rPr lang="en-US" sz="1000" dirty="0" err="1" smtClean="0"/>
              <a:t>userList",method</a:t>
            </a:r>
            <a:r>
              <a:rPr lang="en-US" sz="1000" dirty="0" smtClean="0"/>
              <a:t>=RequestMethod.POST)</a:t>
            </a:r>
          </a:p>
          <a:p>
            <a:pPr>
              <a:buNone/>
            </a:pPr>
            <a:r>
              <a:rPr lang="en-US" sz="1000" dirty="0" smtClean="0"/>
              <a:t>    public </a:t>
            </a:r>
            <a:r>
              <a:rPr lang="en-US" sz="1000" dirty="0" err="1" smtClean="0"/>
              <a:t>ModelAndView</a:t>
            </a:r>
            <a:r>
              <a:rPr lang="en-US" sz="1000" dirty="0" smtClean="0"/>
              <a:t> </a:t>
            </a:r>
            <a:r>
              <a:rPr lang="en-US" sz="1000" dirty="0" err="1" smtClean="0"/>
              <a:t>addUser</a:t>
            </a:r>
            <a:r>
              <a:rPr lang="en-US" sz="1000" dirty="0" smtClean="0"/>
              <a:t>(@</a:t>
            </a:r>
            <a:r>
              <a:rPr lang="en-US" sz="1000" dirty="0" err="1" smtClean="0"/>
              <a:t>ModelAttribute</a:t>
            </a:r>
            <a:r>
              <a:rPr lang="en-US" sz="1000" dirty="0" smtClean="0"/>
              <a:t>("</a:t>
            </a:r>
            <a:r>
              <a:rPr lang="en-US" sz="1000" dirty="0" err="1" smtClean="0"/>
              <a:t>userForm</a:t>
            </a:r>
            <a:r>
              <a:rPr lang="en-US" sz="1000" dirty="0" smtClean="0"/>
              <a:t>") </a:t>
            </a:r>
            <a:r>
              <a:rPr lang="en-US" sz="1000" dirty="0" err="1" smtClean="0"/>
              <a:t>UserForm</a:t>
            </a:r>
            <a:r>
              <a:rPr lang="en-US" sz="1000" dirty="0" smtClean="0"/>
              <a:t> </a:t>
            </a:r>
            <a:r>
              <a:rPr lang="en-US" sz="1000" dirty="0" err="1" smtClean="0"/>
              <a:t>userForm</a:t>
            </a:r>
            <a:r>
              <a:rPr lang="en-US" sz="1000" dirty="0" smtClean="0"/>
              <a:t>,</a:t>
            </a:r>
          </a:p>
          <a:p>
            <a:pPr>
              <a:buNone/>
            </a:pPr>
            <a:r>
              <a:rPr lang="en-US" sz="1000" dirty="0" smtClean="0"/>
              <a:t>            </a:t>
            </a:r>
            <a:r>
              <a:rPr lang="en-US" sz="1000" dirty="0" err="1" smtClean="0"/>
              <a:t>BindingResult</a:t>
            </a:r>
            <a:r>
              <a:rPr lang="en-US" sz="1000" dirty="0" smtClean="0"/>
              <a:t> result, </a:t>
            </a:r>
            <a:r>
              <a:rPr lang="en-US" sz="1000" dirty="0" err="1" smtClean="0"/>
              <a:t>HttpServletRequest</a:t>
            </a:r>
            <a:r>
              <a:rPr lang="en-US" sz="1000" dirty="0" smtClean="0"/>
              <a:t> request){</a:t>
            </a:r>
          </a:p>
          <a:p>
            <a:pPr>
              <a:buNone/>
            </a:pPr>
            <a:r>
              <a:rPr lang="en-US" sz="1000" dirty="0" smtClean="0"/>
              <a:t>        List&lt;User&gt; </a:t>
            </a:r>
            <a:r>
              <a:rPr lang="en-US" sz="1000" dirty="0" err="1" smtClean="0"/>
              <a:t>userList</a:t>
            </a:r>
            <a:r>
              <a:rPr lang="en-US" sz="1000" dirty="0" smtClean="0"/>
              <a:t> = null;</a:t>
            </a:r>
          </a:p>
          <a:p>
            <a:pPr>
              <a:buNone/>
            </a:pPr>
            <a:r>
              <a:rPr lang="en-US" sz="1000" dirty="0" smtClean="0"/>
              <a:t>        try {</a:t>
            </a:r>
          </a:p>
          <a:p>
            <a:pPr>
              <a:buNone/>
            </a:pPr>
            <a:r>
              <a:rPr lang="en-US" sz="1000" dirty="0" smtClean="0"/>
              <a:t>            if(</a:t>
            </a:r>
            <a:r>
              <a:rPr lang="en-US" sz="1000" dirty="0" err="1" smtClean="0"/>
              <a:t>userForm</a:t>
            </a:r>
            <a:r>
              <a:rPr lang="en-US" sz="1000" dirty="0" smtClean="0"/>
              <a:t> != null &amp;&amp; </a:t>
            </a:r>
            <a:r>
              <a:rPr lang="en-US" sz="1000" dirty="0" err="1" smtClean="0"/>
              <a:t>userForm.getUserId</a:t>
            </a:r>
            <a:r>
              <a:rPr lang="en-US" sz="1000" dirty="0" smtClean="0"/>
              <a:t>()!= null){</a:t>
            </a:r>
          </a:p>
          <a:p>
            <a:pPr>
              <a:buNone/>
            </a:pPr>
            <a:r>
              <a:rPr lang="en-US" sz="1000" dirty="0" smtClean="0"/>
              <a:t>              </a:t>
            </a:r>
          </a:p>
          <a:p>
            <a:pPr>
              <a:buNone/>
            </a:pPr>
            <a:r>
              <a:rPr lang="en-US" sz="1000" dirty="0" smtClean="0"/>
              <a:t>                </a:t>
            </a:r>
            <a:r>
              <a:rPr lang="en-US" sz="1000" dirty="0" err="1" smtClean="0"/>
              <a:t>userService.addUser</a:t>
            </a:r>
            <a:r>
              <a:rPr lang="en-US" sz="1000" dirty="0" smtClean="0"/>
              <a:t>(</a:t>
            </a:r>
            <a:r>
              <a:rPr lang="en-US" sz="1000" dirty="0" err="1" smtClean="0"/>
              <a:t>getUser</a:t>
            </a:r>
            <a:r>
              <a:rPr lang="en-US" sz="1000" dirty="0" smtClean="0"/>
              <a:t>(</a:t>
            </a:r>
            <a:r>
              <a:rPr lang="en-US" sz="1000" dirty="0" err="1" smtClean="0"/>
              <a:t>userForm</a:t>
            </a:r>
            <a:r>
              <a:rPr lang="en-US" sz="1000" dirty="0" smtClean="0"/>
              <a:t>));</a:t>
            </a:r>
          </a:p>
          <a:p>
            <a:pPr>
              <a:buNone/>
            </a:pPr>
            <a:r>
              <a:rPr lang="en-US" sz="1000" dirty="0" smtClean="0"/>
              <a:t>	}</a:t>
            </a:r>
          </a:p>
          <a:p>
            <a:pPr>
              <a:buNone/>
            </a:pPr>
            <a:r>
              <a:rPr lang="en-US" sz="1000" dirty="0" smtClean="0"/>
              <a:t>            </a:t>
            </a:r>
            <a:r>
              <a:rPr lang="en-US" sz="1000" dirty="0" err="1" smtClean="0"/>
              <a:t>userList</a:t>
            </a:r>
            <a:r>
              <a:rPr lang="en-US" sz="1000" dirty="0" smtClean="0"/>
              <a:t> = </a:t>
            </a:r>
            <a:r>
              <a:rPr lang="en-US" sz="1000" dirty="0" err="1" smtClean="0"/>
              <a:t>userService.getAllUsers</a:t>
            </a:r>
            <a:r>
              <a:rPr lang="en-US" sz="1000" dirty="0" smtClean="0"/>
              <a:t>();</a:t>
            </a:r>
          </a:p>
          <a:p>
            <a:pPr>
              <a:buNone/>
            </a:pPr>
            <a:r>
              <a:rPr lang="en-US" sz="1000" dirty="0" smtClean="0"/>
              <a:t>            </a:t>
            </a:r>
            <a:r>
              <a:rPr lang="en-US" sz="1000" dirty="0" err="1" smtClean="0"/>
              <a:t>userForm.setUserList</a:t>
            </a:r>
            <a:r>
              <a:rPr lang="en-US" sz="1000" dirty="0" smtClean="0"/>
              <a:t>(</a:t>
            </a:r>
            <a:r>
              <a:rPr lang="en-US" sz="1000" dirty="0" err="1" smtClean="0"/>
              <a:t>userList</a:t>
            </a:r>
            <a:r>
              <a:rPr lang="en-US" sz="1000" dirty="0" smtClean="0"/>
              <a:t>);</a:t>
            </a:r>
          </a:p>
          <a:p>
            <a:pPr>
              <a:buNone/>
            </a:pPr>
            <a:r>
              <a:rPr lang="en-US" sz="1000" dirty="0" smtClean="0"/>
              <a:t>        } catch (Exception e) {</a:t>
            </a:r>
          </a:p>
          <a:p>
            <a:pPr>
              <a:buNone/>
            </a:pPr>
            <a:r>
              <a:rPr lang="en-US" sz="1000" dirty="0" smtClean="0"/>
              <a:t>            </a:t>
            </a:r>
            <a:r>
              <a:rPr lang="en-US" sz="1000" dirty="0" err="1" smtClean="0"/>
              <a:t>e.printStackTrace</a:t>
            </a:r>
            <a:r>
              <a:rPr lang="en-US" sz="1000" dirty="0" smtClean="0"/>
              <a:t>();</a:t>
            </a:r>
          </a:p>
          <a:p>
            <a:pPr>
              <a:buNone/>
            </a:pPr>
            <a:r>
              <a:rPr lang="en-US" sz="1000" dirty="0" smtClean="0"/>
              <a:t>        }</a:t>
            </a:r>
          </a:p>
          <a:p>
            <a:pPr>
              <a:buNone/>
            </a:pPr>
            <a:endParaRPr lang="en-US" sz="1000" dirty="0" smtClean="0"/>
          </a:p>
          <a:p>
            <a:pPr>
              <a:buNone/>
            </a:pPr>
            <a:r>
              <a:rPr lang="en-US" sz="1000" dirty="0" smtClean="0"/>
              <a:t>        return new </a:t>
            </a:r>
            <a:r>
              <a:rPr lang="en-US" sz="1000" dirty="0" err="1" smtClean="0"/>
              <a:t>ModelAndView</a:t>
            </a:r>
            <a:r>
              <a:rPr lang="en-US" sz="1000" dirty="0" smtClean="0"/>
              <a:t>("</a:t>
            </a:r>
            <a:r>
              <a:rPr lang="en-US" sz="1000" dirty="0" err="1" smtClean="0"/>
              <a:t>userList</a:t>
            </a:r>
            <a:r>
              <a:rPr lang="en-US" sz="1000" dirty="0" smtClean="0"/>
              <a:t>", "</a:t>
            </a:r>
            <a:r>
              <a:rPr lang="en-US" sz="1000" dirty="0" err="1" smtClean="0"/>
              <a:t>userForm</a:t>
            </a:r>
            <a:r>
              <a:rPr lang="en-US" sz="1000" dirty="0" smtClean="0"/>
              <a:t>", </a:t>
            </a:r>
            <a:r>
              <a:rPr lang="en-US" sz="1000" dirty="0" err="1" smtClean="0"/>
              <a:t>userForm</a:t>
            </a:r>
            <a:r>
              <a:rPr lang="en-US" sz="1000" dirty="0" smtClean="0"/>
              <a:t>);</a:t>
            </a:r>
          </a:p>
          <a:p>
            <a:pPr>
              <a:buNone/>
            </a:pPr>
            <a:r>
              <a:rPr lang="en-US" sz="1000" dirty="0" smtClean="0"/>
              <a:t>    }</a:t>
            </a:r>
          </a:p>
          <a:p>
            <a:pPr>
              <a:buNone/>
            </a:pPr>
            <a:r>
              <a:rPr lang="en-US" sz="1000" dirty="0" smtClean="0"/>
              <a:t>    </a:t>
            </a:r>
          </a:p>
          <a:p>
            <a:pPr>
              <a:buNone/>
            </a:pPr>
            <a:r>
              <a:rPr lang="en-US" sz="1000" dirty="0" smtClean="0"/>
              <a:t>    @</a:t>
            </a:r>
            <a:r>
              <a:rPr lang="en-US" sz="1000" dirty="0" err="1" smtClean="0"/>
              <a:t>RequestMapping</a:t>
            </a:r>
            <a:r>
              <a:rPr lang="en-US" sz="1000" dirty="0" smtClean="0"/>
              <a:t>(value="/user")</a:t>
            </a:r>
          </a:p>
          <a:p>
            <a:pPr>
              <a:buNone/>
            </a:pPr>
            <a:r>
              <a:rPr lang="en-US" sz="1000" dirty="0" smtClean="0"/>
              <a:t>    public </a:t>
            </a:r>
            <a:r>
              <a:rPr lang="en-US" sz="1000" dirty="0" err="1" smtClean="0"/>
              <a:t>ModelAndView</a:t>
            </a:r>
            <a:r>
              <a:rPr lang="en-US" sz="1000" dirty="0" smtClean="0"/>
              <a:t> </a:t>
            </a:r>
            <a:r>
              <a:rPr lang="en-US" sz="1000" dirty="0" err="1" smtClean="0"/>
              <a:t>newUser</a:t>
            </a:r>
            <a:r>
              <a:rPr lang="en-US" sz="1000" dirty="0" smtClean="0"/>
              <a:t>(@</a:t>
            </a:r>
            <a:r>
              <a:rPr lang="en-US" sz="1000" dirty="0" err="1" smtClean="0"/>
              <a:t>ModelAttribute</a:t>
            </a:r>
            <a:r>
              <a:rPr lang="en-US" sz="1000" dirty="0" smtClean="0"/>
              <a:t>("</a:t>
            </a:r>
            <a:r>
              <a:rPr lang="en-US" sz="1000" dirty="0" err="1" smtClean="0"/>
              <a:t>userForm</a:t>
            </a:r>
            <a:r>
              <a:rPr lang="en-US" sz="1000" dirty="0" smtClean="0"/>
              <a:t>") </a:t>
            </a:r>
            <a:r>
              <a:rPr lang="en-US" sz="1000" dirty="0" err="1" smtClean="0"/>
              <a:t>UserForm</a:t>
            </a:r>
            <a:r>
              <a:rPr lang="en-US" sz="1000" dirty="0" smtClean="0"/>
              <a:t> </a:t>
            </a:r>
            <a:r>
              <a:rPr lang="en-US" sz="1000" dirty="0" err="1" smtClean="0"/>
              <a:t>userForm,HttpServletRequest</a:t>
            </a:r>
            <a:r>
              <a:rPr lang="en-US" sz="1000" dirty="0" smtClean="0"/>
              <a:t> request){</a:t>
            </a:r>
          </a:p>
          <a:p>
            <a:pPr>
              <a:buNone/>
            </a:pPr>
            <a:r>
              <a:rPr lang="en-US" sz="1000" dirty="0" smtClean="0"/>
              <a:t>        </a:t>
            </a:r>
            <a:r>
              <a:rPr lang="en-US" sz="1000" dirty="0" err="1" smtClean="0"/>
              <a:t>System.out.println</a:t>
            </a:r>
            <a:r>
              <a:rPr lang="en-US" sz="1000" dirty="0" smtClean="0"/>
              <a:t>("new User method");</a:t>
            </a:r>
          </a:p>
          <a:p>
            <a:pPr>
              <a:buNone/>
            </a:pPr>
            <a:r>
              <a:rPr lang="en-US" sz="1000" dirty="0" smtClean="0"/>
              <a:t>        return new </a:t>
            </a:r>
            <a:r>
              <a:rPr lang="en-US" sz="1000" dirty="0" err="1" smtClean="0"/>
              <a:t>ModelAndView</a:t>
            </a:r>
            <a:r>
              <a:rPr lang="en-US" sz="1000" dirty="0" smtClean="0"/>
              <a:t>("user", "</a:t>
            </a:r>
            <a:r>
              <a:rPr lang="en-US" sz="1000" dirty="0" err="1" smtClean="0"/>
              <a:t>userForm</a:t>
            </a:r>
            <a:r>
              <a:rPr lang="en-US" sz="1000" dirty="0" smtClean="0"/>
              <a:t>", new </a:t>
            </a:r>
            <a:r>
              <a:rPr lang="en-US" sz="1000" dirty="0" err="1" smtClean="0"/>
              <a:t>UserForm</a:t>
            </a:r>
            <a:r>
              <a:rPr lang="en-US" sz="1000" dirty="0" smtClean="0"/>
              <a:t>());</a:t>
            </a:r>
          </a:p>
          <a:p>
            <a:pPr>
              <a:buNone/>
            </a:pPr>
            <a:r>
              <a:rPr lang="en-US" sz="1000" dirty="0" smtClean="0"/>
              <a:t>    }</a:t>
            </a:r>
          </a:p>
          <a:p>
            <a:pPr>
              <a:buNone/>
            </a:pPr>
            <a:r>
              <a:rPr lang="en-US" sz="1000" dirty="0" smtClean="0"/>
              <a:t>    </a:t>
            </a:r>
          </a:p>
          <a:p>
            <a:pPr>
              <a:buNone/>
            </a:pPr>
            <a:r>
              <a:rPr lang="en-US" sz="1000" dirty="0" smtClean="0"/>
              <a:t>    private User </a:t>
            </a:r>
            <a:r>
              <a:rPr lang="en-US" sz="1000" dirty="0" err="1" smtClean="0"/>
              <a:t>getUser</a:t>
            </a:r>
            <a:r>
              <a:rPr lang="en-US" sz="1000" dirty="0" smtClean="0"/>
              <a:t>(</a:t>
            </a:r>
            <a:r>
              <a:rPr lang="en-US" sz="1000" dirty="0" err="1" smtClean="0"/>
              <a:t>UserForm</a:t>
            </a:r>
            <a:r>
              <a:rPr lang="en-US" sz="1000" dirty="0" smtClean="0"/>
              <a:t> </a:t>
            </a:r>
            <a:r>
              <a:rPr lang="en-US" sz="1000" dirty="0" err="1" smtClean="0"/>
              <a:t>userForm</a:t>
            </a:r>
            <a:r>
              <a:rPr lang="en-US" sz="1000" dirty="0" smtClean="0"/>
              <a:t>) {</a:t>
            </a:r>
          </a:p>
          <a:p>
            <a:pPr>
              <a:buNone/>
            </a:pPr>
            <a:r>
              <a:rPr lang="en-US" sz="1000" dirty="0" smtClean="0"/>
              <a:t>        User </a:t>
            </a:r>
            <a:r>
              <a:rPr lang="en-US" sz="1000" dirty="0" err="1" smtClean="0"/>
              <a:t>user</a:t>
            </a:r>
            <a:r>
              <a:rPr lang="en-US" sz="1000" dirty="0" smtClean="0"/>
              <a:t> = new User();</a:t>
            </a:r>
          </a:p>
          <a:p>
            <a:pPr>
              <a:buNone/>
            </a:pPr>
            <a:r>
              <a:rPr lang="en-US" sz="1000" dirty="0" smtClean="0"/>
              <a:t>        if(</a:t>
            </a:r>
            <a:r>
              <a:rPr lang="en-US" sz="1000" dirty="0" err="1" smtClean="0"/>
              <a:t>userForm</a:t>
            </a:r>
            <a:r>
              <a:rPr lang="en-US" sz="1000" dirty="0" smtClean="0"/>
              <a:t> != null){</a:t>
            </a:r>
          </a:p>
          <a:p>
            <a:pPr>
              <a:buNone/>
            </a:pPr>
            <a:r>
              <a:rPr lang="en-US" sz="1000" dirty="0" smtClean="0"/>
              <a:t>            </a:t>
            </a:r>
            <a:r>
              <a:rPr lang="en-US" sz="1000" dirty="0" err="1" smtClean="0"/>
              <a:t>user.setUserId</a:t>
            </a:r>
            <a:r>
              <a:rPr lang="en-US" sz="1000" dirty="0" smtClean="0"/>
              <a:t>(</a:t>
            </a:r>
            <a:r>
              <a:rPr lang="en-US" sz="1000" dirty="0" err="1" smtClean="0"/>
              <a:t>userForm.getUserId</a:t>
            </a:r>
            <a:r>
              <a:rPr lang="en-US" sz="1000" dirty="0" smtClean="0"/>
              <a:t>());</a:t>
            </a:r>
          </a:p>
          <a:p>
            <a:pPr>
              <a:buNone/>
            </a:pPr>
            <a:r>
              <a:rPr lang="en-US" sz="1000" dirty="0" smtClean="0"/>
              <a:t>            </a:t>
            </a:r>
            <a:r>
              <a:rPr lang="en-US" sz="1000" dirty="0" err="1" smtClean="0"/>
              <a:t>user.setUserName</a:t>
            </a:r>
            <a:r>
              <a:rPr lang="en-US" sz="1000" dirty="0" smtClean="0"/>
              <a:t>(</a:t>
            </a:r>
            <a:r>
              <a:rPr lang="en-US" sz="1000" dirty="0" err="1" smtClean="0"/>
              <a:t>userForm.getUserName</a:t>
            </a:r>
            <a:r>
              <a:rPr lang="en-US" sz="1000" dirty="0" smtClean="0"/>
              <a:t>());</a:t>
            </a:r>
          </a:p>
          <a:p>
            <a:pPr>
              <a:buNone/>
            </a:pPr>
            <a:r>
              <a:rPr lang="en-US" sz="1000" dirty="0" smtClean="0"/>
              <a:t>            </a:t>
            </a:r>
            <a:r>
              <a:rPr lang="en-US" sz="1000" dirty="0" err="1" smtClean="0"/>
              <a:t>user.setRole</a:t>
            </a:r>
            <a:r>
              <a:rPr lang="en-US" sz="1000" dirty="0" smtClean="0"/>
              <a:t>(</a:t>
            </a:r>
            <a:r>
              <a:rPr lang="en-US" sz="1000" dirty="0" err="1" smtClean="0"/>
              <a:t>userForm.getRole</a:t>
            </a:r>
            <a:r>
              <a:rPr lang="en-US" sz="1000" dirty="0" smtClean="0"/>
              <a:t>());</a:t>
            </a:r>
          </a:p>
          <a:p>
            <a:pPr>
              <a:buNone/>
            </a:pPr>
            <a:r>
              <a:rPr lang="en-US" sz="1000" dirty="0" smtClean="0"/>
              <a:t>        }</a:t>
            </a:r>
          </a:p>
          <a:p>
            <a:pPr>
              <a:buNone/>
            </a:pPr>
            <a:r>
              <a:rPr lang="en-US" sz="1000" dirty="0" smtClean="0"/>
              <a:t>        return user;</a:t>
            </a:r>
          </a:p>
          <a:p>
            <a:pPr>
              <a:buNone/>
            </a:pPr>
            <a:r>
              <a:rPr lang="en-US" sz="1000" dirty="0" smtClean="0"/>
              <a:t>    }</a:t>
            </a:r>
          </a:p>
          <a:p>
            <a:pPr>
              <a:buNone/>
            </a:pPr>
            <a:endParaRPr lang="en-US" sz="1000" dirty="0" smtClean="0"/>
          </a:p>
          <a:p>
            <a:pPr>
              <a:buNone/>
            </a:pPr>
            <a:r>
              <a:rPr lang="en-US" sz="1000" dirty="0" smtClean="0"/>
              <a:t>}</a:t>
            </a:r>
            <a:endParaRPr lang="en-US" sz="1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Service Layer:</a:t>
            </a:r>
            <a:endParaRPr lang="en-US" sz="2000" dirty="0"/>
          </a:p>
        </p:txBody>
      </p:sp>
      <p:sp>
        <p:nvSpPr>
          <p:cNvPr id="3" name="Content Placeholder 2"/>
          <p:cNvSpPr>
            <a:spLocks noGrp="1"/>
          </p:cNvSpPr>
          <p:nvPr>
            <p:ph idx="1"/>
          </p:nvPr>
        </p:nvSpPr>
        <p:spPr>
          <a:xfrm>
            <a:off x="457200" y="1066800"/>
            <a:ext cx="8229600" cy="5059363"/>
          </a:xfrm>
        </p:spPr>
        <p:txBody>
          <a:bodyPr>
            <a:normAutofit fontScale="92500"/>
          </a:bodyPr>
          <a:lstStyle/>
          <a:p>
            <a:pPr>
              <a:buNone/>
            </a:pPr>
            <a:r>
              <a:rPr lang="en-US" sz="800" b="1" dirty="0" smtClean="0"/>
              <a:t>UserService.java</a:t>
            </a:r>
          </a:p>
          <a:p>
            <a:pPr>
              <a:buNone/>
            </a:pPr>
            <a:r>
              <a:rPr lang="en-US" sz="800" dirty="0" smtClean="0"/>
              <a:t>package </a:t>
            </a:r>
            <a:r>
              <a:rPr lang="en-US" sz="800" dirty="0" err="1" smtClean="0"/>
              <a:t>com.ctl.dcma.service</a:t>
            </a:r>
            <a:r>
              <a:rPr lang="en-US" sz="800" dirty="0" smtClean="0"/>
              <a:t>;</a:t>
            </a:r>
          </a:p>
          <a:p>
            <a:pPr>
              <a:buNone/>
            </a:pPr>
            <a:r>
              <a:rPr lang="en-US" sz="800" dirty="0" smtClean="0"/>
              <a:t>import </a:t>
            </a:r>
            <a:r>
              <a:rPr lang="en-US" sz="800" dirty="0" err="1" smtClean="0"/>
              <a:t>java.util.List</a:t>
            </a:r>
            <a:r>
              <a:rPr lang="en-US" sz="800" dirty="0" smtClean="0"/>
              <a:t>;</a:t>
            </a:r>
          </a:p>
          <a:p>
            <a:pPr>
              <a:buNone/>
            </a:pPr>
            <a:r>
              <a:rPr lang="en-US" sz="800" dirty="0" smtClean="0"/>
              <a:t>import </a:t>
            </a:r>
            <a:r>
              <a:rPr lang="en-US" sz="800" dirty="0" err="1" smtClean="0"/>
              <a:t>com.ctl.dcma.exception.DcmaServiceException</a:t>
            </a:r>
            <a:r>
              <a:rPr lang="en-US" sz="800" dirty="0" smtClean="0"/>
              <a:t>;</a:t>
            </a:r>
          </a:p>
          <a:p>
            <a:pPr>
              <a:buNone/>
            </a:pPr>
            <a:r>
              <a:rPr lang="en-US" sz="800" dirty="0" smtClean="0"/>
              <a:t>import </a:t>
            </a:r>
            <a:r>
              <a:rPr lang="en-US" sz="800" dirty="0" err="1" smtClean="0"/>
              <a:t>com.ctl.dcma.model.User</a:t>
            </a:r>
            <a:r>
              <a:rPr lang="en-US" sz="800" dirty="0" smtClean="0"/>
              <a:t>;</a:t>
            </a:r>
          </a:p>
          <a:p>
            <a:pPr>
              <a:buNone/>
            </a:pPr>
            <a:r>
              <a:rPr lang="en-US" sz="800" dirty="0" smtClean="0"/>
              <a:t>public interface </a:t>
            </a:r>
            <a:r>
              <a:rPr lang="en-US" sz="800" dirty="0" err="1" smtClean="0"/>
              <a:t>UserService</a:t>
            </a:r>
            <a:r>
              <a:rPr lang="en-US" sz="800" dirty="0" smtClean="0"/>
              <a:t> {</a:t>
            </a:r>
          </a:p>
          <a:p>
            <a:pPr>
              <a:buNone/>
            </a:pPr>
            <a:r>
              <a:rPr lang="en-US" sz="800" dirty="0" smtClean="0"/>
              <a:t>    void </a:t>
            </a:r>
            <a:r>
              <a:rPr lang="en-US" sz="800" dirty="0" err="1" smtClean="0"/>
              <a:t>addUser</a:t>
            </a:r>
            <a:r>
              <a:rPr lang="en-US" sz="800" dirty="0" smtClean="0"/>
              <a:t>(User </a:t>
            </a:r>
            <a:r>
              <a:rPr lang="en-US" sz="800" dirty="0" err="1" smtClean="0"/>
              <a:t>user</a:t>
            </a:r>
            <a:r>
              <a:rPr lang="en-US" sz="800" dirty="0" smtClean="0"/>
              <a:t>)throws </a:t>
            </a:r>
            <a:r>
              <a:rPr lang="en-US" sz="800" dirty="0" err="1" smtClean="0"/>
              <a:t>DcmaServiceException</a:t>
            </a:r>
            <a:r>
              <a:rPr lang="en-US" sz="800" dirty="0" smtClean="0"/>
              <a:t>;</a:t>
            </a:r>
          </a:p>
          <a:p>
            <a:pPr>
              <a:buNone/>
            </a:pPr>
            <a:r>
              <a:rPr lang="en-US" sz="800" dirty="0" smtClean="0"/>
              <a:t>    List&lt;User&gt; </a:t>
            </a:r>
            <a:r>
              <a:rPr lang="en-US" sz="800" dirty="0" err="1" smtClean="0"/>
              <a:t>getAllUsers</a:t>
            </a:r>
            <a:r>
              <a:rPr lang="en-US" sz="800" dirty="0" smtClean="0"/>
              <a:t>()throws </a:t>
            </a:r>
            <a:r>
              <a:rPr lang="en-US" sz="800" dirty="0" err="1" smtClean="0"/>
              <a:t>DcmaServiceException</a:t>
            </a:r>
            <a:r>
              <a:rPr lang="en-US" sz="800" dirty="0" smtClean="0"/>
              <a:t>;</a:t>
            </a:r>
          </a:p>
          <a:p>
            <a:pPr>
              <a:buNone/>
            </a:pPr>
            <a:r>
              <a:rPr lang="en-US" sz="800" dirty="0" smtClean="0"/>
              <a:t>}</a:t>
            </a:r>
          </a:p>
          <a:p>
            <a:pPr>
              <a:buNone/>
            </a:pPr>
            <a:endParaRPr lang="en-US" sz="800" dirty="0" smtClean="0"/>
          </a:p>
          <a:p>
            <a:pPr>
              <a:buNone/>
            </a:pPr>
            <a:r>
              <a:rPr lang="en-US" sz="800" b="1" dirty="0" smtClean="0"/>
              <a:t>UserServiceImpl.java</a:t>
            </a:r>
          </a:p>
          <a:p>
            <a:pPr>
              <a:buNone/>
            </a:pPr>
            <a:endParaRPr lang="en-US" sz="800" dirty="0" smtClean="0"/>
          </a:p>
          <a:p>
            <a:pPr>
              <a:buNone/>
            </a:pPr>
            <a:r>
              <a:rPr lang="en-US" sz="800" dirty="0" smtClean="0"/>
              <a:t>@Service</a:t>
            </a:r>
          </a:p>
          <a:p>
            <a:pPr>
              <a:buNone/>
            </a:pPr>
            <a:r>
              <a:rPr lang="en-US" sz="800" dirty="0" smtClean="0"/>
              <a:t>public class </a:t>
            </a:r>
            <a:r>
              <a:rPr lang="en-US" sz="800" dirty="0" err="1" smtClean="0"/>
              <a:t>UserServiceImpl</a:t>
            </a:r>
            <a:r>
              <a:rPr lang="en-US" sz="800" dirty="0" smtClean="0"/>
              <a:t> implements </a:t>
            </a:r>
            <a:r>
              <a:rPr lang="en-US" sz="800" dirty="0" err="1" smtClean="0"/>
              <a:t>UserService</a:t>
            </a:r>
            <a:r>
              <a:rPr lang="en-US" sz="800" dirty="0" smtClean="0"/>
              <a:t> {</a:t>
            </a:r>
          </a:p>
          <a:p>
            <a:pPr>
              <a:buNone/>
            </a:pPr>
            <a:r>
              <a:rPr lang="en-US" sz="800" dirty="0" smtClean="0"/>
              <a:t>    @</a:t>
            </a:r>
            <a:r>
              <a:rPr lang="en-US" sz="800" dirty="0" err="1" smtClean="0"/>
              <a:t>Autowired</a:t>
            </a:r>
            <a:endParaRPr lang="en-US" sz="800" dirty="0" smtClean="0"/>
          </a:p>
          <a:p>
            <a:pPr>
              <a:buNone/>
            </a:pPr>
            <a:r>
              <a:rPr lang="en-US" sz="800" dirty="0" smtClean="0"/>
              <a:t>    public </a:t>
            </a:r>
            <a:r>
              <a:rPr lang="en-US" sz="800" dirty="0" err="1" smtClean="0"/>
              <a:t>UserDao</a:t>
            </a:r>
            <a:r>
              <a:rPr lang="en-US" sz="800" dirty="0" smtClean="0"/>
              <a:t> </a:t>
            </a:r>
            <a:r>
              <a:rPr lang="en-US" sz="800" dirty="0" err="1" smtClean="0"/>
              <a:t>userDao</a:t>
            </a:r>
            <a:r>
              <a:rPr lang="en-US" sz="800" dirty="0" smtClean="0"/>
              <a:t>;</a:t>
            </a:r>
          </a:p>
          <a:p>
            <a:pPr>
              <a:buNone/>
            </a:pPr>
            <a:r>
              <a:rPr lang="en-US" sz="800" dirty="0" smtClean="0"/>
              <a:t>    </a:t>
            </a:r>
          </a:p>
          <a:p>
            <a:pPr>
              <a:buNone/>
            </a:pPr>
            <a:r>
              <a:rPr lang="en-US" sz="800" dirty="0" smtClean="0"/>
              <a:t>    @Transactional(propagation = </a:t>
            </a:r>
            <a:r>
              <a:rPr lang="en-US" sz="800" dirty="0" err="1" smtClean="0"/>
              <a:t>Propagation.REQUIRED,isolation</a:t>
            </a:r>
            <a:r>
              <a:rPr lang="en-US" sz="800" dirty="0" smtClean="0"/>
              <a:t> = </a:t>
            </a:r>
            <a:r>
              <a:rPr lang="en-US" sz="800" dirty="0" err="1" smtClean="0"/>
              <a:t>Isolation.DEFAULT,readOnly</a:t>
            </a:r>
            <a:r>
              <a:rPr lang="en-US" sz="800" dirty="0" smtClean="0"/>
              <a:t> = false )</a:t>
            </a:r>
          </a:p>
          <a:p>
            <a:pPr>
              <a:buNone/>
            </a:pPr>
            <a:r>
              <a:rPr lang="en-US" sz="800" dirty="0" smtClean="0"/>
              <a:t>    public void </a:t>
            </a:r>
            <a:r>
              <a:rPr lang="en-US" sz="800" dirty="0" err="1" smtClean="0"/>
              <a:t>addUser</a:t>
            </a:r>
            <a:r>
              <a:rPr lang="en-US" sz="800" dirty="0" smtClean="0"/>
              <a:t>(User </a:t>
            </a:r>
            <a:r>
              <a:rPr lang="en-US" sz="800" dirty="0" err="1" smtClean="0"/>
              <a:t>user</a:t>
            </a:r>
            <a:r>
              <a:rPr lang="en-US" sz="800" dirty="0" smtClean="0"/>
              <a:t>) throws </a:t>
            </a:r>
            <a:r>
              <a:rPr lang="en-US" sz="800" dirty="0" err="1" smtClean="0"/>
              <a:t>DcmaServiceException</a:t>
            </a:r>
            <a:r>
              <a:rPr lang="en-US" sz="800" dirty="0" smtClean="0"/>
              <a:t> {</a:t>
            </a:r>
          </a:p>
          <a:p>
            <a:pPr>
              <a:buNone/>
            </a:pPr>
            <a:r>
              <a:rPr lang="en-US" sz="800" dirty="0" smtClean="0"/>
              <a:t>        try {</a:t>
            </a:r>
          </a:p>
          <a:p>
            <a:pPr>
              <a:buNone/>
            </a:pPr>
            <a:r>
              <a:rPr lang="en-US" sz="800" dirty="0" smtClean="0"/>
              <a:t>            </a:t>
            </a:r>
            <a:r>
              <a:rPr lang="en-US" sz="800" dirty="0" err="1" smtClean="0"/>
              <a:t>userDao.addUser</a:t>
            </a:r>
            <a:r>
              <a:rPr lang="en-US" sz="800" dirty="0" smtClean="0"/>
              <a:t>(user);</a:t>
            </a:r>
          </a:p>
          <a:p>
            <a:pPr>
              <a:buNone/>
            </a:pPr>
            <a:r>
              <a:rPr lang="en-US" sz="800" dirty="0" smtClean="0"/>
              <a:t>        } catch (</a:t>
            </a:r>
            <a:r>
              <a:rPr lang="en-US" sz="800" dirty="0" err="1" smtClean="0"/>
              <a:t>DcmaDAOException</a:t>
            </a:r>
            <a:r>
              <a:rPr lang="en-US" sz="800" dirty="0" smtClean="0"/>
              <a:t> </a:t>
            </a:r>
            <a:r>
              <a:rPr lang="en-US" sz="800" dirty="0" err="1" smtClean="0"/>
              <a:t>dse</a:t>
            </a:r>
            <a:r>
              <a:rPr lang="en-US" sz="800" dirty="0" smtClean="0"/>
              <a:t>) {</a:t>
            </a:r>
          </a:p>
          <a:p>
            <a:pPr>
              <a:buNone/>
            </a:pPr>
            <a:r>
              <a:rPr lang="en-US" sz="800" dirty="0" smtClean="0"/>
              <a:t>           throw new </a:t>
            </a:r>
            <a:r>
              <a:rPr lang="en-US" sz="800" dirty="0" err="1" smtClean="0"/>
              <a:t>DcmaServiceException</a:t>
            </a:r>
            <a:r>
              <a:rPr lang="en-US" sz="800" dirty="0" smtClean="0"/>
              <a:t>(</a:t>
            </a:r>
            <a:r>
              <a:rPr lang="en-US" sz="800" dirty="0" err="1" smtClean="0"/>
              <a:t>dse.getMessage</a:t>
            </a:r>
            <a:r>
              <a:rPr lang="en-US" sz="800" dirty="0" smtClean="0"/>
              <a:t>(), </a:t>
            </a:r>
            <a:r>
              <a:rPr lang="en-US" sz="800" dirty="0" err="1" smtClean="0"/>
              <a:t>dse</a:t>
            </a:r>
            <a:r>
              <a:rPr lang="en-US" sz="800" dirty="0" smtClean="0"/>
              <a:t>);</a:t>
            </a:r>
          </a:p>
          <a:p>
            <a:pPr>
              <a:buNone/>
            </a:pPr>
            <a:r>
              <a:rPr lang="en-US" sz="800" dirty="0" smtClean="0"/>
              <a:t>        }</a:t>
            </a:r>
          </a:p>
          <a:p>
            <a:pPr>
              <a:buNone/>
            </a:pPr>
            <a:r>
              <a:rPr lang="en-US" sz="800" dirty="0" smtClean="0"/>
              <a:t>        </a:t>
            </a:r>
          </a:p>
          <a:p>
            <a:pPr>
              <a:buNone/>
            </a:pPr>
            <a:r>
              <a:rPr lang="en-US" sz="800" dirty="0" smtClean="0"/>
              <a:t>    }</a:t>
            </a:r>
          </a:p>
          <a:p>
            <a:pPr>
              <a:buNone/>
            </a:pPr>
            <a:endParaRPr lang="en-US" sz="800" dirty="0" smtClean="0"/>
          </a:p>
          <a:p>
            <a:pPr>
              <a:buNone/>
            </a:pPr>
            <a:r>
              <a:rPr lang="en-US" sz="800" dirty="0" smtClean="0"/>
              <a:t>    @Override</a:t>
            </a:r>
          </a:p>
          <a:p>
            <a:pPr>
              <a:buNone/>
            </a:pPr>
            <a:r>
              <a:rPr lang="en-US" sz="800" dirty="0" smtClean="0"/>
              <a:t>    public List&lt;User&gt; </a:t>
            </a:r>
            <a:r>
              <a:rPr lang="en-US" sz="800" dirty="0" err="1" smtClean="0"/>
              <a:t>getAllUsers</a:t>
            </a:r>
            <a:r>
              <a:rPr lang="en-US" sz="800" dirty="0" smtClean="0"/>
              <a:t>() throws </a:t>
            </a:r>
            <a:r>
              <a:rPr lang="en-US" sz="800" dirty="0" err="1" smtClean="0"/>
              <a:t>DcmaServiceException</a:t>
            </a:r>
            <a:r>
              <a:rPr lang="en-US" sz="800" dirty="0" smtClean="0"/>
              <a:t> {</a:t>
            </a:r>
          </a:p>
          <a:p>
            <a:pPr>
              <a:buNone/>
            </a:pPr>
            <a:r>
              <a:rPr lang="en-US" sz="800" dirty="0" smtClean="0"/>
              <a:t>       </a:t>
            </a:r>
          </a:p>
          <a:p>
            <a:pPr>
              <a:buNone/>
            </a:pPr>
            <a:r>
              <a:rPr lang="en-US" sz="800" dirty="0" smtClean="0"/>
              <a:t>        try {</a:t>
            </a:r>
          </a:p>
          <a:p>
            <a:pPr>
              <a:buNone/>
            </a:pPr>
            <a:r>
              <a:rPr lang="en-US" sz="800" dirty="0" smtClean="0"/>
              <a:t>            return </a:t>
            </a:r>
            <a:r>
              <a:rPr lang="en-US" sz="800" dirty="0" err="1" smtClean="0"/>
              <a:t>userDao.getAllUsers</a:t>
            </a:r>
            <a:r>
              <a:rPr lang="en-US" sz="800" dirty="0" smtClean="0"/>
              <a:t>();</a:t>
            </a:r>
          </a:p>
          <a:p>
            <a:pPr>
              <a:buNone/>
            </a:pPr>
            <a:r>
              <a:rPr lang="en-US" sz="800" dirty="0" smtClean="0"/>
              <a:t>        } catch (</a:t>
            </a:r>
            <a:r>
              <a:rPr lang="en-US" sz="800" dirty="0" err="1" smtClean="0"/>
              <a:t>DcmaDAOException</a:t>
            </a:r>
            <a:r>
              <a:rPr lang="en-US" sz="800" dirty="0" smtClean="0"/>
              <a:t> </a:t>
            </a:r>
            <a:r>
              <a:rPr lang="en-US" sz="800" dirty="0" err="1" smtClean="0"/>
              <a:t>dse</a:t>
            </a:r>
            <a:r>
              <a:rPr lang="en-US" sz="800" dirty="0" smtClean="0"/>
              <a:t>) {</a:t>
            </a:r>
          </a:p>
          <a:p>
            <a:pPr>
              <a:buNone/>
            </a:pPr>
            <a:r>
              <a:rPr lang="en-US" sz="800" dirty="0" smtClean="0"/>
              <a:t>            throw new </a:t>
            </a:r>
            <a:r>
              <a:rPr lang="en-US" sz="800" dirty="0" err="1" smtClean="0"/>
              <a:t>DcmaServiceException</a:t>
            </a:r>
            <a:r>
              <a:rPr lang="en-US" sz="800" dirty="0" smtClean="0"/>
              <a:t>(</a:t>
            </a:r>
            <a:r>
              <a:rPr lang="en-US" sz="800" dirty="0" err="1" smtClean="0"/>
              <a:t>dse.getMessage</a:t>
            </a:r>
            <a:r>
              <a:rPr lang="en-US" sz="800" dirty="0" smtClean="0"/>
              <a:t>(), </a:t>
            </a:r>
            <a:r>
              <a:rPr lang="en-US" sz="800" dirty="0" err="1" smtClean="0"/>
              <a:t>dse</a:t>
            </a:r>
            <a:r>
              <a:rPr lang="en-US" sz="800" dirty="0" smtClean="0"/>
              <a:t>);</a:t>
            </a:r>
          </a:p>
          <a:p>
            <a:pPr>
              <a:buNone/>
            </a:pPr>
            <a:r>
              <a:rPr lang="en-US" sz="800" dirty="0" smtClean="0"/>
              <a:t>        }</a:t>
            </a:r>
          </a:p>
          <a:p>
            <a:pPr>
              <a:buNone/>
            </a:pPr>
            <a:r>
              <a:rPr lang="en-US" sz="800" dirty="0" smtClean="0"/>
              <a:t>    }</a:t>
            </a:r>
          </a:p>
          <a:p>
            <a:pPr>
              <a:buNone/>
            </a:pPr>
            <a:endParaRPr lang="en-US" sz="800" dirty="0" smtClean="0"/>
          </a:p>
          <a:p>
            <a:pPr>
              <a:buNone/>
            </a:pPr>
            <a:r>
              <a:rPr lang="en-US" sz="800" dirty="0" smtClean="0"/>
              <a:t>}</a:t>
            </a:r>
            <a:endParaRPr lang="en-US" sz="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000" dirty="0" smtClean="0"/>
              <a:t>Dao Layer:</a:t>
            </a:r>
            <a:endParaRPr lang="en-US" sz="2000"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sz="800" b="1" dirty="0" smtClean="0"/>
              <a:t>BaseDao.java</a:t>
            </a:r>
          </a:p>
          <a:p>
            <a:pPr>
              <a:buNone/>
            </a:pPr>
            <a:r>
              <a:rPr lang="en-US" sz="800" dirty="0" smtClean="0"/>
              <a:t>package </a:t>
            </a:r>
            <a:r>
              <a:rPr lang="en-US" sz="800" dirty="0" err="1" smtClean="0"/>
              <a:t>com.ctl.dcma.commons</a:t>
            </a:r>
            <a:r>
              <a:rPr lang="en-US" sz="800" dirty="0" smtClean="0"/>
              <a:t>;</a:t>
            </a:r>
          </a:p>
          <a:p>
            <a:pPr>
              <a:buNone/>
            </a:pPr>
            <a:r>
              <a:rPr lang="en-US" sz="800" dirty="0" smtClean="0"/>
              <a:t>import </a:t>
            </a:r>
            <a:r>
              <a:rPr lang="en-US" sz="800" dirty="0" err="1" smtClean="0"/>
              <a:t>javax.annotation.PostConstruct</a:t>
            </a:r>
            <a:r>
              <a:rPr lang="en-US" sz="800" dirty="0" smtClean="0"/>
              <a:t>;</a:t>
            </a:r>
          </a:p>
          <a:p>
            <a:pPr>
              <a:buNone/>
            </a:pPr>
            <a:r>
              <a:rPr lang="en-US" sz="800" dirty="0" smtClean="0"/>
              <a:t>import </a:t>
            </a:r>
            <a:r>
              <a:rPr lang="en-US" sz="800" dirty="0" err="1" smtClean="0"/>
              <a:t>org.hibernate.SessionFactory</a:t>
            </a:r>
            <a:r>
              <a:rPr lang="en-US" sz="800" dirty="0" smtClean="0"/>
              <a:t>;</a:t>
            </a:r>
          </a:p>
          <a:p>
            <a:pPr>
              <a:buNone/>
            </a:pPr>
            <a:r>
              <a:rPr lang="en-US" sz="800" dirty="0" smtClean="0"/>
              <a:t>import </a:t>
            </a:r>
            <a:r>
              <a:rPr lang="en-US" sz="800" dirty="0" err="1" smtClean="0"/>
              <a:t>org.springframework.beans.factory.annotation.Autowired</a:t>
            </a:r>
            <a:r>
              <a:rPr lang="en-US" sz="800" dirty="0" smtClean="0"/>
              <a:t>;</a:t>
            </a:r>
          </a:p>
          <a:p>
            <a:pPr>
              <a:buNone/>
            </a:pPr>
            <a:r>
              <a:rPr lang="en-US" sz="800" dirty="0" smtClean="0"/>
              <a:t>import org.springframework.orm.hibernate3.support.HibernateDaoSupport;</a:t>
            </a:r>
          </a:p>
          <a:p>
            <a:pPr>
              <a:buNone/>
            </a:pPr>
            <a:r>
              <a:rPr lang="en-US" sz="800" dirty="0" smtClean="0"/>
              <a:t>import </a:t>
            </a:r>
            <a:r>
              <a:rPr lang="en-US" sz="800" dirty="0" err="1" smtClean="0"/>
              <a:t>org.springframework.stereotype.Repository</a:t>
            </a:r>
            <a:r>
              <a:rPr lang="en-US" sz="800" dirty="0" smtClean="0"/>
              <a:t>;</a:t>
            </a:r>
          </a:p>
          <a:p>
            <a:pPr>
              <a:buNone/>
            </a:pPr>
            <a:endParaRPr lang="en-US" sz="800" dirty="0" smtClean="0"/>
          </a:p>
          <a:p>
            <a:pPr>
              <a:buNone/>
            </a:pPr>
            <a:r>
              <a:rPr lang="en-US" sz="800" dirty="0" smtClean="0"/>
              <a:t>@Repository</a:t>
            </a:r>
          </a:p>
          <a:p>
            <a:pPr>
              <a:buNone/>
            </a:pPr>
            <a:r>
              <a:rPr lang="en-US" sz="800" dirty="0" smtClean="0"/>
              <a:t>public class </a:t>
            </a:r>
            <a:r>
              <a:rPr lang="en-US" sz="800" dirty="0" err="1" smtClean="0"/>
              <a:t>BaseDao</a:t>
            </a:r>
            <a:r>
              <a:rPr lang="en-US" sz="800" dirty="0" smtClean="0"/>
              <a:t> extends </a:t>
            </a:r>
            <a:r>
              <a:rPr lang="en-US" sz="800" dirty="0" err="1" smtClean="0"/>
              <a:t>HibernateDaoSupport</a:t>
            </a:r>
            <a:r>
              <a:rPr lang="en-US" sz="800" dirty="0" smtClean="0"/>
              <a:t>{</a:t>
            </a:r>
          </a:p>
          <a:p>
            <a:pPr>
              <a:buNone/>
            </a:pPr>
            <a:r>
              <a:rPr lang="en-US" sz="800" dirty="0" smtClean="0"/>
              <a:t>    </a:t>
            </a:r>
          </a:p>
          <a:p>
            <a:pPr>
              <a:buNone/>
            </a:pPr>
            <a:r>
              <a:rPr lang="en-US" sz="800" dirty="0" smtClean="0"/>
              <a:t>    @</a:t>
            </a:r>
            <a:r>
              <a:rPr lang="en-US" sz="800" dirty="0" err="1" smtClean="0"/>
              <a:t>Autowired</a:t>
            </a:r>
            <a:endParaRPr lang="en-US" sz="800" dirty="0" smtClean="0"/>
          </a:p>
          <a:p>
            <a:pPr>
              <a:buNone/>
            </a:pPr>
            <a:r>
              <a:rPr lang="en-US" sz="800" dirty="0" smtClean="0"/>
              <a:t>    public </a:t>
            </a:r>
            <a:r>
              <a:rPr lang="en-US" sz="800" dirty="0" err="1" smtClean="0"/>
              <a:t>SessionFactory</a:t>
            </a:r>
            <a:r>
              <a:rPr lang="en-US" sz="800" dirty="0" smtClean="0"/>
              <a:t> </a:t>
            </a:r>
            <a:r>
              <a:rPr lang="en-US" sz="800" dirty="0" err="1" smtClean="0"/>
              <a:t>sessionFactory</a:t>
            </a:r>
            <a:r>
              <a:rPr lang="en-US" sz="800" dirty="0" smtClean="0"/>
              <a:t>;</a:t>
            </a:r>
          </a:p>
          <a:p>
            <a:pPr>
              <a:buNone/>
            </a:pPr>
            <a:r>
              <a:rPr lang="en-US" sz="800" dirty="0" smtClean="0"/>
              <a:t>    </a:t>
            </a:r>
          </a:p>
          <a:p>
            <a:pPr>
              <a:buNone/>
            </a:pPr>
            <a:r>
              <a:rPr lang="en-US" sz="800" dirty="0" smtClean="0"/>
              <a:t>    @</a:t>
            </a:r>
            <a:r>
              <a:rPr lang="en-US" sz="800" dirty="0" err="1" smtClean="0"/>
              <a:t>PostConstruct</a:t>
            </a:r>
            <a:endParaRPr lang="en-US" sz="800" dirty="0" smtClean="0"/>
          </a:p>
          <a:p>
            <a:pPr>
              <a:buNone/>
            </a:pPr>
            <a:r>
              <a:rPr lang="en-US" sz="800" dirty="0" smtClean="0"/>
              <a:t>     public void init(){</a:t>
            </a:r>
          </a:p>
          <a:p>
            <a:pPr>
              <a:buNone/>
            </a:pPr>
            <a:r>
              <a:rPr lang="en-US" sz="800" dirty="0" smtClean="0"/>
              <a:t>        </a:t>
            </a:r>
            <a:r>
              <a:rPr lang="en-US" sz="800" dirty="0" err="1" smtClean="0"/>
              <a:t>System.out.println</a:t>
            </a:r>
            <a:r>
              <a:rPr lang="en-US" sz="800" dirty="0" smtClean="0"/>
              <a:t>("in side init in base </a:t>
            </a:r>
            <a:r>
              <a:rPr lang="en-US" sz="800" dirty="0" err="1" smtClean="0"/>
              <a:t>dao</a:t>
            </a:r>
            <a:r>
              <a:rPr lang="en-US" sz="800" dirty="0" smtClean="0"/>
              <a:t>:"+</a:t>
            </a:r>
            <a:r>
              <a:rPr lang="en-US" sz="800" dirty="0" err="1" smtClean="0"/>
              <a:t>sessionFactory</a:t>
            </a:r>
            <a:r>
              <a:rPr lang="en-US" sz="800" dirty="0" smtClean="0"/>
              <a:t>);</a:t>
            </a:r>
          </a:p>
          <a:p>
            <a:pPr>
              <a:buNone/>
            </a:pPr>
            <a:r>
              <a:rPr lang="en-US" sz="800" dirty="0" smtClean="0"/>
              <a:t>        </a:t>
            </a:r>
            <a:r>
              <a:rPr lang="en-US" sz="800" dirty="0" err="1" smtClean="0"/>
              <a:t>setSessionFactory</a:t>
            </a:r>
            <a:r>
              <a:rPr lang="en-US" sz="800" dirty="0" smtClean="0"/>
              <a:t>(</a:t>
            </a:r>
            <a:r>
              <a:rPr lang="en-US" sz="800" dirty="0" err="1" smtClean="0"/>
              <a:t>sessionFactory</a:t>
            </a:r>
            <a:r>
              <a:rPr lang="en-US" sz="800" dirty="0" smtClean="0"/>
              <a:t>);</a:t>
            </a:r>
          </a:p>
          <a:p>
            <a:pPr>
              <a:buNone/>
            </a:pPr>
            <a:r>
              <a:rPr lang="en-US" sz="800" dirty="0" smtClean="0"/>
              <a:t>    }</a:t>
            </a:r>
          </a:p>
          <a:p>
            <a:pPr>
              <a:buNone/>
            </a:pPr>
            <a:endParaRPr lang="en-US" sz="800" dirty="0" smtClean="0"/>
          </a:p>
          <a:p>
            <a:pPr>
              <a:buNone/>
            </a:pPr>
            <a:r>
              <a:rPr lang="en-US" sz="800" dirty="0" smtClean="0"/>
              <a:t>}</a:t>
            </a:r>
          </a:p>
          <a:p>
            <a:pPr>
              <a:buNone/>
            </a:pPr>
            <a:r>
              <a:rPr lang="en-US" sz="800" b="1" dirty="0" smtClean="0"/>
              <a:t>UserDao.java</a:t>
            </a:r>
          </a:p>
          <a:p>
            <a:pPr>
              <a:buNone/>
            </a:pPr>
            <a:r>
              <a:rPr lang="en-US" sz="800" dirty="0" smtClean="0"/>
              <a:t>package </a:t>
            </a:r>
            <a:r>
              <a:rPr lang="en-US" sz="800" dirty="0" err="1" smtClean="0"/>
              <a:t>com.ctl.dcma.dao</a:t>
            </a:r>
            <a:r>
              <a:rPr lang="en-US" sz="800" dirty="0" smtClean="0"/>
              <a:t>;</a:t>
            </a:r>
          </a:p>
          <a:p>
            <a:pPr>
              <a:buNone/>
            </a:pPr>
            <a:endParaRPr lang="en-US" sz="800" dirty="0" smtClean="0"/>
          </a:p>
          <a:p>
            <a:pPr>
              <a:buNone/>
            </a:pPr>
            <a:r>
              <a:rPr lang="en-US" sz="800" dirty="0" smtClean="0"/>
              <a:t>import </a:t>
            </a:r>
            <a:r>
              <a:rPr lang="en-US" sz="800" dirty="0" err="1" smtClean="0"/>
              <a:t>java.util.List</a:t>
            </a:r>
            <a:r>
              <a:rPr lang="en-US" sz="800" dirty="0" smtClean="0"/>
              <a:t>;</a:t>
            </a:r>
          </a:p>
          <a:p>
            <a:pPr>
              <a:buNone/>
            </a:pPr>
            <a:endParaRPr lang="en-US" sz="800" dirty="0" smtClean="0"/>
          </a:p>
          <a:p>
            <a:pPr>
              <a:buNone/>
            </a:pPr>
            <a:r>
              <a:rPr lang="en-US" sz="800" dirty="0" smtClean="0"/>
              <a:t>import </a:t>
            </a:r>
            <a:r>
              <a:rPr lang="en-US" sz="800" dirty="0" err="1" smtClean="0"/>
              <a:t>com.ctl.dcma.exception.DcmaDAOException</a:t>
            </a:r>
            <a:r>
              <a:rPr lang="en-US" sz="800" dirty="0" smtClean="0"/>
              <a:t>;</a:t>
            </a:r>
          </a:p>
          <a:p>
            <a:pPr>
              <a:buNone/>
            </a:pPr>
            <a:r>
              <a:rPr lang="en-US" sz="800" dirty="0" smtClean="0"/>
              <a:t>import </a:t>
            </a:r>
            <a:r>
              <a:rPr lang="en-US" sz="800" dirty="0" err="1" smtClean="0"/>
              <a:t>com.ctl.dcma.model.User</a:t>
            </a:r>
            <a:r>
              <a:rPr lang="en-US" sz="800" dirty="0" smtClean="0"/>
              <a:t>;</a:t>
            </a:r>
          </a:p>
          <a:p>
            <a:pPr>
              <a:buNone/>
            </a:pPr>
            <a:endParaRPr lang="en-US" sz="800" dirty="0" smtClean="0"/>
          </a:p>
          <a:p>
            <a:pPr>
              <a:buNone/>
            </a:pPr>
            <a:r>
              <a:rPr lang="en-US" sz="800" dirty="0" smtClean="0"/>
              <a:t>public interface </a:t>
            </a:r>
            <a:r>
              <a:rPr lang="en-US" sz="800" dirty="0" err="1" smtClean="0"/>
              <a:t>UserDao</a:t>
            </a:r>
            <a:r>
              <a:rPr lang="en-US" sz="800" dirty="0" smtClean="0"/>
              <a:t> {</a:t>
            </a:r>
          </a:p>
          <a:p>
            <a:pPr>
              <a:buNone/>
            </a:pPr>
            <a:endParaRPr lang="en-US" sz="800" dirty="0" smtClean="0"/>
          </a:p>
          <a:p>
            <a:pPr>
              <a:buNone/>
            </a:pPr>
            <a:r>
              <a:rPr lang="en-US" sz="800" dirty="0" smtClean="0"/>
              <a:t>    void </a:t>
            </a:r>
            <a:r>
              <a:rPr lang="en-US" sz="800" dirty="0" err="1" smtClean="0"/>
              <a:t>addUser</a:t>
            </a:r>
            <a:r>
              <a:rPr lang="en-US" sz="800" dirty="0" smtClean="0"/>
              <a:t>(User </a:t>
            </a:r>
            <a:r>
              <a:rPr lang="en-US" sz="800" dirty="0" err="1" smtClean="0"/>
              <a:t>user</a:t>
            </a:r>
            <a:r>
              <a:rPr lang="en-US" sz="800" dirty="0" smtClean="0"/>
              <a:t>)throws </a:t>
            </a:r>
            <a:r>
              <a:rPr lang="en-US" sz="800" dirty="0" err="1" smtClean="0"/>
              <a:t>DcmaDAOException</a:t>
            </a:r>
            <a:r>
              <a:rPr lang="en-US" sz="800" dirty="0" smtClean="0"/>
              <a:t>;</a:t>
            </a:r>
          </a:p>
          <a:p>
            <a:pPr>
              <a:buNone/>
            </a:pPr>
            <a:endParaRPr lang="en-US" sz="800" dirty="0" smtClean="0"/>
          </a:p>
          <a:p>
            <a:pPr>
              <a:buNone/>
            </a:pPr>
            <a:r>
              <a:rPr lang="en-US" sz="800" dirty="0" smtClean="0"/>
              <a:t>    List&lt;User&gt; </a:t>
            </a:r>
            <a:r>
              <a:rPr lang="en-US" sz="800" dirty="0" err="1" smtClean="0"/>
              <a:t>getAllUsers</a:t>
            </a:r>
            <a:r>
              <a:rPr lang="en-US" sz="800" dirty="0" smtClean="0"/>
              <a:t>()throws </a:t>
            </a:r>
            <a:r>
              <a:rPr lang="en-US" sz="800" dirty="0" err="1" smtClean="0"/>
              <a:t>DcmaDAOException</a:t>
            </a:r>
            <a:r>
              <a:rPr lang="en-US" sz="800" dirty="0" smtClean="0"/>
              <a:t>;</a:t>
            </a:r>
          </a:p>
          <a:p>
            <a:pPr>
              <a:buNone/>
            </a:pPr>
            <a:endParaRPr lang="en-US" sz="800" dirty="0" smtClean="0"/>
          </a:p>
          <a:p>
            <a:pPr>
              <a:buNone/>
            </a:pPr>
            <a:r>
              <a:rPr lang="en-US" sz="800" dirty="0" smtClean="0"/>
              <a:t>}</a:t>
            </a:r>
          </a:p>
          <a:p>
            <a:pPr>
              <a:buNone/>
            </a:pPr>
            <a:endParaRPr lang="en-US" sz="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900" b="1" dirty="0" smtClean="0"/>
              <a:t>UserDaoImpl.java</a:t>
            </a:r>
          </a:p>
          <a:p>
            <a:pPr>
              <a:buNone/>
            </a:pPr>
            <a:r>
              <a:rPr lang="en-US" sz="900" dirty="0" smtClean="0"/>
              <a:t>package </a:t>
            </a:r>
            <a:r>
              <a:rPr lang="en-US" sz="900" dirty="0" err="1" smtClean="0"/>
              <a:t>com.ctl.dcma.dao</a:t>
            </a:r>
            <a:r>
              <a:rPr lang="en-US" sz="900" dirty="0" smtClean="0"/>
              <a:t>;</a:t>
            </a:r>
          </a:p>
          <a:p>
            <a:pPr>
              <a:buNone/>
            </a:pPr>
            <a:endParaRPr lang="en-US" sz="900" dirty="0" smtClean="0"/>
          </a:p>
          <a:p>
            <a:pPr>
              <a:buNone/>
            </a:pPr>
            <a:r>
              <a:rPr lang="en-US" sz="900" dirty="0" smtClean="0"/>
              <a:t>import </a:t>
            </a:r>
            <a:r>
              <a:rPr lang="en-US" sz="900" dirty="0" err="1" smtClean="0"/>
              <a:t>java.util.List</a:t>
            </a:r>
            <a:r>
              <a:rPr lang="en-US" sz="900" dirty="0" smtClean="0"/>
              <a:t>;</a:t>
            </a:r>
          </a:p>
          <a:p>
            <a:pPr>
              <a:buNone/>
            </a:pPr>
            <a:endParaRPr lang="en-US" sz="900" dirty="0" smtClean="0"/>
          </a:p>
          <a:p>
            <a:pPr>
              <a:buNone/>
            </a:pPr>
            <a:r>
              <a:rPr lang="en-US" sz="900" dirty="0" smtClean="0"/>
              <a:t>import </a:t>
            </a:r>
            <a:r>
              <a:rPr lang="en-US" sz="900" dirty="0" err="1" smtClean="0"/>
              <a:t>org.springframework.dao.DataAccessException</a:t>
            </a:r>
            <a:r>
              <a:rPr lang="en-US" sz="900" dirty="0" smtClean="0"/>
              <a:t>;</a:t>
            </a:r>
          </a:p>
          <a:p>
            <a:pPr>
              <a:buNone/>
            </a:pPr>
            <a:r>
              <a:rPr lang="en-US" sz="900" dirty="0" smtClean="0"/>
              <a:t>import </a:t>
            </a:r>
            <a:r>
              <a:rPr lang="en-US" sz="900" dirty="0" err="1" smtClean="0"/>
              <a:t>org.springframework.stereotype.Repository</a:t>
            </a:r>
            <a:r>
              <a:rPr lang="en-US" sz="900" dirty="0" smtClean="0"/>
              <a:t>;</a:t>
            </a:r>
          </a:p>
          <a:p>
            <a:pPr>
              <a:buNone/>
            </a:pPr>
            <a:endParaRPr lang="en-US" sz="900" dirty="0" smtClean="0"/>
          </a:p>
          <a:p>
            <a:pPr>
              <a:buNone/>
            </a:pPr>
            <a:r>
              <a:rPr lang="en-US" sz="900" dirty="0" smtClean="0"/>
              <a:t>import </a:t>
            </a:r>
            <a:r>
              <a:rPr lang="en-US" sz="900" dirty="0" err="1" smtClean="0"/>
              <a:t>com.ctl.dcma.commons.BaseDao</a:t>
            </a:r>
            <a:r>
              <a:rPr lang="en-US" sz="900" dirty="0" smtClean="0"/>
              <a:t>;</a:t>
            </a:r>
          </a:p>
          <a:p>
            <a:pPr>
              <a:buNone/>
            </a:pPr>
            <a:r>
              <a:rPr lang="en-US" sz="900" dirty="0" smtClean="0"/>
              <a:t>import </a:t>
            </a:r>
            <a:r>
              <a:rPr lang="en-US" sz="900" dirty="0" err="1" smtClean="0"/>
              <a:t>com.ctl.dcma.exception.DcmaDAOException</a:t>
            </a:r>
            <a:r>
              <a:rPr lang="en-US" sz="900" dirty="0" smtClean="0"/>
              <a:t>;</a:t>
            </a:r>
          </a:p>
          <a:p>
            <a:pPr>
              <a:buNone/>
            </a:pPr>
            <a:r>
              <a:rPr lang="en-US" sz="900" dirty="0" smtClean="0"/>
              <a:t>import </a:t>
            </a:r>
            <a:r>
              <a:rPr lang="en-US" sz="900" dirty="0" err="1" smtClean="0"/>
              <a:t>com.ctl.dcma.model.User</a:t>
            </a:r>
            <a:r>
              <a:rPr lang="en-US" sz="900" dirty="0" smtClean="0"/>
              <a:t>;</a:t>
            </a:r>
          </a:p>
          <a:p>
            <a:pPr>
              <a:buNone/>
            </a:pPr>
            <a:endParaRPr lang="en-US" sz="900" dirty="0" smtClean="0"/>
          </a:p>
          <a:p>
            <a:pPr>
              <a:buNone/>
            </a:pPr>
            <a:r>
              <a:rPr lang="en-US" sz="900" dirty="0" smtClean="0"/>
              <a:t>@Repository</a:t>
            </a:r>
          </a:p>
          <a:p>
            <a:pPr>
              <a:buNone/>
            </a:pPr>
            <a:r>
              <a:rPr lang="en-US" sz="900" dirty="0" smtClean="0"/>
              <a:t>public class </a:t>
            </a:r>
            <a:r>
              <a:rPr lang="en-US" sz="900" dirty="0" err="1" smtClean="0"/>
              <a:t>UserDaoImpl</a:t>
            </a:r>
            <a:r>
              <a:rPr lang="en-US" sz="900" dirty="0" smtClean="0"/>
              <a:t> extends </a:t>
            </a:r>
            <a:r>
              <a:rPr lang="en-US" sz="900" dirty="0" err="1" smtClean="0"/>
              <a:t>BaseDao</a:t>
            </a:r>
            <a:r>
              <a:rPr lang="en-US" sz="900" dirty="0" smtClean="0"/>
              <a:t> implements </a:t>
            </a:r>
            <a:r>
              <a:rPr lang="en-US" sz="900" dirty="0" err="1" smtClean="0"/>
              <a:t>UserDao</a:t>
            </a:r>
            <a:r>
              <a:rPr lang="en-US" sz="900" dirty="0" smtClean="0"/>
              <a:t> {</a:t>
            </a:r>
          </a:p>
          <a:p>
            <a:pPr>
              <a:buNone/>
            </a:pPr>
            <a:endParaRPr lang="en-US" sz="900" dirty="0" smtClean="0"/>
          </a:p>
          <a:p>
            <a:pPr>
              <a:buNone/>
            </a:pPr>
            <a:r>
              <a:rPr lang="en-US" sz="900" dirty="0" smtClean="0"/>
              <a:t>    @Override</a:t>
            </a:r>
          </a:p>
          <a:p>
            <a:pPr>
              <a:buNone/>
            </a:pPr>
            <a:r>
              <a:rPr lang="en-US" sz="900" dirty="0" smtClean="0"/>
              <a:t>    public void </a:t>
            </a:r>
            <a:r>
              <a:rPr lang="en-US" sz="900" dirty="0" err="1" smtClean="0"/>
              <a:t>addUser</a:t>
            </a:r>
            <a:r>
              <a:rPr lang="en-US" sz="900" dirty="0" smtClean="0"/>
              <a:t>(User </a:t>
            </a:r>
            <a:r>
              <a:rPr lang="en-US" sz="900" dirty="0" err="1" smtClean="0"/>
              <a:t>user</a:t>
            </a:r>
            <a:r>
              <a:rPr lang="en-US" sz="900" dirty="0" smtClean="0"/>
              <a:t>) throws </a:t>
            </a:r>
            <a:r>
              <a:rPr lang="en-US" sz="900" dirty="0" err="1" smtClean="0"/>
              <a:t>DcmaDAOException</a:t>
            </a:r>
            <a:r>
              <a:rPr lang="en-US" sz="900" dirty="0" smtClean="0"/>
              <a:t> {</a:t>
            </a:r>
          </a:p>
          <a:p>
            <a:pPr>
              <a:buNone/>
            </a:pPr>
            <a:r>
              <a:rPr lang="en-US" sz="900" dirty="0" smtClean="0"/>
              <a:t>        </a:t>
            </a:r>
          </a:p>
          <a:p>
            <a:pPr>
              <a:buNone/>
            </a:pPr>
            <a:r>
              <a:rPr lang="en-US" sz="900" dirty="0" smtClean="0"/>
              <a:t>        try {</a:t>
            </a:r>
          </a:p>
          <a:p>
            <a:pPr>
              <a:buNone/>
            </a:pPr>
            <a:r>
              <a:rPr lang="en-US" sz="900" dirty="0" smtClean="0"/>
              <a:t>            </a:t>
            </a:r>
            <a:r>
              <a:rPr lang="en-US" sz="900" dirty="0" err="1" smtClean="0"/>
              <a:t>getHibernateTemplate</a:t>
            </a:r>
            <a:r>
              <a:rPr lang="en-US" sz="900" dirty="0" smtClean="0"/>
              <a:t>().save(user);</a:t>
            </a:r>
          </a:p>
          <a:p>
            <a:pPr>
              <a:buNone/>
            </a:pPr>
            <a:r>
              <a:rPr lang="en-US" sz="900" dirty="0" smtClean="0"/>
              <a:t>        } catch (</a:t>
            </a:r>
            <a:r>
              <a:rPr lang="en-US" sz="900" dirty="0" err="1" smtClean="0"/>
              <a:t>DataAccessException</a:t>
            </a:r>
            <a:r>
              <a:rPr lang="en-US" sz="900" dirty="0" smtClean="0"/>
              <a:t> </a:t>
            </a:r>
            <a:r>
              <a:rPr lang="en-US" sz="900" dirty="0" err="1" smtClean="0"/>
              <a:t>dae</a:t>
            </a:r>
            <a:r>
              <a:rPr lang="en-US" sz="900" dirty="0" smtClean="0"/>
              <a:t>) {</a:t>
            </a:r>
          </a:p>
          <a:p>
            <a:pPr>
              <a:buNone/>
            </a:pPr>
            <a:r>
              <a:rPr lang="en-US" sz="900" dirty="0" smtClean="0"/>
              <a:t>           throw new </a:t>
            </a:r>
            <a:r>
              <a:rPr lang="en-US" sz="900" dirty="0" err="1" smtClean="0"/>
              <a:t>DcmaDAOException</a:t>
            </a:r>
            <a:r>
              <a:rPr lang="en-US" sz="900" dirty="0" smtClean="0"/>
              <a:t>(</a:t>
            </a:r>
            <a:r>
              <a:rPr lang="en-US" sz="900" dirty="0" err="1" smtClean="0"/>
              <a:t>dae.getMessage</a:t>
            </a:r>
            <a:r>
              <a:rPr lang="en-US" sz="900" dirty="0" smtClean="0"/>
              <a:t>(), </a:t>
            </a:r>
            <a:r>
              <a:rPr lang="en-US" sz="900" dirty="0" err="1" smtClean="0"/>
              <a:t>dae</a:t>
            </a:r>
            <a:r>
              <a:rPr lang="en-US" sz="900" dirty="0" smtClean="0"/>
              <a:t>);</a:t>
            </a:r>
          </a:p>
          <a:p>
            <a:pPr>
              <a:buNone/>
            </a:pPr>
            <a:r>
              <a:rPr lang="en-US" sz="900" dirty="0" smtClean="0"/>
              <a:t>        }</a:t>
            </a:r>
          </a:p>
          <a:p>
            <a:pPr>
              <a:buNone/>
            </a:pPr>
            <a:r>
              <a:rPr lang="en-US" sz="900" dirty="0" smtClean="0"/>
              <a:t>    }</a:t>
            </a:r>
          </a:p>
          <a:p>
            <a:pPr>
              <a:buNone/>
            </a:pPr>
            <a:endParaRPr lang="en-US" sz="900" dirty="0" smtClean="0"/>
          </a:p>
          <a:p>
            <a:pPr>
              <a:buNone/>
            </a:pPr>
            <a:r>
              <a:rPr lang="en-US" sz="900" dirty="0" smtClean="0"/>
              <a:t>    @Override</a:t>
            </a:r>
          </a:p>
          <a:p>
            <a:pPr>
              <a:buNone/>
            </a:pPr>
            <a:r>
              <a:rPr lang="en-US" sz="900" dirty="0" smtClean="0"/>
              <a:t>    public List&lt;User&gt; </a:t>
            </a:r>
            <a:r>
              <a:rPr lang="en-US" sz="900" dirty="0" err="1" smtClean="0"/>
              <a:t>getAllUsers</a:t>
            </a:r>
            <a:r>
              <a:rPr lang="en-US" sz="900" dirty="0" smtClean="0"/>
              <a:t>() throws </a:t>
            </a:r>
            <a:r>
              <a:rPr lang="en-US" sz="900" dirty="0" err="1" smtClean="0"/>
              <a:t>DcmaDAOException</a:t>
            </a:r>
            <a:r>
              <a:rPr lang="en-US" sz="900" dirty="0" smtClean="0"/>
              <a:t> {</a:t>
            </a:r>
          </a:p>
          <a:p>
            <a:pPr>
              <a:buNone/>
            </a:pPr>
            <a:r>
              <a:rPr lang="en-US" sz="900" dirty="0" smtClean="0"/>
              <a:t>        List&lt;User&gt; </a:t>
            </a:r>
            <a:r>
              <a:rPr lang="en-US" sz="900" dirty="0" err="1" smtClean="0"/>
              <a:t>userList</a:t>
            </a:r>
            <a:r>
              <a:rPr lang="en-US" sz="900" dirty="0" smtClean="0"/>
              <a:t> = null;</a:t>
            </a:r>
          </a:p>
          <a:p>
            <a:pPr>
              <a:buNone/>
            </a:pPr>
            <a:r>
              <a:rPr lang="en-US" sz="900" dirty="0" smtClean="0"/>
              <a:t>        try {</a:t>
            </a:r>
          </a:p>
          <a:p>
            <a:pPr>
              <a:buNone/>
            </a:pPr>
            <a:r>
              <a:rPr lang="en-US" sz="900" dirty="0" smtClean="0"/>
              <a:t>            </a:t>
            </a:r>
            <a:r>
              <a:rPr lang="en-US" sz="900" dirty="0" err="1" smtClean="0"/>
              <a:t>userList</a:t>
            </a:r>
            <a:r>
              <a:rPr lang="en-US" sz="900" dirty="0" smtClean="0"/>
              <a:t> =  </a:t>
            </a:r>
            <a:r>
              <a:rPr lang="en-US" sz="900" dirty="0" err="1" smtClean="0"/>
              <a:t>getHibernateTemplate</a:t>
            </a:r>
            <a:r>
              <a:rPr lang="en-US" sz="900" dirty="0" smtClean="0"/>
              <a:t>().find("from </a:t>
            </a:r>
            <a:r>
              <a:rPr lang="en-US" sz="900" dirty="0" err="1" smtClean="0"/>
              <a:t>com.ctl.dcma.model.User</a:t>
            </a:r>
            <a:r>
              <a:rPr lang="en-US" sz="900" dirty="0" smtClean="0"/>
              <a:t>");</a:t>
            </a:r>
          </a:p>
          <a:p>
            <a:pPr>
              <a:buNone/>
            </a:pPr>
            <a:r>
              <a:rPr lang="en-US" sz="900" dirty="0" smtClean="0"/>
              <a:t>        } catch (</a:t>
            </a:r>
            <a:r>
              <a:rPr lang="en-US" sz="900" dirty="0" err="1" smtClean="0"/>
              <a:t>DataAccessException</a:t>
            </a:r>
            <a:r>
              <a:rPr lang="en-US" sz="900" dirty="0" smtClean="0"/>
              <a:t> </a:t>
            </a:r>
            <a:r>
              <a:rPr lang="en-US" sz="900" dirty="0" err="1" smtClean="0"/>
              <a:t>dae</a:t>
            </a:r>
            <a:r>
              <a:rPr lang="en-US" sz="900" dirty="0" smtClean="0"/>
              <a:t>) {</a:t>
            </a:r>
          </a:p>
          <a:p>
            <a:pPr>
              <a:buNone/>
            </a:pPr>
            <a:r>
              <a:rPr lang="en-US" sz="900" dirty="0" smtClean="0"/>
              <a:t>            throw new </a:t>
            </a:r>
            <a:r>
              <a:rPr lang="en-US" sz="900" dirty="0" err="1" smtClean="0"/>
              <a:t>DcmaDAOException</a:t>
            </a:r>
            <a:r>
              <a:rPr lang="en-US" sz="900" dirty="0" smtClean="0"/>
              <a:t>(</a:t>
            </a:r>
            <a:r>
              <a:rPr lang="en-US" sz="900" dirty="0" err="1" smtClean="0"/>
              <a:t>dae.getMessage</a:t>
            </a:r>
            <a:r>
              <a:rPr lang="en-US" sz="900" dirty="0" smtClean="0"/>
              <a:t>(), </a:t>
            </a:r>
            <a:r>
              <a:rPr lang="en-US" sz="900" dirty="0" err="1" smtClean="0"/>
              <a:t>dae</a:t>
            </a:r>
            <a:r>
              <a:rPr lang="en-US" sz="900" dirty="0" smtClean="0"/>
              <a:t>);</a:t>
            </a:r>
          </a:p>
          <a:p>
            <a:pPr>
              <a:buNone/>
            </a:pPr>
            <a:r>
              <a:rPr lang="en-US" sz="900" dirty="0" smtClean="0"/>
              <a:t>        }</a:t>
            </a:r>
          </a:p>
          <a:p>
            <a:pPr>
              <a:buNone/>
            </a:pPr>
            <a:r>
              <a:rPr lang="en-US" sz="900" dirty="0" smtClean="0"/>
              <a:t>       return </a:t>
            </a:r>
            <a:r>
              <a:rPr lang="en-US" sz="900" dirty="0" err="1" smtClean="0"/>
              <a:t>userList</a:t>
            </a:r>
            <a:r>
              <a:rPr lang="en-US" sz="900" dirty="0" smtClean="0"/>
              <a:t>; </a:t>
            </a:r>
          </a:p>
          <a:p>
            <a:pPr>
              <a:buNone/>
            </a:pPr>
            <a:r>
              <a:rPr lang="en-US" sz="900" dirty="0" smtClean="0"/>
              <a:t>    }</a:t>
            </a:r>
          </a:p>
          <a:p>
            <a:pPr>
              <a:buNone/>
            </a:pPr>
            <a:endParaRPr lang="en-US" sz="900" dirty="0" smtClean="0"/>
          </a:p>
          <a:p>
            <a:pPr>
              <a:buNone/>
            </a:pPr>
            <a:r>
              <a:rPr lang="en-US" sz="900" dirty="0" smtClean="0"/>
              <a:t>}</a:t>
            </a:r>
          </a:p>
          <a:p>
            <a:pPr>
              <a:buNone/>
            </a:pPr>
            <a:endParaRPr lang="en-US" sz="9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sz="900" b="1" dirty="0" smtClean="0"/>
              <a:t>Model object: User .java</a:t>
            </a:r>
          </a:p>
          <a:p>
            <a:pPr>
              <a:buNone/>
            </a:pPr>
            <a:endParaRPr lang="en-US" sz="900" b="1" dirty="0" smtClean="0"/>
          </a:p>
          <a:p>
            <a:pPr>
              <a:buNone/>
            </a:pPr>
            <a:r>
              <a:rPr lang="en-US" sz="900" dirty="0" smtClean="0"/>
              <a:t>package </a:t>
            </a:r>
            <a:r>
              <a:rPr lang="en-US" sz="900" dirty="0" err="1" smtClean="0"/>
              <a:t>com.ctl.dcma.model</a:t>
            </a:r>
            <a:r>
              <a:rPr lang="en-US" sz="900" dirty="0" smtClean="0"/>
              <a:t>;</a:t>
            </a:r>
          </a:p>
          <a:p>
            <a:pPr>
              <a:buNone/>
            </a:pPr>
            <a:r>
              <a:rPr lang="en-US" sz="900" dirty="0" smtClean="0"/>
              <a:t>import </a:t>
            </a:r>
            <a:r>
              <a:rPr lang="en-US" sz="900" dirty="0" err="1" smtClean="0"/>
              <a:t>java.io.Serializable</a:t>
            </a:r>
            <a:r>
              <a:rPr lang="en-US" sz="900" dirty="0" smtClean="0"/>
              <a:t>;</a:t>
            </a:r>
          </a:p>
          <a:p>
            <a:pPr>
              <a:buNone/>
            </a:pPr>
            <a:r>
              <a:rPr lang="en-US" sz="900" dirty="0" smtClean="0"/>
              <a:t>import </a:t>
            </a:r>
            <a:r>
              <a:rPr lang="en-US" sz="900" dirty="0" err="1" smtClean="0"/>
              <a:t>javax.persistence.Column</a:t>
            </a:r>
            <a:r>
              <a:rPr lang="en-US" sz="900" dirty="0" smtClean="0"/>
              <a:t>;</a:t>
            </a:r>
          </a:p>
          <a:p>
            <a:pPr>
              <a:buNone/>
            </a:pPr>
            <a:r>
              <a:rPr lang="en-US" sz="900" dirty="0" smtClean="0"/>
              <a:t>import </a:t>
            </a:r>
            <a:r>
              <a:rPr lang="en-US" sz="900" dirty="0" err="1" smtClean="0"/>
              <a:t>javax.persistence.Entity</a:t>
            </a:r>
            <a:r>
              <a:rPr lang="en-US" sz="900" dirty="0" smtClean="0"/>
              <a:t>;</a:t>
            </a:r>
          </a:p>
          <a:p>
            <a:pPr>
              <a:buNone/>
            </a:pPr>
            <a:r>
              <a:rPr lang="en-US" sz="900" dirty="0" smtClean="0"/>
              <a:t>import </a:t>
            </a:r>
            <a:r>
              <a:rPr lang="en-US" sz="900" dirty="0" err="1" smtClean="0"/>
              <a:t>javax.persistence.Id</a:t>
            </a:r>
            <a:r>
              <a:rPr lang="en-US" sz="900" dirty="0" smtClean="0"/>
              <a:t>;</a:t>
            </a:r>
          </a:p>
          <a:p>
            <a:pPr>
              <a:buNone/>
            </a:pPr>
            <a:r>
              <a:rPr lang="en-US" sz="900" dirty="0" smtClean="0"/>
              <a:t>import </a:t>
            </a:r>
            <a:r>
              <a:rPr lang="en-US" sz="900" dirty="0" err="1" smtClean="0"/>
              <a:t>javax.persistence.Table</a:t>
            </a:r>
            <a:r>
              <a:rPr lang="en-US" sz="900" dirty="0" smtClean="0"/>
              <a:t>;</a:t>
            </a:r>
          </a:p>
          <a:p>
            <a:pPr>
              <a:buNone/>
            </a:pPr>
            <a:r>
              <a:rPr lang="en-US" sz="900" dirty="0" smtClean="0"/>
              <a:t>@Entity</a:t>
            </a:r>
          </a:p>
          <a:p>
            <a:pPr>
              <a:buNone/>
            </a:pPr>
            <a:r>
              <a:rPr lang="en-US" sz="900" dirty="0" smtClean="0"/>
              <a:t>@Table(name = "</a:t>
            </a:r>
            <a:r>
              <a:rPr lang="en-US" sz="900" dirty="0" err="1" smtClean="0"/>
              <a:t>RX.user_details</a:t>
            </a:r>
            <a:r>
              <a:rPr lang="en-US" sz="900" dirty="0" smtClean="0"/>
              <a:t>")</a:t>
            </a:r>
          </a:p>
          <a:p>
            <a:pPr>
              <a:buNone/>
            </a:pPr>
            <a:r>
              <a:rPr lang="en-US" sz="900" dirty="0" smtClean="0"/>
              <a:t>public class User implements </a:t>
            </a:r>
            <a:r>
              <a:rPr lang="en-US" sz="900" dirty="0" err="1" smtClean="0"/>
              <a:t>Serializable</a:t>
            </a:r>
            <a:r>
              <a:rPr lang="en-US" sz="900" dirty="0" smtClean="0"/>
              <a:t> {</a:t>
            </a:r>
          </a:p>
          <a:p>
            <a:pPr>
              <a:buNone/>
            </a:pPr>
            <a:r>
              <a:rPr lang="en-US" sz="900" dirty="0" smtClean="0"/>
              <a:t>    @Id</a:t>
            </a:r>
          </a:p>
          <a:p>
            <a:pPr>
              <a:buNone/>
            </a:pPr>
            <a:r>
              <a:rPr lang="en-US" sz="900" dirty="0" smtClean="0"/>
              <a:t>    @Column(name = "</a:t>
            </a:r>
            <a:r>
              <a:rPr lang="en-US" sz="900" dirty="0" err="1" smtClean="0"/>
              <a:t>user_id</a:t>
            </a:r>
            <a:r>
              <a:rPr lang="en-US" sz="900" dirty="0" smtClean="0"/>
              <a:t>", length = 10)</a:t>
            </a:r>
          </a:p>
          <a:p>
            <a:pPr>
              <a:buNone/>
            </a:pPr>
            <a:r>
              <a:rPr lang="en-US" sz="900" dirty="0" smtClean="0"/>
              <a:t>    private </a:t>
            </a:r>
            <a:r>
              <a:rPr lang="en-US" sz="900" dirty="0" err="1" smtClean="0"/>
              <a:t>int</a:t>
            </a:r>
            <a:r>
              <a:rPr lang="en-US" sz="900" dirty="0" smtClean="0"/>
              <a:t> </a:t>
            </a:r>
            <a:r>
              <a:rPr lang="en-US" sz="900" dirty="0" err="1" smtClean="0"/>
              <a:t>userId</a:t>
            </a:r>
            <a:r>
              <a:rPr lang="en-US" sz="900" dirty="0" smtClean="0"/>
              <a:t>;</a:t>
            </a:r>
          </a:p>
          <a:p>
            <a:pPr>
              <a:buNone/>
            </a:pPr>
            <a:r>
              <a:rPr lang="en-US" sz="900" dirty="0" smtClean="0"/>
              <a:t>    </a:t>
            </a:r>
          </a:p>
          <a:p>
            <a:pPr>
              <a:buNone/>
            </a:pPr>
            <a:r>
              <a:rPr lang="en-US" sz="900" dirty="0" smtClean="0"/>
              <a:t>    @Column(name = "</a:t>
            </a:r>
            <a:r>
              <a:rPr lang="en-US" sz="900" dirty="0" err="1" smtClean="0"/>
              <a:t>user_name</a:t>
            </a:r>
            <a:r>
              <a:rPr lang="en-US" sz="900" dirty="0" smtClean="0"/>
              <a:t>", length = 20)</a:t>
            </a:r>
          </a:p>
          <a:p>
            <a:pPr>
              <a:buNone/>
            </a:pPr>
            <a:r>
              <a:rPr lang="en-US" sz="900" dirty="0" smtClean="0"/>
              <a:t>    private String </a:t>
            </a:r>
            <a:r>
              <a:rPr lang="en-US" sz="900" dirty="0" err="1" smtClean="0"/>
              <a:t>userName</a:t>
            </a:r>
            <a:r>
              <a:rPr lang="en-US" sz="900" dirty="0" smtClean="0"/>
              <a:t>;</a:t>
            </a:r>
          </a:p>
          <a:p>
            <a:pPr>
              <a:buNone/>
            </a:pPr>
            <a:r>
              <a:rPr lang="en-US" sz="900" dirty="0" smtClean="0"/>
              <a:t>    </a:t>
            </a:r>
          </a:p>
          <a:p>
            <a:pPr>
              <a:buNone/>
            </a:pPr>
            <a:r>
              <a:rPr lang="en-US" sz="900" dirty="0" smtClean="0"/>
              <a:t>    @Column(name = "role", length = 20)</a:t>
            </a:r>
          </a:p>
          <a:p>
            <a:pPr>
              <a:buNone/>
            </a:pPr>
            <a:r>
              <a:rPr lang="en-US" sz="900" dirty="0" smtClean="0"/>
              <a:t>    private String role;</a:t>
            </a:r>
          </a:p>
          <a:p>
            <a:pPr>
              <a:buNone/>
            </a:pPr>
            <a:endParaRPr lang="en-US" sz="900" dirty="0" smtClean="0"/>
          </a:p>
          <a:p>
            <a:pPr>
              <a:buNone/>
            </a:pPr>
            <a:r>
              <a:rPr lang="en-US" sz="900" dirty="0" smtClean="0"/>
              <a:t>    public </a:t>
            </a:r>
            <a:r>
              <a:rPr lang="en-US" sz="900" dirty="0" err="1" smtClean="0"/>
              <a:t>int</a:t>
            </a:r>
            <a:r>
              <a:rPr lang="en-US" sz="900" dirty="0" smtClean="0"/>
              <a:t> </a:t>
            </a:r>
            <a:r>
              <a:rPr lang="en-US" sz="900" dirty="0" err="1" smtClean="0"/>
              <a:t>getUserId</a:t>
            </a:r>
            <a:r>
              <a:rPr lang="en-US" sz="900" dirty="0" smtClean="0"/>
              <a:t>() {</a:t>
            </a:r>
          </a:p>
          <a:p>
            <a:pPr>
              <a:buNone/>
            </a:pPr>
            <a:r>
              <a:rPr lang="en-US" sz="900" dirty="0" smtClean="0"/>
              <a:t>        return </a:t>
            </a:r>
            <a:r>
              <a:rPr lang="en-US" sz="900" dirty="0" err="1" smtClean="0"/>
              <a:t>userId</a:t>
            </a:r>
            <a:r>
              <a:rPr lang="en-US" sz="900" dirty="0" smtClean="0"/>
              <a:t>;</a:t>
            </a:r>
          </a:p>
          <a:p>
            <a:pPr>
              <a:buNone/>
            </a:pPr>
            <a:r>
              <a:rPr lang="en-US" sz="900" dirty="0" smtClean="0"/>
              <a:t>    }</a:t>
            </a:r>
          </a:p>
          <a:p>
            <a:pPr>
              <a:buNone/>
            </a:pPr>
            <a:endParaRPr lang="en-US" sz="900" dirty="0" smtClean="0"/>
          </a:p>
          <a:p>
            <a:pPr>
              <a:buNone/>
            </a:pPr>
            <a:r>
              <a:rPr lang="en-US" sz="900" dirty="0" smtClean="0"/>
              <a:t>    public void </a:t>
            </a:r>
            <a:r>
              <a:rPr lang="en-US" sz="900" dirty="0" err="1" smtClean="0"/>
              <a:t>setUserId</a:t>
            </a:r>
            <a:r>
              <a:rPr lang="en-US" sz="900" dirty="0" smtClean="0"/>
              <a:t>(</a:t>
            </a:r>
            <a:r>
              <a:rPr lang="en-US" sz="900" dirty="0" err="1" smtClean="0"/>
              <a:t>int</a:t>
            </a:r>
            <a:r>
              <a:rPr lang="en-US" sz="900" dirty="0" smtClean="0"/>
              <a:t> </a:t>
            </a:r>
            <a:r>
              <a:rPr lang="en-US" sz="900" dirty="0" err="1" smtClean="0"/>
              <a:t>userId</a:t>
            </a:r>
            <a:r>
              <a:rPr lang="en-US" sz="900" dirty="0" smtClean="0"/>
              <a:t>) {</a:t>
            </a:r>
          </a:p>
          <a:p>
            <a:pPr>
              <a:buNone/>
            </a:pPr>
            <a:r>
              <a:rPr lang="en-US" sz="900" dirty="0" smtClean="0"/>
              <a:t>        </a:t>
            </a:r>
            <a:r>
              <a:rPr lang="en-US" sz="900" dirty="0" err="1" smtClean="0"/>
              <a:t>this.userId</a:t>
            </a:r>
            <a:r>
              <a:rPr lang="en-US" sz="900" dirty="0" smtClean="0"/>
              <a:t> = </a:t>
            </a:r>
            <a:r>
              <a:rPr lang="en-US" sz="900" dirty="0" err="1" smtClean="0"/>
              <a:t>userId</a:t>
            </a:r>
            <a:r>
              <a:rPr lang="en-US" sz="900" dirty="0" smtClean="0"/>
              <a:t>;</a:t>
            </a:r>
          </a:p>
          <a:p>
            <a:pPr>
              <a:buNone/>
            </a:pPr>
            <a:r>
              <a:rPr lang="en-US" sz="900" dirty="0" smtClean="0"/>
              <a:t>    }</a:t>
            </a:r>
          </a:p>
          <a:p>
            <a:pPr>
              <a:buNone/>
            </a:pPr>
            <a:endParaRPr lang="en-US" sz="900" dirty="0" smtClean="0"/>
          </a:p>
          <a:p>
            <a:pPr>
              <a:buNone/>
            </a:pPr>
            <a:r>
              <a:rPr lang="en-US" sz="900" dirty="0" smtClean="0"/>
              <a:t>    public String </a:t>
            </a:r>
            <a:r>
              <a:rPr lang="en-US" sz="900" dirty="0" err="1" smtClean="0"/>
              <a:t>getUserName</a:t>
            </a:r>
            <a:r>
              <a:rPr lang="en-US" sz="900" dirty="0" smtClean="0"/>
              <a:t>() {</a:t>
            </a:r>
          </a:p>
          <a:p>
            <a:pPr>
              <a:buNone/>
            </a:pPr>
            <a:r>
              <a:rPr lang="en-US" sz="900" dirty="0" smtClean="0"/>
              <a:t>        return </a:t>
            </a:r>
            <a:r>
              <a:rPr lang="en-US" sz="900" dirty="0" err="1" smtClean="0"/>
              <a:t>userName</a:t>
            </a:r>
            <a:r>
              <a:rPr lang="en-US" sz="900" dirty="0" smtClean="0"/>
              <a:t>;</a:t>
            </a:r>
          </a:p>
          <a:p>
            <a:pPr>
              <a:buNone/>
            </a:pPr>
            <a:r>
              <a:rPr lang="en-US" sz="900" dirty="0" smtClean="0"/>
              <a:t>    }</a:t>
            </a:r>
          </a:p>
          <a:p>
            <a:pPr>
              <a:buNone/>
            </a:pPr>
            <a:endParaRPr lang="en-US" sz="900" dirty="0" smtClean="0"/>
          </a:p>
          <a:p>
            <a:pPr>
              <a:buNone/>
            </a:pPr>
            <a:r>
              <a:rPr lang="en-US" sz="900" dirty="0" smtClean="0"/>
              <a:t>    public void </a:t>
            </a:r>
            <a:r>
              <a:rPr lang="en-US" sz="900" dirty="0" err="1" smtClean="0"/>
              <a:t>setUserName</a:t>
            </a:r>
            <a:r>
              <a:rPr lang="en-US" sz="900" dirty="0" smtClean="0"/>
              <a:t>(String </a:t>
            </a:r>
            <a:r>
              <a:rPr lang="en-US" sz="900" dirty="0" err="1" smtClean="0"/>
              <a:t>userName</a:t>
            </a:r>
            <a:r>
              <a:rPr lang="en-US" sz="900" dirty="0" smtClean="0"/>
              <a:t>) {</a:t>
            </a:r>
          </a:p>
          <a:p>
            <a:pPr>
              <a:buNone/>
            </a:pPr>
            <a:r>
              <a:rPr lang="en-US" sz="900" dirty="0" smtClean="0"/>
              <a:t>        </a:t>
            </a:r>
            <a:r>
              <a:rPr lang="en-US" sz="900" dirty="0" err="1" smtClean="0"/>
              <a:t>this.userName</a:t>
            </a:r>
            <a:r>
              <a:rPr lang="en-US" sz="900" dirty="0" smtClean="0"/>
              <a:t> = </a:t>
            </a:r>
            <a:r>
              <a:rPr lang="en-US" sz="900" dirty="0" err="1" smtClean="0"/>
              <a:t>userName</a:t>
            </a:r>
            <a:r>
              <a:rPr lang="en-US" sz="900" dirty="0" smtClean="0"/>
              <a:t>;</a:t>
            </a:r>
          </a:p>
          <a:p>
            <a:pPr>
              <a:buNone/>
            </a:pPr>
            <a:r>
              <a:rPr lang="en-US" sz="900" dirty="0" smtClean="0"/>
              <a:t>    }</a:t>
            </a:r>
          </a:p>
          <a:p>
            <a:pPr>
              <a:buNone/>
            </a:pPr>
            <a:endParaRPr lang="en-US" sz="900" dirty="0" smtClean="0"/>
          </a:p>
          <a:p>
            <a:pPr>
              <a:buNone/>
            </a:pPr>
            <a:r>
              <a:rPr lang="en-US" sz="900" dirty="0" smtClean="0"/>
              <a:t>    public String </a:t>
            </a:r>
            <a:r>
              <a:rPr lang="en-US" sz="900" dirty="0" err="1" smtClean="0"/>
              <a:t>getRole</a:t>
            </a:r>
            <a:r>
              <a:rPr lang="en-US" sz="900" dirty="0" smtClean="0"/>
              <a:t>() {</a:t>
            </a:r>
          </a:p>
          <a:p>
            <a:pPr>
              <a:buNone/>
            </a:pPr>
            <a:r>
              <a:rPr lang="en-US" sz="900" dirty="0" smtClean="0"/>
              <a:t>        return role;</a:t>
            </a:r>
          </a:p>
          <a:p>
            <a:pPr>
              <a:buNone/>
            </a:pPr>
            <a:r>
              <a:rPr lang="en-US" sz="900" dirty="0" smtClean="0"/>
              <a:t>    }</a:t>
            </a:r>
          </a:p>
          <a:p>
            <a:pPr>
              <a:buNone/>
            </a:pPr>
            <a:endParaRPr lang="en-US" sz="900" dirty="0" smtClean="0"/>
          </a:p>
          <a:p>
            <a:pPr>
              <a:buNone/>
            </a:pPr>
            <a:r>
              <a:rPr lang="en-US" sz="900" dirty="0" smtClean="0"/>
              <a:t>    public void </a:t>
            </a:r>
            <a:r>
              <a:rPr lang="en-US" sz="900" dirty="0" err="1" smtClean="0"/>
              <a:t>setRole</a:t>
            </a:r>
            <a:r>
              <a:rPr lang="en-US" sz="900" dirty="0" smtClean="0"/>
              <a:t>(String role) {</a:t>
            </a:r>
          </a:p>
          <a:p>
            <a:pPr>
              <a:buNone/>
            </a:pPr>
            <a:r>
              <a:rPr lang="en-US" sz="900" dirty="0" smtClean="0"/>
              <a:t>        </a:t>
            </a:r>
            <a:r>
              <a:rPr lang="en-US" sz="900" dirty="0" err="1" smtClean="0"/>
              <a:t>this.role</a:t>
            </a:r>
            <a:r>
              <a:rPr lang="en-US" sz="900" dirty="0" smtClean="0"/>
              <a:t> = role;</a:t>
            </a:r>
          </a:p>
          <a:p>
            <a:pPr>
              <a:buNone/>
            </a:pPr>
            <a:r>
              <a:rPr lang="en-US" sz="900" dirty="0" smtClean="0"/>
              <a:t>    }</a:t>
            </a:r>
          </a:p>
          <a:p>
            <a:pPr>
              <a:buNone/>
            </a:pPr>
            <a:endParaRPr lang="en-US" sz="900" dirty="0" smtClean="0"/>
          </a:p>
          <a:p>
            <a:pPr>
              <a:buNone/>
            </a:pPr>
            <a:r>
              <a:rPr lang="en-US" sz="900" dirty="0" smtClean="0"/>
              <a:t>}</a:t>
            </a:r>
          </a:p>
          <a:p>
            <a:pPr>
              <a:buNone/>
            </a:pPr>
            <a:endParaRPr lang="en-US" sz="9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1000" b="1" dirty="0" smtClean="0"/>
              <a:t>DcmaServiceException.java</a:t>
            </a:r>
          </a:p>
          <a:p>
            <a:pPr>
              <a:buNone/>
            </a:pPr>
            <a:r>
              <a:rPr lang="en-US" sz="1000" dirty="0" smtClean="0"/>
              <a:t>package </a:t>
            </a:r>
            <a:r>
              <a:rPr lang="en-US" sz="1000" dirty="0" err="1" smtClean="0"/>
              <a:t>com.ctl.dcma.exception</a:t>
            </a:r>
            <a:r>
              <a:rPr lang="en-US" sz="1000" dirty="0" smtClean="0"/>
              <a:t>;</a:t>
            </a:r>
          </a:p>
          <a:p>
            <a:pPr>
              <a:buNone/>
            </a:pPr>
            <a:endParaRPr lang="en-US" sz="1000" dirty="0" smtClean="0"/>
          </a:p>
          <a:p>
            <a:pPr>
              <a:buNone/>
            </a:pPr>
            <a:r>
              <a:rPr lang="en-US" sz="1000" dirty="0" smtClean="0"/>
              <a:t>public class </a:t>
            </a:r>
            <a:r>
              <a:rPr lang="en-US" sz="1000" dirty="0" err="1" smtClean="0"/>
              <a:t>DcmaServiceException</a:t>
            </a:r>
            <a:r>
              <a:rPr lang="en-US" sz="1000" dirty="0" smtClean="0"/>
              <a:t> extends Exception {</a:t>
            </a:r>
          </a:p>
          <a:p>
            <a:pPr>
              <a:buNone/>
            </a:pPr>
            <a:r>
              <a:rPr lang="en-US" sz="1000" dirty="0" smtClean="0"/>
              <a:t>  </a:t>
            </a:r>
          </a:p>
          <a:p>
            <a:pPr>
              <a:buNone/>
            </a:pPr>
            <a:r>
              <a:rPr lang="en-US" sz="1000" dirty="0" smtClean="0"/>
              <a:t>    public </a:t>
            </a:r>
            <a:r>
              <a:rPr lang="en-US" sz="1000" dirty="0" err="1" smtClean="0"/>
              <a:t>DcmaServiceException</a:t>
            </a:r>
            <a:r>
              <a:rPr lang="en-US" sz="1000" dirty="0" smtClean="0"/>
              <a:t>(String message) {</a:t>
            </a:r>
          </a:p>
          <a:p>
            <a:pPr>
              <a:buNone/>
            </a:pPr>
            <a:r>
              <a:rPr lang="en-US" sz="1000" dirty="0" smtClean="0"/>
              <a:t>        super(message);</a:t>
            </a:r>
          </a:p>
          <a:p>
            <a:pPr>
              <a:buNone/>
            </a:pPr>
            <a:r>
              <a:rPr lang="en-US" sz="1000" dirty="0" smtClean="0"/>
              <a:t>    }</a:t>
            </a:r>
          </a:p>
          <a:p>
            <a:pPr>
              <a:buNone/>
            </a:pPr>
            <a:r>
              <a:rPr lang="en-US" sz="1000" dirty="0" smtClean="0"/>
              <a:t>    public </a:t>
            </a:r>
            <a:r>
              <a:rPr lang="en-US" sz="1000" dirty="0" err="1" smtClean="0"/>
              <a:t>DcmaServiceException</a:t>
            </a:r>
            <a:r>
              <a:rPr lang="en-US" sz="1000" dirty="0" smtClean="0"/>
              <a:t>(String message, </a:t>
            </a:r>
            <a:r>
              <a:rPr lang="en-US" sz="1000" dirty="0" err="1" smtClean="0"/>
              <a:t>Throwable</a:t>
            </a:r>
            <a:r>
              <a:rPr lang="en-US" sz="1000" dirty="0" smtClean="0"/>
              <a:t> cause) {</a:t>
            </a:r>
          </a:p>
          <a:p>
            <a:pPr>
              <a:buNone/>
            </a:pPr>
            <a:r>
              <a:rPr lang="en-US" sz="1000" dirty="0" smtClean="0"/>
              <a:t>        super(message, cause);</a:t>
            </a:r>
          </a:p>
          <a:p>
            <a:pPr>
              <a:buNone/>
            </a:pPr>
            <a:r>
              <a:rPr lang="en-US" sz="1000" dirty="0" smtClean="0"/>
              <a:t>    }</a:t>
            </a:r>
          </a:p>
          <a:p>
            <a:pPr>
              <a:buNone/>
            </a:pPr>
            <a:r>
              <a:rPr lang="en-US" sz="1000" dirty="0" smtClean="0"/>
              <a:t>    public </a:t>
            </a:r>
            <a:r>
              <a:rPr lang="en-US" sz="1000" dirty="0" err="1" smtClean="0"/>
              <a:t>DcmaServiceException</a:t>
            </a:r>
            <a:r>
              <a:rPr lang="en-US" sz="1000" dirty="0" smtClean="0"/>
              <a:t>(</a:t>
            </a:r>
            <a:r>
              <a:rPr lang="en-US" sz="1000" dirty="0" err="1" smtClean="0"/>
              <a:t>Throwable</a:t>
            </a:r>
            <a:r>
              <a:rPr lang="en-US" sz="1000" dirty="0" smtClean="0"/>
              <a:t> cause) {</a:t>
            </a:r>
          </a:p>
          <a:p>
            <a:pPr>
              <a:buNone/>
            </a:pPr>
            <a:r>
              <a:rPr lang="en-US" sz="1000" dirty="0" smtClean="0"/>
              <a:t>        super(cause);</a:t>
            </a:r>
          </a:p>
          <a:p>
            <a:pPr>
              <a:buNone/>
            </a:pPr>
            <a:r>
              <a:rPr lang="en-US" sz="1000" dirty="0" smtClean="0"/>
              <a:t>    }</a:t>
            </a:r>
          </a:p>
          <a:p>
            <a:pPr>
              <a:buNone/>
            </a:pPr>
            <a:endParaRPr lang="en-US" sz="1000" dirty="0" smtClean="0"/>
          </a:p>
          <a:p>
            <a:pPr>
              <a:buNone/>
            </a:pPr>
            <a:r>
              <a:rPr lang="en-US" sz="1000" dirty="0" smtClean="0"/>
              <a:t>}</a:t>
            </a:r>
          </a:p>
          <a:p>
            <a:pPr>
              <a:buNone/>
            </a:pPr>
            <a:r>
              <a:rPr lang="en-US" sz="1000" b="1" dirty="0" smtClean="0"/>
              <a:t>DcmaDAOException.java</a:t>
            </a:r>
          </a:p>
          <a:p>
            <a:pPr>
              <a:buNone/>
            </a:pPr>
            <a:r>
              <a:rPr lang="en-US" sz="1000" dirty="0" smtClean="0"/>
              <a:t>package </a:t>
            </a:r>
            <a:r>
              <a:rPr lang="en-US" sz="1000" dirty="0" err="1" smtClean="0"/>
              <a:t>com.ctl.dcma.exception</a:t>
            </a:r>
            <a:r>
              <a:rPr lang="en-US" sz="1000" dirty="0" smtClean="0"/>
              <a:t>;</a:t>
            </a:r>
          </a:p>
          <a:p>
            <a:pPr>
              <a:buNone/>
            </a:pPr>
            <a:r>
              <a:rPr lang="en-US" sz="1000" dirty="0" smtClean="0"/>
              <a:t>public class </a:t>
            </a:r>
            <a:r>
              <a:rPr lang="en-US" sz="1000" dirty="0" err="1" smtClean="0"/>
              <a:t>DcmaDAOException</a:t>
            </a:r>
            <a:r>
              <a:rPr lang="en-US" sz="1000" dirty="0" smtClean="0"/>
              <a:t> extends Exception {</a:t>
            </a:r>
          </a:p>
          <a:p>
            <a:pPr>
              <a:buNone/>
            </a:pPr>
            <a:r>
              <a:rPr lang="en-US" sz="1000" dirty="0" smtClean="0"/>
              <a:t>    public </a:t>
            </a:r>
            <a:r>
              <a:rPr lang="en-US" sz="1000" dirty="0" err="1" smtClean="0"/>
              <a:t>DcmaDAOException</a:t>
            </a:r>
            <a:r>
              <a:rPr lang="en-US" sz="1000" dirty="0" smtClean="0"/>
              <a:t>(String message) {</a:t>
            </a:r>
          </a:p>
          <a:p>
            <a:pPr>
              <a:buNone/>
            </a:pPr>
            <a:r>
              <a:rPr lang="en-US" sz="1000" dirty="0" smtClean="0"/>
              <a:t>        super(message);</a:t>
            </a:r>
          </a:p>
          <a:p>
            <a:pPr>
              <a:buNone/>
            </a:pPr>
            <a:r>
              <a:rPr lang="en-US" sz="1000" dirty="0" smtClean="0"/>
              <a:t>    }</a:t>
            </a:r>
          </a:p>
          <a:p>
            <a:pPr>
              <a:buNone/>
            </a:pPr>
            <a:r>
              <a:rPr lang="en-US" sz="1000" dirty="0" smtClean="0"/>
              <a:t>    public </a:t>
            </a:r>
            <a:r>
              <a:rPr lang="en-US" sz="1000" dirty="0" err="1" smtClean="0"/>
              <a:t>DcmaDAOException</a:t>
            </a:r>
            <a:r>
              <a:rPr lang="en-US" sz="1000" dirty="0" smtClean="0"/>
              <a:t>(String message, </a:t>
            </a:r>
            <a:r>
              <a:rPr lang="en-US" sz="1000" dirty="0" err="1" smtClean="0"/>
              <a:t>Throwable</a:t>
            </a:r>
            <a:r>
              <a:rPr lang="en-US" sz="1000" dirty="0" smtClean="0"/>
              <a:t> cause) {</a:t>
            </a:r>
          </a:p>
          <a:p>
            <a:pPr>
              <a:buNone/>
            </a:pPr>
            <a:r>
              <a:rPr lang="en-US" sz="1000" dirty="0" smtClean="0"/>
              <a:t>        super(message, cause);</a:t>
            </a:r>
          </a:p>
          <a:p>
            <a:pPr>
              <a:buNone/>
            </a:pPr>
            <a:r>
              <a:rPr lang="en-US" sz="1000" dirty="0" smtClean="0"/>
              <a:t>    }</a:t>
            </a:r>
          </a:p>
          <a:p>
            <a:pPr>
              <a:buNone/>
            </a:pPr>
            <a:r>
              <a:rPr lang="en-US" sz="1000" dirty="0" smtClean="0"/>
              <a:t>    public </a:t>
            </a:r>
            <a:r>
              <a:rPr lang="en-US" sz="1000" dirty="0" err="1" smtClean="0"/>
              <a:t>DcmaDAOException</a:t>
            </a:r>
            <a:r>
              <a:rPr lang="en-US" sz="1000" dirty="0" smtClean="0"/>
              <a:t>(</a:t>
            </a:r>
            <a:r>
              <a:rPr lang="en-US" sz="1000" dirty="0" err="1" smtClean="0"/>
              <a:t>Throwable</a:t>
            </a:r>
            <a:r>
              <a:rPr lang="en-US" sz="1000" dirty="0" smtClean="0"/>
              <a:t> cause) {</a:t>
            </a:r>
          </a:p>
          <a:p>
            <a:pPr>
              <a:buNone/>
            </a:pPr>
            <a:r>
              <a:rPr lang="en-US" sz="1000" dirty="0" smtClean="0"/>
              <a:t>        super(cause);</a:t>
            </a:r>
          </a:p>
          <a:p>
            <a:pPr>
              <a:buNone/>
            </a:pPr>
            <a:r>
              <a:rPr lang="en-US" sz="1000" dirty="0" smtClean="0"/>
              <a:t>    }</a:t>
            </a:r>
          </a:p>
          <a:p>
            <a:pPr>
              <a:buNone/>
            </a:pPr>
            <a:r>
              <a:rPr lang="en-US" sz="1000" dirty="0" smtClean="0"/>
              <a:t>}</a:t>
            </a:r>
          </a:p>
          <a:p>
            <a:pPr>
              <a:buNone/>
            </a:pPr>
            <a:endParaRPr lang="en-US" sz="1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000" dirty="0" smtClean="0"/>
              <a:t>applicationContext.xml</a:t>
            </a:r>
            <a:endParaRPr lang="en-US" sz="2000" dirty="0"/>
          </a:p>
        </p:txBody>
      </p:sp>
      <p:sp>
        <p:nvSpPr>
          <p:cNvPr id="3" name="Content Placeholder 2"/>
          <p:cNvSpPr>
            <a:spLocks noGrp="1"/>
          </p:cNvSpPr>
          <p:nvPr>
            <p:ph idx="1"/>
          </p:nvPr>
        </p:nvSpPr>
        <p:spPr>
          <a:xfrm>
            <a:off x="457200" y="685800"/>
            <a:ext cx="8229600" cy="5867400"/>
          </a:xfrm>
        </p:spPr>
        <p:txBody>
          <a:bodyPr>
            <a:noAutofit/>
          </a:bodyPr>
          <a:lstStyle/>
          <a:p>
            <a:pPr>
              <a:buNone/>
            </a:pPr>
            <a:r>
              <a:rPr lang="en-US" sz="1000" dirty="0" smtClean="0"/>
              <a:t>&lt;?xml version="1.0" encoding="UTF-8"?&gt;</a:t>
            </a:r>
          </a:p>
          <a:p>
            <a:pPr>
              <a:buNone/>
            </a:pPr>
            <a:r>
              <a:rPr lang="en-US" sz="1000" dirty="0" smtClean="0"/>
              <a:t>&lt;beans ---&gt;</a:t>
            </a:r>
          </a:p>
          <a:p>
            <a:pPr>
              <a:buNone/>
            </a:pPr>
            <a:r>
              <a:rPr lang="en-US" sz="1000" dirty="0" smtClean="0"/>
              <a:t>	&lt;</a:t>
            </a:r>
            <a:r>
              <a:rPr lang="en-US" sz="1000" dirty="0" err="1" smtClean="0"/>
              <a:t>context:component</a:t>
            </a:r>
            <a:r>
              <a:rPr lang="en-US" sz="1000" dirty="0" smtClean="0"/>
              <a:t>-scan</a:t>
            </a:r>
          </a:p>
          <a:p>
            <a:pPr>
              <a:buNone/>
            </a:pPr>
            <a:r>
              <a:rPr lang="en-US" sz="1000" dirty="0" smtClean="0"/>
              <a:t>		base-package="</a:t>
            </a:r>
            <a:r>
              <a:rPr lang="en-US" sz="1000" dirty="0" err="1" smtClean="0"/>
              <a:t>com.ctl.dcma.service,com.ctl.dcma.dao,com.ctl.dcma.commons</a:t>
            </a:r>
            <a:r>
              <a:rPr lang="en-US" sz="1000" dirty="0" smtClean="0"/>
              <a:t>" /&gt;</a:t>
            </a:r>
          </a:p>
          <a:p>
            <a:pPr>
              <a:buNone/>
            </a:pPr>
            <a:r>
              <a:rPr lang="en-US" sz="1000" dirty="0" smtClean="0"/>
              <a:t>	&lt;bean id="</a:t>
            </a:r>
            <a:r>
              <a:rPr lang="en-US" sz="1000" dirty="0" err="1" smtClean="0"/>
              <a:t>propertyConfigurer</a:t>
            </a:r>
            <a:r>
              <a:rPr lang="en-US" sz="1000" dirty="0" smtClean="0"/>
              <a:t>"</a:t>
            </a:r>
          </a:p>
          <a:p>
            <a:pPr>
              <a:buNone/>
            </a:pPr>
            <a:r>
              <a:rPr lang="en-US" sz="1000" dirty="0" smtClean="0"/>
              <a:t>		class="org.springframework.beans.factory.config.PropertyPlaceholderConfigurer"</a:t>
            </a:r>
          </a:p>
          <a:p>
            <a:pPr>
              <a:buNone/>
            </a:pPr>
            <a:r>
              <a:rPr lang="en-US" sz="1000" dirty="0" smtClean="0"/>
              <a:t>		p:location="/WEB-INF/classes/properties/</a:t>
            </a:r>
            <a:r>
              <a:rPr lang="en-US" sz="1000" dirty="0" err="1" smtClean="0"/>
              <a:t>application.properties</a:t>
            </a:r>
            <a:r>
              <a:rPr lang="en-US" sz="1000" dirty="0" smtClean="0"/>
              <a:t>" /&gt;</a:t>
            </a:r>
          </a:p>
          <a:p>
            <a:pPr>
              <a:buNone/>
            </a:pPr>
            <a:endParaRPr lang="en-US" sz="1000" dirty="0" smtClean="0"/>
          </a:p>
          <a:p>
            <a:pPr>
              <a:buNone/>
            </a:pPr>
            <a:r>
              <a:rPr lang="en-US" sz="1000" dirty="0" smtClean="0"/>
              <a:t>	&lt;bean id="</a:t>
            </a:r>
            <a:r>
              <a:rPr lang="en-US" sz="1000" dirty="0" err="1" smtClean="0"/>
              <a:t>dataSource</a:t>
            </a:r>
            <a:r>
              <a:rPr lang="en-US" sz="1000" dirty="0" smtClean="0"/>
              <a:t>" class="</a:t>
            </a:r>
            <a:r>
              <a:rPr lang="en-US" sz="1000" dirty="0" err="1" smtClean="0"/>
              <a:t>org.apache.commons.dbcp.BasicDataSource</a:t>
            </a:r>
            <a:r>
              <a:rPr lang="en-US" sz="1000" dirty="0" smtClean="0"/>
              <a:t>"&gt;</a:t>
            </a:r>
          </a:p>
          <a:p>
            <a:pPr>
              <a:buNone/>
            </a:pPr>
            <a:r>
              <a:rPr lang="en-US" sz="1000" dirty="0" smtClean="0"/>
              <a:t>		&lt;property name="</a:t>
            </a:r>
            <a:r>
              <a:rPr lang="en-US" sz="1000" dirty="0" err="1" smtClean="0"/>
              <a:t>driverClassName</a:t>
            </a:r>
            <a:r>
              <a:rPr lang="en-US" sz="1000" dirty="0" smtClean="0"/>
              <a:t>" value="</a:t>
            </a:r>
            <a:r>
              <a:rPr lang="en-US" sz="1000" dirty="0" err="1" smtClean="0"/>
              <a:t>oracle.jdbc.driver.OracleDriver</a:t>
            </a:r>
            <a:r>
              <a:rPr lang="en-US" sz="1000" dirty="0" smtClean="0"/>
              <a:t>" /&gt;</a:t>
            </a:r>
          </a:p>
          <a:p>
            <a:pPr>
              <a:buNone/>
            </a:pPr>
            <a:r>
              <a:rPr lang="en-US" sz="1000" dirty="0" smtClean="0"/>
              <a:t>		&lt;property name="</a:t>
            </a:r>
            <a:r>
              <a:rPr lang="en-US" sz="1000" dirty="0" err="1" smtClean="0"/>
              <a:t>url</a:t>
            </a:r>
            <a:r>
              <a:rPr lang="en-US" sz="1000" dirty="0" smtClean="0"/>
              <a:t>" value="${db.url}" /&gt;</a:t>
            </a:r>
          </a:p>
          <a:p>
            <a:pPr>
              <a:buNone/>
            </a:pPr>
            <a:r>
              <a:rPr lang="en-US" sz="1000" dirty="0" smtClean="0"/>
              <a:t>		&lt;property name="username" value="${</a:t>
            </a:r>
            <a:r>
              <a:rPr lang="en-US" sz="1000" dirty="0" err="1" smtClean="0"/>
              <a:t>db.username</a:t>
            </a:r>
            <a:r>
              <a:rPr lang="en-US" sz="1000" dirty="0" smtClean="0"/>
              <a:t>}" /&gt;</a:t>
            </a:r>
          </a:p>
          <a:p>
            <a:pPr>
              <a:buNone/>
            </a:pPr>
            <a:r>
              <a:rPr lang="en-US" sz="1000" dirty="0" smtClean="0"/>
              <a:t>		&lt;property name="password" value="${</a:t>
            </a:r>
            <a:r>
              <a:rPr lang="en-US" sz="1000" dirty="0" err="1" smtClean="0"/>
              <a:t>db.password</a:t>
            </a:r>
            <a:r>
              <a:rPr lang="en-US" sz="1000" dirty="0" smtClean="0"/>
              <a:t>}" /&gt;</a:t>
            </a:r>
          </a:p>
          <a:p>
            <a:pPr>
              <a:buNone/>
            </a:pPr>
            <a:r>
              <a:rPr lang="en-US" sz="1000" dirty="0" smtClean="0"/>
              <a:t>	&lt;/bean&gt; </a:t>
            </a:r>
          </a:p>
          <a:p>
            <a:pPr>
              <a:buNone/>
            </a:pPr>
            <a:r>
              <a:rPr lang="en-US" sz="1000" dirty="0" smtClean="0"/>
              <a:t>	&lt;bean id="</a:t>
            </a:r>
            <a:r>
              <a:rPr lang="en-US" sz="1000" dirty="0" err="1" smtClean="0"/>
              <a:t>sessionFactory</a:t>
            </a:r>
            <a:r>
              <a:rPr lang="en-US" sz="1000" dirty="0" smtClean="0"/>
              <a:t>"</a:t>
            </a:r>
          </a:p>
          <a:p>
            <a:pPr>
              <a:buNone/>
            </a:pPr>
            <a:r>
              <a:rPr lang="en-US" sz="1000" dirty="0" smtClean="0"/>
              <a:t>		class="org.springframework.orm.hibernate3.annotation.AnnotationSessionFactoryBean"</a:t>
            </a:r>
          </a:p>
          <a:p>
            <a:pPr>
              <a:buNone/>
            </a:pPr>
            <a:r>
              <a:rPr lang="en-US" sz="1000" dirty="0" smtClean="0"/>
              <a:t>	  	p:dataSource-ref="</a:t>
            </a:r>
            <a:r>
              <a:rPr lang="en-US" sz="1000" dirty="0" err="1" smtClean="0"/>
              <a:t>dataSource</a:t>
            </a:r>
            <a:r>
              <a:rPr lang="en-US" sz="1000" dirty="0" smtClean="0"/>
              <a:t>"     </a:t>
            </a:r>
          </a:p>
          <a:p>
            <a:pPr>
              <a:buNone/>
            </a:pPr>
            <a:r>
              <a:rPr lang="en-US" sz="1000" dirty="0" smtClean="0"/>
              <a:t>		p:configurationClass="</a:t>
            </a:r>
            <a:r>
              <a:rPr lang="en-US" sz="1000" dirty="0" err="1" smtClean="0"/>
              <a:t>org.hibernate.cfg.AnnotationConfiguration</a:t>
            </a:r>
            <a:r>
              <a:rPr lang="en-US" sz="1000" dirty="0" smtClean="0"/>
              <a:t>"  </a:t>
            </a:r>
          </a:p>
          <a:p>
            <a:pPr>
              <a:buNone/>
            </a:pPr>
            <a:r>
              <a:rPr lang="en-US" sz="1000" dirty="0" smtClean="0"/>
              <a:t>		p:packagesToScan="</a:t>
            </a:r>
            <a:r>
              <a:rPr lang="en-US" sz="1000" dirty="0" err="1" smtClean="0"/>
              <a:t>com.ctl.dcma.model</a:t>
            </a:r>
            <a:r>
              <a:rPr lang="en-US" sz="1000" dirty="0" smtClean="0"/>
              <a:t>" &gt;</a:t>
            </a:r>
          </a:p>
          <a:p>
            <a:pPr>
              <a:buNone/>
            </a:pPr>
            <a:endParaRPr lang="en-US" sz="1000" dirty="0" smtClean="0"/>
          </a:p>
          <a:p>
            <a:pPr>
              <a:buNone/>
            </a:pPr>
            <a:r>
              <a:rPr lang="en-US" sz="1000" dirty="0" smtClean="0"/>
              <a:t>		&lt;property name="</a:t>
            </a:r>
            <a:r>
              <a:rPr lang="en-US" sz="1000" dirty="0" err="1" smtClean="0"/>
              <a:t>hibernateProperties</a:t>
            </a:r>
            <a:r>
              <a:rPr lang="en-US" sz="1000" dirty="0" smtClean="0"/>
              <a:t>"&gt;</a:t>
            </a:r>
          </a:p>
          <a:p>
            <a:pPr>
              <a:buNone/>
            </a:pPr>
            <a:r>
              <a:rPr lang="en-US" sz="1000" dirty="0" smtClean="0"/>
              <a:t>			&lt;props&gt;</a:t>
            </a:r>
          </a:p>
          <a:p>
            <a:pPr>
              <a:buNone/>
            </a:pPr>
            <a:r>
              <a:rPr lang="en-US" sz="1000" dirty="0" smtClean="0"/>
              <a:t>				&lt;prop key="</a:t>
            </a:r>
            <a:r>
              <a:rPr lang="en-US" sz="1000" dirty="0" err="1" smtClean="0"/>
              <a:t>hibernate.dialect</a:t>
            </a:r>
            <a:r>
              <a:rPr lang="en-US" sz="1000" dirty="0" smtClean="0"/>
              <a:t>"&gt;org.hibernate.dialect.Oracle9Dialect&lt;/prop&gt;</a:t>
            </a:r>
          </a:p>
          <a:p>
            <a:pPr>
              <a:buNone/>
            </a:pPr>
            <a:r>
              <a:rPr lang="en-US" sz="1000" dirty="0" smtClean="0"/>
              <a:t>				&lt;prop key="</a:t>
            </a:r>
            <a:r>
              <a:rPr lang="en-US" sz="1000" dirty="0" err="1" smtClean="0"/>
              <a:t>hibernate.show_sql</a:t>
            </a:r>
            <a:r>
              <a:rPr lang="en-US" sz="1000" dirty="0" smtClean="0"/>
              <a:t>"&gt;true&lt;/prop&gt;</a:t>
            </a:r>
          </a:p>
          <a:p>
            <a:pPr>
              <a:buNone/>
            </a:pPr>
            <a:r>
              <a:rPr lang="en-US" sz="1000" dirty="0" smtClean="0"/>
              <a:t>				&lt;prop key="</a:t>
            </a:r>
            <a:r>
              <a:rPr lang="en-US" sz="1000" dirty="0" err="1" smtClean="0"/>
              <a:t>hibernate.format_sql</a:t>
            </a:r>
            <a:r>
              <a:rPr lang="en-US" sz="1000" dirty="0" smtClean="0"/>
              <a:t>"&gt;false&lt;/prop&gt;</a:t>
            </a:r>
          </a:p>
          <a:p>
            <a:pPr>
              <a:buNone/>
            </a:pPr>
            <a:r>
              <a:rPr lang="en-US" sz="1000" dirty="0" smtClean="0"/>
              <a:t>			&lt;/props&gt;</a:t>
            </a:r>
          </a:p>
          <a:p>
            <a:pPr>
              <a:buNone/>
            </a:pPr>
            <a:r>
              <a:rPr lang="en-US" sz="1000" dirty="0" smtClean="0"/>
              <a:t>		&lt;/property&gt;</a:t>
            </a:r>
          </a:p>
          <a:p>
            <a:pPr>
              <a:buNone/>
            </a:pPr>
            <a:r>
              <a:rPr lang="en-US" sz="1000" dirty="0" smtClean="0"/>
              <a:t>	&lt;/bean&gt;</a:t>
            </a:r>
          </a:p>
          <a:p>
            <a:pPr>
              <a:buNone/>
            </a:pPr>
            <a:r>
              <a:rPr lang="en-US" sz="1000" dirty="0" smtClean="0"/>
              <a:t>	&lt;bean id="</a:t>
            </a:r>
            <a:r>
              <a:rPr lang="en-US" sz="1000" dirty="0" err="1" smtClean="0"/>
              <a:t>txManager</a:t>
            </a:r>
            <a:r>
              <a:rPr lang="en-US" sz="1000" dirty="0" smtClean="0"/>
              <a:t>" class="org.springframework.orm.hibernate3.HibernateTransactionManager"&gt;</a:t>
            </a:r>
          </a:p>
          <a:p>
            <a:pPr>
              <a:buNone/>
            </a:pPr>
            <a:r>
              <a:rPr lang="en-US" sz="1000" dirty="0" smtClean="0"/>
              <a:t>		&lt;property name="</a:t>
            </a:r>
            <a:r>
              <a:rPr lang="en-US" sz="1000" dirty="0" err="1" smtClean="0"/>
              <a:t>sessionFactory</a:t>
            </a:r>
            <a:r>
              <a:rPr lang="en-US" sz="1000" dirty="0" smtClean="0"/>
              <a:t>" ref="</a:t>
            </a:r>
            <a:r>
              <a:rPr lang="en-US" sz="1000" dirty="0" err="1" smtClean="0"/>
              <a:t>sessionFactory</a:t>
            </a:r>
            <a:r>
              <a:rPr lang="en-US" sz="1000" dirty="0" smtClean="0"/>
              <a:t>" /&gt;</a:t>
            </a:r>
          </a:p>
          <a:p>
            <a:pPr>
              <a:buNone/>
            </a:pPr>
            <a:r>
              <a:rPr lang="en-US" sz="1000" dirty="0" smtClean="0"/>
              <a:t>	&lt;/bean&gt;</a:t>
            </a:r>
          </a:p>
          <a:p>
            <a:pPr>
              <a:buNone/>
            </a:pPr>
            <a:r>
              <a:rPr lang="en-US" sz="1000" dirty="0" smtClean="0"/>
              <a:t>&lt;/beans&gt;</a:t>
            </a:r>
            <a:endParaRPr lang="en-US" sz="1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IN" sz="2100" b="1" u="sng" dirty="0" smtClean="0"/>
              <a:t>I18N:</a:t>
            </a:r>
          </a:p>
          <a:p>
            <a:pPr>
              <a:buNone/>
            </a:pPr>
            <a:r>
              <a:rPr lang="en-IN" sz="1600" b="1" dirty="0" smtClean="0"/>
              <a:t>Step 1</a:t>
            </a:r>
            <a:r>
              <a:rPr lang="en-IN" sz="1600" dirty="0" smtClean="0"/>
              <a:t>:create  </a:t>
            </a:r>
            <a:r>
              <a:rPr lang="en-IN" sz="1600" dirty="0" err="1" smtClean="0"/>
              <a:t>messages.properties</a:t>
            </a:r>
            <a:r>
              <a:rPr lang="en-IN" sz="1600" dirty="0" smtClean="0"/>
              <a:t> and </a:t>
            </a:r>
            <a:r>
              <a:rPr lang="en-IN" sz="1600" dirty="0" err="1" smtClean="0"/>
              <a:t>messages_en.properties</a:t>
            </a:r>
            <a:r>
              <a:rPr lang="en-IN" sz="1600" dirty="0" smtClean="0"/>
              <a:t> files and put the form </a:t>
            </a:r>
            <a:r>
              <a:rPr lang="en-IN" sz="1600" dirty="0" err="1" smtClean="0"/>
              <a:t>lables</a:t>
            </a:r>
            <a:r>
              <a:rPr lang="en-IN" sz="1600" dirty="0" smtClean="0"/>
              <a:t> as key ,value pairs</a:t>
            </a:r>
            <a:endParaRPr lang="en-US" sz="1600" dirty="0" smtClean="0"/>
          </a:p>
          <a:p>
            <a:pPr>
              <a:buNone/>
            </a:pPr>
            <a:r>
              <a:rPr lang="en-IN" sz="1600" dirty="0" smtClean="0"/>
              <a:t> </a:t>
            </a:r>
            <a:endParaRPr lang="en-US" sz="1600" dirty="0" smtClean="0"/>
          </a:p>
          <a:p>
            <a:pPr>
              <a:buNone/>
            </a:pPr>
            <a:r>
              <a:rPr lang="en-IN" sz="1600" dirty="0" smtClean="0"/>
              <a:t>Example: </a:t>
            </a:r>
            <a:r>
              <a:rPr lang="en-IN" sz="1600" dirty="0" err="1" smtClean="0"/>
              <a:t>user.list</a:t>
            </a:r>
            <a:r>
              <a:rPr lang="en-IN" sz="1600" dirty="0" smtClean="0"/>
              <a:t>=List of User Details</a:t>
            </a:r>
            <a:endParaRPr lang="en-US" sz="1600" dirty="0" smtClean="0"/>
          </a:p>
          <a:p>
            <a:pPr>
              <a:buNone/>
            </a:pPr>
            <a:r>
              <a:rPr lang="en-IN" sz="1600" dirty="0" smtClean="0"/>
              <a:t>	     form.label.user.id=Enter User Id     </a:t>
            </a:r>
            <a:endParaRPr lang="en-US" sz="1600" dirty="0" smtClean="0"/>
          </a:p>
          <a:p>
            <a:pPr>
              <a:buNone/>
            </a:pPr>
            <a:r>
              <a:rPr lang="en-IN" sz="1600" dirty="0" smtClean="0"/>
              <a:t> </a:t>
            </a:r>
            <a:endParaRPr lang="en-US" sz="1600" dirty="0" smtClean="0"/>
          </a:p>
          <a:p>
            <a:pPr>
              <a:buNone/>
            </a:pPr>
            <a:r>
              <a:rPr lang="en-IN" sz="1600" b="1" dirty="0" smtClean="0"/>
              <a:t>Step 2</a:t>
            </a:r>
            <a:r>
              <a:rPr lang="en-IN" sz="1600" dirty="0" smtClean="0"/>
              <a:t>: Configure the </a:t>
            </a:r>
            <a:r>
              <a:rPr lang="en-IN" sz="1600" dirty="0" err="1" smtClean="0"/>
              <a:t>ReloadableResourceBundleMessageSource</a:t>
            </a:r>
            <a:r>
              <a:rPr lang="en-IN" sz="1600" dirty="0" smtClean="0"/>
              <a:t> in &lt;</a:t>
            </a:r>
            <a:r>
              <a:rPr lang="en-IN" sz="1600" dirty="0" err="1" smtClean="0"/>
              <a:t>servlet</a:t>
            </a:r>
            <a:r>
              <a:rPr lang="en-IN" sz="1600" dirty="0" smtClean="0"/>
              <a:t>-name&gt;-servlet.xml file.</a:t>
            </a:r>
            <a:endParaRPr lang="en-US" sz="1600" dirty="0" smtClean="0"/>
          </a:p>
          <a:p>
            <a:pPr>
              <a:buNone/>
            </a:pPr>
            <a:r>
              <a:rPr lang="en-IN" sz="1600" dirty="0" smtClean="0"/>
              <a:t> </a:t>
            </a:r>
            <a:endParaRPr lang="en-US" sz="1600" dirty="0" smtClean="0"/>
          </a:p>
          <a:p>
            <a:pPr>
              <a:buNone/>
            </a:pPr>
            <a:r>
              <a:rPr lang="en-IN" sz="1600" dirty="0" smtClean="0">
                <a:solidFill>
                  <a:srgbClr val="00B050"/>
                </a:solidFill>
              </a:rPr>
              <a:t>  &lt;bean id=</a:t>
            </a:r>
            <a:r>
              <a:rPr lang="en-IN" sz="1600" i="1" dirty="0" smtClean="0">
                <a:solidFill>
                  <a:srgbClr val="00B050"/>
                </a:solidFill>
              </a:rPr>
              <a:t>"</a:t>
            </a:r>
            <a:r>
              <a:rPr lang="en-IN" sz="1600" i="1" dirty="0" err="1" smtClean="0">
                <a:solidFill>
                  <a:srgbClr val="00B050"/>
                </a:solidFill>
              </a:rPr>
              <a:t>messageSource</a:t>
            </a:r>
            <a:r>
              <a:rPr lang="en-IN" sz="1600" i="1" dirty="0" smtClean="0">
                <a:solidFill>
                  <a:srgbClr val="00B050"/>
                </a:solidFill>
              </a:rPr>
              <a:t>"</a:t>
            </a:r>
            <a:r>
              <a:rPr lang="en-IN" sz="1600" dirty="0" smtClean="0">
                <a:solidFill>
                  <a:srgbClr val="00B050"/>
                </a:solidFill>
              </a:rPr>
              <a:t> class=</a:t>
            </a:r>
            <a:r>
              <a:rPr lang="en-IN" sz="1600" i="1" dirty="0" smtClean="0">
                <a:solidFill>
                  <a:srgbClr val="00B050"/>
                </a:solidFill>
              </a:rPr>
              <a:t>"org.springframework.context.support.ReloadableResourceBundleMessageSource"</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&lt;property name=</a:t>
            </a:r>
            <a:r>
              <a:rPr lang="en-IN" sz="1600" i="1" dirty="0" smtClean="0">
                <a:solidFill>
                  <a:srgbClr val="00B050"/>
                </a:solidFill>
              </a:rPr>
              <a:t>"</a:t>
            </a:r>
            <a:r>
              <a:rPr lang="en-IN" sz="1600" i="1" dirty="0" err="1" smtClean="0">
                <a:solidFill>
                  <a:srgbClr val="00B050"/>
                </a:solidFill>
              </a:rPr>
              <a:t>basenames</a:t>
            </a:r>
            <a:r>
              <a:rPr lang="en-IN" sz="1600" i="1" dirty="0" smtClean="0">
                <a:solidFill>
                  <a:srgbClr val="00B050"/>
                </a:solidFill>
              </a:rPr>
              <a:t>"</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&lt;list&gt;</a:t>
            </a:r>
            <a:endParaRPr lang="en-US" sz="1600" dirty="0" smtClean="0">
              <a:solidFill>
                <a:srgbClr val="00B050"/>
              </a:solidFill>
            </a:endParaRPr>
          </a:p>
          <a:p>
            <a:pPr>
              <a:buNone/>
            </a:pPr>
            <a:r>
              <a:rPr lang="en-IN" sz="1600" dirty="0" smtClean="0">
                <a:solidFill>
                  <a:srgbClr val="00B050"/>
                </a:solidFill>
              </a:rPr>
              <a:t>                &lt;value&gt;</a:t>
            </a:r>
            <a:r>
              <a:rPr lang="en-IN" sz="1600" dirty="0" err="1" smtClean="0">
                <a:solidFill>
                  <a:srgbClr val="00B050"/>
                </a:solidFill>
              </a:rPr>
              <a:t>classpath:properties</a:t>
            </a:r>
            <a:r>
              <a:rPr lang="en-IN" sz="1600" dirty="0" smtClean="0">
                <a:solidFill>
                  <a:srgbClr val="00B050"/>
                </a:solidFill>
              </a:rPr>
              <a:t>/messages&lt;/value&gt;</a:t>
            </a:r>
            <a:endParaRPr lang="en-US" sz="1600" dirty="0" smtClean="0">
              <a:solidFill>
                <a:srgbClr val="00B050"/>
              </a:solidFill>
            </a:endParaRPr>
          </a:p>
          <a:p>
            <a:pPr>
              <a:buNone/>
            </a:pPr>
            <a:r>
              <a:rPr lang="en-IN" sz="1600" dirty="0" smtClean="0">
                <a:solidFill>
                  <a:srgbClr val="00B050"/>
                </a:solidFill>
              </a:rPr>
              <a:t>                &lt;value&gt;</a:t>
            </a:r>
            <a:r>
              <a:rPr lang="en-IN" sz="1600" dirty="0" err="1" smtClean="0">
                <a:solidFill>
                  <a:srgbClr val="00B050"/>
                </a:solidFill>
              </a:rPr>
              <a:t>classpath:properties</a:t>
            </a:r>
            <a:r>
              <a:rPr lang="en-IN" sz="1600" dirty="0" smtClean="0">
                <a:solidFill>
                  <a:srgbClr val="00B050"/>
                </a:solidFill>
              </a:rPr>
              <a:t>/</a:t>
            </a:r>
            <a:r>
              <a:rPr lang="en-IN" sz="1600" dirty="0" err="1" smtClean="0">
                <a:solidFill>
                  <a:srgbClr val="00B050"/>
                </a:solidFill>
              </a:rPr>
              <a:t>ValidationMessages</a:t>
            </a:r>
            <a:r>
              <a:rPr lang="en-IN" sz="1600" dirty="0" smtClean="0">
                <a:solidFill>
                  <a:srgbClr val="00B050"/>
                </a:solidFill>
              </a:rPr>
              <a:t>&lt;/value&gt;</a:t>
            </a:r>
            <a:endParaRPr lang="en-US" sz="1600" dirty="0" smtClean="0">
              <a:solidFill>
                <a:srgbClr val="00B050"/>
              </a:solidFill>
            </a:endParaRPr>
          </a:p>
          <a:p>
            <a:pPr>
              <a:buNone/>
            </a:pPr>
            <a:r>
              <a:rPr lang="en-IN" sz="1600" dirty="0" smtClean="0">
                <a:solidFill>
                  <a:srgbClr val="00B050"/>
                </a:solidFill>
              </a:rPr>
              <a:t>            &lt;/list&gt;            </a:t>
            </a:r>
            <a:endParaRPr lang="en-US" sz="1600" dirty="0" smtClean="0">
              <a:solidFill>
                <a:srgbClr val="00B050"/>
              </a:solidFill>
            </a:endParaRPr>
          </a:p>
          <a:p>
            <a:pPr>
              <a:buNone/>
            </a:pPr>
            <a:r>
              <a:rPr lang="en-IN" sz="1600" dirty="0" smtClean="0">
                <a:solidFill>
                  <a:srgbClr val="00B050"/>
                </a:solidFill>
              </a:rPr>
              <a:t>        &lt;/property&gt;</a:t>
            </a:r>
            <a:endParaRPr lang="en-US" sz="1600" dirty="0" smtClean="0">
              <a:solidFill>
                <a:srgbClr val="00B050"/>
              </a:solidFill>
            </a:endParaRPr>
          </a:p>
          <a:p>
            <a:pPr>
              <a:buNone/>
            </a:pPr>
            <a:r>
              <a:rPr lang="en-IN" sz="1600" dirty="0" smtClean="0">
                <a:solidFill>
                  <a:srgbClr val="00B050"/>
                </a:solidFill>
              </a:rPr>
              <a:t>        &lt;property name=</a:t>
            </a:r>
            <a:r>
              <a:rPr lang="en-IN" sz="1600" i="1" dirty="0" smtClean="0">
                <a:solidFill>
                  <a:srgbClr val="00B050"/>
                </a:solidFill>
              </a:rPr>
              <a:t>"</a:t>
            </a:r>
            <a:r>
              <a:rPr lang="en-IN" sz="1600" i="1" dirty="0" err="1" smtClean="0">
                <a:solidFill>
                  <a:srgbClr val="00B050"/>
                </a:solidFill>
              </a:rPr>
              <a:t>cacheSeconds</a:t>
            </a:r>
            <a:r>
              <a:rPr lang="en-IN" sz="1600" i="1" dirty="0" smtClean="0">
                <a:solidFill>
                  <a:srgbClr val="00B050"/>
                </a:solidFill>
              </a:rPr>
              <a:t>"</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&lt;value&gt;10&lt;/value&gt;</a:t>
            </a:r>
            <a:endParaRPr lang="en-US" sz="1600" dirty="0" smtClean="0">
              <a:solidFill>
                <a:srgbClr val="00B050"/>
              </a:solidFill>
            </a:endParaRPr>
          </a:p>
          <a:p>
            <a:pPr>
              <a:buNone/>
            </a:pPr>
            <a:r>
              <a:rPr lang="en-IN" sz="1600" dirty="0" smtClean="0">
                <a:solidFill>
                  <a:srgbClr val="00B050"/>
                </a:solidFill>
              </a:rPr>
              <a:t>        &lt;/property&gt;    </a:t>
            </a:r>
            <a:endParaRPr lang="en-US" sz="1600" dirty="0" smtClean="0">
              <a:solidFill>
                <a:srgbClr val="00B050"/>
              </a:solidFill>
            </a:endParaRPr>
          </a:p>
          <a:p>
            <a:pPr>
              <a:buNone/>
            </a:pPr>
            <a:r>
              <a:rPr lang="en-IN" sz="1600" dirty="0" smtClean="0">
                <a:solidFill>
                  <a:srgbClr val="00B050"/>
                </a:solidFill>
              </a:rPr>
              <a:t>  &lt;/bean&gt;</a:t>
            </a:r>
            <a:endParaRPr lang="en-US" sz="1600" dirty="0" smtClean="0">
              <a:solidFill>
                <a:srgbClr val="00B050"/>
              </a:solidFill>
            </a:endParaRPr>
          </a:p>
          <a:p>
            <a:pPr>
              <a:buNone/>
            </a:pPr>
            <a:r>
              <a:rPr lang="en-IN" sz="1600" dirty="0" smtClean="0"/>
              <a:t> </a:t>
            </a:r>
            <a:endParaRPr lang="en-US" sz="1600" dirty="0" smtClean="0"/>
          </a:p>
          <a:p>
            <a:pPr>
              <a:buNone/>
            </a:pPr>
            <a:r>
              <a:rPr lang="en-IN" sz="1600" b="1" dirty="0" smtClean="0"/>
              <a:t>Step 3: U</a:t>
            </a:r>
            <a:r>
              <a:rPr lang="en-IN" sz="1600" dirty="0" smtClean="0"/>
              <a:t>se the following tag in </a:t>
            </a:r>
            <a:r>
              <a:rPr lang="en-IN" sz="1600" dirty="0" err="1" smtClean="0"/>
              <a:t>jsp</a:t>
            </a:r>
            <a:r>
              <a:rPr lang="en-IN" sz="1600" dirty="0" smtClean="0"/>
              <a:t> files.</a:t>
            </a:r>
            <a:endParaRPr lang="en-US" sz="1600" dirty="0" smtClean="0"/>
          </a:p>
          <a:p>
            <a:pPr>
              <a:buNone/>
            </a:pPr>
            <a:r>
              <a:rPr lang="en-IN" sz="1600" dirty="0" smtClean="0"/>
              <a:t> </a:t>
            </a:r>
            <a:endParaRPr lang="en-US" sz="1600" dirty="0" smtClean="0"/>
          </a:p>
          <a:p>
            <a:pPr>
              <a:buNone/>
            </a:pPr>
            <a:r>
              <a:rPr lang="en-IN" sz="1600" dirty="0" smtClean="0"/>
              <a:t>&lt;</a:t>
            </a:r>
            <a:r>
              <a:rPr lang="en-IN" sz="1600" dirty="0" err="1" smtClean="0"/>
              <a:t>spring:message</a:t>
            </a:r>
            <a:r>
              <a:rPr lang="en-IN" sz="1600" dirty="0" smtClean="0"/>
              <a:t> code="form.label.user.id" /&gt;</a:t>
            </a:r>
            <a:endParaRPr lang="en-US" sz="1600" dirty="0" smtClean="0"/>
          </a:p>
          <a:p>
            <a:pPr>
              <a:buNone/>
            </a:pPr>
            <a:r>
              <a:rPr lang="en-IN" sz="1600" dirty="0" smtClean="0"/>
              <a:t> </a:t>
            </a:r>
            <a:endParaRPr lang="en-US" sz="1600" dirty="0" smtClean="0"/>
          </a:p>
          <a:p>
            <a:pPr>
              <a:buNone/>
            </a:pPr>
            <a:r>
              <a:rPr lang="en-IN" sz="1600" b="1" dirty="0" smtClean="0"/>
              <a:t>Step4</a:t>
            </a:r>
            <a:r>
              <a:rPr lang="en-IN" sz="1600" dirty="0" smtClean="0"/>
              <a:t>: If u want localized message in controllers class use one of the following method.</a:t>
            </a:r>
            <a:endParaRPr lang="en-US" sz="1600" dirty="0" smtClean="0"/>
          </a:p>
          <a:p>
            <a:pPr>
              <a:buNone/>
            </a:pPr>
            <a:r>
              <a:rPr lang="en-IN" sz="1600" dirty="0" smtClean="0"/>
              <a:t> </a:t>
            </a:r>
            <a:endParaRPr lang="en-US" sz="1600" dirty="0" smtClean="0"/>
          </a:p>
          <a:p>
            <a:pPr>
              <a:buNone/>
            </a:pPr>
            <a:r>
              <a:rPr lang="en-IN" sz="1600" dirty="0" err="1" smtClean="0"/>
              <a:t>getMessage</a:t>
            </a:r>
            <a:r>
              <a:rPr lang="en-IN" sz="1600" dirty="0" smtClean="0"/>
              <a:t>(String key, Object[] </a:t>
            </a:r>
            <a:r>
              <a:rPr lang="en-IN" sz="1600" dirty="0" err="1" smtClean="0"/>
              <a:t>msgArgs</a:t>
            </a:r>
            <a:r>
              <a:rPr lang="en-IN" sz="1600" dirty="0" smtClean="0"/>
              <a:t>, String </a:t>
            </a:r>
            <a:r>
              <a:rPr lang="en-IN" sz="1600" dirty="0" err="1" smtClean="0"/>
              <a:t>defaultMessage,Locale</a:t>
            </a:r>
            <a:r>
              <a:rPr lang="en-IN" sz="1600" dirty="0" smtClean="0"/>
              <a:t> locale)</a:t>
            </a:r>
            <a:endParaRPr lang="en-US" sz="1600" dirty="0" smtClean="0"/>
          </a:p>
          <a:p>
            <a:pPr>
              <a:buNone/>
            </a:pPr>
            <a:r>
              <a:rPr lang="en-IN" sz="1600" dirty="0" err="1" smtClean="0"/>
              <a:t>getMessage</a:t>
            </a:r>
            <a:r>
              <a:rPr lang="en-IN" sz="1600" dirty="0" smtClean="0"/>
              <a:t>(String key, Object[]</a:t>
            </a:r>
            <a:r>
              <a:rPr lang="en-IN" sz="1600" dirty="0" err="1" smtClean="0"/>
              <a:t>msgArgs</a:t>
            </a:r>
            <a:r>
              <a:rPr lang="en-IN" sz="1600" dirty="0" smtClean="0"/>
              <a:t>, Locale </a:t>
            </a:r>
            <a:r>
              <a:rPr lang="en-IN" sz="1600" dirty="0" err="1" smtClean="0"/>
              <a:t>locale</a:t>
            </a:r>
            <a:r>
              <a:rPr lang="en-IN" sz="1600" dirty="0" smtClean="0"/>
              <a:t>)</a:t>
            </a:r>
            <a:endParaRPr lang="en-US" sz="1600" dirty="0" smtClean="0"/>
          </a:p>
          <a:p>
            <a:pPr>
              <a:buNone/>
            </a:pPr>
            <a:r>
              <a:rPr lang="en-IN" sz="1600" dirty="0" err="1" smtClean="0"/>
              <a:t>getMessage</a:t>
            </a:r>
            <a:r>
              <a:rPr lang="en-IN" sz="1600" dirty="0" smtClean="0"/>
              <a:t>(</a:t>
            </a:r>
            <a:r>
              <a:rPr lang="en-IN" sz="1600" dirty="0" err="1" smtClean="0"/>
              <a:t>MessageSourceResolvable</a:t>
            </a:r>
            <a:r>
              <a:rPr lang="en-IN" sz="1600" dirty="0" smtClean="0"/>
              <a:t> resolvable, Locale </a:t>
            </a:r>
            <a:r>
              <a:rPr lang="en-IN" sz="1600" dirty="0" err="1" smtClean="0"/>
              <a:t>locale</a:t>
            </a:r>
            <a:r>
              <a:rPr lang="en-IN" sz="1600" dirty="0" smtClean="0"/>
              <a:t>)</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dirty="0" smtClean="0"/>
              <a:t>Model-2 Architecture:</a:t>
            </a:r>
            <a:endParaRPr lang="en-US" sz="2000" dirty="0"/>
          </a:p>
        </p:txBody>
      </p:sp>
      <p:pic>
        <p:nvPicPr>
          <p:cNvPr id="5" name="Content Placeholder 4"/>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143000" y="1600200"/>
            <a:ext cx="5191850" cy="3467584"/>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600" b="1" u="sng" dirty="0" smtClean="0"/>
              <a:t>Spring Validation:</a:t>
            </a:r>
          </a:p>
          <a:p>
            <a:pPr>
              <a:buNone/>
            </a:pPr>
            <a:endParaRPr lang="en-US" sz="1600" u="sng" dirty="0" smtClean="0"/>
          </a:p>
          <a:p>
            <a:pPr>
              <a:buNone/>
            </a:pPr>
            <a:r>
              <a:rPr lang="en-IN" sz="1600" b="1" dirty="0" smtClean="0"/>
              <a:t>Step 1: </a:t>
            </a:r>
            <a:r>
              <a:rPr lang="en-IN" sz="1600" dirty="0" smtClean="0"/>
              <a:t>For enable the </a:t>
            </a:r>
            <a:r>
              <a:rPr lang="en-IN" sz="1600" dirty="0" err="1" smtClean="0"/>
              <a:t>Annatation</a:t>
            </a:r>
            <a:r>
              <a:rPr lang="en-IN" sz="1600" dirty="0" smtClean="0"/>
              <a:t> based validation ,use the following configuration in &lt;</a:t>
            </a:r>
            <a:r>
              <a:rPr lang="en-IN" sz="1600" dirty="0" err="1" smtClean="0"/>
              <a:t>servlet</a:t>
            </a:r>
            <a:r>
              <a:rPr lang="en-IN" sz="1600" dirty="0" smtClean="0"/>
              <a:t>-name&gt;-servlet.xml</a:t>
            </a:r>
            <a:endParaRPr lang="en-US" sz="1600" dirty="0" smtClean="0"/>
          </a:p>
          <a:p>
            <a:pPr>
              <a:buNone/>
            </a:pPr>
            <a:r>
              <a:rPr lang="en-IN" sz="1600" dirty="0" smtClean="0"/>
              <a:t> </a:t>
            </a:r>
            <a:endParaRPr lang="en-US" sz="1600" dirty="0" smtClean="0"/>
          </a:p>
          <a:p>
            <a:pPr>
              <a:buNone/>
            </a:pPr>
            <a:r>
              <a:rPr lang="en-IN" sz="1600" dirty="0" smtClean="0"/>
              <a:t>&lt;bean id=</a:t>
            </a:r>
            <a:r>
              <a:rPr lang="en-IN" sz="1600" i="1" dirty="0" smtClean="0"/>
              <a:t>"</a:t>
            </a:r>
            <a:r>
              <a:rPr lang="en-IN" sz="1600" i="1" dirty="0" err="1" smtClean="0"/>
              <a:t>configurationLoader</a:t>
            </a:r>
            <a:r>
              <a:rPr lang="en-IN" sz="1600" i="1" dirty="0" smtClean="0"/>
              <a:t>"</a:t>
            </a:r>
            <a:r>
              <a:rPr lang="en-IN" sz="1600" dirty="0" smtClean="0"/>
              <a:t> class=</a:t>
            </a:r>
            <a:r>
              <a:rPr lang="en-IN" sz="1600" i="1" dirty="0" smtClean="0"/>
              <a:t>"org.springmodules.validation.bean.conf.loader.annotation.AnnotationBeanValidationConfigurationLoader"</a:t>
            </a:r>
            <a:r>
              <a:rPr lang="en-IN" sz="1600" dirty="0" smtClean="0"/>
              <a:t>/&gt;  </a:t>
            </a:r>
            <a:endParaRPr lang="en-US" sz="1600" dirty="0" smtClean="0"/>
          </a:p>
          <a:p>
            <a:pPr>
              <a:buNone/>
            </a:pPr>
            <a:r>
              <a:rPr lang="en-IN" sz="1600" dirty="0" smtClean="0"/>
              <a:t>    &lt;bean id=</a:t>
            </a:r>
            <a:r>
              <a:rPr lang="en-IN" sz="1600" i="1" dirty="0" smtClean="0"/>
              <a:t>"</a:t>
            </a:r>
            <a:r>
              <a:rPr lang="en-IN" sz="1600" i="1" dirty="0" err="1" smtClean="0"/>
              <a:t>validator</a:t>
            </a:r>
            <a:r>
              <a:rPr lang="en-IN" sz="1600" i="1" dirty="0" smtClean="0"/>
              <a:t>"</a:t>
            </a:r>
            <a:r>
              <a:rPr lang="en-IN" sz="1600" dirty="0" smtClean="0"/>
              <a:t> class=</a:t>
            </a:r>
            <a:r>
              <a:rPr lang="en-IN" sz="1600" i="1" dirty="0" smtClean="0"/>
              <a:t>"</a:t>
            </a:r>
            <a:r>
              <a:rPr lang="en-IN" sz="1600" i="1" dirty="0" err="1" smtClean="0"/>
              <a:t>org.springmodules.validation.bean.BeanValidator</a:t>
            </a:r>
            <a:r>
              <a:rPr lang="en-IN" sz="1600" i="1" dirty="0" smtClean="0"/>
              <a:t>"</a:t>
            </a:r>
            <a:r>
              <a:rPr lang="en-IN" sz="1600" dirty="0" smtClean="0"/>
              <a:t> p:configurationLoader-ref=</a:t>
            </a:r>
            <a:r>
              <a:rPr lang="en-IN" sz="1600" i="1" dirty="0" smtClean="0"/>
              <a:t>"</a:t>
            </a:r>
            <a:r>
              <a:rPr lang="en-IN" sz="1600" i="1" dirty="0" err="1" smtClean="0"/>
              <a:t>configurationLoader</a:t>
            </a:r>
            <a:r>
              <a:rPr lang="en-IN" sz="1600" i="1" dirty="0" smtClean="0"/>
              <a:t>"</a:t>
            </a:r>
            <a:r>
              <a:rPr lang="en-IN" sz="1600" dirty="0" smtClean="0"/>
              <a:t>/&gt;</a:t>
            </a:r>
            <a:endParaRPr lang="en-US" sz="1600" dirty="0" smtClean="0"/>
          </a:p>
          <a:p>
            <a:pPr>
              <a:buNone/>
            </a:pPr>
            <a:r>
              <a:rPr lang="en-IN" sz="1600" b="1" dirty="0" smtClean="0"/>
              <a:t> </a:t>
            </a:r>
            <a:endParaRPr lang="en-US" sz="1600" dirty="0" smtClean="0"/>
          </a:p>
          <a:p>
            <a:pPr>
              <a:buNone/>
            </a:pPr>
            <a:r>
              <a:rPr lang="en-IN" sz="1600" b="1" dirty="0" smtClean="0"/>
              <a:t>Step 2:</a:t>
            </a:r>
            <a:r>
              <a:rPr lang="en-IN" sz="1600" dirty="0" smtClean="0"/>
              <a:t> create  </a:t>
            </a:r>
            <a:r>
              <a:rPr lang="en-IN" sz="1600" dirty="0" err="1" smtClean="0"/>
              <a:t>ValidationMessages_en.properties</a:t>
            </a:r>
            <a:r>
              <a:rPr lang="en-IN" sz="1600" dirty="0" smtClean="0"/>
              <a:t> files and put the form </a:t>
            </a:r>
            <a:r>
              <a:rPr lang="en-IN" sz="1600" dirty="0" err="1" smtClean="0"/>
              <a:t>lables</a:t>
            </a:r>
            <a:r>
              <a:rPr lang="en-IN" sz="1600" dirty="0" smtClean="0"/>
              <a:t> as key ,value pairs</a:t>
            </a:r>
            <a:endParaRPr lang="en-US" sz="1600" dirty="0" smtClean="0"/>
          </a:p>
          <a:p>
            <a:pPr>
              <a:buNone/>
            </a:pPr>
            <a:r>
              <a:rPr lang="en-IN" sz="1600" b="1" dirty="0" smtClean="0"/>
              <a:t> </a:t>
            </a:r>
            <a:endParaRPr lang="en-US" sz="1600" dirty="0" smtClean="0"/>
          </a:p>
          <a:p>
            <a:pPr>
              <a:buNone/>
            </a:pPr>
            <a:r>
              <a:rPr lang="en-IN" sz="1600" dirty="0" smtClean="0"/>
              <a:t>Example: </a:t>
            </a:r>
            <a:r>
              <a:rPr lang="en-IN" sz="1600" dirty="0" err="1" smtClean="0"/>
              <a:t>userId.mandatory</a:t>
            </a:r>
            <a:r>
              <a:rPr lang="en-IN" sz="1600" dirty="0" smtClean="0"/>
              <a:t>=User Id is Mandatory field.</a:t>
            </a:r>
            <a:endParaRPr lang="en-US" sz="1600" dirty="0" smtClean="0"/>
          </a:p>
          <a:p>
            <a:pPr>
              <a:buNone/>
            </a:pPr>
            <a:r>
              <a:rPr lang="en-IN" sz="1600" dirty="0" smtClean="0"/>
              <a:t>  </a:t>
            </a:r>
            <a:r>
              <a:rPr lang="en-IN" sz="1600" dirty="0" err="1" smtClean="0"/>
              <a:t>userId.invalid</a:t>
            </a:r>
            <a:r>
              <a:rPr lang="en-IN" sz="1600" dirty="0" smtClean="0"/>
              <a:t>=</a:t>
            </a:r>
            <a:r>
              <a:rPr lang="en-IN" sz="1600" u="sng" dirty="0" err="1" smtClean="0"/>
              <a:t>Invaild</a:t>
            </a:r>
            <a:r>
              <a:rPr lang="en-IN" sz="1600" dirty="0" smtClean="0"/>
              <a:t> User Id.</a:t>
            </a:r>
            <a:endParaRPr lang="en-US" sz="1600" dirty="0" smtClean="0"/>
          </a:p>
          <a:p>
            <a:pPr>
              <a:buNone/>
            </a:pPr>
            <a:endParaRPr lang="en-US" sz="1600" dirty="0" smtClean="0"/>
          </a:p>
          <a:p>
            <a:pPr>
              <a:buNone/>
            </a:pPr>
            <a:r>
              <a:rPr lang="en-IN" sz="1600" b="1" dirty="0" smtClean="0"/>
              <a:t>Step 3:  </a:t>
            </a:r>
            <a:r>
              <a:rPr lang="en-IN" sz="1600" dirty="0" smtClean="0"/>
              <a:t>Set the validation messages in Validation class.</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IN" sz="1600" b="1" dirty="0" smtClean="0"/>
              <a:t>public</a:t>
            </a:r>
            <a:r>
              <a:rPr lang="en-IN" sz="1600" dirty="0" smtClean="0"/>
              <a:t> </a:t>
            </a:r>
            <a:r>
              <a:rPr lang="en-IN" sz="1600" b="1" dirty="0" smtClean="0"/>
              <a:t>class</a:t>
            </a:r>
            <a:r>
              <a:rPr lang="en-IN" sz="1600" dirty="0" smtClean="0"/>
              <a:t> </a:t>
            </a:r>
            <a:r>
              <a:rPr lang="en-IN" sz="1600" dirty="0" err="1" smtClean="0"/>
              <a:t>UserValidator</a:t>
            </a:r>
            <a:r>
              <a:rPr lang="en-IN" sz="1600" dirty="0" smtClean="0"/>
              <a:t> {</a:t>
            </a:r>
            <a:endParaRPr lang="en-US" sz="1600" dirty="0" smtClean="0"/>
          </a:p>
          <a:p>
            <a:pPr>
              <a:buNone/>
            </a:pPr>
            <a:r>
              <a:rPr lang="en-IN" sz="1600" dirty="0" smtClean="0"/>
              <a:t>    </a:t>
            </a: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validate(</a:t>
            </a:r>
            <a:r>
              <a:rPr lang="en-IN" sz="1600" dirty="0" err="1" smtClean="0"/>
              <a:t>UserForm</a:t>
            </a:r>
            <a:r>
              <a:rPr lang="en-IN" sz="1600" dirty="0" smtClean="0"/>
              <a:t> </a:t>
            </a:r>
            <a:r>
              <a:rPr lang="en-IN" sz="1600" dirty="0" err="1" smtClean="0"/>
              <a:t>userForm,Errors</a:t>
            </a:r>
            <a:r>
              <a:rPr lang="en-IN" sz="1600" dirty="0" smtClean="0"/>
              <a:t> errors){</a:t>
            </a:r>
            <a:endParaRPr lang="en-US" sz="1600" dirty="0" smtClean="0"/>
          </a:p>
          <a:p>
            <a:pPr>
              <a:buNone/>
            </a:pPr>
            <a:r>
              <a:rPr lang="en-IN" sz="1600" dirty="0" smtClean="0"/>
              <a:t>        </a:t>
            </a:r>
            <a:r>
              <a:rPr lang="en-IN" sz="1600" b="1" dirty="0" smtClean="0"/>
              <a:t>if</a:t>
            </a:r>
            <a:r>
              <a:rPr lang="en-IN" sz="1600" dirty="0" smtClean="0"/>
              <a:t> (</a:t>
            </a:r>
            <a:r>
              <a:rPr lang="en-IN" sz="1600" dirty="0" err="1" smtClean="0"/>
              <a:t>userForm.getUserId</a:t>
            </a:r>
            <a:r>
              <a:rPr lang="en-IN" sz="1600" dirty="0" smtClean="0"/>
              <a:t>() == </a:t>
            </a:r>
            <a:r>
              <a:rPr lang="en-IN" sz="1600" b="1" dirty="0" smtClean="0"/>
              <a:t>null</a:t>
            </a:r>
            <a:r>
              <a:rPr lang="en-IN" sz="1600" dirty="0" smtClean="0"/>
              <a:t>) {</a:t>
            </a:r>
            <a:endParaRPr lang="en-US" sz="1600" dirty="0" smtClean="0"/>
          </a:p>
          <a:p>
            <a:pPr>
              <a:buNone/>
            </a:pPr>
            <a:r>
              <a:rPr lang="en-IN" sz="1600" dirty="0" smtClean="0"/>
              <a:t>            </a:t>
            </a:r>
            <a:r>
              <a:rPr lang="en-IN" sz="1600" dirty="0" err="1" smtClean="0"/>
              <a:t>errors.rejectValue</a:t>
            </a:r>
            <a:r>
              <a:rPr lang="en-IN" sz="1600" dirty="0" smtClean="0"/>
              <a:t>("</a:t>
            </a:r>
            <a:r>
              <a:rPr lang="en-IN" sz="1600" dirty="0" err="1" smtClean="0"/>
              <a:t>userId","userId.mandatory</a:t>
            </a:r>
            <a:r>
              <a:rPr lang="en-IN" sz="1600" dirty="0" smtClean="0"/>
              <a:t>", "User Id is Mandatory field");</a:t>
            </a:r>
            <a:endParaRPr lang="en-US" sz="1600" dirty="0" smtClean="0"/>
          </a:p>
          <a:p>
            <a:pPr>
              <a:buNone/>
            </a:pPr>
            <a:r>
              <a:rPr lang="en-IN" sz="1600" dirty="0" smtClean="0"/>
              <a:t>        }</a:t>
            </a:r>
            <a:endParaRPr lang="en-US" sz="1600" dirty="0" smtClean="0"/>
          </a:p>
          <a:p>
            <a:pPr>
              <a:buNone/>
            </a:pPr>
            <a:r>
              <a:rPr lang="en-IN" sz="1600" dirty="0" smtClean="0"/>
              <a:t>        </a:t>
            </a:r>
            <a:r>
              <a:rPr lang="en-IN" sz="1600" b="1" dirty="0" smtClean="0"/>
              <a:t>if</a:t>
            </a:r>
            <a:r>
              <a:rPr lang="en-IN" sz="1600" dirty="0" smtClean="0"/>
              <a:t> (</a:t>
            </a:r>
            <a:r>
              <a:rPr lang="en-IN" sz="1600" dirty="0" err="1" smtClean="0"/>
              <a:t>userForm.getUserId</a:t>
            </a:r>
            <a:r>
              <a:rPr lang="en-IN" sz="1600" dirty="0" smtClean="0"/>
              <a:t>() != </a:t>
            </a:r>
            <a:r>
              <a:rPr lang="en-IN" sz="1600" b="1" dirty="0" smtClean="0"/>
              <a:t>null</a:t>
            </a:r>
            <a:r>
              <a:rPr lang="en-IN" sz="1600" dirty="0" smtClean="0"/>
              <a:t> &amp;&amp; </a:t>
            </a:r>
            <a:r>
              <a:rPr lang="en-IN" sz="1600" dirty="0" err="1" smtClean="0"/>
              <a:t>userForm.getUserId</a:t>
            </a:r>
            <a:r>
              <a:rPr lang="en-IN" sz="1600" dirty="0" smtClean="0"/>
              <a:t>() &lt;= 0) {</a:t>
            </a:r>
            <a:endParaRPr lang="en-US" sz="1600" dirty="0" smtClean="0"/>
          </a:p>
          <a:p>
            <a:pPr>
              <a:buNone/>
            </a:pPr>
            <a:r>
              <a:rPr lang="en-IN" sz="1600" dirty="0" smtClean="0"/>
              <a:t>            </a:t>
            </a:r>
            <a:r>
              <a:rPr lang="en-IN" sz="1600" dirty="0" err="1" smtClean="0"/>
              <a:t>errors.rejectValue</a:t>
            </a:r>
            <a:r>
              <a:rPr lang="en-IN" sz="1600" dirty="0" smtClean="0"/>
              <a:t>("</a:t>
            </a:r>
            <a:r>
              <a:rPr lang="en-IN" sz="1600" dirty="0" err="1" smtClean="0"/>
              <a:t>userId","userId.invalid</a:t>
            </a:r>
            <a:r>
              <a:rPr lang="en-IN" sz="1600" dirty="0" smtClean="0"/>
              <a:t>", "</a:t>
            </a:r>
            <a:r>
              <a:rPr lang="en-IN" sz="1600" dirty="0" err="1" smtClean="0"/>
              <a:t>Invaild</a:t>
            </a:r>
            <a:r>
              <a:rPr lang="en-IN" sz="1600" dirty="0" smtClean="0"/>
              <a:t> User Id.");</a:t>
            </a:r>
            <a:endParaRPr lang="en-US" sz="1600" dirty="0" smtClean="0"/>
          </a:p>
          <a:p>
            <a:pPr>
              <a:buNone/>
            </a:pPr>
            <a:r>
              <a:rPr lang="en-IN" sz="1600" dirty="0" smtClean="0"/>
              <a:t>        }</a:t>
            </a:r>
            <a:endParaRPr lang="en-US" sz="1600" dirty="0" smtClean="0"/>
          </a:p>
          <a:p>
            <a:pPr>
              <a:buNone/>
            </a:pPr>
            <a:r>
              <a:rPr lang="en-IN" sz="1600" dirty="0" smtClean="0"/>
              <a:t>        </a:t>
            </a:r>
            <a:r>
              <a:rPr lang="en-IN" sz="1600" b="1" dirty="0" smtClean="0"/>
              <a:t>if</a:t>
            </a:r>
            <a:r>
              <a:rPr lang="en-IN" sz="1600" dirty="0" smtClean="0"/>
              <a:t> (</a:t>
            </a:r>
            <a:r>
              <a:rPr lang="en-IN" sz="1600" dirty="0" err="1" smtClean="0"/>
              <a:t>userForm.getUserName</a:t>
            </a:r>
            <a:r>
              <a:rPr lang="en-IN" sz="1600" dirty="0" smtClean="0"/>
              <a:t>() == </a:t>
            </a:r>
            <a:r>
              <a:rPr lang="en-IN" sz="1600" b="1" dirty="0" smtClean="0"/>
              <a:t>null</a:t>
            </a:r>
            <a:r>
              <a:rPr lang="en-IN" sz="1600" dirty="0" smtClean="0"/>
              <a:t> || "".</a:t>
            </a:r>
            <a:r>
              <a:rPr lang="en-IN" sz="1600" dirty="0" err="1" smtClean="0"/>
              <a:t>equalsIgnoreCase</a:t>
            </a:r>
            <a:r>
              <a:rPr lang="en-IN" sz="1600" dirty="0" smtClean="0"/>
              <a:t>(</a:t>
            </a:r>
            <a:r>
              <a:rPr lang="en-IN" sz="1600" dirty="0" err="1" smtClean="0"/>
              <a:t>userForm.getUserName</a:t>
            </a:r>
            <a:r>
              <a:rPr lang="en-IN" sz="1600" dirty="0" smtClean="0"/>
              <a:t>())) {</a:t>
            </a:r>
            <a:endParaRPr lang="en-US" sz="1600" dirty="0" smtClean="0"/>
          </a:p>
          <a:p>
            <a:pPr>
              <a:buNone/>
            </a:pPr>
            <a:r>
              <a:rPr lang="en-IN" sz="1600" dirty="0" smtClean="0"/>
              <a:t>            </a:t>
            </a:r>
            <a:r>
              <a:rPr lang="en-IN" sz="1600" dirty="0" err="1" smtClean="0"/>
              <a:t>errors.rejectValue</a:t>
            </a:r>
            <a:r>
              <a:rPr lang="en-IN" sz="1600" dirty="0" smtClean="0"/>
              <a:t>("</a:t>
            </a:r>
            <a:r>
              <a:rPr lang="en-IN" sz="1600" dirty="0" err="1" smtClean="0"/>
              <a:t>userName</a:t>
            </a:r>
            <a:r>
              <a:rPr lang="en-IN" sz="1600" dirty="0" smtClean="0"/>
              <a:t>", "</a:t>
            </a:r>
            <a:r>
              <a:rPr lang="en-IN" sz="1600" dirty="0" err="1" smtClean="0"/>
              <a:t>userName.mandatory","User</a:t>
            </a:r>
            <a:r>
              <a:rPr lang="en-IN" sz="1600" dirty="0" smtClean="0"/>
              <a:t> </a:t>
            </a:r>
            <a:r>
              <a:rPr lang="en-IN" sz="1600" dirty="0" err="1" smtClean="0"/>
              <a:t>NAme</a:t>
            </a:r>
            <a:r>
              <a:rPr lang="en-IN" sz="1600" dirty="0" smtClean="0"/>
              <a:t> is Mandatory Field");</a:t>
            </a:r>
            <a:endParaRPr lang="en-US" sz="1600" dirty="0" smtClean="0"/>
          </a:p>
          <a:p>
            <a:pPr>
              <a:buNone/>
            </a:pPr>
            <a:r>
              <a:rPr lang="en-IN" sz="1600" dirty="0" smtClean="0"/>
              <a:t>        }</a:t>
            </a:r>
            <a:endParaRPr lang="en-US" sz="1600" dirty="0" smtClean="0"/>
          </a:p>
          <a:p>
            <a:pPr>
              <a:buNone/>
            </a:pPr>
            <a:r>
              <a:rPr lang="en-IN" sz="1600" dirty="0" smtClean="0"/>
              <a:t>        </a:t>
            </a:r>
            <a:r>
              <a:rPr lang="en-IN" sz="1600" b="1" dirty="0" smtClean="0"/>
              <a:t>if</a:t>
            </a:r>
            <a:r>
              <a:rPr lang="en-IN" sz="1600" dirty="0" smtClean="0"/>
              <a:t> (</a:t>
            </a:r>
            <a:r>
              <a:rPr lang="en-IN" sz="1600" dirty="0" err="1" smtClean="0"/>
              <a:t>userForm.getRole</a:t>
            </a:r>
            <a:r>
              <a:rPr lang="en-IN" sz="1600" dirty="0" smtClean="0"/>
              <a:t>() == </a:t>
            </a:r>
            <a:r>
              <a:rPr lang="en-IN" sz="1600" b="1" dirty="0" smtClean="0"/>
              <a:t>null</a:t>
            </a:r>
            <a:r>
              <a:rPr lang="en-IN" sz="1600" dirty="0" smtClean="0"/>
              <a:t> || "".</a:t>
            </a:r>
            <a:r>
              <a:rPr lang="en-IN" sz="1600" dirty="0" err="1" smtClean="0"/>
              <a:t>equalsIgnoreCase</a:t>
            </a:r>
            <a:r>
              <a:rPr lang="en-IN" sz="1600" dirty="0" smtClean="0"/>
              <a:t>(</a:t>
            </a:r>
            <a:r>
              <a:rPr lang="en-IN" sz="1600" dirty="0" err="1" smtClean="0"/>
              <a:t>userForm.getRole</a:t>
            </a:r>
            <a:r>
              <a:rPr lang="en-IN" sz="1600" dirty="0" smtClean="0"/>
              <a:t>())) {</a:t>
            </a:r>
            <a:endParaRPr lang="en-US" sz="1600" dirty="0" smtClean="0"/>
          </a:p>
          <a:p>
            <a:pPr>
              <a:buNone/>
            </a:pPr>
            <a:r>
              <a:rPr lang="en-IN" sz="1600" dirty="0" smtClean="0"/>
              <a:t>            </a:t>
            </a:r>
            <a:r>
              <a:rPr lang="en-IN" sz="1600" dirty="0" err="1" smtClean="0"/>
              <a:t>errors.rejectValue</a:t>
            </a:r>
            <a:r>
              <a:rPr lang="en-IN" sz="1600" dirty="0" smtClean="0"/>
              <a:t>("role", "</a:t>
            </a:r>
            <a:r>
              <a:rPr lang="en-IN" sz="1600" dirty="0" err="1" smtClean="0"/>
              <a:t>role.mandatory","Role</a:t>
            </a:r>
            <a:r>
              <a:rPr lang="en-IN" sz="1600" dirty="0" smtClean="0"/>
              <a:t> is Mandatory Field");</a:t>
            </a:r>
            <a:endParaRPr lang="en-US" sz="1600" dirty="0" smtClean="0"/>
          </a:p>
          <a:p>
            <a:pPr>
              <a:buNone/>
            </a:pPr>
            <a:r>
              <a:rPr lang="en-IN" sz="1600" dirty="0" smtClean="0"/>
              <a:t>        }</a:t>
            </a:r>
            <a:endParaRPr lang="en-US" sz="1600" dirty="0" smtClean="0"/>
          </a:p>
          <a:p>
            <a:pPr>
              <a:buNone/>
            </a:pPr>
            <a:r>
              <a:rPr lang="en-IN" sz="1600" dirty="0" smtClean="0"/>
              <a:t>    }</a:t>
            </a:r>
            <a:endParaRPr lang="en-US" sz="1600" dirty="0" smtClean="0"/>
          </a:p>
          <a:p>
            <a:pPr>
              <a:buNone/>
            </a:pPr>
            <a:r>
              <a:rPr lang="en-IN" sz="1600" dirty="0" smtClean="0"/>
              <a:t>}</a:t>
            </a:r>
            <a:endParaRPr lang="en-US" sz="1600" dirty="0" smtClean="0"/>
          </a:p>
          <a:p>
            <a:pPr>
              <a:buNone/>
            </a:pPr>
            <a:r>
              <a:rPr lang="en-IN" sz="1600" dirty="0" smtClean="0"/>
              <a:t> </a:t>
            </a:r>
            <a:endParaRPr lang="en-US" sz="1600" dirty="0" smtClean="0"/>
          </a:p>
          <a:p>
            <a:pPr>
              <a:buNone/>
            </a:pPr>
            <a:r>
              <a:rPr lang="en-IN" sz="1600" b="1" dirty="0" smtClean="0"/>
              <a:t>Step 4</a:t>
            </a:r>
            <a:r>
              <a:rPr lang="en-IN" sz="1600" dirty="0" smtClean="0"/>
              <a:t>: To display the error messages in </a:t>
            </a:r>
            <a:r>
              <a:rPr lang="en-IN" sz="1600" dirty="0" err="1" smtClean="0"/>
              <a:t>jsp</a:t>
            </a:r>
            <a:r>
              <a:rPr lang="en-IN" sz="1600" dirty="0" smtClean="0"/>
              <a:t> use the following tag.</a:t>
            </a:r>
            <a:endParaRPr lang="en-US" sz="1600" dirty="0" smtClean="0"/>
          </a:p>
          <a:p>
            <a:pPr>
              <a:buNone/>
            </a:pPr>
            <a:r>
              <a:rPr lang="en-IN" sz="1600" dirty="0" smtClean="0"/>
              <a:t>&lt;</a:t>
            </a:r>
            <a:r>
              <a:rPr lang="en-IN" sz="1600" dirty="0" err="1" smtClean="0"/>
              <a:t>form:errors</a:t>
            </a:r>
            <a:r>
              <a:rPr lang="en-IN" sz="1600" dirty="0" smtClean="0"/>
              <a:t> path="</a:t>
            </a:r>
            <a:r>
              <a:rPr lang="en-IN" sz="1600" dirty="0" err="1" smtClean="0"/>
              <a:t>userId</a:t>
            </a:r>
            <a:r>
              <a:rPr lang="en-IN" sz="1600" dirty="0" smtClean="0"/>
              <a:t>" /&gt;</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600" b="1" u="sng" dirty="0" smtClean="0"/>
              <a:t>File Upload :</a:t>
            </a:r>
            <a:endParaRPr lang="en-US" sz="1600" u="sng" dirty="0" smtClean="0"/>
          </a:p>
          <a:p>
            <a:pPr>
              <a:buNone/>
            </a:pPr>
            <a:r>
              <a:rPr lang="en-IN" sz="1600" b="1" dirty="0" smtClean="0"/>
              <a:t>Step1: </a:t>
            </a:r>
            <a:r>
              <a:rPr lang="en-IN" sz="1600" dirty="0" smtClean="0"/>
              <a:t>Configure the </a:t>
            </a:r>
            <a:r>
              <a:rPr lang="en-IN" sz="1600" dirty="0" err="1" smtClean="0"/>
              <a:t>CommonsMultipartResolver</a:t>
            </a:r>
            <a:endParaRPr lang="en-US" sz="1600" dirty="0" smtClean="0"/>
          </a:p>
          <a:p>
            <a:pPr>
              <a:buNone/>
            </a:pPr>
            <a:r>
              <a:rPr lang="en-IN" sz="1600" b="1" dirty="0" smtClean="0">
                <a:solidFill>
                  <a:srgbClr val="00B050"/>
                </a:solidFill>
              </a:rPr>
              <a:t> </a:t>
            </a:r>
            <a:r>
              <a:rPr lang="en-IN" sz="1600" dirty="0" smtClean="0">
                <a:solidFill>
                  <a:srgbClr val="00B050"/>
                </a:solidFill>
              </a:rPr>
              <a:t>&lt;bean id=</a:t>
            </a:r>
            <a:r>
              <a:rPr lang="en-IN" sz="1600" i="1" dirty="0" smtClean="0">
                <a:solidFill>
                  <a:srgbClr val="00B050"/>
                </a:solidFill>
              </a:rPr>
              <a:t>"</a:t>
            </a:r>
            <a:r>
              <a:rPr lang="en-IN" sz="1600" i="1" dirty="0" err="1" smtClean="0">
                <a:solidFill>
                  <a:srgbClr val="00B050"/>
                </a:solidFill>
              </a:rPr>
              <a:t>multipartResolver</a:t>
            </a:r>
            <a:r>
              <a:rPr lang="en-IN" sz="1600" i="1" dirty="0" smtClean="0">
                <a:solidFill>
                  <a:srgbClr val="00B050"/>
                </a:solidFill>
              </a:rPr>
              <a:t>"</a:t>
            </a:r>
            <a:r>
              <a:rPr lang="en-IN" sz="1600" dirty="0" smtClean="0">
                <a:solidFill>
                  <a:srgbClr val="00B050"/>
                </a:solidFill>
              </a:rPr>
              <a:t> class=</a:t>
            </a:r>
            <a:r>
              <a:rPr lang="en-IN" sz="1600" i="1" dirty="0" smtClean="0">
                <a:solidFill>
                  <a:srgbClr val="00B050"/>
                </a:solidFill>
              </a:rPr>
              <a:t>"org.springframework.web.multipart.commons.CommonsMultipartResolver"</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&lt;property name=</a:t>
            </a:r>
            <a:r>
              <a:rPr lang="en-IN" sz="1600" i="1" dirty="0" smtClean="0">
                <a:solidFill>
                  <a:srgbClr val="00B050"/>
                </a:solidFill>
              </a:rPr>
              <a:t>"</a:t>
            </a:r>
            <a:r>
              <a:rPr lang="en-IN" sz="1600" i="1" dirty="0" err="1" smtClean="0">
                <a:solidFill>
                  <a:srgbClr val="00B050"/>
                </a:solidFill>
              </a:rPr>
              <a:t>maxUploadSize</a:t>
            </a:r>
            <a:r>
              <a:rPr lang="en-IN" sz="1600" i="1" dirty="0" smtClean="0">
                <a:solidFill>
                  <a:srgbClr val="00B050"/>
                </a:solidFill>
              </a:rPr>
              <a:t>"</a:t>
            </a:r>
            <a:r>
              <a:rPr lang="en-IN" sz="1600" dirty="0" smtClean="0">
                <a:solidFill>
                  <a:srgbClr val="00B050"/>
                </a:solidFill>
              </a:rPr>
              <a:t> value=</a:t>
            </a:r>
            <a:r>
              <a:rPr lang="en-IN" sz="1600" i="1" dirty="0" smtClean="0">
                <a:solidFill>
                  <a:srgbClr val="00B050"/>
                </a:solidFill>
              </a:rPr>
              <a:t>"10000000"</a:t>
            </a:r>
            <a:r>
              <a:rPr lang="en-IN" sz="1600" dirty="0" smtClean="0">
                <a:solidFill>
                  <a:srgbClr val="00B050"/>
                </a:solidFill>
              </a:rPr>
              <a:t>/&gt;</a:t>
            </a:r>
            <a:endParaRPr lang="en-US" sz="1600" dirty="0" smtClean="0">
              <a:solidFill>
                <a:srgbClr val="00B050"/>
              </a:solidFill>
            </a:endParaRPr>
          </a:p>
          <a:p>
            <a:pPr>
              <a:buNone/>
            </a:pPr>
            <a:r>
              <a:rPr lang="en-IN" sz="1600" dirty="0" smtClean="0">
                <a:solidFill>
                  <a:srgbClr val="00B050"/>
                </a:solidFill>
              </a:rPr>
              <a:t>   &lt;/bean&gt;</a:t>
            </a:r>
            <a:endParaRPr lang="en-US" sz="1600" dirty="0" smtClean="0">
              <a:solidFill>
                <a:srgbClr val="00B050"/>
              </a:solidFill>
            </a:endParaRPr>
          </a:p>
          <a:p>
            <a:pPr>
              <a:buNone/>
            </a:pPr>
            <a:r>
              <a:rPr lang="en-IN" sz="1600" dirty="0" smtClean="0"/>
              <a:t> </a:t>
            </a:r>
            <a:r>
              <a:rPr lang="en-IN" sz="1600" b="1" dirty="0" smtClean="0"/>
              <a:t>Step 2:  </a:t>
            </a:r>
            <a:r>
              <a:rPr lang="en-IN" sz="1600" dirty="0" smtClean="0"/>
              <a:t>Add the </a:t>
            </a:r>
            <a:r>
              <a:rPr lang="en-US" sz="1600" dirty="0" err="1" smtClean="0"/>
              <a:t>enctype</a:t>
            </a:r>
            <a:r>
              <a:rPr lang="en-US" sz="1600" dirty="0" smtClean="0"/>
              <a:t>=</a:t>
            </a:r>
            <a:r>
              <a:rPr lang="en-US" sz="1600" i="1" dirty="0" smtClean="0"/>
              <a:t>"multipart/form-data“ in </a:t>
            </a:r>
            <a:r>
              <a:rPr lang="en-US" sz="1600" i="1" dirty="0" err="1" smtClean="0"/>
              <a:t>jsp</a:t>
            </a:r>
            <a:r>
              <a:rPr lang="en-US" sz="1600" i="1" dirty="0" smtClean="0"/>
              <a:t> .And sample code look like this.</a:t>
            </a:r>
          </a:p>
          <a:p>
            <a:pPr>
              <a:buNone/>
            </a:pPr>
            <a:r>
              <a:rPr lang="en-US" sz="1600" dirty="0" smtClean="0"/>
              <a:t>&lt;body&gt;</a:t>
            </a:r>
          </a:p>
          <a:p>
            <a:pPr>
              <a:buNone/>
            </a:pPr>
            <a:r>
              <a:rPr lang="en-US" sz="1600" dirty="0" smtClean="0"/>
              <a:t>&lt;h1&gt;Please upload a file&lt;/h1&gt;</a:t>
            </a:r>
          </a:p>
          <a:p>
            <a:pPr>
              <a:buNone/>
            </a:pPr>
            <a:r>
              <a:rPr lang="en-US" sz="1600" dirty="0" smtClean="0">
                <a:solidFill>
                  <a:srgbClr val="00B050"/>
                </a:solidFill>
              </a:rPr>
              <a:t>&lt;form method=</a:t>
            </a:r>
            <a:r>
              <a:rPr lang="en-US" sz="1600" i="1" dirty="0" smtClean="0">
                <a:solidFill>
                  <a:srgbClr val="00B050"/>
                </a:solidFill>
              </a:rPr>
              <a:t>"post" action="saveAttachments.html" </a:t>
            </a:r>
            <a:r>
              <a:rPr lang="en-US" sz="1600" i="1" dirty="0" err="1" smtClean="0">
                <a:solidFill>
                  <a:srgbClr val="00B050"/>
                </a:solidFill>
              </a:rPr>
              <a:t>enctype</a:t>
            </a:r>
            <a:r>
              <a:rPr lang="en-US" sz="1600" i="1" dirty="0" smtClean="0">
                <a:solidFill>
                  <a:srgbClr val="00B050"/>
                </a:solidFill>
              </a:rPr>
              <a:t>="multipart/form-data"&gt;</a:t>
            </a:r>
          </a:p>
          <a:p>
            <a:pPr>
              <a:buNone/>
            </a:pPr>
            <a:r>
              <a:rPr lang="en-US" sz="1600" dirty="0" smtClean="0"/>
              <a:t>	Upload Attachment : &lt;input type=</a:t>
            </a:r>
            <a:r>
              <a:rPr lang="en-US" sz="1600" i="1" dirty="0" smtClean="0"/>
              <a:t>"file" name="</a:t>
            </a:r>
            <a:r>
              <a:rPr lang="en-US" sz="1600" i="1" dirty="0" err="1" smtClean="0"/>
              <a:t>UploadDocumentFile</a:t>
            </a:r>
            <a:r>
              <a:rPr lang="en-US" sz="1600" i="1" dirty="0" smtClean="0"/>
              <a:t>" /&gt; &lt;</a:t>
            </a:r>
            <a:r>
              <a:rPr lang="en-US" sz="1600" i="1" dirty="0" err="1" smtClean="0"/>
              <a:t>br</a:t>
            </a:r>
            <a:r>
              <a:rPr lang="en-US" sz="1600" i="1" dirty="0" smtClean="0"/>
              <a:t>/&gt;</a:t>
            </a:r>
          </a:p>
          <a:p>
            <a:pPr>
              <a:buNone/>
            </a:pPr>
            <a:r>
              <a:rPr lang="en-US" sz="1600" dirty="0" smtClean="0"/>
              <a:t>	&lt;input type=</a:t>
            </a:r>
            <a:r>
              <a:rPr lang="en-US" sz="1600" i="1" dirty="0" smtClean="0"/>
              <a:t>"submit" value="Save"/&gt;</a:t>
            </a:r>
          </a:p>
          <a:p>
            <a:pPr>
              <a:buNone/>
            </a:pPr>
            <a:r>
              <a:rPr lang="en-US" sz="1600" dirty="0" smtClean="0"/>
              <a:t>&lt;/form&gt;</a:t>
            </a:r>
          </a:p>
          <a:p>
            <a:pPr>
              <a:buNone/>
            </a:pPr>
            <a:r>
              <a:rPr lang="en-US" sz="1600" dirty="0" smtClean="0"/>
              <a:t>&lt;/body&gt;</a:t>
            </a:r>
          </a:p>
          <a:p>
            <a:pPr>
              <a:buNone/>
            </a:pPr>
            <a:r>
              <a:rPr lang="en-US" sz="1600" b="1" dirty="0" smtClean="0"/>
              <a:t>Step3</a:t>
            </a:r>
            <a:r>
              <a:rPr lang="en-US" sz="1600" dirty="0" smtClean="0"/>
              <a:t>:  Add the following code  in controller class.</a:t>
            </a:r>
          </a:p>
          <a:p>
            <a:pPr>
              <a:buNone/>
            </a:pPr>
            <a:endParaRPr lang="en-US" sz="1600" dirty="0" smtClean="0"/>
          </a:p>
          <a:p>
            <a:pPr>
              <a:buNone/>
            </a:pPr>
            <a:endParaRPr lang="en-US" sz="1600" dirty="0" smtClean="0"/>
          </a:p>
          <a:p>
            <a:pPr>
              <a:buNone/>
            </a:pPr>
            <a:endParaRPr lang="en-US" sz="1600" i="1"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buNone/>
            </a:pPr>
            <a:r>
              <a:rPr lang="en-US" sz="1200" dirty="0" smtClean="0"/>
              <a:t>@</a:t>
            </a:r>
            <a:r>
              <a:rPr lang="en-US" sz="1200" dirty="0" err="1" smtClean="0"/>
              <a:t>RequestMapping</a:t>
            </a:r>
            <a:r>
              <a:rPr lang="en-US" sz="1200" dirty="0" smtClean="0"/>
              <a:t>(value = "/</a:t>
            </a:r>
            <a:r>
              <a:rPr lang="en-US" sz="1200" dirty="0" err="1" smtClean="0"/>
              <a:t>saveAttachments</a:t>
            </a:r>
            <a:r>
              <a:rPr lang="en-US" sz="1200" dirty="0" smtClean="0"/>
              <a:t>", method = RequestMethod.POST)</a:t>
            </a:r>
          </a:p>
          <a:p>
            <a:pPr>
              <a:buNone/>
            </a:pPr>
            <a:r>
              <a:rPr lang="en-US" sz="1200" dirty="0" smtClean="0"/>
              <a:t>    public </a:t>
            </a:r>
            <a:r>
              <a:rPr lang="en-US" sz="1200" dirty="0" err="1" smtClean="0"/>
              <a:t>ModelAndView</a:t>
            </a:r>
            <a:r>
              <a:rPr lang="en-US" sz="1200" dirty="0" smtClean="0"/>
              <a:t> </a:t>
            </a:r>
            <a:r>
              <a:rPr lang="en-US" sz="1200" dirty="0" err="1" smtClean="0"/>
              <a:t>saveSCdocRequiredAttachment</a:t>
            </a:r>
            <a:r>
              <a:rPr lang="en-US" sz="1200" dirty="0" smtClean="0"/>
              <a:t>(</a:t>
            </a:r>
          </a:p>
          <a:p>
            <a:pPr>
              <a:buNone/>
            </a:pPr>
            <a:r>
              <a:rPr lang="en-US" sz="1200" dirty="0" smtClean="0"/>
              <a:t>            </a:t>
            </a:r>
            <a:r>
              <a:rPr lang="en-US" sz="1200" dirty="0" smtClean="0">
                <a:solidFill>
                  <a:srgbClr val="00B050"/>
                </a:solidFill>
              </a:rPr>
              <a:t>@</a:t>
            </a:r>
            <a:r>
              <a:rPr lang="en-US" sz="1200" dirty="0" err="1" smtClean="0">
                <a:solidFill>
                  <a:srgbClr val="00B050"/>
                </a:solidFill>
              </a:rPr>
              <a:t>RequestParam</a:t>
            </a:r>
            <a:r>
              <a:rPr lang="en-US" sz="1200" dirty="0" smtClean="0">
                <a:solidFill>
                  <a:srgbClr val="00B050"/>
                </a:solidFill>
              </a:rPr>
              <a:t>("</a:t>
            </a:r>
            <a:r>
              <a:rPr lang="en-US" sz="1200" dirty="0" err="1" smtClean="0">
                <a:solidFill>
                  <a:srgbClr val="00B050"/>
                </a:solidFill>
              </a:rPr>
              <a:t>UploadDocumentFile</a:t>
            </a:r>
            <a:r>
              <a:rPr lang="en-US" sz="1200" dirty="0" smtClean="0">
                <a:solidFill>
                  <a:srgbClr val="00B050"/>
                </a:solidFill>
              </a:rPr>
              <a:t>") </a:t>
            </a:r>
            <a:r>
              <a:rPr lang="en-US" sz="1200" dirty="0" err="1" smtClean="0">
                <a:solidFill>
                  <a:srgbClr val="00B050"/>
                </a:solidFill>
              </a:rPr>
              <a:t>MultipartFile</a:t>
            </a:r>
            <a:r>
              <a:rPr lang="en-US" sz="1200" dirty="0" smtClean="0">
                <a:solidFill>
                  <a:srgbClr val="00B050"/>
                </a:solidFill>
              </a:rPr>
              <a:t> file</a:t>
            </a:r>
            <a:r>
              <a:rPr lang="en-US" sz="1200" dirty="0" smtClean="0"/>
              <a:t>, </a:t>
            </a:r>
            <a:r>
              <a:rPr lang="en-US" sz="1200" dirty="0" err="1" smtClean="0"/>
              <a:t>HttpServletRequest</a:t>
            </a:r>
            <a:r>
              <a:rPr lang="en-US" sz="1200" dirty="0" smtClean="0"/>
              <a:t> request) {</a:t>
            </a:r>
          </a:p>
          <a:p>
            <a:pPr>
              <a:buNone/>
            </a:pPr>
            <a:r>
              <a:rPr lang="en-US" sz="1200" dirty="0" smtClean="0"/>
              <a:t>        </a:t>
            </a:r>
          </a:p>
          <a:p>
            <a:pPr>
              <a:buNone/>
            </a:pPr>
            <a:r>
              <a:rPr lang="en-US" sz="1200" dirty="0" smtClean="0"/>
              <a:t>        Attachment </a:t>
            </a:r>
            <a:r>
              <a:rPr lang="en-US" sz="1200" dirty="0" err="1" smtClean="0"/>
              <a:t>attachment</a:t>
            </a:r>
            <a:r>
              <a:rPr lang="en-US" sz="1200" dirty="0" smtClean="0"/>
              <a:t> = new Attachment();</a:t>
            </a:r>
          </a:p>
          <a:p>
            <a:pPr>
              <a:buNone/>
            </a:pPr>
            <a:r>
              <a:rPr lang="en-US" sz="1200" dirty="0" smtClean="0"/>
              <a:t>        </a:t>
            </a:r>
            <a:r>
              <a:rPr lang="en-US" sz="1200" dirty="0" err="1" smtClean="0"/>
              <a:t>UploadForm</a:t>
            </a:r>
            <a:r>
              <a:rPr lang="en-US" sz="1200" dirty="0" smtClean="0"/>
              <a:t> </a:t>
            </a:r>
            <a:r>
              <a:rPr lang="en-US" sz="1200" dirty="0" err="1" smtClean="0"/>
              <a:t>uploadForm</a:t>
            </a:r>
            <a:r>
              <a:rPr lang="en-US" sz="1200" dirty="0" smtClean="0"/>
              <a:t> = new </a:t>
            </a:r>
            <a:r>
              <a:rPr lang="en-US" sz="1200" dirty="0" err="1" smtClean="0"/>
              <a:t>UploadForm</a:t>
            </a:r>
            <a:r>
              <a:rPr lang="en-US" sz="1200" dirty="0" smtClean="0"/>
              <a:t>();</a:t>
            </a:r>
          </a:p>
          <a:p>
            <a:pPr>
              <a:buNone/>
            </a:pPr>
            <a:r>
              <a:rPr lang="en-US" sz="1200" dirty="0" smtClean="0"/>
              <a:t>        try {</a:t>
            </a:r>
          </a:p>
          <a:p>
            <a:pPr>
              <a:buNone/>
            </a:pPr>
            <a:r>
              <a:rPr lang="en-US" sz="1200" dirty="0" smtClean="0"/>
              <a:t>            </a:t>
            </a:r>
            <a:r>
              <a:rPr lang="en-US" sz="1200" dirty="0" err="1" smtClean="0"/>
              <a:t>System.out.println</a:t>
            </a:r>
            <a:r>
              <a:rPr lang="en-US" sz="1200" dirty="0" smtClean="0"/>
              <a:t>("File name:"+</a:t>
            </a:r>
            <a:r>
              <a:rPr lang="en-US" sz="1200" dirty="0" err="1" smtClean="0"/>
              <a:t>file.getOriginalFilename</a:t>
            </a:r>
            <a:r>
              <a:rPr lang="en-US" sz="1200" dirty="0" smtClean="0"/>
              <a:t>());</a:t>
            </a:r>
          </a:p>
          <a:p>
            <a:pPr>
              <a:buNone/>
            </a:pPr>
            <a:r>
              <a:rPr lang="en-US" sz="1200" dirty="0" smtClean="0"/>
              <a:t>            </a:t>
            </a:r>
            <a:r>
              <a:rPr lang="en-US" sz="1200" dirty="0" err="1" smtClean="0"/>
              <a:t>System.out.println</a:t>
            </a:r>
            <a:r>
              <a:rPr lang="en-US" sz="1200" dirty="0" smtClean="0"/>
              <a:t>("File type:"+</a:t>
            </a:r>
            <a:r>
              <a:rPr lang="en-US" sz="1200" dirty="0" err="1" smtClean="0"/>
              <a:t>file.getContentType</a:t>
            </a:r>
            <a:r>
              <a:rPr lang="en-US" sz="1200" dirty="0" smtClean="0"/>
              <a:t>());</a:t>
            </a:r>
          </a:p>
          <a:p>
            <a:pPr>
              <a:buNone/>
            </a:pPr>
            <a:r>
              <a:rPr lang="en-US" sz="1200" dirty="0" smtClean="0"/>
              <a:t>            </a:t>
            </a:r>
            <a:r>
              <a:rPr lang="en-US" sz="1200" dirty="0" err="1" smtClean="0"/>
              <a:t>System.out.println</a:t>
            </a:r>
            <a:r>
              <a:rPr lang="en-US" sz="1200" dirty="0" smtClean="0"/>
              <a:t>("File size:"+</a:t>
            </a:r>
            <a:r>
              <a:rPr lang="en-US" sz="1200" dirty="0" err="1" smtClean="0"/>
              <a:t>file.getSize</a:t>
            </a:r>
            <a:r>
              <a:rPr lang="en-US" sz="1200" dirty="0" smtClean="0"/>
              <a:t>());</a:t>
            </a:r>
          </a:p>
          <a:p>
            <a:pPr>
              <a:buNone/>
            </a:pPr>
            <a:r>
              <a:rPr lang="en-US" sz="1200" dirty="0" smtClean="0"/>
              <a:t>            </a:t>
            </a:r>
            <a:r>
              <a:rPr lang="en-US" sz="1200" dirty="0" err="1" smtClean="0"/>
              <a:t>System.out.println</a:t>
            </a:r>
            <a:r>
              <a:rPr lang="en-US" sz="1200" dirty="0" smtClean="0"/>
              <a:t>("File size:"+</a:t>
            </a:r>
            <a:r>
              <a:rPr lang="en-US" sz="1200" dirty="0" err="1" smtClean="0"/>
              <a:t>file.getBytes</a:t>
            </a:r>
            <a:r>
              <a:rPr lang="en-US" sz="1200" dirty="0" smtClean="0"/>
              <a:t>());</a:t>
            </a:r>
          </a:p>
          <a:p>
            <a:pPr>
              <a:buNone/>
            </a:pPr>
            <a:r>
              <a:rPr lang="en-US" sz="1200" dirty="0" smtClean="0"/>
              <a:t>            </a:t>
            </a:r>
          </a:p>
          <a:p>
            <a:pPr>
              <a:buNone/>
            </a:pPr>
            <a:r>
              <a:rPr lang="en-US" sz="1200" dirty="0" smtClean="0"/>
              <a:t>            </a:t>
            </a:r>
            <a:r>
              <a:rPr lang="en-US" sz="1200" dirty="0" err="1" smtClean="0"/>
              <a:t>InputStream</a:t>
            </a:r>
            <a:r>
              <a:rPr lang="en-US" sz="1200" dirty="0" smtClean="0"/>
              <a:t> </a:t>
            </a:r>
            <a:r>
              <a:rPr lang="en-US" sz="1200" dirty="0" err="1" smtClean="0"/>
              <a:t>fileStreamContent</a:t>
            </a:r>
            <a:r>
              <a:rPr lang="en-US" sz="1200" dirty="0" smtClean="0"/>
              <a:t> = </a:t>
            </a:r>
            <a:r>
              <a:rPr lang="en-US" sz="1200" dirty="0" err="1" smtClean="0"/>
              <a:t>file.getInputStream</a:t>
            </a:r>
            <a:r>
              <a:rPr lang="en-US" sz="1200" dirty="0" smtClean="0"/>
              <a:t>();</a:t>
            </a:r>
          </a:p>
          <a:p>
            <a:pPr>
              <a:buNone/>
            </a:pPr>
            <a:r>
              <a:rPr lang="en-US" sz="1200" dirty="0" smtClean="0"/>
              <a:t>            </a:t>
            </a:r>
            <a:r>
              <a:rPr lang="en-US" sz="1200" dirty="0" err="1" smtClean="0"/>
              <a:t>attachment.setDocumentName</a:t>
            </a:r>
            <a:r>
              <a:rPr lang="en-US" sz="1200" dirty="0" smtClean="0"/>
              <a:t>(</a:t>
            </a:r>
            <a:r>
              <a:rPr lang="en-US" sz="1200" dirty="0" err="1" smtClean="0"/>
              <a:t>file.getOriginalFilename</a:t>
            </a:r>
            <a:r>
              <a:rPr lang="en-US" sz="1200" dirty="0" smtClean="0"/>
              <a:t>());</a:t>
            </a:r>
          </a:p>
          <a:p>
            <a:pPr>
              <a:buNone/>
            </a:pPr>
            <a:r>
              <a:rPr lang="en-US" sz="1200" dirty="0" smtClean="0"/>
              <a:t>            </a:t>
            </a:r>
            <a:r>
              <a:rPr lang="en-US" sz="1200" dirty="0" err="1" smtClean="0"/>
              <a:t>attachment.setFileContent</a:t>
            </a:r>
            <a:r>
              <a:rPr lang="en-US" sz="1200" dirty="0" smtClean="0"/>
              <a:t>(</a:t>
            </a:r>
            <a:r>
              <a:rPr lang="en-US" sz="1200" dirty="0" err="1" smtClean="0"/>
              <a:t>FileCopyUtils.copyToByteArray</a:t>
            </a:r>
            <a:r>
              <a:rPr lang="en-US" sz="1200" dirty="0" smtClean="0"/>
              <a:t>(</a:t>
            </a:r>
            <a:r>
              <a:rPr lang="en-US" sz="1200" dirty="0" err="1" smtClean="0"/>
              <a:t>fileStreamContent</a:t>
            </a:r>
            <a:r>
              <a:rPr lang="en-US" sz="1200" dirty="0" smtClean="0"/>
              <a:t>));        </a:t>
            </a:r>
          </a:p>
          <a:p>
            <a:pPr>
              <a:buNone/>
            </a:pPr>
            <a:r>
              <a:rPr lang="en-US" sz="1200" dirty="0" smtClean="0"/>
              <a:t>            </a:t>
            </a:r>
            <a:r>
              <a:rPr lang="en-US" sz="1200" dirty="0" err="1" smtClean="0"/>
              <a:t>attachment.setContentType</a:t>
            </a:r>
            <a:r>
              <a:rPr lang="en-US" sz="1200" dirty="0" smtClean="0"/>
              <a:t>(</a:t>
            </a:r>
            <a:r>
              <a:rPr lang="en-US" sz="1200" dirty="0" err="1" smtClean="0"/>
              <a:t>file.getContentType</a:t>
            </a:r>
            <a:r>
              <a:rPr lang="en-US" sz="1200" dirty="0" smtClean="0"/>
              <a:t>());</a:t>
            </a:r>
          </a:p>
          <a:p>
            <a:pPr>
              <a:buNone/>
            </a:pPr>
            <a:r>
              <a:rPr lang="en-US" sz="1200" dirty="0" smtClean="0"/>
              <a:t>            </a:t>
            </a:r>
            <a:r>
              <a:rPr lang="en-US" sz="1200" dirty="0" err="1" smtClean="0"/>
              <a:t>attachment.setDocumentSize</a:t>
            </a:r>
            <a:r>
              <a:rPr lang="en-US" sz="1200" dirty="0" smtClean="0"/>
              <a:t>(</a:t>
            </a:r>
            <a:r>
              <a:rPr lang="en-US" sz="1200" dirty="0" err="1" smtClean="0"/>
              <a:t>file.getSize</a:t>
            </a:r>
            <a:r>
              <a:rPr lang="en-US" sz="1200" dirty="0" smtClean="0"/>
              <a:t>());</a:t>
            </a:r>
          </a:p>
          <a:p>
            <a:pPr>
              <a:buNone/>
            </a:pPr>
            <a:endParaRPr lang="en-US" sz="1200" dirty="0" smtClean="0"/>
          </a:p>
          <a:p>
            <a:pPr>
              <a:buNone/>
            </a:pPr>
            <a:r>
              <a:rPr lang="en-US" sz="1200" dirty="0" smtClean="0"/>
              <a:t>            // Invoke the service layer and save attachment.</a:t>
            </a:r>
          </a:p>
          <a:p>
            <a:pPr>
              <a:buNone/>
            </a:pPr>
            <a:r>
              <a:rPr lang="en-US" sz="1200" dirty="0" smtClean="0"/>
              <a:t>            </a:t>
            </a:r>
            <a:r>
              <a:rPr lang="en-US" sz="1200" dirty="0" err="1" smtClean="0"/>
              <a:t>userService.saveDocument</a:t>
            </a:r>
            <a:r>
              <a:rPr lang="en-US" sz="1200" dirty="0" smtClean="0"/>
              <a:t>(attachment);</a:t>
            </a:r>
          </a:p>
          <a:p>
            <a:pPr>
              <a:buNone/>
            </a:pPr>
            <a:r>
              <a:rPr lang="en-US" sz="1200" dirty="0" smtClean="0"/>
              <a:t>            </a:t>
            </a:r>
          </a:p>
          <a:p>
            <a:pPr>
              <a:buNone/>
            </a:pPr>
            <a:r>
              <a:rPr lang="en-US" sz="1200" dirty="0" smtClean="0"/>
              <a:t>            // Get the list of attachments.</a:t>
            </a:r>
          </a:p>
          <a:p>
            <a:pPr>
              <a:buNone/>
            </a:pPr>
            <a:r>
              <a:rPr lang="en-US" sz="1200" dirty="0" smtClean="0"/>
              <a:t>            List&lt;Attachment&gt; attachments = </a:t>
            </a:r>
            <a:r>
              <a:rPr lang="en-US" sz="1200" dirty="0" err="1" smtClean="0"/>
              <a:t>userService.getListofDocuments</a:t>
            </a:r>
            <a:r>
              <a:rPr lang="en-US" sz="1200" dirty="0" smtClean="0"/>
              <a:t>();</a:t>
            </a:r>
          </a:p>
          <a:p>
            <a:pPr>
              <a:buNone/>
            </a:pPr>
            <a:r>
              <a:rPr lang="en-US" sz="1200" dirty="0" smtClean="0"/>
              <a:t>            </a:t>
            </a:r>
            <a:r>
              <a:rPr lang="en-US" sz="1200" dirty="0" err="1" smtClean="0"/>
              <a:t>uploadForm.setAttachmentList</a:t>
            </a:r>
            <a:r>
              <a:rPr lang="en-US" sz="1200" dirty="0" smtClean="0"/>
              <a:t>(attachments);</a:t>
            </a:r>
          </a:p>
          <a:p>
            <a:pPr>
              <a:buNone/>
            </a:pPr>
            <a:r>
              <a:rPr lang="en-US" sz="1200" dirty="0" smtClean="0"/>
              <a:t>        } catch (</a:t>
            </a:r>
            <a:r>
              <a:rPr lang="en-US" sz="1200" dirty="0" err="1" smtClean="0"/>
              <a:t>IOException</a:t>
            </a:r>
            <a:r>
              <a:rPr lang="en-US" sz="1200" dirty="0" smtClean="0"/>
              <a:t> e) {</a:t>
            </a:r>
          </a:p>
          <a:p>
            <a:pPr>
              <a:buNone/>
            </a:pPr>
            <a:r>
              <a:rPr lang="en-US" sz="1200" dirty="0" smtClean="0"/>
              <a:t>            </a:t>
            </a:r>
            <a:r>
              <a:rPr lang="en-US" sz="1200" dirty="0" err="1" smtClean="0"/>
              <a:t>e.printStackTrace</a:t>
            </a:r>
            <a:r>
              <a:rPr lang="en-US" sz="1200" dirty="0" smtClean="0"/>
              <a:t>();</a:t>
            </a:r>
          </a:p>
          <a:p>
            <a:pPr>
              <a:buNone/>
            </a:pPr>
            <a:r>
              <a:rPr lang="en-US" sz="1200" dirty="0" smtClean="0"/>
              <a:t>        }      </a:t>
            </a:r>
          </a:p>
          <a:p>
            <a:pPr>
              <a:buNone/>
            </a:pPr>
            <a:r>
              <a:rPr lang="en-US" sz="1200" dirty="0" smtClean="0"/>
              <a:t>        return new </a:t>
            </a:r>
            <a:r>
              <a:rPr lang="en-US" sz="1200" dirty="0" err="1" smtClean="0"/>
              <a:t>ModelAndView</a:t>
            </a:r>
            <a:r>
              <a:rPr lang="en-US" sz="1200" dirty="0" smtClean="0"/>
              <a:t>("</a:t>
            </a:r>
            <a:r>
              <a:rPr lang="en-US" sz="1200" dirty="0" err="1" smtClean="0"/>
              <a:t>saveAttachments","uploadForm",uploadForm</a:t>
            </a:r>
            <a:r>
              <a:rPr lang="en-US" sz="1200" dirty="0" smtClean="0"/>
              <a:t>);</a:t>
            </a:r>
          </a:p>
          <a:p>
            <a:pPr>
              <a:buNone/>
            </a:pPr>
            <a:r>
              <a:rPr lang="en-US" sz="1200" dirty="0" smtClean="0"/>
              <a:t>    }</a:t>
            </a:r>
            <a:endParaRPr lang="en-US" sz="1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1600" b="1" cap="all" dirty="0" smtClean="0"/>
              <a:t>Extending Spring MVC with Spring Mobile</a:t>
            </a:r>
            <a:endParaRPr lang="en-US" sz="1600"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b="1" dirty="0" smtClean="0"/>
              <a:t>Introduction</a:t>
            </a:r>
          </a:p>
          <a:p>
            <a:pPr>
              <a:buNone/>
            </a:pPr>
            <a:endParaRPr lang="en-US" sz="1800" dirty="0" smtClean="0"/>
          </a:p>
          <a:p>
            <a:pPr>
              <a:buNone/>
            </a:pPr>
            <a:r>
              <a:rPr lang="en-US" sz="1800" dirty="0" smtClean="0"/>
              <a:t>	The modern web no longer is limited to desktop browsers. Smart phones and tablets have become an integral part of our daily lives. Web sites that may look good on a 22" monitor usually do not format and display well on a much smaller screen. Additionally, network speeds can limit the performance of a web site on mobile devices. Because of these reasons many developers and organizations are considering how to make their web sites accessible to all the various devices and screen sizes for which people are using.</a:t>
            </a:r>
          </a:p>
          <a:p>
            <a:pPr>
              <a:buNone/>
            </a:pPr>
            <a:endParaRPr lang="en-US" sz="1800" dirty="0" smtClean="0"/>
          </a:p>
          <a:p>
            <a:pPr>
              <a:buNone/>
            </a:pPr>
            <a:r>
              <a:rPr lang="en-US" sz="1800" dirty="0" smtClean="0"/>
              <a:t>       </a:t>
            </a:r>
            <a:r>
              <a:rPr lang="en-US" sz="1800" dirty="0" smtClean="0"/>
              <a:t>Device </a:t>
            </a:r>
            <a:r>
              <a:rPr lang="en-US" sz="1800" dirty="0" smtClean="0"/>
              <a:t>detection is useful when requests by mobile devices need to be handled differently from requests made by desktop browsers. The Spring Mobile Device module provides support for server-side device detection. This support consists of a device resolution framework, site preference management, and site switcher.</a:t>
            </a:r>
          </a:p>
          <a:p>
            <a:pPr>
              <a:buNone/>
            </a:pPr>
            <a:endParaRPr lang="en-US" sz="1400" dirty="0" smtClean="0"/>
          </a:p>
          <a:p>
            <a:pPr>
              <a:buNone/>
            </a:pPr>
            <a:endParaRPr lang="en-US" sz="1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b="1" u="sng" dirty="0" smtClean="0"/>
              <a:t>Device resolution:</a:t>
            </a:r>
          </a:p>
          <a:p>
            <a:pPr>
              <a:buNone/>
            </a:pPr>
            <a:r>
              <a:rPr lang="en-IN" sz="1800" dirty="0" smtClean="0"/>
              <a:t>       Device </a:t>
            </a:r>
            <a:r>
              <a:rPr lang="en-IN" sz="1800" dirty="0" smtClean="0"/>
              <a:t>resolution is the process of introspecting a HTTP request to determine </a:t>
            </a:r>
            <a:r>
              <a:rPr lang="en-IN" sz="1800" dirty="0" smtClean="0"/>
              <a:t>the device </a:t>
            </a:r>
            <a:r>
              <a:rPr lang="en-IN" sz="1800" dirty="0" smtClean="0"/>
              <a:t>that originated the request. It is typically achieved by analyzing the User-Agent header and other request headers</a:t>
            </a:r>
            <a:r>
              <a:rPr lang="en-IN" sz="1800" dirty="0" smtClean="0"/>
              <a:t>.</a:t>
            </a:r>
          </a:p>
          <a:p>
            <a:pPr>
              <a:buNone/>
            </a:pPr>
            <a:r>
              <a:rPr lang="en-US" sz="1800" dirty="0" smtClean="0"/>
              <a:t>       In </a:t>
            </a:r>
            <a:r>
              <a:rPr lang="en-US" sz="1800" dirty="0" smtClean="0"/>
              <a:t>Spring Mobile, the </a:t>
            </a:r>
            <a:r>
              <a:rPr lang="en-US" sz="1800" dirty="0" err="1" smtClean="0"/>
              <a:t>DeviceResolver</a:t>
            </a:r>
            <a:r>
              <a:rPr lang="en-US" sz="1800" dirty="0" smtClean="0"/>
              <a:t> </a:t>
            </a:r>
            <a:r>
              <a:rPr lang="en-US" sz="1800" dirty="0" smtClean="0"/>
              <a:t>interface defines the API for device resolution</a:t>
            </a:r>
            <a:r>
              <a:rPr lang="en-US" sz="1800" dirty="0" smtClean="0"/>
              <a:t>:</a:t>
            </a:r>
          </a:p>
          <a:p>
            <a:pPr>
              <a:buNone/>
            </a:pPr>
            <a:endParaRPr lang="en-US" sz="1800" dirty="0" smtClean="0"/>
          </a:p>
          <a:p>
            <a:pPr>
              <a:buNone/>
            </a:pPr>
            <a:r>
              <a:rPr lang="en-US" sz="1800" dirty="0" smtClean="0"/>
              <a:t>	</a:t>
            </a:r>
            <a:r>
              <a:rPr lang="en-US" sz="1800" dirty="0" smtClean="0">
                <a:solidFill>
                  <a:srgbClr val="00B0F0"/>
                </a:solidFill>
              </a:rPr>
              <a:t>public </a:t>
            </a:r>
            <a:r>
              <a:rPr lang="en-US" sz="1800" dirty="0" smtClean="0">
                <a:solidFill>
                  <a:srgbClr val="00B0F0"/>
                </a:solidFill>
              </a:rPr>
              <a:t>interface </a:t>
            </a:r>
            <a:r>
              <a:rPr lang="en-US" sz="1800" dirty="0" err="1" smtClean="0">
                <a:solidFill>
                  <a:srgbClr val="00B0F0"/>
                </a:solidFill>
              </a:rPr>
              <a:t>DeviceResolver</a:t>
            </a:r>
            <a:r>
              <a:rPr lang="en-US" sz="1800" dirty="0" smtClean="0">
                <a:solidFill>
                  <a:srgbClr val="00B0F0"/>
                </a:solidFill>
              </a:rPr>
              <a:t> { </a:t>
            </a:r>
            <a:endParaRPr lang="en-US" sz="1800" dirty="0" smtClean="0">
              <a:solidFill>
                <a:srgbClr val="00B0F0"/>
              </a:solidFill>
            </a:endParaRPr>
          </a:p>
          <a:p>
            <a:pPr>
              <a:buNone/>
            </a:pPr>
            <a:r>
              <a:rPr lang="en-US" sz="1800" dirty="0" smtClean="0">
                <a:solidFill>
                  <a:srgbClr val="00B0F0"/>
                </a:solidFill>
              </a:rPr>
              <a:t>	</a:t>
            </a:r>
            <a:r>
              <a:rPr lang="en-US" sz="1800" dirty="0" smtClean="0">
                <a:solidFill>
                  <a:srgbClr val="00B0F0"/>
                </a:solidFill>
              </a:rPr>
              <a:t>	Device </a:t>
            </a:r>
            <a:r>
              <a:rPr lang="en-US" sz="1800" dirty="0" err="1" smtClean="0">
                <a:solidFill>
                  <a:srgbClr val="00B0F0"/>
                </a:solidFill>
              </a:rPr>
              <a:t>resolveDevice</a:t>
            </a:r>
            <a:r>
              <a:rPr lang="en-US" sz="1800" dirty="0" smtClean="0">
                <a:solidFill>
                  <a:srgbClr val="00B0F0"/>
                </a:solidFill>
              </a:rPr>
              <a:t>(</a:t>
            </a:r>
            <a:r>
              <a:rPr lang="en-US" sz="1800" dirty="0" err="1" smtClean="0">
                <a:solidFill>
                  <a:srgbClr val="00B0F0"/>
                </a:solidFill>
              </a:rPr>
              <a:t>HttpServletRequest</a:t>
            </a:r>
            <a:r>
              <a:rPr lang="en-US" sz="1800" dirty="0" smtClean="0">
                <a:solidFill>
                  <a:srgbClr val="00B0F0"/>
                </a:solidFill>
              </a:rPr>
              <a:t> request); </a:t>
            </a:r>
            <a:endParaRPr lang="en-US" sz="1800" dirty="0" smtClean="0">
              <a:solidFill>
                <a:srgbClr val="00B0F0"/>
              </a:solidFill>
            </a:endParaRPr>
          </a:p>
          <a:p>
            <a:pPr>
              <a:buNone/>
            </a:pPr>
            <a:r>
              <a:rPr lang="en-US" sz="1800" dirty="0" smtClean="0">
                <a:solidFill>
                  <a:srgbClr val="00B0F0"/>
                </a:solidFill>
              </a:rPr>
              <a:t>	</a:t>
            </a:r>
            <a:r>
              <a:rPr lang="en-US" sz="1800" dirty="0" smtClean="0">
                <a:solidFill>
                  <a:srgbClr val="00B0F0"/>
                </a:solidFill>
              </a:rPr>
              <a:t>} </a:t>
            </a:r>
          </a:p>
          <a:p>
            <a:pPr>
              <a:buNone/>
            </a:pPr>
            <a:endParaRPr lang="en-US" sz="1800" dirty="0" smtClean="0">
              <a:solidFill>
                <a:srgbClr val="00B0F0"/>
              </a:solidFill>
            </a:endParaRPr>
          </a:p>
          <a:p>
            <a:pPr>
              <a:buNone/>
            </a:pPr>
            <a:r>
              <a:rPr lang="en-US" sz="1800" dirty="0" smtClean="0">
                <a:solidFill>
                  <a:srgbClr val="00B0F0"/>
                </a:solidFill>
              </a:rPr>
              <a:t>	</a:t>
            </a:r>
            <a:r>
              <a:rPr lang="en-US" sz="1800" dirty="0" smtClean="0"/>
              <a:t>The returned Device models the result of device resolution: </a:t>
            </a:r>
          </a:p>
          <a:p>
            <a:pPr>
              <a:buNone/>
            </a:pPr>
            <a:endParaRPr lang="en-US" sz="1800" dirty="0" smtClean="0">
              <a:solidFill>
                <a:srgbClr val="00B0F0"/>
              </a:solidFill>
            </a:endParaRPr>
          </a:p>
          <a:p>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1800" dirty="0" smtClean="0"/>
              <a:t>public interface Device { </a:t>
            </a:r>
            <a:endParaRPr lang="en-US" sz="1800" dirty="0" smtClean="0"/>
          </a:p>
          <a:p>
            <a:pPr>
              <a:buNone/>
            </a:pPr>
            <a:r>
              <a:rPr lang="en-US" sz="1800" b="1" dirty="0" smtClean="0"/>
              <a:t>	</a:t>
            </a:r>
            <a:r>
              <a:rPr lang="en-US" sz="1800" dirty="0" smtClean="0">
                <a:solidFill>
                  <a:srgbClr val="00B0F0"/>
                </a:solidFill>
              </a:rPr>
              <a:t>/** </a:t>
            </a:r>
            <a:r>
              <a:rPr lang="en-US" sz="1800" dirty="0" smtClean="0">
                <a:solidFill>
                  <a:srgbClr val="00B0F0"/>
                </a:solidFill>
              </a:rPr>
              <a:t>* True if this device is not a mobile or tablet device. </a:t>
            </a:r>
            <a:r>
              <a:rPr lang="en-US" sz="1800" dirty="0" smtClean="0">
                <a:solidFill>
                  <a:srgbClr val="00B0F0"/>
                </a:solidFill>
              </a:rPr>
              <a:t>*/</a:t>
            </a:r>
          </a:p>
          <a:p>
            <a:pPr>
              <a:buNone/>
            </a:pPr>
            <a:r>
              <a:rPr lang="en-US" sz="1800" dirty="0" smtClean="0"/>
              <a:t> 	</a:t>
            </a:r>
            <a:r>
              <a:rPr lang="en-US" sz="1800" dirty="0" err="1" smtClean="0"/>
              <a:t>boolean</a:t>
            </a:r>
            <a:r>
              <a:rPr lang="en-US" sz="1800" dirty="0" smtClean="0"/>
              <a:t> </a:t>
            </a:r>
            <a:r>
              <a:rPr lang="en-US" sz="1800" dirty="0" err="1" smtClean="0"/>
              <a:t>isNormal</a:t>
            </a:r>
            <a:r>
              <a:rPr lang="en-US" sz="1800" dirty="0" smtClean="0"/>
              <a:t>(); </a:t>
            </a:r>
            <a:endParaRPr lang="en-US" sz="1800" dirty="0" smtClean="0"/>
          </a:p>
          <a:p>
            <a:pPr>
              <a:buNone/>
            </a:pPr>
            <a:endParaRPr lang="en-US" sz="1800" dirty="0" smtClean="0"/>
          </a:p>
          <a:p>
            <a:pPr>
              <a:buNone/>
            </a:pPr>
            <a:r>
              <a:rPr lang="en-US" sz="1800" b="1" dirty="0" smtClean="0"/>
              <a:t>	</a:t>
            </a:r>
            <a:r>
              <a:rPr lang="en-US" sz="1800" dirty="0" smtClean="0">
                <a:solidFill>
                  <a:srgbClr val="00B0F0"/>
                </a:solidFill>
              </a:rPr>
              <a:t>/** </a:t>
            </a:r>
            <a:r>
              <a:rPr lang="en-US" sz="1800" dirty="0" smtClean="0">
                <a:solidFill>
                  <a:srgbClr val="00B0F0"/>
                </a:solidFill>
              </a:rPr>
              <a:t>* True if this device is a mobile device such as an Apple </a:t>
            </a:r>
            <a:r>
              <a:rPr lang="en-US" sz="1800" dirty="0" err="1" smtClean="0">
                <a:solidFill>
                  <a:srgbClr val="00B0F0"/>
                </a:solidFill>
              </a:rPr>
              <a:t>iPhone</a:t>
            </a:r>
            <a:r>
              <a:rPr lang="en-US" sz="1800" dirty="0" smtClean="0">
                <a:solidFill>
                  <a:srgbClr val="00B0F0"/>
                </a:solidFill>
              </a:rPr>
              <a:t> or an Nexus One Android. * Could be used by a pre-handle interceptor to redirect the user to a dedicated mobile web site. * Could be used to apply a different page layout or </a:t>
            </a:r>
            <a:r>
              <a:rPr lang="en-US" sz="1800" dirty="0" err="1" smtClean="0">
                <a:solidFill>
                  <a:srgbClr val="00B0F0"/>
                </a:solidFill>
              </a:rPr>
              <a:t>stylesheet</a:t>
            </a:r>
            <a:r>
              <a:rPr lang="en-US" sz="1800" dirty="0" smtClean="0">
                <a:solidFill>
                  <a:srgbClr val="00B0F0"/>
                </a:solidFill>
              </a:rPr>
              <a:t> when the device is a mobile device. </a:t>
            </a:r>
            <a:r>
              <a:rPr lang="en-US" sz="1800" dirty="0" smtClean="0">
                <a:solidFill>
                  <a:srgbClr val="00B0F0"/>
                </a:solidFill>
              </a:rPr>
              <a:t>*/</a:t>
            </a:r>
          </a:p>
          <a:p>
            <a:pPr>
              <a:buNone/>
            </a:pPr>
            <a:endParaRPr lang="en-US" sz="1800" b="1" dirty="0" smtClean="0"/>
          </a:p>
          <a:p>
            <a:pPr>
              <a:buNone/>
            </a:pPr>
            <a:r>
              <a:rPr lang="en-US" sz="1800" dirty="0" smtClean="0"/>
              <a:t>	 </a:t>
            </a:r>
            <a:r>
              <a:rPr lang="en-US" sz="1800" dirty="0" err="1" smtClean="0"/>
              <a:t>boolean</a:t>
            </a:r>
            <a:r>
              <a:rPr lang="en-US" sz="1800" dirty="0" smtClean="0"/>
              <a:t> </a:t>
            </a:r>
            <a:r>
              <a:rPr lang="en-US" sz="1800" dirty="0" err="1" smtClean="0"/>
              <a:t>isMobile</a:t>
            </a:r>
            <a:r>
              <a:rPr lang="en-US" sz="1800" dirty="0" smtClean="0"/>
              <a:t>(); </a:t>
            </a:r>
            <a:endParaRPr lang="en-US" sz="1800" dirty="0" smtClean="0"/>
          </a:p>
          <a:p>
            <a:pPr>
              <a:buNone/>
            </a:pPr>
            <a:endParaRPr lang="en-US" sz="1800" dirty="0" smtClean="0"/>
          </a:p>
          <a:p>
            <a:pPr>
              <a:buNone/>
            </a:pPr>
            <a:r>
              <a:rPr lang="en-US" sz="1800" b="1" dirty="0" smtClean="0"/>
              <a:t>	</a:t>
            </a:r>
            <a:r>
              <a:rPr lang="en-US" sz="1800" dirty="0" smtClean="0">
                <a:solidFill>
                  <a:srgbClr val="00B0F0"/>
                </a:solidFill>
              </a:rPr>
              <a:t>/** </a:t>
            </a:r>
            <a:r>
              <a:rPr lang="en-US" sz="1800" dirty="0" smtClean="0">
                <a:solidFill>
                  <a:srgbClr val="00B0F0"/>
                </a:solidFill>
              </a:rPr>
              <a:t>* True if this device is a tablet device such as an Apple </a:t>
            </a:r>
            <a:r>
              <a:rPr lang="en-US" sz="1800" dirty="0" err="1" smtClean="0">
                <a:solidFill>
                  <a:srgbClr val="00B0F0"/>
                </a:solidFill>
              </a:rPr>
              <a:t>iPad</a:t>
            </a:r>
            <a:r>
              <a:rPr lang="en-US" sz="1800" dirty="0" smtClean="0">
                <a:solidFill>
                  <a:srgbClr val="00B0F0"/>
                </a:solidFill>
              </a:rPr>
              <a:t> or a Motorola </a:t>
            </a:r>
            <a:r>
              <a:rPr lang="en-US" sz="1800" dirty="0" err="1" smtClean="0">
                <a:solidFill>
                  <a:srgbClr val="00B0F0"/>
                </a:solidFill>
              </a:rPr>
              <a:t>Xoom</a:t>
            </a:r>
            <a:r>
              <a:rPr lang="en-US" sz="1800" dirty="0" smtClean="0">
                <a:solidFill>
                  <a:srgbClr val="00B0F0"/>
                </a:solidFill>
              </a:rPr>
              <a:t>. * Could be used by a pre-handle interceptor to redirect the user to a dedicated tablet web site. * Could be used to apply a different page layout or </a:t>
            </a:r>
            <a:r>
              <a:rPr lang="en-US" sz="1800" dirty="0" err="1" smtClean="0">
                <a:solidFill>
                  <a:srgbClr val="00B0F0"/>
                </a:solidFill>
              </a:rPr>
              <a:t>stylesheet</a:t>
            </a:r>
            <a:r>
              <a:rPr lang="en-US" sz="1800" dirty="0" smtClean="0">
                <a:solidFill>
                  <a:srgbClr val="00B0F0"/>
                </a:solidFill>
              </a:rPr>
              <a:t> when the device is a tablet device. */ </a:t>
            </a:r>
            <a:endParaRPr lang="en-US" sz="1800" dirty="0" smtClean="0">
              <a:solidFill>
                <a:srgbClr val="00B0F0"/>
              </a:solidFill>
            </a:endParaRPr>
          </a:p>
          <a:p>
            <a:pPr>
              <a:buNone/>
            </a:pPr>
            <a:endParaRPr lang="en-US" sz="1800" dirty="0" smtClean="0">
              <a:solidFill>
                <a:srgbClr val="00B0F0"/>
              </a:solidFill>
            </a:endParaRPr>
          </a:p>
          <a:p>
            <a:pPr>
              <a:buNone/>
            </a:pPr>
            <a:r>
              <a:rPr lang="en-US" sz="1800" dirty="0" smtClean="0"/>
              <a:t>	</a:t>
            </a:r>
            <a:r>
              <a:rPr lang="en-US" sz="1800" dirty="0" err="1" smtClean="0"/>
              <a:t>boolean</a:t>
            </a:r>
            <a:r>
              <a:rPr lang="en-US" sz="1800" dirty="0" smtClean="0"/>
              <a:t> </a:t>
            </a:r>
            <a:r>
              <a:rPr lang="en-US" sz="1800" dirty="0" err="1" smtClean="0"/>
              <a:t>isTablet</a:t>
            </a:r>
            <a:r>
              <a:rPr lang="en-US" sz="1800" dirty="0" smtClean="0"/>
              <a:t>(); </a:t>
            </a:r>
            <a:endParaRPr lang="en-US" sz="1800" dirty="0" smtClean="0"/>
          </a:p>
          <a:p>
            <a:pPr>
              <a:buNone/>
            </a:pPr>
            <a:r>
              <a:rPr lang="en-US" sz="1800" dirty="0" smtClean="0"/>
              <a:t>} </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dirty="0" smtClean="0"/>
              <a:t>	As shown above, </a:t>
            </a:r>
            <a:r>
              <a:rPr lang="en-US" sz="1800" dirty="0" err="1" smtClean="0"/>
              <a:t>Device.isMobile</a:t>
            </a:r>
            <a:r>
              <a:rPr lang="en-US" sz="1800" dirty="0" smtClean="0"/>
              <a:t>() can be used to determine if the client is using a mobile device, such as a smart phone. Similarly, </a:t>
            </a:r>
            <a:r>
              <a:rPr lang="en-US" sz="1800" dirty="0" err="1" smtClean="0"/>
              <a:t>Device.isTablet</a:t>
            </a:r>
            <a:r>
              <a:rPr lang="en-US" sz="1800" dirty="0" smtClean="0"/>
              <a:t>() can be used to determine if the client is running on a tablet device. Depending on the </a:t>
            </a:r>
            <a:r>
              <a:rPr lang="en-US" sz="1800" dirty="0" err="1" smtClean="0"/>
              <a:t>DeviceResolver</a:t>
            </a:r>
            <a:r>
              <a:rPr lang="en-US" sz="1800" dirty="0" smtClean="0"/>
              <a:t> in use, a Device may support being downcast to access </a:t>
            </a:r>
            <a:r>
              <a:rPr lang="en-US" sz="1800" smtClean="0"/>
              <a:t>additional </a:t>
            </a:r>
            <a:r>
              <a:rPr lang="en-US" sz="1800" smtClean="0"/>
              <a:t>properties.</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1200" b="1" dirty="0" smtClean="0"/>
              <a:t>Reference  Links :</a:t>
            </a:r>
          </a:p>
          <a:p>
            <a:pPr>
              <a:buNone/>
            </a:pPr>
            <a:r>
              <a:rPr lang="en-US" sz="1200" dirty="0" smtClean="0">
                <a:hlinkClick r:id="rId2"/>
              </a:rPr>
              <a:t>http://msdn.microsoft.com/en-us/library/ff648617</a:t>
            </a:r>
            <a:endParaRPr lang="en-US" sz="1200" dirty="0" smtClean="0"/>
          </a:p>
          <a:p>
            <a:pPr>
              <a:buNone/>
            </a:pPr>
            <a:r>
              <a:rPr lang="en-US" sz="1200" dirty="0" smtClean="0">
                <a:hlinkClick r:id="rId3"/>
              </a:rPr>
              <a:t>http://static.springsource.org/spring/docs/2.0.x/reference/mvc.html</a:t>
            </a:r>
            <a:endParaRPr lang="en-US" sz="1200" dirty="0" smtClean="0"/>
          </a:p>
          <a:p>
            <a:pPr>
              <a:buNone/>
            </a:pPr>
            <a:r>
              <a:rPr lang="en-US" sz="1200" dirty="0" smtClean="0">
                <a:hlinkClick r:id="rId4"/>
              </a:rPr>
              <a:t>http://static.springsource.org/spring/docs/3.0.x/reference/mvc.html</a:t>
            </a:r>
            <a:endParaRPr lang="en-US" sz="1200" dirty="0" smtClean="0"/>
          </a:p>
          <a:p>
            <a:pPr>
              <a:buNone/>
            </a:pPr>
            <a:endParaRPr lang="en-US" sz="1200" dirty="0" smtClean="0"/>
          </a:p>
          <a:p>
            <a:pPr>
              <a:buNone/>
            </a:pPr>
            <a:r>
              <a:rPr lang="en-US" sz="1200" b="1" dirty="0" smtClean="0"/>
              <a:t>Reference Books:</a:t>
            </a:r>
          </a:p>
          <a:p>
            <a:pPr>
              <a:buNone/>
            </a:pPr>
            <a:r>
              <a:rPr lang="en-US" sz="1200" dirty="0" smtClean="0"/>
              <a:t>Spring in Action</a:t>
            </a:r>
          </a:p>
          <a:p>
            <a:pPr>
              <a:buNone/>
            </a:pPr>
            <a:r>
              <a:rPr lang="en-US" sz="1200" dirty="0" smtClean="0"/>
              <a:t>Pro Spring</a:t>
            </a:r>
          </a:p>
          <a:p>
            <a:pPr>
              <a:buNone/>
            </a:pPr>
            <a:endParaRPr lang="en-US" sz="1200" dirty="0" smtClean="0"/>
          </a:p>
          <a:p>
            <a:pPr>
              <a:buNone/>
            </a:pP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lvl="0"/>
            <a:r>
              <a:rPr lang="en-IN" sz="1800" dirty="0" smtClean="0"/>
              <a:t>In this model, the client cannot directly access the page, instead all the requests are made to a controller component generally implemented as a servlet.</a:t>
            </a:r>
            <a:endParaRPr lang="en-US" sz="1800" dirty="0" smtClean="0"/>
          </a:p>
          <a:p>
            <a:pPr lvl="0"/>
            <a:r>
              <a:rPr lang="en-IN" sz="1800" dirty="0" smtClean="0"/>
              <a:t>The controller component then uses the model (which is generally java bean or EJB) to process the client request, and then dispatches the request to view pages (implemented using JSP).</a:t>
            </a:r>
            <a:endParaRPr lang="en-US" sz="1800" dirty="0" smtClean="0"/>
          </a:p>
          <a:p>
            <a:pPr lvl="0"/>
            <a:r>
              <a:rPr lang="en-IN" sz="1800" dirty="0" smtClean="0"/>
              <a:t>These pages prepare the response and send it to the client.</a:t>
            </a:r>
          </a:p>
          <a:p>
            <a:pPr lvl="0"/>
            <a:endParaRPr lang="en-IN" sz="1800" dirty="0" smtClean="0"/>
          </a:p>
          <a:p>
            <a:pPr lvl="0">
              <a:buNone/>
            </a:pPr>
            <a:r>
              <a:rPr lang="en-US" sz="1800" b="1" dirty="0" smtClean="0"/>
              <a:t>Front Controller Design Pattern :</a:t>
            </a:r>
            <a:endParaRPr lang="en-US" sz="1800" dirty="0" smtClean="0"/>
          </a:p>
          <a:p>
            <a:pPr>
              <a:buNone/>
            </a:pPr>
            <a:r>
              <a:rPr lang="en-IN" sz="1800" dirty="0" smtClean="0"/>
              <a:t>Context:</a:t>
            </a:r>
            <a:endParaRPr lang="en-US" sz="1800" dirty="0" smtClean="0"/>
          </a:p>
          <a:p>
            <a:r>
              <a:rPr lang="en-IN" sz="1800" dirty="0" smtClean="0"/>
              <a:t>We have decided to use the Model-View-Controller (MVC) pattern to separate the user interface logic from the business logic of a web application.</a:t>
            </a:r>
            <a:endParaRPr lang="en-US" sz="1800" dirty="0" smtClean="0"/>
          </a:p>
          <a:p>
            <a:r>
              <a:rPr lang="en-IN" sz="1800" dirty="0" smtClean="0"/>
              <a:t>We have reviewed the Page Controller pattern, but page controller classes have complicated logic, or our application determines the navigation between pages dynamically based on configuration rules.</a:t>
            </a:r>
            <a:endParaRPr lang="en-US" sz="1800" dirty="0" smtClean="0"/>
          </a:p>
          <a:p>
            <a:r>
              <a:rPr lang="en-IN" sz="1800" dirty="0" smtClean="0"/>
              <a:t>The Page Controller pattern describes a separate controller per logical page.</a:t>
            </a:r>
            <a:endParaRPr lang="en-US" sz="1800" dirty="0" smtClean="0"/>
          </a:p>
          <a:p>
            <a:pPr>
              <a:buNone/>
            </a:pP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1600" dirty="0" smtClean="0"/>
              <a:t>Problem:</a:t>
            </a:r>
            <a:endParaRPr lang="en-US" sz="1600" dirty="0" smtClean="0"/>
          </a:p>
          <a:p>
            <a:pPr>
              <a:buNone/>
            </a:pPr>
            <a:r>
              <a:rPr lang="en-IN" sz="1600" dirty="0" smtClean="0"/>
              <a:t>	We want to structure the controller for every complex Web applications in the best possible manner so that we can achieve reuse and flexibility while avoiding code duplication and decentralization problems in page controller.</a:t>
            </a:r>
            <a:endParaRPr lang="en-US" sz="1600" dirty="0" smtClean="0"/>
          </a:p>
          <a:p>
            <a:pPr>
              <a:buNone/>
            </a:pPr>
            <a:r>
              <a:rPr lang="en-IN" sz="1600" dirty="0" smtClean="0"/>
              <a:t> </a:t>
            </a:r>
            <a:endParaRPr lang="en-US" sz="1600" dirty="0" smtClean="0"/>
          </a:p>
          <a:p>
            <a:pPr>
              <a:buNone/>
            </a:pPr>
            <a:r>
              <a:rPr lang="en-IN" sz="1600" dirty="0" smtClean="0"/>
              <a:t>Solution:</a:t>
            </a:r>
            <a:endParaRPr lang="en-US" sz="1600" dirty="0" smtClean="0"/>
          </a:p>
          <a:p>
            <a:r>
              <a:rPr lang="en-IN" sz="1600" dirty="0" smtClean="0"/>
              <a:t>Use a Front Controller as the initial point of contact for handling all related request.</a:t>
            </a:r>
            <a:endParaRPr lang="en-US" sz="1600" dirty="0" smtClean="0"/>
          </a:p>
          <a:p>
            <a:r>
              <a:rPr lang="en-IN" sz="1600" dirty="0" smtClean="0"/>
              <a:t>The Front Controller solves the decentralization problem present in the Page Controller by channeling all requests through a single controller, that is, it centralizes control logic otherwise duplicated.</a:t>
            </a:r>
          </a:p>
          <a:p>
            <a:pPr>
              <a:buNone/>
            </a:pPr>
            <a:endParaRPr lang="en-US" sz="1600" dirty="0" smtClean="0"/>
          </a:p>
          <a:p>
            <a:pPr>
              <a:buNone/>
            </a:pPr>
            <a:r>
              <a:rPr lang="en-IN" sz="1600" dirty="0" smtClean="0"/>
              <a:t>The following functionalities need to be implemented into Front Controller:</a:t>
            </a:r>
            <a:endParaRPr lang="en-US" sz="1600" dirty="0" smtClean="0"/>
          </a:p>
          <a:p>
            <a:r>
              <a:rPr lang="en-IN" sz="1600" b="1" dirty="0" smtClean="0"/>
              <a:t>Protocol Handling </a:t>
            </a:r>
            <a:r>
              <a:rPr lang="en-IN" sz="1600" dirty="0" smtClean="0"/>
              <a:t>is a process of handling protocol-specific request, which involves in resolving the request given in a specific protocol format and preparing a message in a specific protocol format.</a:t>
            </a:r>
            <a:endParaRPr lang="en-US" sz="1600" dirty="0" smtClean="0"/>
          </a:p>
          <a:p>
            <a:r>
              <a:rPr lang="en-IN" sz="1600" b="1" dirty="0" smtClean="0"/>
              <a:t>Context Transformation </a:t>
            </a:r>
            <a:r>
              <a:rPr lang="en-IN" sz="1600" dirty="0" smtClean="0"/>
              <a:t>is a process of converting the protocol specific data into a more general form, like into our system-defined java bean object or into a general collection object.</a:t>
            </a: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IN" sz="1600" b="1" dirty="0" smtClean="0"/>
              <a:t>Navigation </a:t>
            </a:r>
            <a:r>
              <a:rPr lang="en-IN" sz="1600" dirty="0" smtClean="0"/>
              <a:t>is a process that chooses the object for handling a particular request that can perform the core processing for this request and the view that can present the response to the client.</a:t>
            </a:r>
            <a:endParaRPr lang="en-US" sz="1600" dirty="0" smtClean="0"/>
          </a:p>
          <a:p>
            <a:pPr>
              <a:buNone/>
            </a:pPr>
            <a:r>
              <a:rPr lang="en-IN" sz="1600" dirty="0" smtClean="0"/>
              <a:t> </a:t>
            </a:r>
            <a:endParaRPr lang="en-US" sz="1600" dirty="0" smtClean="0"/>
          </a:p>
          <a:p>
            <a:r>
              <a:rPr lang="en-IN" sz="1600" b="1" dirty="0" smtClean="0"/>
              <a:t>Dispatch </a:t>
            </a:r>
            <a:r>
              <a:rPr lang="en-IN" sz="1600" dirty="0" smtClean="0"/>
              <a:t>involves in dispatching the request from one part of the application to another, like from request handling object to view processing components.</a:t>
            </a:r>
            <a:endParaRPr lang="en-US" sz="1600" dirty="0" smtClean="0"/>
          </a:p>
          <a:p>
            <a:pPr>
              <a:buNone/>
            </a:pPr>
            <a:endParaRPr lang="en-US" sz="1600" dirty="0" smtClean="0"/>
          </a:p>
          <a:p>
            <a:pPr>
              <a:buNone/>
            </a:pPr>
            <a:r>
              <a:rPr lang="en-IN" sz="1600" b="1" dirty="0" smtClean="0"/>
              <a:t>Benefits:</a:t>
            </a:r>
            <a:endParaRPr lang="en-US" sz="1600" dirty="0" smtClean="0"/>
          </a:p>
          <a:p>
            <a:r>
              <a:rPr lang="en-US" sz="1600" dirty="0" smtClean="0"/>
              <a:t> </a:t>
            </a:r>
            <a:r>
              <a:rPr lang="en-US" sz="1600" b="1" dirty="0" smtClean="0"/>
              <a:t>Centralized control</a:t>
            </a:r>
            <a:r>
              <a:rPr lang="en-US" sz="1600" dirty="0" smtClean="0"/>
              <a:t>:</a:t>
            </a:r>
            <a:r>
              <a:rPr lang="en-US" sz="1600" i="1" dirty="0" smtClean="0"/>
              <a:t> Front Controller</a:t>
            </a:r>
            <a:r>
              <a:rPr lang="en-US" sz="1600" dirty="0" smtClean="0"/>
              <a:t> coordinates all of the requests that are made to the Web application. The solution describes using a single controller instead of the distributed model used in </a:t>
            </a:r>
            <a:r>
              <a:rPr lang="en-US" sz="1600" i="1" dirty="0" smtClean="0"/>
              <a:t>Page Controller</a:t>
            </a:r>
            <a:r>
              <a:rPr lang="en-US" sz="1600" dirty="0" smtClean="0"/>
              <a:t>. This single controller is in the perfect location to enforce application-wide policies, such as security and usage tracking. </a:t>
            </a:r>
          </a:p>
          <a:p>
            <a:r>
              <a:rPr lang="en-US" sz="1600" b="1" dirty="0" smtClean="0"/>
              <a:t>Thread-safety:</a:t>
            </a:r>
            <a:r>
              <a:rPr lang="en-US" sz="1600" dirty="0" smtClean="0"/>
              <a:t> Because each request involves creating a new command object, the command objects themselves do not need to be thread safe. This means that you avoid the issues of thread safety in the command classes. This does not mean that you can avoid threading issues altogether, though, because the code that the commands act upon, the model code, still must be thread safe .</a:t>
            </a:r>
          </a:p>
          <a:p>
            <a:r>
              <a:rPr lang="en-US" sz="1600" b="1" dirty="0" smtClean="0"/>
              <a:t>Configurability:</a:t>
            </a:r>
            <a:r>
              <a:rPr lang="en-US" sz="1600" dirty="0" smtClean="0"/>
              <a:t> Only one front controller needs to be configured into the Web server; the handler does the rest of the dispatching. This simplifies the configuration of the Web server. Some Web servers are awkward to configure. Using dynamic commands enables you to add new commands without changing anything. </a:t>
            </a:r>
          </a:p>
          <a:p>
            <a:pPr>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3935</Words>
  <Application>Microsoft Office PowerPoint</Application>
  <PresentationFormat>On-screen Show (4:3)</PresentationFormat>
  <Paragraphs>1103</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Slide 3</vt:lpstr>
      <vt:lpstr>Model-1 Architecture:</vt:lpstr>
      <vt:lpstr>Slide 5</vt:lpstr>
      <vt:lpstr>Model-2 Architecture:</vt:lpstr>
      <vt:lpstr>Slide 7</vt:lpstr>
      <vt:lpstr>Slide 8</vt:lpstr>
      <vt:lpstr>Slide 9</vt:lpstr>
      <vt:lpstr>   Class Diagram of Front Controller: A servlet component implementing front controller is referred as Servlet Front, similarly with JSP it is known as JSP Front.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InternalResourceViewResolver:</vt:lpstr>
      <vt:lpstr>BeanNameViewResolver</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Example: web.xml</vt:lpstr>
      <vt:lpstr>dcma-servlet.xml:</vt:lpstr>
      <vt:lpstr>Slide 50</vt:lpstr>
      <vt:lpstr>Slide 51</vt:lpstr>
      <vt:lpstr>Slide 52</vt:lpstr>
      <vt:lpstr>Service Layer:</vt:lpstr>
      <vt:lpstr>Dao Layer:</vt:lpstr>
      <vt:lpstr>Slide 55</vt:lpstr>
      <vt:lpstr>Slide 56</vt:lpstr>
      <vt:lpstr>Slide 57</vt:lpstr>
      <vt:lpstr>applicationContext.xml</vt:lpstr>
      <vt:lpstr>Slide 59</vt:lpstr>
      <vt:lpstr>Slide 60</vt:lpstr>
      <vt:lpstr>Slide 61</vt:lpstr>
      <vt:lpstr>Slide 62</vt:lpstr>
      <vt:lpstr>Slide 63</vt:lpstr>
      <vt:lpstr>Extending Spring MVC with Spring Mobile</vt:lpstr>
      <vt:lpstr>Slide 65</vt:lpstr>
      <vt:lpstr>Slide 66</vt:lpstr>
      <vt:lpstr>Slide 67</vt:lpstr>
      <vt:lpstr>Slide 68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dc:title>
  <dc:creator/>
  <cp:lastModifiedBy>CenturyLink Employee</cp:lastModifiedBy>
  <cp:revision>307</cp:revision>
  <dcterms:created xsi:type="dcterms:W3CDTF">2006-08-16T00:00:00Z</dcterms:created>
  <dcterms:modified xsi:type="dcterms:W3CDTF">2013-01-29T07:08:45Z</dcterms:modified>
</cp:coreProperties>
</file>