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Economica"/>
      <p:regular r:id="rId31"/>
      <p:bold r:id="rId32"/>
      <p:italic r:id="rId33"/>
      <p:boldItalic r:id="rId34"/>
    </p:embeddedFont>
    <p:embeddedFont>
      <p:font typeface="Roboto"/>
      <p:regular r:id="rId35"/>
      <p:bold r:id="rId36"/>
      <p:italic r:id="rId37"/>
      <p:boldItalic r:id="rId38"/>
    </p:embeddedFont>
    <p:embeddedFont>
      <p:font typeface="Open Sans"/>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bold.fntdata"/><Relationship Id="rId20" Type="http://schemas.openxmlformats.org/officeDocument/2006/relationships/slide" Target="slides/slide15.xml"/><Relationship Id="rId42" Type="http://schemas.openxmlformats.org/officeDocument/2006/relationships/font" Target="fonts/OpenSans-boldItalic.fntdata"/><Relationship Id="rId41" Type="http://schemas.openxmlformats.org/officeDocument/2006/relationships/font" Target="fonts/OpenSans-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Economica-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Economica-italic.fntdata"/><Relationship Id="rId10" Type="http://schemas.openxmlformats.org/officeDocument/2006/relationships/slide" Target="slides/slide5.xml"/><Relationship Id="rId32" Type="http://schemas.openxmlformats.org/officeDocument/2006/relationships/font" Target="fonts/Economica-bold.fntdata"/><Relationship Id="rId13" Type="http://schemas.openxmlformats.org/officeDocument/2006/relationships/slide" Target="slides/slide8.xml"/><Relationship Id="rId35" Type="http://schemas.openxmlformats.org/officeDocument/2006/relationships/font" Target="fonts/Roboto-regular.fntdata"/><Relationship Id="rId12" Type="http://schemas.openxmlformats.org/officeDocument/2006/relationships/slide" Target="slides/slide7.xml"/><Relationship Id="rId34" Type="http://schemas.openxmlformats.org/officeDocument/2006/relationships/font" Target="fonts/Economica-boldItalic.fntdata"/><Relationship Id="rId15" Type="http://schemas.openxmlformats.org/officeDocument/2006/relationships/slide" Target="slides/slide10.xml"/><Relationship Id="rId37" Type="http://schemas.openxmlformats.org/officeDocument/2006/relationships/font" Target="fonts/Roboto-italic.fntdata"/><Relationship Id="rId14" Type="http://schemas.openxmlformats.org/officeDocument/2006/relationships/slide" Target="slides/slide9.xml"/><Relationship Id="rId36" Type="http://schemas.openxmlformats.org/officeDocument/2006/relationships/font" Target="fonts/Roboto-bold.fntdata"/><Relationship Id="rId17" Type="http://schemas.openxmlformats.org/officeDocument/2006/relationships/slide" Target="slides/slide12.xml"/><Relationship Id="rId39" Type="http://schemas.openxmlformats.org/officeDocument/2006/relationships/font" Target="fonts/OpenSans-regular.fntdata"/><Relationship Id="rId16" Type="http://schemas.openxmlformats.org/officeDocument/2006/relationships/slide" Target="slides/slide11.xml"/><Relationship Id="rId38" Type="http://schemas.openxmlformats.org/officeDocument/2006/relationships/font" Target="fonts/Robo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485edcdca7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485edcdca7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485edcdca7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485edcdca7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485edcdca7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485edcdca7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485edcdca7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485edcdca7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485edcdca7_0_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485edcdca7_0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485edcdca7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485edcdca7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485edcdca7_0_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485edcdca7_0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485edcdca7_0_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485edcdca7_0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485edcdca7_0_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485edcdca7_0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485edcdca7_0_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485edcdca7_0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485edcdca7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485edcdca7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485edcdca7_0_5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485edcdca7_0_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485edcdca7_0_5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485edcdca7_0_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485edcdca7_0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485edcdca7_0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485edcdca7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485edcdca7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485edcdca7_0_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485edcdca7_0_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485edcdca7_0_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485edcdca7_0_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485edcdca7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485edcdca7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485edcdca7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485edcdca7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485edcdca7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485edcdca7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485edcdca7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485edcdca7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485edcdca7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485edcdca7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85edcdca7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85edcdca7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485edcdca7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485edcdca7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625" y="-612439"/>
            <a:ext cx="3054600" cy="482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ACADEMIC CALENDAR TO COLOR CODED </a:t>
            </a:r>
            <a:endParaRPr/>
          </a:p>
          <a:p>
            <a:pPr indent="0" lvl="0" marL="0" rtl="0" algn="ctr">
              <a:spcBef>
                <a:spcPts val="0"/>
              </a:spcBef>
              <a:spcAft>
                <a:spcPts val="0"/>
              </a:spcAft>
              <a:buNone/>
            </a:pPr>
            <a:r>
              <a:rPr lang="en"/>
              <a:t>ICAL</a:t>
            </a:r>
            <a:endParaRPr/>
          </a:p>
        </p:txBody>
      </p:sp>
      <p:sp>
        <p:nvSpPr>
          <p:cNvPr id="63" name="Google Shape;63;p13"/>
          <p:cNvSpPr txBox="1"/>
          <p:nvPr>
            <p:ph idx="1" type="subTitle"/>
          </p:nvPr>
        </p:nvSpPr>
        <p:spPr>
          <a:xfrm>
            <a:off x="6620175" y="3950275"/>
            <a:ext cx="1934400" cy="48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TEAM 22:</a:t>
            </a:r>
            <a:endParaRPr/>
          </a:p>
          <a:p>
            <a:pPr indent="0" lvl="0" marL="0" rtl="0" algn="ctr">
              <a:spcBef>
                <a:spcPts val="0"/>
              </a:spcBef>
              <a:spcAft>
                <a:spcPts val="0"/>
              </a:spcAft>
              <a:buNone/>
            </a:pPr>
            <a:r>
              <a:rPr lang="en"/>
              <a:t>S SAI PREETHAM</a:t>
            </a:r>
            <a:endParaRPr/>
          </a:p>
          <a:p>
            <a:pPr indent="0" lvl="0" marL="0" rtl="0" algn="ctr">
              <a:spcBef>
                <a:spcPts val="0"/>
              </a:spcBef>
              <a:spcAft>
                <a:spcPts val="0"/>
              </a:spcAft>
              <a:buNone/>
            </a:pPr>
            <a:r>
              <a:rPr lang="en"/>
              <a:t>APPARI LALITH</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CANNY EDGE DETECTION</a:t>
            </a:r>
            <a:endParaRPr/>
          </a:p>
        </p:txBody>
      </p:sp>
      <p:sp>
        <p:nvSpPr>
          <p:cNvPr id="131" name="Google Shape;131;p2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2" name="Google Shape;132;p22"/>
          <p:cNvPicPr preferRelativeResize="0"/>
          <p:nvPr/>
        </p:nvPicPr>
        <p:blipFill>
          <a:blip r:embed="rId3">
            <a:alphaModFix/>
          </a:blip>
          <a:stretch>
            <a:fillRect/>
          </a:stretch>
        </p:blipFill>
        <p:spPr>
          <a:xfrm>
            <a:off x="381000" y="1295400"/>
            <a:ext cx="6057900" cy="3314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HOUGH TRANSFORM </a:t>
            </a:r>
            <a:endParaRPr/>
          </a:p>
        </p:txBody>
      </p:sp>
      <p:sp>
        <p:nvSpPr>
          <p:cNvPr id="138" name="Google Shape;138;p2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9" name="Google Shape;139;p23"/>
          <p:cNvPicPr preferRelativeResize="0"/>
          <p:nvPr/>
        </p:nvPicPr>
        <p:blipFill>
          <a:blip r:embed="rId3">
            <a:alphaModFix/>
          </a:blip>
          <a:stretch>
            <a:fillRect/>
          </a:stretch>
        </p:blipFill>
        <p:spPr>
          <a:xfrm>
            <a:off x="381000" y="1219200"/>
            <a:ext cx="4895850" cy="2495550"/>
          </a:xfrm>
          <a:prstGeom prst="rect">
            <a:avLst/>
          </a:prstGeom>
          <a:noFill/>
          <a:ln>
            <a:noFill/>
          </a:ln>
        </p:spPr>
      </p:pic>
      <p:sp>
        <p:nvSpPr>
          <p:cNvPr id="140" name="Google Shape;140;p23"/>
          <p:cNvSpPr txBox="1"/>
          <p:nvPr/>
        </p:nvSpPr>
        <p:spPr>
          <a:xfrm>
            <a:off x="5500225" y="1469775"/>
            <a:ext cx="3127500" cy="27708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1000"/>
              </a:spcBef>
              <a:spcAft>
                <a:spcPts val="0"/>
              </a:spcAft>
              <a:buClr>
                <a:schemeClr val="dk1"/>
              </a:buClr>
              <a:buSzPts val="1100"/>
              <a:buFont typeface="Arial"/>
              <a:buNone/>
            </a:pPr>
            <a:r>
              <a:rPr lang="en">
                <a:solidFill>
                  <a:schemeClr val="dk1"/>
                </a:solidFill>
              </a:rPr>
              <a:t>We find the peaks with theta = -90 or 0 because all the edges are either horizontal or vertical.We got a total of 44 edges, 19 vertical and 25 horizontal.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HOUGH TRANSFORM</a:t>
            </a:r>
            <a:endParaRPr/>
          </a:p>
        </p:txBody>
      </p:sp>
      <p:sp>
        <p:nvSpPr>
          <p:cNvPr id="146" name="Google Shape;146;p2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7" name="Google Shape;147;p24"/>
          <p:cNvPicPr preferRelativeResize="0"/>
          <p:nvPr/>
        </p:nvPicPr>
        <p:blipFill>
          <a:blip r:embed="rId3">
            <a:alphaModFix/>
          </a:blip>
          <a:stretch>
            <a:fillRect/>
          </a:stretch>
        </p:blipFill>
        <p:spPr>
          <a:xfrm>
            <a:off x="304800" y="1066800"/>
            <a:ext cx="5943600" cy="3857625"/>
          </a:xfrm>
          <a:prstGeom prst="rect">
            <a:avLst/>
          </a:prstGeom>
          <a:noFill/>
          <a:ln>
            <a:noFill/>
          </a:ln>
        </p:spPr>
      </p:pic>
      <p:sp>
        <p:nvSpPr>
          <p:cNvPr id="148" name="Google Shape;148;p24"/>
          <p:cNvSpPr txBox="1"/>
          <p:nvPr/>
        </p:nvSpPr>
        <p:spPr>
          <a:xfrm>
            <a:off x="6487450" y="1594200"/>
            <a:ext cx="2065800" cy="260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EDGES DETECTED HAVE BEEN HIGHLIGHTED.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EDGE END POINTS</a:t>
            </a:r>
            <a:endParaRPr/>
          </a:p>
        </p:txBody>
      </p:sp>
      <p:sp>
        <p:nvSpPr>
          <p:cNvPr id="154" name="Google Shape;154;p2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5" name="Google Shape;155;p25"/>
          <p:cNvPicPr preferRelativeResize="0"/>
          <p:nvPr/>
        </p:nvPicPr>
        <p:blipFill>
          <a:blip r:embed="rId3">
            <a:alphaModFix/>
          </a:blip>
          <a:stretch>
            <a:fillRect/>
          </a:stretch>
        </p:blipFill>
        <p:spPr>
          <a:xfrm>
            <a:off x="381000" y="1066800"/>
            <a:ext cx="5943600" cy="3886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ELIMINATING DUPLICATE POINTS</a:t>
            </a:r>
            <a:endParaRPr/>
          </a:p>
        </p:txBody>
      </p:sp>
      <p:sp>
        <p:nvSpPr>
          <p:cNvPr id="161" name="Google Shape;161;p2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DUPLICATE POINTS OF EDGES CAN BE ELIMINATED USING EUCLIDEAN DISTANCE i.e; BY KEEPING A THRESHOLD LIMIT OF OCCURANCE OF POINTS</a:t>
            </a:r>
            <a:endParaRPr/>
          </a:p>
          <a:p>
            <a:pPr indent="0" lvl="0" marL="0" rtl="0" algn="l">
              <a:spcBef>
                <a:spcPts val="1600"/>
              </a:spcBef>
              <a:spcAft>
                <a:spcPts val="1600"/>
              </a:spcAft>
              <a:buNone/>
            </a:pPr>
            <a:r>
              <a:rPr lang="en"/>
              <a:t>IN A RADIUS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DETECT CORNERS</a:t>
            </a:r>
            <a:endParaRPr/>
          </a:p>
        </p:txBody>
      </p:sp>
      <p:sp>
        <p:nvSpPr>
          <p:cNvPr id="167" name="Google Shape;167;p2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8" name="Google Shape;168;p27"/>
          <p:cNvPicPr preferRelativeResize="0"/>
          <p:nvPr/>
        </p:nvPicPr>
        <p:blipFill>
          <a:blip r:embed="rId3">
            <a:alphaModFix/>
          </a:blip>
          <a:stretch>
            <a:fillRect/>
          </a:stretch>
        </p:blipFill>
        <p:spPr>
          <a:xfrm>
            <a:off x="304800" y="1219200"/>
            <a:ext cx="5943600" cy="3000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CORNERS ON COLOUR IMAGE</a:t>
            </a:r>
            <a:endParaRPr/>
          </a:p>
        </p:txBody>
      </p:sp>
      <p:sp>
        <p:nvSpPr>
          <p:cNvPr id="174" name="Google Shape;174;p2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5" name="Google Shape;175;p28"/>
          <p:cNvPicPr preferRelativeResize="0"/>
          <p:nvPr/>
        </p:nvPicPr>
        <p:blipFill>
          <a:blip r:embed="rId3">
            <a:alphaModFix/>
          </a:blip>
          <a:stretch>
            <a:fillRect/>
          </a:stretch>
        </p:blipFill>
        <p:spPr>
          <a:xfrm>
            <a:off x="381000" y="1143000"/>
            <a:ext cx="5943600" cy="3600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BOUNDING BOX IDENTIFICATION</a:t>
            </a:r>
            <a:endParaRPr/>
          </a:p>
        </p:txBody>
      </p:sp>
      <p:sp>
        <p:nvSpPr>
          <p:cNvPr id="181" name="Google Shape;181;p2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FROM THE CORNERS OBTAINED FROM THE ABOVE STEP WE CAN ITERATE OVER THE CORNERS IN THE IMAGE TO FIND ALL BOXES POSSIBLE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 PROCESSING OF BOUNDING BOX</a:t>
            </a:r>
            <a:endParaRPr/>
          </a:p>
        </p:txBody>
      </p:sp>
      <p:sp>
        <p:nvSpPr>
          <p:cNvPr id="187" name="Google Shape;187;p3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CONTENT INSIDE THE BOUNDING BOX IS NOT WELL DETECTED USING OCR (NAIVE) SO WE PRE PROCESSED THE IMAGE BY FOLLOWING STEPS:</a:t>
            </a:r>
            <a:endParaRPr/>
          </a:p>
          <a:p>
            <a:pPr indent="-342900" lvl="0" marL="457200" rtl="0" algn="l">
              <a:spcBef>
                <a:spcPts val="1600"/>
              </a:spcBef>
              <a:spcAft>
                <a:spcPts val="0"/>
              </a:spcAft>
              <a:buSzPts val="1800"/>
              <a:buChar char="●"/>
            </a:pPr>
            <a:r>
              <a:rPr lang="en"/>
              <a:t>ENLARGE THE BOUNDING BOX IMAGE AND BINARIZE IT.</a:t>
            </a:r>
            <a:endParaRPr/>
          </a:p>
          <a:p>
            <a:pPr indent="-342900" lvl="0" marL="457200" rtl="0" algn="l">
              <a:spcBef>
                <a:spcPts val="0"/>
              </a:spcBef>
              <a:spcAft>
                <a:spcPts val="0"/>
              </a:spcAft>
              <a:buSzPts val="1800"/>
              <a:buChar char="●"/>
            </a:pPr>
            <a:r>
              <a:rPr lang="en"/>
              <a:t>GROW THE TEXT TO GET A BIGGER ROI AROUND THEM.</a:t>
            </a:r>
            <a:endParaRPr/>
          </a:p>
          <a:p>
            <a:pPr indent="-342900" lvl="0" marL="457200" rtl="0" algn="l">
              <a:spcBef>
                <a:spcPts val="0"/>
              </a:spcBef>
              <a:spcAft>
                <a:spcPts val="0"/>
              </a:spcAft>
              <a:buSzPts val="1800"/>
              <a:buChar char="●"/>
            </a:pPr>
            <a:r>
              <a:rPr lang="en"/>
              <a:t>THIN THE LETTERS A BIT (TO DEAL WITH BLOCKY LETTERS).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OCR ON BOUNDING BOX</a:t>
            </a:r>
            <a:endParaRPr/>
          </a:p>
        </p:txBody>
      </p:sp>
      <p:sp>
        <p:nvSpPr>
          <p:cNvPr id="193" name="Google Shape;193;p3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APPLYING OCR WITH REQUIRED PARAMETERS IN ALL BOUNDING BOXES AND STORING THE TEXT RECOGNISED BY IT.</a:t>
            </a:r>
            <a:endParaRPr/>
          </a:p>
        </p:txBody>
      </p:sp>
      <p:pic>
        <p:nvPicPr>
          <p:cNvPr id="194" name="Google Shape;194;p31"/>
          <p:cNvPicPr preferRelativeResize="0"/>
          <p:nvPr/>
        </p:nvPicPr>
        <p:blipFill>
          <a:blip r:embed="rId3">
            <a:alphaModFix/>
          </a:blip>
          <a:stretch>
            <a:fillRect/>
          </a:stretch>
        </p:blipFill>
        <p:spPr>
          <a:xfrm>
            <a:off x="311700" y="1950925"/>
            <a:ext cx="5943600" cy="2725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a:latin typeface="Roboto"/>
                <a:ea typeface="Roboto"/>
                <a:cs typeface="Roboto"/>
                <a:sym typeface="Roboto"/>
              </a:rPr>
              <a:t>The objective of this project is to create a data structure of dates and events from an academic calender.</a:t>
            </a:r>
            <a:endParaRPr>
              <a:latin typeface="Roboto"/>
              <a:ea typeface="Roboto"/>
              <a:cs typeface="Roboto"/>
              <a:sym typeface="Roboto"/>
            </a:endParaRPr>
          </a:p>
          <a:p>
            <a:pPr indent="0" lvl="0" marL="0" rtl="0" algn="l">
              <a:lnSpc>
                <a:spcPct val="200000"/>
              </a:lnSpc>
              <a:spcBef>
                <a:spcPts val="0"/>
              </a:spcBef>
              <a:spcAft>
                <a:spcPts val="0"/>
              </a:spcAft>
              <a:buNone/>
            </a:pPr>
            <a:r>
              <a:rPr lang="en">
                <a:latin typeface="Roboto"/>
                <a:ea typeface="Roboto"/>
                <a:cs typeface="Roboto"/>
                <a:sym typeface="Roboto"/>
              </a:rPr>
              <a:t>Using the data structure constructed above we can export the data to calendar based applications.(ex: iCalendar,google calendar).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STRUCTURE </a:t>
            </a:r>
            <a:endParaRPr/>
          </a:p>
        </p:txBody>
      </p:sp>
      <p:sp>
        <p:nvSpPr>
          <p:cNvPr id="200" name="Google Shape;200;p3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DATA STRUCTURE OF EACH BOUNDING BOX WITH FOLLOWING VALUES IN IT IS MAINTAINED:</a:t>
            </a:r>
            <a:endParaRPr/>
          </a:p>
          <a:p>
            <a:pPr indent="-342900" lvl="0" marL="457200" rtl="0" algn="l">
              <a:spcBef>
                <a:spcPts val="1600"/>
              </a:spcBef>
              <a:spcAft>
                <a:spcPts val="0"/>
              </a:spcAft>
              <a:buSzPts val="1800"/>
              <a:buChar char="●"/>
            </a:pPr>
            <a:r>
              <a:rPr lang="en"/>
              <a:t>TEXT</a:t>
            </a:r>
            <a:endParaRPr/>
          </a:p>
          <a:p>
            <a:pPr indent="-342900" lvl="0" marL="457200" rtl="0" algn="l">
              <a:spcBef>
                <a:spcPts val="0"/>
              </a:spcBef>
              <a:spcAft>
                <a:spcPts val="0"/>
              </a:spcAft>
              <a:buSzPts val="1800"/>
              <a:buChar char="●"/>
            </a:pPr>
            <a:r>
              <a:rPr lang="en"/>
              <a:t>COLOUR</a:t>
            </a:r>
            <a:endParaRPr/>
          </a:p>
          <a:p>
            <a:pPr indent="-342900" lvl="0" marL="457200" rtl="0" algn="l">
              <a:spcBef>
                <a:spcPts val="0"/>
              </a:spcBef>
              <a:spcAft>
                <a:spcPts val="0"/>
              </a:spcAft>
              <a:buSzPts val="1800"/>
              <a:buChar char="●"/>
            </a:pPr>
            <a:r>
              <a:rPr lang="en"/>
              <a:t>BOUNDING BOX COORDINATES</a:t>
            </a:r>
            <a:endParaRPr/>
          </a:p>
          <a:p>
            <a:pPr indent="-342900" lvl="0" marL="457200" rtl="0" algn="l">
              <a:spcBef>
                <a:spcPts val="0"/>
              </a:spcBef>
              <a:spcAft>
                <a:spcPts val="0"/>
              </a:spcAft>
              <a:buSzPts val="1800"/>
              <a:buChar char="●"/>
            </a:pPr>
            <a:r>
              <a:rPr lang="en"/>
              <a:t>MONTH </a:t>
            </a:r>
            <a:endParaRPr/>
          </a:p>
          <a:p>
            <a:pPr indent="-342900" lvl="0" marL="457200" rtl="0" algn="l">
              <a:spcBef>
                <a:spcPts val="0"/>
              </a:spcBef>
              <a:spcAft>
                <a:spcPts val="0"/>
              </a:spcAft>
              <a:buSzPts val="1800"/>
              <a:buChar char="●"/>
            </a:pPr>
            <a:r>
              <a:rPr lang="en"/>
              <a:t>EVENT</a:t>
            </a:r>
            <a:endParaRPr/>
          </a:p>
          <a:p>
            <a:pPr indent="0" lvl="0" marL="0" rtl="0" algn="l">
              <a:spcBef>
                <a:spcPts val="1600"/>
              </a:spcBef>
              <a:spcAft>
                <a:spcPts val="1600"/>
              </a:spcAft>
              <a:buNone/>
            </a:pPr>
            <a:r>
              <a:rPr lang="en"/>
              <a:t>NOTE: event can be obtained from another data structure which contains dates and events.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FAILED CASES</a:t>
            </a:r>
            <a:endParaRPr/>
          </a:p>
        </p:txBody>
      </p:sp>
      <p:sp>
        <p:nvSpPr>
          <p:cNvPr id="206" name="Google Shape;206;p3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7" name="Google Shape;207;p33"/>
          <p:cNvPicPr preferRelativeResize="0"/>
          <p:nvPr/>
        </p:nvPicPr>
        <p:blipFill>
          <a:blip r:embed="rId3">
            <a:alphaModFix/>
          </a:blip>
          <a:stretch>
            <a:fillRect/>
          </a:stretch>
        </p:blipFill>
        <p:spPr>
          <a:xfrm>
            <a:off x="600375" y="1753525"/>
            <a:ext cx="5943600" cy="14954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FAILED CASES</a:t>
            </a:r>
            <a:endParaRPr/>
          </a:p>
        </p:txBody>
      </p:sp>
      <p:sp>
        <p:nvSpPr>
          <p:cNvPr id="213" name="Google Shape;213;p3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4" name="Google Shape;214;p34"/>
          <p:cNvPicPr preferRelativeResize="0"/>
          <p:nvPr/>
        </p:nvPicPr>
        <p:blipFill>
          <a:blip r:embed="rId3">
            <a:alphaModFix/>
          </a:blip>
          <a:stretch>
            <a:fillRect/>
          </a:stretch>
        </p:blipFill>
        <p:spPr>
          <a:xfrm>
            <a:off x="304800" y="1066800"/>
            <a:ext cx="5943600" cy="39909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THINGS YET TO DO</a:t>
            </a:r>
            <a:endParaRPr/>
          </a:p>
        </p:txBody>
      </p:sp>
      <p:sp>
        <p:nvSpPr>
          <p:cNvPr id="220" name="Google Shape;220;p3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EXPORT THE DATA STRUCTURE CREATED INTO </a:t>
            </a:r>
            <a:r>
              <a:rPr lang="en"/>
              <a:t>CALENDAR</a:t>
            </a:r>
            <a:r>
              <a:rPr lang="en"/>
              <a:t> APPLICATIONS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sz="4800"/>
          </a:p>
        </p:txBody>
      </p:sp>
      <p:sp>
        <p:nvSpPr>
          <p:cNvPr id="227" name="Google Shape;227;p36"/>
          <p:cNvSpPr txBox="1"/>
          <p:nvPr/>
        </p:nvSpPr>
        <p:spPr>
          <a:xfrm>
            <a:off x="2505375" y="2332550"/>
            <a:ext cx="5898600" cy="204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4800">
                <a:solidFill>
                  <a:schemeClr val="dk1"/>
                </a:solidFill>
                <a:latin typeface="Open Sans"/>
                <a:ea typeface="Open Sans"/>
                <a:cs typeface="Open Sans"/>
                <a:sym typeface="Open Sans"/>
              </a:rPr>
              <a:t>     DEMO</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sz="4800"/>
          </a:p>
        </p:txBody>
      </p:sp>
      <p:sp>
        <p:nvSpPr>
          <p:cNvPr id="234" name="Google Shape;234;p37"/>
          <p:cNvSpPr txBox="1"/>
          <p:nvPr/>
        </p:nvSpPr>
        <p:spPr>
          <a:xfrm>
            <a:off x="2505375" y="2332550"/>
            <a:ext cx="5898600" cy="204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4800">
                <a:solidFill>
                  <a:schemeClr val="dk1"/>
                </a:solidFill>
                <a:latin typeface="Open Sans"/>
                <a:ea typeface="Open Sans"/>
                <a:cs typeface="Open Sans"/>
                <a:sym typeface="Open Sans"/>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75" name="Google Shape;75;p1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just">
              <a:lnSpc>
                <a:spcPct val="200000"/>
              </a:lnSpc>
              <a:spcBef>
                <a:spcPts val="0"/>
              </a:spcBef>
              <a:spcAft>
                <a:spcPts val="0"/>
              </a:spcAft>
              <a:buClr>
                <a:schemeClr val="dk1"/>
              </a:buClr>
              <a:buSzPts val="1100"/>
              <a:buFont typeface="Arial"/>
              <a:buNone/>
            </a:pPr>
            <a:r>
              <a:rPr lang="en">
                <a:latin typeface="Arial"/>
                <a:ea typeface="Arial"/>
                <a:cs typeface="Arial"/>
                <a:sym typeface="Arial"/>
              </a:rPr>
              <a:t>Now a days, each and every task done by a person were mostly automated.</a:t>
            </a:r>
            <a:endParaRPr>
              <a:latin typeface="Arial"/>
              <a:ea typeface="Arial"/>
              <a:cs typeface="Arial"/>
              <a:sym typeface="Arial"/>
            </a:endParaRPr>
          </a:p>
          <a:p>
            <a:pPr indent="0" lvl="0" marL="0" rtl="0" algn="just">
              <a:lnSpc>
                <a:spcPct val="200000"/>
              </a:lnSpc>
              <a:spcBef>
                <a:spcPts val="0"/>
              </a:spcBef>
              <a:spcAft>
                <a:spcPts val="0"/>
              </a:spcAft>
              <a:buClr>
                <a:schemeClr val="dk1"/>
              </a:buClr>
              <a:buSzPts val="1100"/>
              <a:buFont typeface="Arial"/>
              <a:buNone/>
            </a:pPr>
            <a:r>
              <a:rPr lang="en">
                <a:latin typeface="Arial"/>
                <a:ea typeface="Arial"/>
                <a:cs typeface="Arial"/>
                <a:sym typeface="Arial"/>
              </a:rPr>
              <a:t>So, In our busy daily life it is not so easy to spare much time on each task of ours and people usually get confused or forget the important tasks of theirs. Here comes the use of </a:t>
            </a:r>
            <a:r>
              <a:rPr b="1" lang="en">
                <a:latin typeface="Arial"/>
                <a:ea typeface="Arial"/>
                <a:cs typeface="Arial"/>
                <a:sym typeface="Arial"/>
              </a:rPr>
              <a:t>reminders</a:t>
            </a:r>
            <a:r>
              <a:rPr lang="en">
                <a:latin typeface="Arial"/>
                <a:ea typeface="Arial"/>
                <a:cs typeface="Arial"/>
                <a:sym typeface="Arial"/>
              </a:rPr>
              <a:t>. So there is necessity of automation of reminders.</a:t>
            </a:r>
            <a:endParaRPr>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15925"/>
            <a:ext cx="8520600" cy="64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WORK FLOW</a:t>
            </a:r>
            <a:endParaRPr/>
          </a:p>
        </p:txBody>
      </p:sp>
      <p:sp>
        <p:nvSpPr>
          <p:cNvPr id="81" name="Google Shape;81;p1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82" name="Google Shape;82;p16"/>
          <p:cNvSpPr/>
          <p:nvPr/>
        </p:nvSpPr>
        <p:spPr>
          <a:xfrm>
            <a:off x="564125" y="1223425"/>
            <a:ext cx="2812200" cy="43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INPUT(time table image)</a:t>
            </a:r>
            <a:endParaRPr/>
          </a:p>
        </p:txBody>
      </p:sp>
      <p:sp>
        <p:nvSpPr>
          <p:cNvPr id="83" name="Google Shape;83;p16"/>
          <p:cNvSpPr/>
          <p:nvPr/>
        </p:nvSpPr>
        <p:spPr>
          <a:xfrm>
            <a:off x="564125" y="1985425"/>
            <a:ext cx="2812200" cy="43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l">
              <a:spcBef>
                <a:spcPts val="0"/>
              </a:spcBef>
              <a:spcAft>
                <a:spcPts val="0"/>
              </a:spcAft>
              <a:buNone/>
            </a:pPr>
            <a:r>
              <a:rPr lang="en"/>
              <a:t>DETECT EDGES</a:t>
            </a:r>
            <a:endParaRPr/>
          </a:p>
        </p:txBody>
      </p:sp>
      <p:sp>
        <p:nvSpPr>
          <p:cNvPr id="84" name="Google Shape;84;p16"/>
          <p:cNvSpPr/>
          <p:nvPr/>
        </p:nvSpPr>
        <p:spPr>
          <a:xfrm>
            <a:off x="564125" y="2747425"/>
            <a:ext cx="2812200" cy="43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l">
              <a:spcBef>
                <a:spcPts val="0"/>
              </a:spcBef>
              <a:spcAft>
                <a:spcPts val="0"/>
              </a:spcAft>
              <a:buNone/>
            </a:pPr>
            <a:r>
              <a:rPr lang="en"/>
              <a:t>DETECT CORNERS</a:t>
            </a:r>
            <a:endParaRPr/>
          </a:p>
        </p:txBody>
      </p:sp>
      <p:sp>
        <p:nvSpPr>
          <p:cNvPr id="85" name="Google Shape;85;p16"/>
          <p:cNvSpPr/>
          <p:nvPr/>
        </p:nvSpPr>
        <p:spPr>
          <a:xfrm>
            <a:off x="5317700" y="1985425"/>
            <a:ext cx="2812200" cy="43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Character recognition in bounding box</a:t>
            </a:r>
            <a:endParaRPr/>
          </a:p>
        </p:txBody>
      </p:sp>
      <p:sp>
        <p:nvSpPr>
          <p:cNvPr id="86" name="Google Shape;86;p16"/>
          <p:cNvSpPr/>
          <p:nvPr/>
        </p:nvSpPr>
        <p:spPr>
          <a:xfrm>
            <a:off x="5317700" y="2747425"/>
            <a:ext cx="2812200" cy="43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Data Structure creation</a:t>
            </a:r>
            <a:endParaRPr/>
          </a:p>
        </p:txBody>
      </p:sp>
      <p:cxnSp>
        <p:nvCxnSpPr>
          <p:cNvPr id="87" name="Google Shape;87;p16"/>
          <p:cNvCxnSpPr>
            <a:stCxn id="82" idx="2"/>
            <a:endCxn id="83" idx="0"/>
          </p:cNvCxnSpPr>
          <p:nvPr/>
        </p:nvCxnSpPr>
        <p:spPr>
          <a:xfrm>
            <a:off x="1970225" y="1663225"/>
            <a:ext cx="0" cy="322200"/>
          </a:xfrm>
          <a:prstGeom prst="straightConnector1">
            <a:avLst/>
          </a:prstGeom>
          <a:noFill/>
          <a:ln cap="flat" cmpd="sng" w="9525">
            <a:solidFill>
              <a:schemeClr val="dk2"/>
            </a:solidFill>
            <a:prstDash val="solid"/>
            <a:round/>
            <a:headEnd len="med" w="med" type="none"/>
            <a:tailEnd len="med" w="med" type="triangle"/>
          </a:ln>
        </p:spPr>
      </p:cxnSp>
      <p:cxnSp>
        <p:nvCxnSpPr>
          <p:cNvPr id="88" name="Google Shape;88;p16"/>
          <p:cNvCxnSpPr/>
          <p:nvPr/>
        </p:nvCxnSpPr>
        <p:spPr>
          <a:xfrm>
            <a:off x="1927775" y="2425225"/>
            <a:ext cx="0" cy="322200"/>
          </a:xfrm>
          <a:prstGeom prst="straightConnector1">
            <a:avLst/>
          </a:prstGeom>
          <a:noFill/>
          <a:ln cap="flat" cmpd="sng" w="9525">
            <a:solidFill>
              <a:schemeClr val="dk2"/>
            </a:solidFill>
            <a:prstDash val="solid"/>
            <a:round/>
            <a:headEnd len="med" w="med" type="none"/>
            <a:tailEnd len="med" w="med" type="triangle"/>
          </a:ln>
        </p:spPr>
      </p:cxnSp>
      <p:cxnSp>
        <p:nvCxnSpPr>
          <p:cNvPr id="89" name="Google Shape;89;p16"/>
          <p:cNvCxnSpPr/>
          <p:nvPr/>
        </p:nvCxnSpPr>
        <p:spPr>
          <a:xfrm>
            <a:off x="6723800" y="2410650"/>
            <a:ext cx="0" cy="322200"/>
          </a:xfrm>
          <a:prstGeom prst="straightConnector1">
            <a:avLst/>
          </a:prstGeom>
          <a:noFill/>
          <a:ln cap="flat" cmpd="sng" w="9525">
            <a:solidFill>
              <a:schemeClr val="dk2"/>
            </a:solidFill>
            <a:prstDash val="solid"/>
            <a:round/>
            <a:headEnd len="med" w="med" type="none"/>
            <a:tailEnd len="med" w="med" type="triangle"/>
          </a:ln>
        </p:spPr>
      </p:cxnSp>
      <p:cxnSp>
        <p:nvCxnSpPr>
          <p:cNvPr id="90" name="Google Shape;90;p16"/>
          <p:cNvCxnSpPr>
            <a:stCxn id="84" idx="2"/>
            <a:endCxn id="85" idx="0"/>
          </p:cNvCxnSpPr>
          <p:nvPr/>
        </p:nvCxnSpPr>
        <p:spPr>
          <a:xfrm rot="-5400000">
            <a:off x="3746075" y="209575"/>
            <a:ext cx="1201800" cy="4753500"/>
          </a:xfrm>
          <a:prstGeom prst="bentConnector5">
            <a:avLst>
              <a:gd fmla="val -19814" name="adj1"/>
              <a:gd fmla="val 50001" name="adj2"/>
              <a:gd fmla="val 119814" name="adj3"/>
            </a:avLst>
          </a:prstGeom>
          <a:noFill/>
          <a:ln cap="flat" cmpd="sng" w="9525">
            <a:solidFill>
              <a:schemeClr val="dk2"/>
            </a:solidFill>
            <a:prstDash val="solid"/>
            <a:round/>
            <a:headEnd len="med" w="med" type="none"/>
            <a:tailEnd len="med" w="med" type="triangle"/>
          </a:ln>
        </p:spPr>
      </p:cxnSp>
      <p:cxnSp>
        <p:nvCxnSpPr>
          <p:cNvPr id="91" name="Google Shape;91;p16"/>
          <p:cNvCxnSpPr>
            <a:stCxn id="86" idx="2"/>
          </p:cNvCxnSpPr>
          <p:nvPr/>
        </p:nvCxnSpPr>
        <p:spPr>
          <a:xfrm flipH="1">
            <a:off x="6719600" y="3187225"/>
            <a:ext cx="4200" cy="746400"/>
          </a:xfrm>
          <a:prstGeom prst="straightConnector1">
            <a:avLst/>
          </a:prstGeom>
          <a:noFill/>
          <a:ln cap="flat" cmpd="sng" w="9525">
            <a:solidFill>
              <a:schemeClr val="dk2"/>
            </a:solidFill>
            <a:prstDash val="solid"/>
            <a:round/>
            <a:headEnd len="med" w="med" type="none"/>
            <a:tailEnd len="med" w="med" type="triangle"/>
          </a:ln>
        </p:spPr>
      </p:cxnSp>
      <p:sp>
        <p:nvSpPr>
          <p:cNvPr id="92" name="Google Shape;92;p16"/>
          <p:cNvSpPr txBox="1"/>
          <p:nvPr/>
        </p:nvSpPr>
        <p:spPr>
          <a:xfrm>
            <a:off x="6819275" y="3336350"/>
            <a:ext cx="962400" cy="26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export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EDGE DETECTION-PRE PROCESSING</a:t>
            </a:r>
            <a:endParaRPr/>
          </a:p>
        </p:txBody>
      </p:sp>
      <p:sp>
        <p:nvSpPr>
          <p:cNvPr id="98" name="Google Shape;98;p1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 PROCESSING THE IMAGE USING FOLLOWING FILTERS </a:t>
            </a:r>
            <a:endParaRPr/>
          </a:p>
          <a:p>
            <a:pPr indent="-342900" lvl="0" marL="457200" rtl="0" algn="l">
              <a:spcBef>
                <a:spcPts val="1600"/>
              </a:spcBef>
              <a:spcAft>
                <a:spcPts val="0"/>
              </a:spcAft>
              <a:buSzPts val="1800"/>
              <a:buAutoNum type="arabicPeriod"/>
            </a:pPr>
            <a:r>
              <a:rPr lang="en"/>
              <a:t>SOBEL FILTER</a:t>
            </a:r>
            <a:endParaRPr/>
          </a:p>
          <a:p>
            <a:pPr indent="-342900" lvl="0" marL="457200" rtl="0" algn="l">
              <a:spcBef>
                <a:spcPts val="0"/>
              </a:spcBef>
              <a:spcAft>
                <a:spcPts val="0"/>
              </a:spcAft>
              <a:buSzPts val="1800"/>
              <a:buAutoNum type="arabicPeriod"/>
            </a:pPr>
            <a:r>
              <a:rPr lang="en"/>
              <a:t>PREWITT FILTER</a:t>
            </a:r>
            <a:endParaRPr/>
          </a:p>
          <a:p>
            <a:pPr indent="-342900" lvl="0" marL="457200" rtl="0" algn="l">
              <a:spcBef>
                <a:spcPts val="0"/>
              </a:spcBef>
              <a:spcAft>
                <a:spcPts val="0"/>
              </a:spcAft>
              <a:buSzPts val="1800"/>
              <a:buAutoNum type="arabicPeriod"/>
            </a:pPr>
            <a:r>
              <a:rPr lang="en"/>
              <a:t>LAPLACIAN FILTER</a:t>
            </a:r>
            <a:endParaRPr/>
          </a:p>
          <a:p>
            <a:pPr indent="0" lvl="0" marL="0" rtl="0" algn="l">
              <a:spcBef>
                <a:spcPts val="1600"/>
              </a:spcBef>
              <a:spcAft>
                <a:spcPts val="1600"/>
              </a:spcAft>
              <a:buNone/>
            </a:pPr>
            <a:r>
              <a:rPr lang="en"/>
              <a:t>MODIFICATION USING COMBINATIONS OF ABOVE FILTERS FOR BETTER RESULTS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SOBEL</a:t>
            </a:r>
            <a:endParaRPr/>
          </a:p>
        </p:txBody>
      </p:sp>
      <p:sp>
        <p:nvSpPr>
          <p:cNvPr id="104" name="Google Shape;104;p1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5" name="Google Shape;105;p18"/>
          <p:cNvPicPr preferRelativeResize="0"/>
          <p:nvPr/>
        </p:nvPicPr>
        <p:blipFill>
          <a:blip r:embed="rId3">
            <a:alphaModFix/>
          </a:blip>
          <a:stretch>
            <a:fillRect/>
          </a:stretch>
        </p:blipFill>
        <p:spPr>
          <a:xfrm>
            <a:off x="311700" y="1012125"/>
            <a:ext cx="7956452" cy="40166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PREWITT</a:t>
            </a:r>
            <a:endParaRPr/>
          </a:p>
        </p:txBody>
      </p:sp>
      <p:sp>
        <p:nvSpPr>
          <p:cNvPr id="111" name="Google Shape;111;p1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2" name="Google Shape;112;p19"/>
          <p:cNvPicPr preferRelativeResize="0"/>
          <p:nvPr/>
        </p:nvPicPr>
        <p:blipFill>
          <a:blip r:embed="rId3">
            <a:alphaModFix/>
          </a:blip>
          <a:stretch>
            <a:fillRect/>
          </a:stretch>
        </p:blipFill>
        <p:spPr>
          <a:xfrm>
            <a:off x="381000" y="1219200"/>
            <a:ext cx="7956449" cy="3759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LAPLACIAN</a:t>
            </a:r>
            <a:endParaRPr/>
          </a:p>
        </p:txBody>
      </p:sp>
      <p:sp>
        <p:nvSpPr>
          <p:cNvPr id="118" name="Google Shape;118;p2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9" name="Google Shape;119;p20"/>
          <p:cNvPicPr preferRelativeResize="0"/>
          <p:nvPr/>
        </p:nvPicPr>
        <p:blipFill>
          <a:blip r:embed="rId3">
            <a:alphaModFix/>
          </a:blip>
          <a:stretch>
            <a:fillRect/>
          </a:stretch>
        </p:blipFill>
        <p:spPr>
          <a:xfrm>
            <a:off x="311700" y="1053575"/>
            <a:ext cx="7954699" cy="38092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EDGE DETECTION </a:t>
            </a:r>
            <a:endParaRPr/>
          </a:p>
        </p:txBody>
      </p:sp>
      <p:sp>
        <p:nvSpPr>
          <p:cNvPr id="125" name="Google Shape;125;p2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APPLYING EDGE DETECTION IS DONE ON THE PROCESSED IMAGE WITH FOLLOWING FILTERS:</a:t>
            </a:r>
            <a:endParaRPr/>
          </a:p>
          <a:p>
            <a:pPr indent="-342900" lvl="0" marL="457200" rtl="0" algn="l">
              <a:spcBef>
                <a:spcPts val="1600"/>
              </a:spcBef>
              <a:spcAft>
                <a:spcPts val="0"/>
              </a:spcAft>
              <a:buSzPts val="1800"/>
              <a:buAutoNum type="arabicPeriod"/>
            </a:pPr>
            <a:r>
              <a:rPr lang="en"/>
              <a:t>CANNY EDGE DETECTION </a:t>
            </a:r>
            <a:endParaRPr/>
          </a:p>
          <a:p>
            <a:pPr indent="-342900" lvl="0" marL="457200" rtl="0" algn="l">
              <a:spcBef>
                <a:spcPts val="0"/>
              </a:spcBef>
              <a:spcAft>
                <a:spcPts val="0"/>
              </a:spcAft>
              <a:buSzPts val="1800"/>
              <a:buAutoNum type="arabicPeriod"/>
            </a:pPr>
            <a:r>
              <a:rPr lang="en"/>
              <a:t>HOUGH TRANSFORM</a:t>
            </a:r>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