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68"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 TREND </a:t>
            </a:r>
            <a:br>
              <a:rPr lang="en-US" dirty="0"/>
            </a:br>
            <a:r>
              <a:rPr lang="en-US" dirty="0"/>
              <a:t>ANALYSIS</a:t>
            </a:r>
            <a:endParaRPr lang="en-US" dirty="0"/>
          </a:p>
        </p:txBody>
      </p:sp>
      <p:sp>
        <p:nvSpPr>
          <p:cNvPr id="3" name="Subtitle 2"/>
          <p:cNvSpPr>
            <a:spLocks noGrp="1"/>
          </p:cNvSpPr>
          <p:nvPr>
            <p:ph type="subTitle" idx="1"/>
          </p:nvPr>
        </p:nvSpPr>
        <p:spPr/>
        <p:txBody>
          <a:bodyPr/>
          <a:lstStyle/>
          <a:p>
            <a:r>
              <a:rPr lang="en-US"/>
              <a:t>Appasami</a:t>
            </a:r>
            <a:endParaRPr lang="en-US"/>
          </a:p>
          <a:p>
            <a:r>
              <a:rPr lang="en-US"/>
              <a:t>30/09/2023</a:t>
            </a:r>
            <a:endParaRPr lang="en-US"/>
          </a:p>
        </p:txBody>
      </p:sp>
      <p:sp>
        <p:nvSpPr>
          <p:cNvPr id="5" name="Text Box 4"/>
          <p:cNvSpPr txBox="1"/>
          <p:nvPr/>
        </p:nvSpPr>
        <p:spPr>
          <a:xfrm>
            <a:off x="455930" y="5445125"/>
            <a:ext cx="10972800" cy="922020"/>
          </a:xfrm>
          <a:prstGeom prst="rect">
            <a:avLst/>
          </a:prstGeom>
          <a:noFill/>
        </p:spPr>
        <p:txBody>
          <a:bodyPr wrap="square" rtlCol="0" anchor="t">
            <a:spAutoFit/>
          </a:bodyPr>
          <a:p>
            <a:pPr algn="ctr"/>
            <a:endParaRPr lang="en-US"/>
          </a:p>
          <a:p>
            <a:pPr algn="ctr"/>
            <a:r>
              <a:rPr lang="en-US"/>
              <a:t>IBM-Data-Analyst-capstone-project</a:t>
            </a:r>
            <a:endParaRPr lang="en-US"/>
          </a:p>
          <a:p>
            <a:pPr algn="ctr"/>
            <a:r>
              <a:rPr lang="en-US"/>
              <a:t>https://github.com/appasami/IBM-Data-Analyst-capstone-project/blob/main/README.md</a:t>
            </a:r>
            <a:endParaRPr lang="en-US"/>
          </a:p>
        </p:txBody>
      </p:sp>
      <p:pic>
        <p:nvPicPr>
          <p:cNvPr id="100" name="Picture 99"/>
          <p:cNvPicPr/>
          <p:nvPr/>
        </p:nvPicPr>
        <p:blipFill>
          <a:blip r:embed="rId1"/>
          <a:stretch>
            <a:fillRect/>
          </a:stretch>
        </p:blipFill>
        <p:spPr>
          <a:xfrm>
            <a:off x="4619625" y="3892233"/>
            <a:ext cx="2952750" cy="1552575"/>
          </a:xfrm>
          <a:prstGeom prst="rect">
            <a:avLst/>
          </a:prstGeom>
          <a:noFill/>
          <a:ln w="9525">
            <a:noFill/>
          </a:ln>
        </p:spPr>
      </p:pic>
      <p:pic>
        <p:nvPicPr>
          <p:cNvPr id="101" name="Picture 100"/>
          <p:cNvPicPr/>
          <p:nvPr/>
        </p:nvPicPr>
        <p:blipFill>
          <a:blip r:embed="rId2"/>
          <a:stretch>
            <a:fillRect/>
          </a:stretch>
        </p:blipFill>
        <p:spPr>
          <a:xfrm>
            <a:off x="8688705" y="3892550"/>
            <a:ext cx="2740025" cy="1553210"/>
          </a:xfrm>
          <a:prstGeom prst="rect">
            <a:avLst/>
          </a:prstGeom>
          <a:noFill/>
          <a:ln w="9525">
            <a:noFill/>
          </a:ln>
        </p:spPr>
      </p:pic>
      <p:pic>
        <p:nvPicPr>
          <p:cNvPr id="102" name="Picture 101"/>
          <p:cNvPicPr/>
          <p:nvPr/>
        </p:nvPicPr>
        <p:blipFill>
          <a:blip r:embed="rId3"/>
          <a:stretch>
            <a:fillRect/>
          </a:stretch>
        </p:blipFill>
        <p:spPr>
          <a:xfrm>
            <a:off x="455930" y="3844925"/>
            <a:ext cx="2961005" cy="1600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00B050"/>
                </a:solidFill>
              </a:rPr>
              <a:t>FINDINGS &amp; IMPLICATIONS</a:t>
            </a:r>
            <a:endParaRPr lang="en-US">
              <a:solidFill>
                <a:srgbClr val="00B050"/>
              </a:solidFill>
            </a:endParaRPr>
          </a:p>
        </p:txBody>
      </p:sp>
      <p:sp>
        <p:nvSpPr>
          <p:cNvPr id="3" name="Content Placeholder 2"/>
          <p:cNvSpPr>
            <a:spLocks noGrp="1"/>
          </p:cNvSpPr>
          <p:nvPr>
            <p:ph sz="half" idx="1"/>
          </p:nvPr>
        </p:nvSpPr>
        <p:spPr/>
        <p:txBody>
          <a:bodyPr/>
          <a:p>
            <a:r>
              <a:rPr lang="en-US"/>
              <a:t>Findings</a:t>
            </a:r>
            <a:endParaRPr lang="en-US"/>
          </a:p>
          <a:p>
            <a:r>
              <a:rPr lang="en-US"/>
              <a:t>• MySQL is the most popular database</a:t>
            </a:r>
            <a:endParaRPr lang="en-US"/>
          </a:p>
          <a:p>
            <a:r>
              <a:rPr lang="en-US"/>
              <a:t>• There are still a lot of companies using Microsoft SQL Server</a:t>
            </a:r>
            <a:endParaRPr lang="en-US"/>
          </a:p>
          <a:p>
            <a:r>
              <a:rPr lang="en-US"/>
              <a:t>• MongoDB and Redis are the most favorable NoSQL database</a:t>
            </a:r>
            <a:endParaRPr lang="en-US"/>
          </a:p>
          <a:p>
            <a:endParaRPr lang="en-US"/>
          </a:p>
        </p:txBody>
      </p:sp>
      <p:sp>
        <p:nvSpPr>
          <p:cNvPr id="4" name="Content Placeholder 3"/>
          <p:cNvSpPr>
            <a:spLocks noGrp="1"/>
          </p:cNvSpPr>
          <p:nvPr>
            <p:ph sz="half" idx="2"/>
          </p:nvPr>
        </p:nvSpPr>
        <p:spPr/>
        <p:txBody>
          <a:bodyPr/>
          <a:p>
            <a:r>
              <a:rPr lang="en-US">
                <a:sym typeface="+mn-ea"/>
              </a:rPr>
              <a:t>Implications</a:t>
            </a:r>
            <a:endParaRPr lang="en-US"/>
          </a:p>
          <a:p>
            <a:r>
              <a:rPr lang="en-US">
                <a:sym typeface="+mn-ea"/>
              </a:rPr>
              <a:t>• Open-source databases like MySQL are still preferable</a:t>
            </a:r>
            <a:endParaRPr lang="en-US"/>
          </a:p>
          <a:p>
            <a:r>
              <a:rPr lang="en-US">
                <a:sym typeface="+mn-ea"/>
              </a:rPr>
              <a:t>• Software development and Big Data technology still requires SQL</a:t>
            </a:r>
            <a:endParaRPr lang="en-US"/>
          </a:p>
          <a:p>
            <a:r>
              <a:rPr lang="en-US">
                <a:sym typeface="+mn-ea"/>
              </a:rPr>
              <a:t>• NoSQL databases will make an impact</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00B050"/>
                </a:solidFill>
              </a:rPr>
              <a:t>DASHBOARD</a:t>
            </a:r>
            <a:endParaRPr lang="en-US">
              <a:solidFill>
                <a:srgbClr val="00B050"/>
              </a:solidFill>
            </a:endParaRPr>
          </a:p>
        </p:txBody>
      </p:sp>
      <p:sp>
        <p:nvSpPr>
          <p:cNvPr id="3" name="Content Placeholder 2"/>
          <p:cNvSpPr>
            <a:spLocks noGrp="1"/>
          </p:cNvSpPr>
          <p:nvPr>
            <p:ph sz="half" idx="1"/>
          </p:nvPr>
        </p:nvSpPr>
        <p:spPr/>
        <p:txBody>
          <a:bodyPr/>
          <a:p>
            <a:r>
              <a:rPr lang="en-US"/>
              <a:t>The permanent link of the read-only view of the </a:t>
            </a:r>
            <a:endParaRPr lang="en-US"/>
          </a:p>
          <a:p>
            <a:r>
              <a:rPr lang="en-US"/>
              <a:t>Cognos dashboard:</a:t>
            </a:r>
            <a:endParaRPr lang="en-US"/>
          </a:p>
        </p:txBody>
      </p:sp>
      <p:sp>
        <p:nvSpPr>
          <p:cNvPr id="4" name="Content Placeholder 3"/>
          <p:cNvSpPr>
            <a:spLocks noGrp="1"/>
          </p:cNvSpPr>
          <p:nvPr>
            <p:ph sz="half" idx="2"/>
          </p:nvPr>
        </p:nvSpPr>
        <p:spPr/>
        <p:txBody>
          <a:bodyPr/>
          <a:p>
            <a:r>
              <a:rPr lang="en-US"/>
              <a:t>https://github.com/appasami/IBM-Data-Analyst-capstone-project/blob/main/README.md</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DASHBOARD - CURRENT TECHNOLOGY</a:t>
            </a:r>
            <a:endParaRPr lang="en-US">
              <a:sym typeface="+mn-ea"/>
            </a:endParaRPr>
          </a:p>
        </p:txBody>
      </p:sp>
      <p:pic>
        <p:nvPicPr>
          <p:cNvPr id="5" name="Content Placeholder 4"/>
          <p:cNvPicPr>
            <a:picLocks noChangeAspect="1"/>
          </p:cNvPicPr>
          <p:nvPr>
            <p:ph sz="half" idx="1"/>
          </p:nvPr>
        </p:nvPicPr>
        <p:blipFill>
          <a:blip r:embed="rId1"/>
          <a:stretch>
            <a:fillRect/>
          </a:stretch>
        </p:blipFill>
        <p:spPr>
          <a:xfrm>
            <a:off x="304800" y="773430"/>
            <a:ext cx="11582400" cy="3336925"/>
          </a:xfrm>
          <a:prstGeom prst="rect">
            <a:avLst/>
          </a:prstGeom>
        </p:spPr>
      </p:pic>
      <p:pic>
        <p:nvPicPr>
          <p:cNvPr id="6" name="Content Placeholder 5"/>
          <p:cNvPicPr>
            <a:picLocks noChangeAspect="1"/>
          </p:cNvPicPr>
          <p:nvPr>
            <p:ph sz="half" idx="2"/>
          </p:nvPr>
        </p:nvPicPr>
        <p:blipFill>
          <a:blip r:embed="rId2"/>
          <a:stretch>
            <a:fillRect/>
          </a:stretch>
        </p:blipFill>
        <p:spPr>
          <a:xfrm>
            <a:off x="304800" y="4110355"/>
            <a:ext cx="11582400" cy="3346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DASHBOARD - FUTURE TECHNOLOGY TREND</a:t>
            </a:r>
            <a:endParaRPr lang="en-US">
              <a:sym typeface="+mn-ea"/>
            </a:endParaRPr>
          </a:p>
        </p:txBody>
      </p:sp>
      <p:pic>
        <p:nvPicPr>
          <p:cNvPr id="4" name="Content Placeholder 3"/>
          <p:cNvPicPr>
            <a:picLocks noChangeAspect="1"/>
          </p:cNvPicPr>
          <p:nvPr>
            <p:ph sz="half" idx="1"/>
          </p:nvPr>
        </p:nvPicPr>
        <p:blipFill>
          <a:blip r:embed="rId1"/>
          <a:stretch>
            <a:fillRect/>
          </a:stretch>
        </p:blipFill>
        <p:spPr>
          <a:xfrm>
            <a:off x="143510" y="773430"/>
            <a:ext cx="11744325" cy="3328035"/>
          </a:xfrm>
          <a:prstGeom prst="rect">
            <a:avLst/>
          </a:prstGeom>
        </p:spPr>
      </p:pic>
      <p:pic>
        <p:nvPicPr>
          <p:cNvPr id="8" name="Content Placeholder 7"/>
          <p:cNvPicPr>
            <a:picLocks noChangeAspect="1"/>
          </p:cNvPicPr>
          <p:nvPr>
            <p:ph sz="half" idx="2"/>
          </p:nvPr>
        </p:nvPicPr>
        <p:blipFill>
          <a:blip r:embed="rId2"/>
          <a:stretch>
            <a:fillRect/>
          </a:stretch>
        </p:blipFill>
        <p:spPr>
          <a:xfrm>
            <a:off x="143510" y="4101465"/>
            <a:ext cx="11744325" cy="3384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DASHBOARD - DEMOGRAPHICS</a:t>
            </a:r>
            <a:endParaRPr lang="en-US">
              <a:sym typeface="+mn-ea"/>
            </a:endParaRPr>
          </a:p>
        </p:txBody>
      </p:sp>
      <p:pic>
        <p:nvPicPr>
          <p:cNvPr id="3" name="Picture 2"/>
          <p:cNvPicPr>
            <a:picLocks noChangeAspect="1"/>
          </p:cNvPicPr>
          <p:nvPr/>
        </p:nvPicPr>
        <p:blipFill>
          <a:blip r:embed="rId1"/>
          <a:stretch>
            <a:fillRect/>
          </a:stretch>
        </p:blipFill>
        <p:spPr>
          <a:xfrm>
            <a:off x="151765" y="3281045"/>
            <a:ext cx="12040235" cy="3456305"/>
          </a:xfrm>
          <a:prstGeom prst="rect">
            <a:avLst/>
          </a:prstGeom>
        </p:spPr>
      </p:pic>
      <p:pic>
        <p:nvPicPr>
          <p:cNvPr id="8" name="Content Placeholder 7"/>
          <p:cNvPicPr>
            <a:picLocks noChangeAspect="1"/>
          </p:cNvPicPr>
          <p:nvPr>
            <p:ph sz="half" idx="2"/>
          </p:nvPr>
        </p:nvPicPr>
        <p:blipFill>
          <a:blip r:embed="rId2"/>
          <a:stretch>
            <a:fillRect/>
          </a:stretch>
        </p:blipFill>
        <p:spPr>
          <a:xfrm>
            <a:off x="1261745" y="773430"/>
            <a:ext cx="8907145" cy="25292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DISCUSSION</a:t>
            </a:r>
            <a:endParaRPr lang="en-US"/>
          </a:p>
        </p:txBody>
      </p:sp>
      <p:sp>
        <p:nvSpPr>
          <p:cNvPr id="3" name="Content Placeholder 2"/>
          <p:cNvSpPr>
            <a:spLocks noGrp="1"/>
          </p:cNvSpPr>
          <p:nvPr>
            <p:ph sz="half" idx="1"/>
          </p:nvPr>
        </p:nvSpPr>
        <p:spPr/>
        <p:txBody>
          <a:bodyPr/>
          <a:p>
            <a:r>
              <a:rPr lang="en-US"/>
              <a:t>Technology Usage Trend </a:t>
            </a:r>
            <a:endParaRPr lang="en-US"/>
          </a:p>
          <a:p>
            <a:r>
              <a:rPr lang="en-US"/>
              <a:t>Now and Future</a:t>
            </a:r>
            <a:endParaRPr lang="en-US"/>
          </a:p>
          <a:p>
            <a:r>
              <a:rPr lang="en-US"/>
              <a:t>Gender, Age and Education </a:t>
            </a:r>
            <a:endParaRPr lang="en-US"/>
          </a:p>
          <a:p>
            <a:r>
              <a:rPr lang="en-US"/>
              <a:t>Discrimination in IT Industry</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OVERALL FINDINGS &amp; IMPLICATIONS</a:t>
            </a:r>
            <a:endParaRPr lang="en-US"/>
          </a:p>
        </p:txBody>
      </p:sp>
      <p:sp>
        <p:nvSpPr>
          <p:cNvPr id="3" name="Content Placeholder 2"/>
          <p:cNvSpPr>
            <a:spLocks noGrp="1"/>
          </p:cNvSpPr>
          <p:nvPr>
            <p:ph sz="half" idx="1"/>
          </p:nvPr>
        </p:nvSpPr>
        <p:spPr/>
        <p:txBody>
          <a:bodyPr/>
          <a:p>
            <a:r>
              <a:rPr lang="en-US"/>
              <a:t>Findings</a:t>
            </a:r>
            <a:endParaRPr lang="en-US"/>
          </a:p>
          <a:p>
            <a:r>
              <a:rPr lang="en-US"/>
              <a:t>• Technology trends changes every year</a:t>
            </a:r>
            <a:endParaRPr lang="en-US"/>
          </a:p>
          <a:p>
            <a:r>
              <a:rPr lang="en-US"/>
              <a:t>• USA is the top technology country</a:t>
            </a:r>
            <a:endParaRPr lang="en-US"/>
          </a:p>
          <a:p>
            <a:r>
              <a:rPr lang="en-US"/>
              <a:t>• There are extreme gender and age </a:t>
            </a:r>
            <a:endParaRPr lang="en-US"/>
          </a:p>
          <a:p>
            <a:r>
              <a:rPr lang="en-US"/>
              <a:t>discrimination </a:t>
            </a:r>
            <a:endParaRPr lang="en-US"/>
          </a:p>
          <a:p>
            <a:r>
              <a:rPr lang="en-US"/>
              <a:t>• Docker and AWS are the most popular platform</a:t>
            </a:r>
            <a:endParaRPr lang="en-US"/>
          </a:p>
        </p:txBody>
      </p:sp>
      <p:sp>
        <p:nvSpPr>
          <p:cNvPr id="4" name="Content Placeholder 3"/>
          <p:cNvSpPr>
            <a:spLocks noGrp="1"/>
          </p:cNvSpPr>
          <p:nvPr>
            <p:ph sz="half" idx="2"/>
          </p:nvPr>
        </p:nvSpPr>
        <p:spPr/>
        <p:txBody>
          <a:bodyPr/>
          <a:p>
            <a:r>
              <a:rPr lang="en-US"/>
              <a:t>Implications</a:t>
            </a:r>
            <a:endParaRPr lang="en-US"/>
          </a:p>
          <a:p>
            <a:r>
              <a:rPr lang="en-US" sz="2800"/>
              <a:t>• Programmers should always follow the </a:t>
            </a:r>
            <a:endParaRPr lang="en-US" sz="2800"/>
          </a:p>
          <a:p>
            <a:r>
              <a:rPr lang="en-US" sz="2800"/>
              <a:t>latest technology trends</a:t>
            </a:r>
            <a:endParaRPr lang="en-US" sz="2800"/>
          </a:p>
          <a:p>
            <a:r>
              <a:rPr lang="en-US" sz="2800"/>
              <a:t>• More countries should have the equal </a:t>
            </a:r>
            <a:endParaRPr lang="en-US" sz="2800"/>
          </a:p>
          <a:p>
            <a:r>
              <a:rPr lang="en-US" sz="2800"/>
              <a:t>chance to be exposed to new technology</a:t>
            </a:r>
            <a:endParaRPr lang="en-US" sz="2800"/>
          </a:p>
          <a:p>
            <a:r>
              <a:rPr lang="en-US" sz="2800"/>
              <a:t>• Gender and Age should not be one of the </a:t>
            </a:r>
            <a:endParaRPr lang="en-US" sz="2800"/>
          </a:p>
          <a:p>
            <a:r>
              <a:rPr lang="en-US" sz="2800"/>
              <a:t>concerns or benefits of Employment</a:t>
            </a: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sz="half" idx="1"/>
          </p:nvPr>
        </p:nvSpPr>
        <p:spPr/>
        <p:txBody>
          <a:bodyPr/>
          <a:p>
            <a:r>
              <a:rPr lang="en-US"/>
              <a:t>Technology Trends</a:t>
            </a:r>
            <a:endParaRPr lang="en-US"/>
          </a:p>
          <a:p>
            <a:r>
              <a:rPr lang="en-US"/>
              <a:t>•Programming Languages, Database, </a:t>
            </a:r>
            <a:endParaRPr lang="en-US"/>
          </a:p>
          <a:p>
            <a:r>
              <a:rPr lang="en-US"/>
              <a:t>Platform and Web frame Trends</a:t>
            </a:r>
            <a:endParaRPr lang="en-US"/>
          </a:p>
          <a:p>
            <a:r>
              <a:rPr lang="en-US"/>
              <a:t>Demographics Trends</a:t>
            </a:r>
            <a:endParaRPr lang="en-US"/>
          </a:p>
          <a:p>
            <a:r>
              <a:rPr lang="en-US"/>
              <a:t>Gender and Education</a:t>
            </a:r>
            <a:endParaRPr lang="en-US"/>
          </a:p>
          <a:p>
            <a:r>
              <a:rPr lang="en-US"/>
              <a:t>Programming Languages Trends and Salary Trends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APPENDIX</a:t>
            </a:r>
            <a:endParaRPr lang="en-US"/>
          </a:p>
        </p:txBody>
      </p:sp>
      <p:sp>
        <p:nvSpPr>
          <p:cNvPr id="3" name="Content Placeholder 2"/>
          <p:cNvSpPr>
            <a:spLocks noGrp="1"/>
          </p:cNvSpPr>
          <p:nvPr>
            <p:ph sz="half" idx="1"/>
          </p:nvPr>
        </p:nvSpPr>
        <p:spPr/>
        <p:txBody>
          <a:bodyPr/>
          <a:p>
            <a:pPr algn="just"/>
            <a:r>
              <a:rPr lang="en-US" sz="2000"/>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lang="en-US" sz="20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JOB POSTINGS</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09600" y="2073910"/>
            <a:ext cx="5384800" cy="31540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B050"/>
                </a:solidFill>
              </a:rPr>
              <a:t>Outline</a:t>
            </a:r>
            <a:endParaRPr lang="en-US" b="1">
              <a:solidFill>
                <a:srgbClr val="00B050"/>
              </a:solidFill>
            </a:endParaRPr>
          </a:p>
        </p:txBody>
      </p:sp>
      <p:sp>
        <p:nvSpPr>
          <p:cNvPr id="3" name="Content Placeholder 2"/>
          <p:cNvSpPr>
            <a:spLocks noGrp="1"/>
          </p:cNvSpPr>
          <p:nvPr>
            <p:ph sz="half" idx="1"/>
          </p:nvPr>
        </p:nvSpPr>
        <p:spPr>
          <a:xfrm>
            <a:off x="609600" y="1020445"/>
            <a:ext cx="7180580" cy="4953000"/>
          </a:xfrm>
        </p:spPr>
        <p:txBody>
          <a:bodyPr/>
          <a:p>
            <a:pPr marL="0" indent="0">
              <a:buNone/>
            </a:pPr>
            <a:r>
              <a:rPr lang="en-US"/>
              <a:t>Executive Summary</a:t>
            </a:r>
            <a:endParaRPr lang="en-US"/>
          </a:p>
          <a:p>
            <a:pPr marL="0" indent="0">
              <a:buNone/>
            </a:pPr>
            <a:r>
              <a:rPr lang="en-US"/>
              <a:t>Introduction</a:t>
            </a:r>
            <a:endParaRPr lang="en-US"/>
          </a:p>
          <a:p>
            <a:pPr marL="0" indent="0">
              <a:buNone/>
            </a:pPr>
            <a:r>
              <a:rPr lang="en-US"/>
              <a:t>Methodology</a:t>
            </a:r>
            <a:endParaRPr lang="en-US"/>
          </a:p>
          <a:p>
            <a:pPr marL="0" indent="0">
              <a:buNone/>
            </a:pPr>
            <a:r>
              <a:rPr lang="en-US"/>
              <a:t>Results</a:t>
            </a:r>
            <a:endParaRPr lang="en-US"/>
          </a:p>
          <a:p>
            <a:r>
              <a:rPr lang="en-US"/>
              <a:t>• Visualization – Charts</a:t>
            </a:r>
            <a:endParaRPr lang="en-US"/>
          </a:p>
          <a:p>
            <a:r>
              <a:rPr lang="en-US"/>
              <a:t>• Dashboard</a:t>
            </a:r>
            <a:endParaRPr lang="en-US"/>
          </a:p>
          <a:p>
            <a:pPr marL="0" indent="0">
              <a:buNone/>
            </a:pPr>
            <a:r>
              <a:rPr lang="en-US"/>
              <a:t>Discussion</a:t>
            </a:r>
            <a:endParaRPr lang="en-US"/>
          </a:p>
          <a:p>
            <a:r>
              <a:rPr lang="en-US"/>
              <a:t>• Findings &amp; Implications</a:t>
            </a:r>
            <a:endParaRPr lang="en-US"/>
          </a:p>
          <a:p>
            <a:pPr marL="0" indent="0">
              <a:buNone/>
            </a:pPr>
            <a:r>
              <a:rPr lang="en-US"/>
              <a:t>Conclusion</a:t>
            </a:r>
            <a:endParaRPr lang="en-US"/>
          </a:p>
          <a:p>
            <a:pPr marL="0" indent="0">
              <a:buNone/>
            </a:pPr>
            <a:r>
              <a:rPr lang="en-US"/>
              <a:t>Appendix</a:t>
            </a:r>
            <a:endParaRPr lang="en-US"/>
          </a:p>
        </p:txBody>
      </p:sp>
      <p:pic>
        <p:nvPicPr>
          <p:cNvPr id="103" name="Content Placeholder 102"/>
          <p:cNvPicPr>
            <a:picLocks noChangeAspect="1"/>
          </p:cNvPicPr>
          <p:nvPr>
            <p:ph sz="half" idx="2"/>
          </p:nvPr>
        </p:nvPicPr>
        <p:blipFill>
          <a:blip r:embed="rId1"/>
          <a:stretch>
            <a:fillRect/>
          </a:stretch>
        </p:blipFill>
        <p:spPr>
          <a:xfrm>
            <a:off x="7168515" y="1524000"/>
            <a:ext cx="4957445" cy="350964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LANGUAGES</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09600" y="2109470"/>
            <a:ext cx="5384800" cy="30829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Thankyou</a:t>
            </a: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EXECUTIVE SUMMARY</a:t>
            </a:r>
            <a:endParaRPr lang="en-US"/>
          </a:p>
        </p:txBody>
      </p:sp>
      <p:sp>
        <p:nvSpPr>
          <p:cNvPr id="3" name="Content Placeholder 2"/>
          <p:cNvSpPr>
            <a:spLocks noGrp="1"/>
          </p:cNvSpPr>
          <p:nvPr>
            <p:ph sz="half" idx="1"/>
          </p:nvPr>
        </p:nvSpPr>
        <p:spPr/>
        <p:txBody>
          <a:bodyPr/>
          <a:p>
            <a:pPr marL="0" indent="0">
              <a:buNone/>
            </a:pPr>
            <a:r>
              <a:rPr lang="en-US" sz="2400"/>
              <a:t>Current Technology Usage Trend</a:t>
            </a:r>
            <a:endParaRPr lang="en-US" sz="2400"/>
          </a:p>
          <a:p>
            <a:r>
              <a:rPr lang="en-US" sz="2400"/>
              <a:t>• Language</a:t>
            </a:r>
            <a:endParaRPr lang="en-US" sz="2400"/>
          </a:p>
          <a:p>
            <a:r>
              <a:rPr lang="en-US" sz="2400"/>
              <a:t>• Database</a:t>
            </a:r>
            <a:endParaRPr lang="en-US" sz="2400"/>
          </a:p>
          <a:p>
            <a:r>
              <a:rPr lang="en-US" sz="2400"/>
              <a:t>• Platform</a:t>
            </a:r>
            <a:endParaRPr lang="en-US" sz="2400"/>
          </a:p>
          <a:p>
            <a:r>
              <a:rPr lang="en-US" sz="2400"/>
              <a:t>• Web frame</a:t>
            </a:r>
            <a:endParaRPr lang="en-US" sz="2400"/>
          </a:p>
          <a:p>
            <a:pPr marL="0" indent="0">
              <a:buNone/>
            </a:pPr>
            <a:r>
              <a:rPr lang="en-US" sz="2400"/>
              <a:t>Future Technology Trend</a:t>
            </a:r>
            <a:endParaRPr lang="en-US" sz="2400"/>
          </a:p>
          <a:p>
            <a:r>
              <a:rPr lang="en-US" sz="2400"/>
              <a:t>• Language</a:t>
            </a:r>
            <a:endParaRPr lang="en-US" sz="2400"/>
          </a:p>
          <a:p>
            <a:r>
              <a:rPr lang="en-US" sz="2400"/>
              <a:t>• Database</a:t>
            </a:r>
            <a:endParaRPr lang="en-US" sz="2400"/>
          </a:p>
          <a:p>
            <a:r>
              <a:rPr lang="en-US" sz="2400"/>
              <a:t>• Platform</a:t>
            </a:r>
            <a:endParaRPr lang="en-US" sz="2400"/>
          </a:p>
          <a:p>
            <a:r>
              <a:rPr lang="en-US" sz="2400"/>
              <a:t>• Web frame</a:t>
            </a:r>
            <a:endParaRPr lang="en-US" sz="2400"/>
          </a:p>
          <a:p>
            <a:pPr marL="0" indent="0">
              <a:buNone/>
            </a:pPr>
            <a:r>
              <a:rPr lang="en-US" sz="2400"/>
              <a:t>Demographics Survey</a:t>
            </a:r>
            <a:endParaRPr lang="en-US" sz="2400"/>
          </a:p>
          <a:p>
            <a:pPr marL="0" indent="0">
              <a:buNone/>
            </a:pPr>
            <a:r>
              <a:rPr lang="en-US" sz="2400"/>
              <a:t>Country &amp; Gender Difference</a:t>
            </a:r>
            <a:endParaRPr lang="en-US" sz="2400"/>
          </a:p>
        </p:txBody>
      </p:sp>
      <p:pic>
        <p:nvPicPr>
          <p:cNvPr id="104" name="Content Placeholder 103"/>
          <p:cNvPicPr>
            <a:picLocks noChangeAspect="1"/>
          </p:cNvPicPr>
          <p:nvPr>
            <p:ph sz="half" idx="2"/>
          </p:nvPr>
        </p:nvPicPr>
        <p:blipFill>
          <a:blip r:embed="rId1"/>
          <a:stretch>
            <a:fillRect/>
          </a:stretch>
        </p:blipFill>
        <p:spPr>
          <a:xfrm>
            <a:off x="7204075" y="1530985"/>
            <a:ext cx="4949190" cy="33235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B050"/>
                </a:solidFill>
              </a:rPr>
              <a:t>INTRODUCTION</a:t>
            </a:r>
            <a:endParaRPr lang="en-US" b="1">
              <a:solidFill>
                <a:srgbClr val="00B050"/>
              </a:solidFill>
            </a:endParaRPr>
          </a:p>
        </p:txBody>
      </p:sp>
      <p:sp>
        <p:nvSpPr>
          <p:cNvPr id="3" name="Content Placeholder 2"/>
          <p:cNvSpPr>
            <a:spLocks noGrp="1"/>
          </p:cNvSpPr>
          <p:nvPr>
            <p:ph sz="half" idx="1"/>
          </p:nvPr>
        </p:nvSpPr>
        <p:spPr>
          <a:xfrm>
            <a:off x="609600" y="1174750"/>
            <a:ext cx="10789285" cy="4953000"/>
          </a:xfrm>
        </p:spPr>
        <p:txBody>
          <a:bodyPr/>
          <a:p>
            <a:pPr marL="0" indent="0">
              <a:buNone/>
            </a:pPr>
            <a:r>
              <a:rPr lang="en-US" sz="2400"/>
              <a:t>Analyze technology trend in software and web development among developers around the world </a:t>
            </a:r>
            <a:endParaRPr lang="en-US" sz="2400"/>
          </a:p>
          <a:p>
            <a:pPr marL="0" indent="0">
              <a:buNone/>
            </a:pPr>
            <a:r>
              <a:rPr lang="en-US" sz="2400"/>
              <a:t>Purpose of this Analysis</a:t>
            </a:r>
            <a:endParaRPr lang="en-US" sz="2400"/>
          </a:p>
          <a:p>
            <a:r>
              <a:rPr lang="en-US" sz="2400"/>
              <a:t>• Identify the top programming languages, database, platform and web frame skills in demand</a:t>
            </a:r>
            <a:endParaRPr lang="en-US" sz="2400"/>
          </a:p>
          <a:p>
            <a:r>
              <a:rPr lang="en-US" sz="2400"/>
              <a:t>• Identify skill requirements for future</a:t>
            </a:r>
            <a:endParaRPr lang="en-US" sz="2400"/>
          </a:p>
          <a:p>
            <a:r>
              <a:rPr lang="en-US" sz="2400"/>
              <a:t>• Identify human resource gap in the industry</a:t>
            </a:r>
            <a:endParaRPr lang="en-US" sz="2400"/>
          </a:p>
          <a:p>
            <a:pPr marL="0" indent="0">
              <a:buNone/>
            </a:pPr>
            <a:r>
              <a:rPr lang="en-US" sz="2400"/>
              <a:t>Audience for this Presentation</a:t>
            </a:r>
            <a:endParaRPr lang="en-US" sz="2400"/>
          </a:p>
          <a:p>
            <a:r>
              <a:rPr lang="en-US" sz="2400"/>
              <a:t>• Programmers</a:t>
            </a:r>
            <a:endParaRPr lang="en-US" sz="2400"/>
          </a:p>
          <a:p>
            <a:r>
              <a:rPr lang="en-US" sz="2400"/>
              <a:t>• IT industry leaders</a:t>
            </a:r>
            <a:endParaRPr lang="en-US" sz="2400"/>
          </a:p>
          <a:p>
            <a:r>
              <a:rPr lang="en-US" sz="2400"/>
              <a:t>• Computer science students</a:t>
            </a:r>
            <a:endParaRPr lang="en-US" sz="2400"/>
          </a:p>
        </p:txBody>
      </p:sp>
      <p:pic>
        <p:nvPicPr>
          <p:cNvPr id="106" name="Picture 105"/>
          <p:cNvPicPr/>
          <p:nvPr/>
        </p:nvPicPr>
        <p:blipFill>
          <a:blip r:embed="rId1"/>
          <a:stretch>
            <a:fillRect/>
          </a:stretch>
        </p:blipFill>
        <p:spPr>
          <a:xfrm>
            <a:off x="7703185" y="3429635"/>
            <a:ext cx="3879215" cy="269811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00B050"/>
                </a:solidFill>
              </a:rPr>
              <a:t>METHODOLOGY</a:t>
            </a:r>
            <a:endParaRPr lang="en-US">
              <a:solidFill>
                <a:srgbClr val="00B050"/>
              </a:solidFill>
            </a:endParaRPr>
          </a:p>
        </p:txBody>
      </p:sp>
      <p:sp>
        <p:nvSpPr>
          <p:cNvPr id="3" name="Content Placeholder 2"/>
          <p:cNvSpPr>
            <a:spLocks noGrp="1"/>
          </p:cNvSpPr>
          <p:nvPr>
            <p:ph sz="half" idx="1"/>
          </p:nvPr>
        </p:nvSpPr>
        <p:spPr>
          <a:xfrm>
            <a:off x="609600" y="1174750"/>
            <a:ext cx="7956550" cy="4953000"/>
          </a:xfrm>
        </p:spPr>
        <p:txBody>
          <a:bodyPr/>
          <a:p>
            <a:r>
              <a:rPr lang="en-US"/>
              <a:t>• Data Collection (Sources)</a:t>
            </a:r>
            <a:endParaRPr lang="en-US"/>
          </a:p>
          <a:p>
            <a:r>
              <a:rPr lang="en-US"/>
              <a:t>• Programming languages annual salary</a:t>
            </a:r>
            <a:endParaRPr lang="en-US"/>
          </a:p>
          <a:p>
            <a:r>
              <a:rPr lang="en-US"/>
              <a:t>• Data Wrangling</a:t>
            </a:r>
            <a:endParaRPr lang="en-US"/>
          </a:p>
          <a:p>
            <a:r>
              <a:rPr lang="en-US"/>
              <a:t>• Data Exploration</a:t>
            </a:r>
            <a:endParaRPr lang="en-US"/>
          </a:p>
          <a:p>
            <a:r>
              <a:rPr lang="en-US"/>
              <a:t>• Data Cleaning</a:t>
            </a:r>
            <a:endParaRPr lang="en-US"/>
          </a:p>
          <a:p>
            <a:r>
              <a:rPr lang="en-US"/>
              <a:t>• Data Visualization</a:t>
            </a:r>
            <a:endParaRPr lang="en-US"/>
          </a:p>
          <a:p>
            <a:r>
              <a:rPr lang="en-US"/>
              <a:t>• Presentation</a:t>
            </a:r>
            <a:endParaRPr lang="en-US"/>
          </a:p>
        </p:txBody>
      </p:sp>
      <p:pic>
        <p:nvPicPr>
          <p:cNvPr id="107" name="Content Placeholder 106"/>
          <p:cNvPicPr>
            <a:picLocks noChangeAspect="1"/>
          </p:cNvPicPr>
          <p:nvPr>
            <p:ph sz="half" idx="2"/>
          </p:nvPr>
        </p:nvPicPr>
        <p:blipFill>
          <a:blip r:embed="rId1"/>
          <a:stretch>
            <a:fillRect/>
          </a:stretch>
        </p:blipFill>
        <p:spPr>
          <a:xfrm>
            <a:off x="5942965" y="2628900"/>
            <a:ext cx="6249035" cy="349948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00B050"/>
                </a:solidFill>
              </a:rPr>
              <a:t>RESULTS</a:t>
            </a:r>
            <a:endParaRPr lang="en-US">
              <a:solidFill>
                <a:srgbClr val="00B050"/>
              </a:solidFill>
            </a:endParaRPr>
          </a:p>
        </p:txBody>
      </p:sp>
      <p:pic>
        <p:nvPicPr>
          <p:cNvPr id="4" name="Content Placeholder 3"/>
          <p:cNvPicPr>
            <a:picLocks noChangeAspect="1"/>
          </p:cNvPicPr>
          <p:nvPr>
            <p:ph idx="1"/>
          </p:nvPr>
        </p:nvPicPr>
        <p:blipFill>
          <a:blip r:embed="rId1"/>
          <a:stretch>
            <a:fillRect/>
          </a:stretch>
        </p:blipFill>
        <p:spPr>
          <a:xfrm>
            <a:off x="609600" y="1372870"/>
            <a:ext cx="10972800" cy="4555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00B050"/>
                </a:solidFill>
              </a:rPr>
              <a:t>PROGRAMMING LANGUAGE TRENDS</a:t>
            </a:r>
            <a:endParaRPr lang="en-US">
              <a:solidFill>
                <a:srgbClr val="00B050"/>
              </a:solidFill>
            </a:endParaRPr>
          </a:p>
        </p:txBody>
      </p:sp>
      <p:pic>
        <p:nvPicPr>
          <p:cNvPr id="4" name="Content Placeholder 3"/>
          <p:cNvPicPr>
            <a:picLocks noChangeAspect="1"/>
          </p:cNvPicPr>
          <p:nvPr>
            <p:ph sz="half" idx="1"/>
          </p:nvPr>
        </p:nvPicPr>
        <p:blipFill>
          <a:blip r:embed="rId1"/>
          <a:stretch>
            <a:fillRect/>
          </a:stretch>
        </p:blipFill>
        <p:spPr>
          <a:xfrm>
            <a:off x="609600" y="1680210"/>
            <a:ext cx="5384800" cy="3941445"/>
          </a:xfrm>
          <a:prstGeom prst="rect">
            <a:avLst/>
          </a:prstGeom>
        </p:spPr>
      </p:pic>
      <p:pic>
        <p:nvPicPr>
          <p:cNvPr id="5" name="Content Placeholder 4"/>
          <p:cNvPicPr>
            <a:picLocks noChangeAspect="1"/>
          </p:cNvPicPr>
          <p:nvPr>
            <p:ph sz="half" idx="2"/>
          </p:nvPr>
        </p:nvPicPr>
        <p:blipFill>
          <a:blip r:embed="rId2"/>
          <a:stretch>
            <a:fillRect/>
          </a:stretch>
        </p:blipFill>
        <p:spPr>
          <a:xfrm>
            <a:off x="6197600" y="1680210"/>
            <a:ext cx="6065520" cy="3941445"/>
          </a:xfrm>
          <a:prstGeom prst="rect">
            <a:avLst/>
          </a:prstGeom>
        </p:spPr>
      </p:pic>
      <p:sp>
        <p:nvSpPr>
          <p:cNvPr id="6" name="Text Box 5"/>
          <p:cNvSpPr txBox="1"/>
          <p:nvPr/>
        </p:nvSpPr>
        <p:spPr>
          <a:xfrm>
            <a:off x="1946910" y="6106795"/>
            <a:ext cx="2844800" cy="435610"/>
          </a:xfrm>
          <a:prstGeom prst="rect">
            <a:avLst/>
          </a:prstGeom>
          <a:noFill/>
        </p:spPr>
        <p:txBody>
          <a:bodyPr wrap="square" rtlCol="0" anchor="t">
            <a:noAutofit/>
          </a:bodyPr>
          <a:p>
            <a:pPr algn="ctr"/>
            <a:r>
              <a:rPr lang="en-US"/>
              <a:t>Current Year</a:t>
            </a:r>
            <a:endParaRPr lang="en-US"/>
          </a:p>
        </p:txBody>
      </p:sp>
      <p:sp>
        <p:nvSpPr>
          <p:cNvPr id="7" name="Text Box 6"/>
          <p:cNvSpPr txBox="1"/>
          <p:nvPr/>
        </p:nvSpPr>
        <p:spPr>
          <a:xfrm>
            <a:off x="8085455" y="6233795"/>
            <a:ext cx="2844800" cy="435610"/>
          </a:xfrm>
          <a:prstGeom prst="rect">
            <a:avLst/>
          </a:prstGeom>
          <a:noFill/>
        </p:spPr>
        <p:txBody>
          <a:bodyPr wrap="square" rtlCol="0" anchor="t">
            <a:noAutofit/>
          </a:bodyPr>
          <a:p>
            <a:pPr algn="ctr"/>
            <a:r>
              <a:rPr lang="en-US"/>
              <a:t>Next Year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930"/>
          </a:xfrm>
        </p:spPr>
        <p:txBody>
          <a:bodyPr/>
          <a:p>
            <a:r>
              <a:rPr lang="en-US"/>
              <a:t>FINDINGS &amp; IMPLICATIONS</a:t>
            </a:r>
            <a:endParaRPr lang="en-US"/>
          </a:p>
        </p:txBody>
      </p:sp>
      <p:sp>
        <p:nvSpPr>
          <p:cNvPr id="3" name="Content Placeholder 2"/>
          <p:cNvSpPr>
            <a:spLocks noGrp="1"/>
          </p:cNvSpPr>
          <p:nvPr>
            <p:ph sz="half" idx="1"/>
          </p:nvPr>
        </p:nvSpPr>
        <p:spPr/>
        <p:txBody>
          <a:bodyPr/>
          <a:p>
            <a:pPr marL="0" indent="0">
              <a:buNone/>
            </a:pPr>
            <a:r>
              <a:rPr lang="en-US"/>
              <a:t>Findings</a:t>
            </a:r>
            <a:endParaRPr lang="en-US"/>
          </a:p>
          <a:p>
            <a:pPr marL="0" indent="0">
              <a:buNone/>
            </a:pPr>
            <a:r>
              <a:rPr lang="en-US">
                <a:sym typeface="+mn-ea"/>
              </a:rPr>
              <a:t>• </a:t>
            </a:r>
            <a:r>
              <a:rPr lang="en-US"/>
              <a:t>JavaScript is top trending  </a:t>
            </a:r>
            <a:endParaRPr lang="en-US"/>
          </a:p>
          <a:p>
            <a:pPr marL="0" indent="0">
              <a:buNone/>
            </a:pPr>
            <a:r>
              <a:rPr lang="en-US"/>
              <a:t>   language in the world</a:t>
            </a:r>
            <a:endParaRPr lang="en-US"/>
          </a:p>
          <a:p>
            <a:r>
              <a:rPr lang="en-US"/>
              <a:t>Python and TypeScript are becoming more and more popular</a:t>
            </a:r>
            <a:endParaRPr lang="en-US"/>
          </a:p>
          <a:p>
            <a:r>
              <a:rPr lang="en-US"/>
              <a:t>HTML/CSS and SQL still has great portion in language usage trend</a:t>
            </a:r>
            <a:endParaRPr lang="en-US"/>
          </a:p>
        </p:txBody>
      </p:sp>
      <p:sp>
        <p:nvSpPr>
          <p:cNvPr id="4" name="Content Placeholder 3"/>
          <p:cNvSpPr>
            <a:spLocks noGrp="1"/>
          </p:cNvSpPr>
          <p:nvPr>
            <p:ph sz="half" idx="2"/>
          </p:nvPr>
        </p:nvSpPr>
        <p:spPr/>
        <p:txBody>
          <a:bodyPr/>
          <a:p>
            <a:pPr marL="0" indent="0">
              <a:buNone/>
            </a:pPr>
            <a:r>
              <a:rPr lang="en-US"/>
              <a:t>Implications</a:t>
            </a:r>
            <a:endParaRPr lang="en-US"/>
          </a:p>
          <a:p>
            <a:pPr marL="0" indent="0">
              <a:buNone/>
            </a:pPr>
            <a:r>
              <a:rPr lang="en-US">
                <a:sym typeface="+mn-ea"/>
              </a:rPr>
              <a:t>• </a:t>
            </a:r>
            <a:r>
              <a:rPr lang="en-US"/>
              <a:t>Web developments and Web developers are still in high demands</a:t>
            </a:r>
            <a:endParaRPr lang="en-US"/>
          </a:p>
          <a:p>
            <a:pPr marL="0" indent="0">
              <a:buNone/>
            </a:pPr>
            <a:r>
              <a:rPr lang="en-US"/>
              <a:t>• JavaScript and TypeScript are crucial to learn for developers</a:t>
            </a:r>
            <a:endParaRPr lang="en-US"/>
          </a:p>
          <a:p>
            <a:pPr marL="0" indent="0">
              <a:buNone/>
            </a:pPr>
            <a:r>
              <a:rPr lang="en-US"/>
              <a:t>• Python is the new trending language, especially popular in AI fields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 TRENDS</a:t>
            </a:r>
            <a:endParaRPr lang="en-US"/>
          </a:p>
        </p:txBody>
      </p:sp>
      <p:pic>
        <p:nvPicPr>
          <p:cNvPr id="5" name="Content Placeholder 4"/>
          <p:cNvPicPr>
            <a:picLocks noChangeAspect="1"/>
          </p:cNvPicPr>
          <p:nvPr>
            <p:ph sz="half" idx="1"/>
          </p:nvPr>
        </p:nvPicPr>
        <p:blipFill>
          <a:blip r:embed="rId1"/>
          <a:stretch>
            <a:fillRect/>
          </a:stretch>
        </p:blipFill>
        <p:spPr>
          <a:xfrm>
            <a:off x="609600" y="1641475"/>
            <a:ext cx="5384800" cy="4018280"/>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1848485"/>
            <a:ext cx="5384800" cy="3604260"/>
          </a:xfrm>
          <a:prstGeom prst="rect">
            <a:avLst/>
          </a:prstGeom>
        </p:spPr>
      </p:pic>
      <p:sp>
        <p:nvSpPr>
          <p:cNvPr id="7" name="Text Box 6"/>
          <p:cNvSpPr txBox="1"/>
          <p:nvPr/>
        </p:nvSpPr>
        <p:spPr>
          <a:xfrm>
            <a:off x="2115185" y="5922010"/>
            <a:ext cx="2729230" cy="401955"/>
          </a:xfrm>
          <a:prstGeom prst="rect">
            <a:avLst/>
          </a:prstGeom>
          <a:noFill/>
        </p:spPr>
        <p:txBody>
          <a:bodyPr wrap="square" rtlCol="0" anchor="t">
            <a:noAutofit/>
          </a:bodyPr>
          <a:p>
            <a:pPr algn="ctr"/>
            <a:r>
              <a:rPr lang="en-US"/>
              <a:t>Current Year</a:t>
            </a:r>
            <a:endParaRPr lang="en-US"/>
          </a:p>
        </p:txBody>
      </p:sp>
      <p:sp>
        <p:nvSpPr>
          <p:cNvPr id="8" name="Text Box 7"/>
          <p:cNvSpPr txBox="1"/>
          <p:nvPr/>
        </p:nvSpPr>
        <p:spPr>
          <a:xfrm>
            <a:off x="7647305" y="5922010"/>
            <a:ext cx="2729230" cy="401955"/>
          </a:xfrm>
          <a:prstGeom prst="rect">
            <a:avLst/>
          </a:prstGeom>
          <a:noFill/>
        </p:spPr>
        <p:txBody>
          <a:bodyPr wrap="square" rtlCol="0" anchor="t">
            <a:noAutofit/>
          </a:bodyPr>
          <a:p>
            <a:pPr algn="ctr"/>
            <a:r>
              <a:rPr lang="en-US"/>
              <a:t>Next Year</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3404</Words>
  <Application>WPS Presentation</Application>
  <PresentationFormat>Widescreen</PresentationFormat>
  <Paragraphs>156</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DASHBOARD - CURRENT TECHNOLOGY</vt:lpstr>
      <vt:lpstr>DASHBOARD - CURRENT TECHNOLOGY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TREND  ANALYSIS</dc:title>
  <dc:creator/>
  <cp:lastModifiedBy>Appasami G</cp:lastModifiedBy>
  <cp:revision>4</cp:revision>
  <dcterms:created xsi:type="dcterms:W3CDTF">2023-09-30T04:13:25Z</dcterms:created>
  <dcterms:modified xsi:type="dcterms:W3CDTF">2023-09-30T04:43:48Z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77BF899B7FBD405AA41240D6D5249809_11</vt:lpwstr>
  </property>
  <property fmtid="{D5CDD505-2E9C-101B-9397-08002B2CF9AE}" pid="3" name="KSOProductBuildVer">
    <vt:lpwstr>1033-12.2.0.13215</vt:lpwstr>
  </property>
</Properties>
</file>