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69" r:id="rId3"/>
    <p:sldId id="270" r:id="rId4"/>
    <p:sldId id="271"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87"/>
    <p:restoredTop sz="94719"/>
  </p:normalViewPr>
  <p:slideViewPr>
    <p:cSldViewPr snapToGrid="0" snapToObjects="1">
      <p:cViewPr varScale="1">
        <p:scale>
          <a:sx n="142" d="100"/>
          <a:sy n="142" d="100"/>
        </p:scale>
        <p:origin x="18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CAAD-D3D8-7A76-9EB8-F2B4CD1070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4225E7-47F4-8B46-0F91-B0CC09D01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2C13B-76E1-617E-D388-7EAB961483A1}"/>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4A85D1FA-CC3C-956F-5F61-B4EF346E1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99EE2-3E3F-8326-C1BB-CC430BB591AE}"/>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86206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2D08-A11E-1755-D466-C75B4C628A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9A6CCF-F49F-B37A-9E8A-43AAFABB0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25BA0-DFCD-4CA6-5904-28DF55D47D74}"/>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BFAA7509-0D9F-74D9-8A5F-2F9972752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6FC73-850D-210A-A232-9FF1F9CD47F5}"/>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51142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E38EC-FA88-E0B3-362F-9D14338244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DFDD9-FAD7-4D93-B6DA-B11578187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A973A-0CF1-6599-13D0-2BD06BCE10C9}"/>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24F66D9F-31F4-A899-C3C4-D09FE95BB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97515-187F-17CC-83CC-E33A7612EBAA}"/>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79295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7D69-AB05-A7ED-844C-848C104647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E6CF92-AEBB-1B9B-F43A-37772B125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37938-3D3E-BF01-D848-C0E6D2DBF244}"/>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ACA4D2BA-9669-9DFD-B51F-BC17A1519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C3661-1A80-642F-94B2-84E0D9E800A6}"/>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72821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8519-1417-75FE-9C59-96B854A37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791EFB-AD96-CD89-2356-9C453E0DD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ABF63-CE81-24C1-2C27-B27B460CC9A5}"/>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8CCB509F-8450-97BC-71D3-296D74AD2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886F6-923B-229E-9529-6DE3C7B0161A}"/>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5858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76B2-B4BA-3199-6153-F202D9CBC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26246-62F4-13E5-BA64-9CB4796E0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F4916E-9FD8-88B7-7813-7D1492C99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72E3E-5E0C-B6C2-67D2-86DD1A8B7ACB}"/>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6" name="Footer Placeholder 5">
            <a:extLst>
              <a:ext uri="{FF2B5EF4-FFF2-40B4-BE49-F238E27FC236}">
                <a16:creationId xmlns:a16="http://schemas.microsoft.com/office/drawing/2014/main" id="{0FC6712F-1117-05C7-694D-822E24EF1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F4BF7-7B2B-360C-C038-4A265672CBB0}"/>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18041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3CC-DFFC-5E69-E8F3-825F66FE2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857574-0AF5-A40D-4678-380E37C35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2E8BE0-B383-2E74-2A91-A05095BC6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1B3FD-23D6-A597-6A01-C95A15D50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93147-145D-2EF2-8F47-5B7EC8BE7B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A346E-664B-D439-68A3-877554125700}"/>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8" name="Footer Placeholder 7">
            <a:extLst>
              <a:ext uri="{FF2B5EF4-FFF2-40B4-BE49-F238E27FC236}">
                <a16:creationId xmlns:a16="http://schemas.microsoft.com/office/drawing/2014/main" id="{78549F96-9687-48EB-D170-CC7FA7B7F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14123B-4832-39F6-E69B-1CEF38BE9D91}"/>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86470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AB53-14F6-A9C8-2180-66157A595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922AE4-239D-8AEE-400A-08D552205211}"/>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4" name="Footer Placeholder 3">
            <a:extLst>
              <a:ext uri="{FF2B5EF4-FFF2-40B4-BE49-F238E27FC236}">
                <a16:creationId xmlns:a16="http://schemas.microsoft.com/office/drawing/2014/main" id="{53CFF316-6408-D180-9D2B-47B9B4249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8488A-136E-8487-A413-E14C158E533C}"/>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5972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F743B-168A-D1C0-404E-8E2078859F25}"/>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3" name="Footer Placeholder 2">
            <a:extLst>
              <a:ext uri="{FF2B5EF4-FFF2-40B4-BE49-F238E27FC236}">
                <a16:creationId xmlns:a16="http://schemas.microsoft.com/office/drawing/2014/main" id="{D12C6089-625B-09C5-03C9-BD357E58DB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0FFE21-07F2-B01F-606E-2F1DF94A1E4D}"/>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3626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1BB0-097B-7A21-D0C8-1BD67241F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C132B7-F102-9A6B-2C67-8649ACE50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26091D-866D-D53D-4651-1B2285AD8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DC237-8068-29C6-F512-AFC496A98E85}"/>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6" name="Footer Placeholder 5">
            <a:extLst>
              <a:ext uri="{FF2B5EF4-FFF2-40B4-BE49-F238E27FC236}">
                <a16:creationId xmlns:a16="http://schemas.microsoft.com/office/drawing/2014/main" id="{6D1140F5-D6CD-3D5F-FEB7-B41EB38D1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C7FE5-AE3A-BFF5-89A2-92AE53271FF2}"/>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140178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8FBD-1C29-28D2-113F-86426C62E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F7901-2829-F508-E58C-49FD988A5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0E271B-8280-B269-94A0-F21909758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AA8DC-BD38-810C-9BA3-A4CF51AC7E56}"/>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6" name="Footer Placeholder 5">
            <a:extLst>
              <a:ext uri="{FF2B5EF4-FFF2-40B4-BE49-F238E27FC236}">
                <a16:creationId xmlns:a16="http://schemas.microsoft.com/office/drawing/2014/main" id="{D7A31B74-ABE4-E0BF-DC18-44453B566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7D519-679A-E180-A52A-FB370435D869}"/>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39462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EC2D4-EF22-64BF-C6A0-B1B2DC317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7508D1-DF8C-1FF9-0762-61C6AAA9D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4D1F6-7D72-B82F-8828-1C0C039A7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8D6951BE-8528-2355-AB9F-3DB3D0804B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26F0A5-CBA1-092B-73FC-9483C7E90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4EF04-1888-234A-9604-C6759386A6CB}" type="slidenum">
              <a:rPr lang="en-US" smtClean="0"/>
              <a:t>‹#›</a:t>
            </a:fld>
            <a:endParaRPr lang="en-US"/>
          </a:p>
        </p:txBody>
      </p:sp>
    </p:spTree>
    <p:extLst>
      <p:ext uri="{BB962C8B-B14F-4D97-AF65-F5344CB8AC3E}">
        <p14:creationId xmlns:p14="http://schemas.microsoft.com/office/powerpoint/2010/main" val="343808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lstStyle/>
          <a:p>
            <a:r>
              <a:rPr lang="en-US" dirty="0">
                <a:latin typeface="Papyrus" panose="020B0602040200020303" pitchFamily="34" charset="77"/>
                <a:cs typeface="Script MT Bold" panose="020F0502020204030204" pitchFamily="34" charset="0"/>
              </a:rPr>
              <a:t>To secure his family’s access to the cloud Jack starts by launching a “Cloud Space” node using the </a:t>
            </a:r>
            <a:r>
              <a:rPr lang="en-US" b="1" dirty="0" err="1">
                <a:latin typeface="Papyrus" panose="020B0602040200020303" pitchFamily="34" charset="77"/>
                <a:cs typeface="Script MT Bold" panose="020F0502020204030204" pitchFamily="34" charset="0"/>
              </a:rPr>
              <a:t>MyCS</a:t>
            </a:r>
            <a:r>
              <a:rPr lang="en-US" dirty="0">
                <a:latin typeface="Papyrus" panose="020B0602040200020303" pitchFamily="34" charset="77"/>
                <a:cs typeface="Script MT Bold" panose="020F0502020204030204" pitchFamily="34" charset="0"/>
              </a:rPr>
              <a:t> admin client application. He will then register all his devices and invite Jill to join the “Cloud Space” which he created. He will also grant Jill’s devices access to the “Cloud Space”.</a:t>
            </a:r>
          </a:p>
        </p:txBody>
      </p:sp>
      <p:pic>
        <p:nvPicPr>
          <p:cNvPr id="7" name="Picture 6" descr="Diagram&#10;&#10;Description automatically generated">
            <a:extLst>
              <a:ext uri="{FF2B5EF4-FFF2-40B4-BE49-F238E27FC236}">
                <a16:creationId xmlns:a16="http://schemas.microsoft.com/office/drawing/2014/main" id="{CA8B30B0-BD94-7FC9-408F-4BC5329CB10F}"/>
              </a:ext>
            </a:extLst>
          </p:cNvPr>
          <p:cNvPicPr>
            <a:picLocks noChangeAspect="1"/>
          </p:cNvPicPr>
          <p:nvPr/>
        </p:nvPicPr>
        <p:blipFill>
          <a:blip r:embed="rId2"/>
          <a:stretch>
            <a:fillRect/>
          </a:stretch>
        </p:blipFill>
        <p:spPr>
          <a:xfrm>
            <a:off x="3657600" y="320040"/>
            <a:ext cx="8280400" cy="6172200"/>
          </a:xfrm>
          <a:prstGeom prst="rect">
            <a:avLst/>
          </a:prstGeom>
        </p:spPr>
      </p:pic>
    </p:spTree>
    <p:extLst>
      <p:ext uri="{BB962C8B-B14F-4D97-AF65-F5344CB8AC3E}">
        <p14:creationId xmlns:p14="http://schemas.microsoft.com/office/powerpoint/2010/main" val="306627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normAutofit/>
          </a:bodyPr>
          <a:lstStyle/>
          <a:p>
            <a:r>
              <a:rPr lang="en-US" dirty="0">
                <a:solidFill>
                  <a:schemeClr val="bg2">
                    <a:lumMod val="75000"/>
                  </a:schemeClr>
                </a:solidFill>
                <a:latin typeface="Papyrus" panose="020B0602040200020303" pitchFamily="34" charset="77"/>
                <a:cs typeface="Script MT Bold" panose="020F0502020204030204" pitchFamily="34" charset="0"/>
              </a:rPr>
              <a:t>To secure his family’s access to the cloud Jack starts by launching a “Cloud Space” node using the </a:t>
            </a:r>
            <a:r>
              <a:rPr lang="en-US" b="1" dirty="0" err="1">
                <a:solidFill>
                  <a:schemeClr val="bg2">
                    <a:lumMod val="75000"/>
                  </a:schemeClr>
                </a:solidFill>
                <a:latin typeface="Papyrus" panose="020B0602040200020303" pitchFamily="34" charset="77"/>
                <a:cs typeface="Script MT Bold" panose="020F0502020204030204" pitchFamily="34" charset="0"/>
              </a:rPr>
              <a:t>MyCS</a:t>
            </a:r>
            <a:r>
              <a:rPr lang="en-US" dirty="0">
                <a:solidFill>
                  <a:schemeClr val="bg2">
                    <a:lumMod val="75000"/>
                  </a:schemeClr>
                </a:solidFill>
                <a:latin typeface="Papyrus" panose="020B0602040200020303" pitchFamily="34" charset="77"/>
                <a:cs typeface="Script MT Bold" panose="020F0502020204030204" pitchFamily="34" charset="0"/>
              </a:rPr>
              <a:t> admin client application. He will then register all his devices and invite Jill to join the “Cloud Space” which he created. He will also grant Jill’s devices access to the “Cloud Space”.</a:t>
            </a:r>
          </a:p>
          <a:p>
            <a:r>
              <a:rPr lang="en-US" dirty="0">
                <a:latin typeface="Papyrus" panose="020B0602040200020303" pitchFamily="34" charset="77"/>
                <a:cs typeface="Script MT Bold" panose="020F0502020204030204" pitchFamily="34" charset="0"/>
              </a:rPr>
              <a:t>Next Jack and Jill will log-in to the “Cloud Space” using the </a:t>
            </a:r>
            <a:r>
              <a:rPr lang="en-US" dirty="0" err="1">
                <a:latin typeface="Papyrus" panose="020B0602040200020303" pitchFamily="34" charset="77"/>
                <a:cs typeface="Script MT Bold" panose="020F0502020204030204" pitchFamily="34" charset="0"/>
              </a:rPr>
              <a:t>MyCS</a:t>
            </a:r>
            <a:r>
              <a:rPr lang="en-US" dirty="0">
                <a:latin typeface="Papyrus" panose="020B0602040200020303" pitchFamily="34" charset="77"/>
                <a:cs typeface="Script MT Bold" panose="020F0502020204030204" pitchFamily="34" charset="0"/>
              </a:rPr>
              <a:t> network client on devices they wish to bring online. Jack can configure the “Cloud Space” as an exit node for all internet traffic from the “Cloud Space” network. This makes it harder for bad actors to eavesdrop unless they have compromised the Cloud Provider where the node runs. Moreover, the “Cloud Space” node can be deployed to a global region where these bad actors cannot operate.</a:t>
            </a:r>
          </a:p>
        </p:txBody>
      </p:sp>
      <p:pic>
        <p:nvPicPr>
          <p:cNvPr id="3" name="Picture 2" descr="Diagram&#10;&#10;Description automatically generated">
            <a:extLst>
              <a:ext uri="{FF2B5EF4-FFF2-40B4-BE49-F238E27FC236}">
                <a16:creationId xmlns:a16="http://schemas.microsoft.com/office/drawing/2014/main" id="{0F357667-26AA-23FD-34DF-70B45B4CF422}"/>
              </a:ext>
            </a:extLst>
          </p:cNvPr>
          <p:cNvPicPr>
            <a:picLocks noChangeAspect="1"/>
          </p:cNvPicPr>
          <p:nvPr/>
        </p:nvPicPr>
        <p:blipFill>
          <a:blip r:embed="rId2"/>
          <a:stretch>
            <a:fillRect/>
          </a:stretch>
        </p:blipFill>
        <p:spPr>
          <a:xfrm>
            <a:off x="3657600" y="320040"/>
            <a:ext cx="8280400" cy="6172200"/>
          </a:xfrm>
          <a:prstGeom prst="rect">
            <a:avLst/>
          </a:prstGeom>
        </p:spPr>
      </p:pic>
    </p:spTree>
    <p:extLst>
      <p:ext uri="{BB962C8B-B14F-4D97-AF65-F5344CB8AC3E}">
        <p14:creationId xmlns:p14="http://schemas.microsoft.com/office/powerpoint/2010/main" val="332911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normAutofit/>
          </a:bodyPr>
          <a:lstStyle/>
          <a:p>
            <a:r>
              <a:rPr lang="en-US" dirty="0">
                <a:solidFill>
                  <a:schemeClr val="bg2">
                    <a:lumMod val="75000"/>
                  </a:schemeClr>
                </a:solidFill>
                <a:latin typeface="Papyrus" panose="020B0602040200020303" pitchFamily="34" charset="77"/>
                <a:cs typeface="Script MT Bold" panose="020F0502020204030204" pitchFamily="34" charset="0"/>
              </a:rPr>
              <a:t>Next Jack and Jill will log-in to the “Cloud Space” using the </a:t>
            </a:r>
            <a:r>
              <a:rPr lang="en-US" dirty="0" err="1">
                <a:solidFill>
                  <a:schemeClr val="bg2">
                    <a:lumMod val="75000"/>
                  </a:schemeClr>
                </a:solidFill>
                <a:latin typeface="Papyrus" panose="020B0602040200020303" pitchFamily="34" charset="77"/>
                <a:cs typeface="Script MT Bold" panose="020F0502020204030204" pitchFamily="34" charset="0"/>
              </a:rPr>
              <a:t>MyCS</a:t>
            </a:r>
            <a:r>
              <a:rPr lang="en-US" dirty="0">
                <a:solidFill>
                  <a:schemeClr val="bg2">
                    <a:lumMod val="75000"/>
                  </a:schemeClr>
                </a:solidFill>
                <a:latin typeface="Papyrus" panose="020B0602040200020303" pitchFamily="34" charset="77"/>
                <a:cs typeface="Script MT Bold" panose="020F0502020204030204" pitchFamily="34" charset="0"/>
              </a:rPr>
              <a:t> network client on devices they wish to bring online. Jack can configure the “Cloud Space” as an exit node for all internet traffic from the “Cloud Space” network. This makes it harder for bad actors to eavesdrop unless they have compromised the Cloud Provider where the node runs. Moreover, the “Cloud Space” node can be deployed to a global region where these bad actors cannot operate.</a:t>
            </a:r>
          </a:p>
          <a:p>
            <a:r>
              <a:rPr lang="en-US" dirty="0">
                <a:latin typeface="Papyrus" panose="020B0602040200020303" pitchFamily="34" charset="77"/>
                <a:cs typeface="Script MT Bold" panose="020F0502020204030204" pitchFamily="34" charset="0"/>
              </a:rPr>
              <a:t>Within the “Cloud Space” sandbox devices can communicate with each other directly. Jill can play Minecraft running on the family desktop at home while on the move or chat with Jack at home via </a:t>
            </a:r>
            <a:r>
              <a:rPr lang="en-US" dirty="0" err="1">
                <a:latin typeface="Papyrus" panose="020B0602040200020303" pitchFamily="34" charset="77"/>
                <a:cs typeface="Script MT Bold" panose="020F0502020204030204" pitchFamily="34" charset="0"/>
              </a:rPr>
              <a:t>Jitsi</a:t>
            </a:r>
            <a:r>
              <a:rPr lang="en-US" dirty="0">
                <a:latin typeface="Papyrus" panose="020B0602040200020303" pitchFamily="34" charset="77"/>
                <a:cs typeface="Script MT Bold" panose="020F0502020204030204" pitchFamily="34" charset="0"/>
              </a:rPr>
              <a:t> video call. Your activity never leaves the security of the sandbox.</a:t>
            </a:r>
          </a:p>
        </p:txBody>
      </p:sp>
      <p:pic>
        <p:nvPicPr>
          <p:cNvPr id="5" name="Picture 4" descr="Diagram&#10;&#10;Description automatically generated">
            <a:extLst>
              <a:ext uri="{FF2B5EF4-FFF2-40B4-BE49-F238E27FC236}">
                <a16:creationId xmlns:a16="http://schemas.microsoft.com/office/drawing/2014/main" id="{1977B3D0-32F7-9841-C456-8FAF6FB9BD0B}"/>
              </a:ext>
            </a:extLst>
          </p:cNvPr>
          <p:cNvPicPr>
            <a:picLocks noChangeAspect="1"/>
          </p:cNvPicPr>
          <p:nvPr/>
        </p:nvPicPr>
        <p:blipFill>
          <a:blip r:embed="rId2"/>
          <a:stretch>
            <a:fillRect/>
          </a:stretch>
        </p:blipFill>
        <p:spPr>
          <a:xfrm>
            <a:off x="3529584" y="320040"/>
            <a:ext cx="8534400" cy="6248400"/>
          </a:xfrm>
          <a:prstGeom prst="rect">
            <a:avLst/>
          </a:prstGeom>
        </p:spPr>
      </p:pic>
    </p:spTree>
    <p:extLst>
      <p:ext uri="{BB962C8B-B14F-4D97-AF65-F5344CB8AC3E}">
        <p14:creationId xmlns:p14="http://schemas.microsoft.com/office/powerpoint/2010/main" val="10485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1DC4B717-E80D-082F-E7FD-901A747304F9}"/>
              </a:ext>
            </a:extLst>
          </p:cNvPr>
          <p:cNvPicPr>
            <a:picLocks noChangeAspect="1"/>
          </p:cNvPicPr>
          <p:nvPr/>
        </p:nvPicPr>
        <p:blipFill>
          <a:blip r:embed="rId2"/>
          <a:stretch>
            <a:fillRect/>
          </a:stretch>
        </p:blipFill>
        <p:spPr>
          <a:xfrm flipH="1">
            <a:off x="10164992" y="3797367"/>
            <a:ext cx="549564" cy="549564"/>
          </a:xfrm>
          <a:prstGeom prst="rect">
            <a:avLst/>
          </a:prstGeom>
        </p:spPr>
      </p:pic>
      <p:pic>
        <p:nvPicPr>
          <p:cNvPr id="12" name="Graphic 11" descr="Question Mark with solid fill">
            <a:extLst>
              <a:ext uri="{FF2B5EF4-FFF2-40B4-BE49-F238E27FC236}">
                <a16:creationId xmlns:a16="http://schemas.microsoft.com/office/drawing/2014/main" id="{18FC086D-AEA2-E2B2-3B37-CF4B42F556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0373" y="3657966"/>
            <a:ext cx="278802" cy="278802"/>
          </a:xfrm>
          <a:prstGeom prst="rect">
            <a:avLst/>
          </a:prstGeom>
        </p:spPr>
      </p:pic>
      <p:pic>
        <p:nvPicPr>
          <p:cNvPr id="7" name="Picture 6" descr="Icon&#10;&#10;Description automatically generated">
            <a:extLst>
              <a:ext uri="{FF2B5EF4-FFF2-40B4-BE49-F238E27FC236}">
                <a16:creationId xmlns:a16="http://schemas.microsoft.com/office/drawing/2014/main" id="{C8AD7200-CB67-6508-E8B5-C5FFE0127295}"/>
              </a:ext>
            </a:extLst>
          </p:cNvPr>
          <p:cNvPicPr>
            <a:picLocks noChangeAspect="1"/>
          </p:cNvPicPr>
          <p:nvPr/>
        </p:nvPicPr>
        <p:blipFill>
          <a:blip r:embed="rId2"/>
          <a:stretch>
            <a:fillRect/>
          </a:stretch>
        </p:blipFill>
        <p:spPr>
          <a:xfrm flipH="1">
            <a:off x="7198287" y="1969789"/>
            <a:ext cx="549564" cy="549564"/>
          </a:xfrm>
          <a:prstGeom prst="rect">
            <a:avLst/>
          </a:prstGeom>
        </p:spPr>
      </p:pic>
      <p:pic>
        <p:nvPicPr>
          <p:cNvPr id="11" name="Graphic 10" descr="Question Mark with solid fill">
            <a:extLst>
              <a:ext uri="{FF2B5EF4-FFF2-40B4-BE49-F238E27FC236}">
                <a16:creationId xmlns:a16="http://schemas.microsoft.com/office/drawing/2014/main" id="{9060A15F-B54A-DE3A-4D36-A1403FC655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3668" y="1830388"/>
            <a:ext cx="278802" cy="278802"/>
          </a:xfrm>
          <a:prstGeom prst="rect">
            <a:avLst/>
          </a:prstGeom>
        </p:spPr>
      </p:pic>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normAutofit/>
          </a:bodyPr>
          <a:lstStyle/>
          <a:p>
            <a:r>
              <a:rPr lang="en-US" dirty="0">
                <a:solidFill>
                  <a:schemeClr val="bg2">
                    <a:lumMod val="75000"/>
                  </a:schemeClr>
                </a:solidFill>
                <a:latin typeface="Papyrus" panose="020B0602040200020303" pitchFamily="34" charset="77"/>
                <a:cs typeface="Script MT Bold" panose="020F0502020204030204" pitchFamily="34" charset="0"/>
              </a:rPr>
              <a:t>Within the “Cloud Space” sandbox devices can communicate with each other directly. Jill can play Minecraft running on the family desktop at home while on the move or chat with Jack at home via </a:t>
            </a:r>
            <a:r>
              <a:rPr lang="en-US" dirty="0" err="1">
                <a:solidFill>
                  <a:schemeClr val="bg2">
                    <a:lumMod val="75000"/>
                  </a:schemeClr>
                </a:solidFill>
                <a:latin typeface="Papyrus" panose="020B0602040200020303" pitchFamily="34" charset="77"/>
                <a:cs typeface="Script MT Bold" panose="020F0502020204030204" pitchFamily="34" charset="0"/>
              </a:rPr>
              <a:t>Jitsi</a:t>
            </a:r>
            <a:r>
              <a:rPr lang="en-US" dirty="0">
                <a:solidFill>
                  <a:schemeClr val="bg2">
                    <a:lumMod val="75000"/>
                  </a:schemeClr>
                </a:solidFill>
                <a:latin typeface="Papyrus" panose="020B0602040200020303" pitchFamily="34" charset="77"/>
                <a:cs typeface="Script MT Bold" panose="020F0502020204030204" pitchFamily="34" charset="0"/>
              </a:rPr>
              <a:t> video call. Your activity never leaves the security of the sandbox.</a:t>
            </a:r>
          </a:p>
          <a:p>
            <a:r>
              <a:rPr lang="en-US" dirty="0">
                <a:latin typeface="Papyrus" panose="020B0602040200020303" pitchFamily="34" charset="77"/>
                <a:cs typeface="Script MT Bold" panose="020F0502020204030204" pitchFamily="34" charset="0"/>
              </a:rPr>
              <a:t>What the </a:t>
            </a:r>
            <a:r>
              <a:rPr lang="en-US" dirty="0" err="1">
                <a:latin typeface="Papyrus" panose="020B0602040200020303" pitchFamily="34" charset="77"/>
                <a:cs typeface="Script MT Bold" panose="020F0502020204030204" pitchFamily="34" charset="0"/>
              </a:rPr>
              <a:t>MyCS</a:t>
            </a:r>
            <a:r>
              <a:rPr lang="en-US" dirty="0">
                <a:latin typeface="Papyrus" panose="020B0602040200020303" pitchFamily="34" charset="77"/>
                <a:cs typeface="Script MT Bold" panose="020F0502020204030204" pitchFamily="34" charset="0"/>
              </a:rPr>
              <a:t> client along with Cloud Space Node service did was create a secure encrypted virtual network overlayed on the physical wi-fi hotspots and telco transit routers. This obfuscates all network traffic between your devices making it impossible for bad actors to eavesdrop on your activity.</a:t>
            </a:r>
          </a:p>
          <a:p>
            <a:endParaRPr lang="en-US" dirty="0">
              <a:latin typeface="Papyrus" panose="020B0602040200020303" pitchFamily="34" charset="77"/>
              <a:cs typeface="Script MT Bold"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70643BA5-37B0-FBF6-11BB-52366FA198DA}"/>
              </a:ext>
            </a:extLst>
          </p:cNvPr>
          <p:cNvPicPr>
            <a:picLocks noChangeAspect="1"/>
          </p:cNvPicPr>
          <p:nvPr/>
        </p:nvPicPr>
        <p:blipFill>
          <a:blip r:embed="rId5"/>
          <a:stretch>
            <a:fillRect/>
          </a:stretch>
        </p:blipFill>
        <p:spPr>
          <a:xfrm>
            <a:off x="3529584" y="320040"/>
            <a:ext cx="8534400" cy="6223000"/>
          </a:xfrm>
          <a:prstGeom prst="rect">
            <a:avLst/>
          </a:prstGeom>
        </p:spPr>
      </p:pic>
    </p:spTree>
    <p:extLst>
      <p:ext uri="{BB962C8B-B14F-4D97-AF65-F5344CB8AC3E}">
        <p14:creationId xmlns:p14="http://schemas.microsoft.com/office/powerpoint/2010/main" val="345081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1DC4B717-E80D-082F-E7FD-901A747304F9}"/>
              </a:ext>
            </a:extLst>
          </p:cNvPr>
          <p:cNvPicPr>
            <a:picLocks noChangeAspect="1"/>
          </p:cNvPicPr>
          <p:nvPr/>
        </p:nvPicPr>
        <p:blipFill>
          <a:blip r:embed="rId2"/>
          <a:stretch>
            <a:fillRect/>
          </a:stretch>
        </p:blipFill>
        <p:spPr>
          <a:xfrm flipH="1">
            <a:off x="10164992" y="3797367"/>
            <a:ext cx="549564" cy="549564"/>
          </a:xfrm>
          <a:prstGeom prst="rect">
            <a:avLst/>
          </a:prstGeom>
        </p:spPr>
      </p:pic>
      <p:pic>
        <p:nvPicPr>
          <p:cNvPr id="12" name="Graphic 11" descr="Question Mark with solid fill">
            <a:extLst>
              <a:ext uri="{FF2B5EF4-FFF2-40B4-BE49-F238E27FC236}">
                <a16:creationId xmlns:a16="http://schemas.microsoft.com/office/drawing/2014/main" id="{18FC086D-AEA2-E2B2-3B37-CF4B42F556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0373" y="3657966"/>
            <a:ext cx="278802" cy="278802"/>
          </a:xfrm>
          <a:prstGeom prst="rect">
            <a:avLst/>
          </a:prstGeom>
        </p:spPr>
      </p:pic>
      <p:pic>
        <p:nvPicPr>
          <p:cNvPr id="7" name="Picture 6" descr="Icon&#10;&#10;Description automatically generated">
            <a:extLst>
              <a:ext uri="{FF2B5EF4-FFF2-40B4-BE49-F238E27FC236}">
                <a16:creationId xmlns:a16="http://schemas.microsoft.com/office/drawing/2014/main" id="{C8AD7200-CB67-6508-E8B5-C5FFE0127295}"/>
              </a:ext>
            </a:extLst>
          </p:cNvPr>
          <p:cNvPicPr>
            <a:picLocks noChangeAspect="1"/>
          </p:cNvPicPr>
          <p:nvPr/>
        </p:nvPicPr>
        <p:blipFill>
          <a:blip r:embed="rId2"/>
          <a:stretch>
            <a:fillRect/>
          </a:stretch>
        </p:blipFill>
        <p:spPr>
          <a:xfrm flipH="1">
            <a:off x="7198287" y="1969789"/>
            <a:ext cx="549564" cy="549564"/>
          </a:xfrm>
          <a:prstGeom prst="rect">
            <a:avLst/>
          </a:prstGeom>
        </p:spPr>
      </p:pic>
      <p:pic>
        <p:nvPicPr>
          <p:cNvPr id="11" name="Graphic 10" descr="Question Mark with solid fill">
            <a:extLst>
              <a:ext uri="{FF2B5EF4-FFF2-40B4-BE49-F238E27FC236}">
                <a16:creationId xmlns:a16="http://schemas.microsoft.com/office/drawing/2014/main" id="{9060A15F-B54A-DE3A-4D36-A1403FC655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3668" y="1830388"/>
            <a:ext cx="278802" cy="278802"/>
          </a:xfrm>
          <a:prstGeom prst="rect">
            <a:avLst/>
          </a:prstGeom>
        </p:spPr>
      </p:pic>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normAutofit/>
          </a:bodyPr>
          <a:lstStyle/>
          <a:p>
            <a:r>
              <a:rPr lang="en-US" dirty="0">
                <a:latin typeface="Papyrus" panose="020B0602040200020303" pitchFamily="34" charset="77"/>
                <a:cs typeface="Script MT Bold" panose="020F0502020204030204" pitchFamily="34" charset="0"/>
              </a:rPr>
              <a:t>What the </a:t>
            </a:r>
            <a:r>
              <a:rPr lang="en-US" dirty="0" err="1">
                <a:latin typeface="Papyrus" panose="020B0602040200020303" pitchFamily="34" charset="77"/>
                <a:cs typeface="Script MT Bold" panose="020F0502020204030204" pitchFamily="34" charset="0"/>
              </a:rPr>
              <a:t>MyCS</a:t>
            </a:r>
            <a:r>
              <a:rPr lang="en-US" dirty="0">
                <a:latin typeface="Papyrus" panose="020B0602040200020303" pitchFamily="34" charset="77"/>
                <a:cs typeface="Script MT Bold" panose="020F0502020204030204" pitchFamily="34" charset="0"/>
              </a:rPr>
              <a:t> client along with Cloud Space Node service did was create a secure encrypted virtual network overlayed on the physical wi-fi hotspots and telco transit routers. This obfuscates all network traffic between your devices making it impossible for bad actors to eavesdrop on your activity.</a:t>
            </a:r>
          </a:p>
          <a:p>
            <a:endParaRPr lang="en-US" sz="1800" dirty="0">
              <a:latin typeface="Papyrus" panose="020B0602040200020303" pitchFamily="34" charset="77"/>
              <a:cs typeface="Script MT Bold" panose="020F0502020204030204" pitchFamily="34" charset="0"/>
            </a:endParaRPr>
          </a:p>
          <a:p>
            <a:pPr algn="ctr"/>
            <a:r>
              <a:rPr lang="en-US" sz="1800" b="1" dirty="0">
                <a:solidFill>
                  <a:schemeClr val="accent6"/>
                </a:solidFill>
                <a:latin typeface="Papyrus" panose="020B0602040200020303" pitchFamily="34" charset="77"/>
                <a:cs typeface="Script MT Bold" panose="020F0502020204030204" pitchFamily="34" charset="0"/>
              </a:rPr>
              <a:t>Now that Jack has laid the foundation for his “Cloud Space” he can install applications and services to the sandbox and share them with other “Cloud Space” users like Jill. </a:t>
            </a:r>
            <a:endParaRPr lang="en-US" dirty="0">
              <a:latin typeface="Papyrus" panose="020B0602040200020303" pitchFamily="34" charset="77"/>
              <a:cs typeface="Script MT Bold" panose="020F0502020204030204" pitchFamily="34" charset="0"/>
            </a:endParaRPr>
          </a:p>
          <a:p>
            <a:endParaRPr lang="en-US" dirty="0">
              <a:latin typeface="Papyrus" panose="020B0602040200020303" pitchFamily="34" charset="77"/>
              <a:cs typeface="Script MT Bold"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70643BA5-37B0-FBF6-11BB-52366FA198DA}"/>
              </a:ext>
            </a:extLst>
          </p:cNvPr>
          <p:cNvPicPr>
            <a:picLocks noChangeAspect="1"/>
          </p:cNvPicPr>
          <p:nvPr/>
        </p:nvPicPr>
        <p:blipFill>
          <a:blip r:embed="rId5"/>
          <a:stretch>
            <a:fillRect/>
          </a:stretch>
        </p:blipFill>
        <p:spPr>
          <a:xfrm>
            <a:off x="3529584" y="320040"/>
            <a:ext cx="8534400" cy="6223000"/>
          </a:xfrm>
          <a:prstGeom prst="rect">
            <a:avLst/>
          </a:prstGeom>
        </p:spPr>
      </p:pic>
      <p:sp>
        <p:nvSpPr>
          <p:cNvPr id="9" name="Striped Right Arrow 8">
            <a:extLst>
              <a:ext uri="{FF2B5EF4-FFF2-40B4-BE49-F238E27FC236}">
                <a16:creationId xmlns:a16="http://schemas.microsoft.com/office/drawing/2014/main" id="{8BD591C8-D0DF-4D8F-FDBD-96476A58A5E0}"/>
              </a:ext>
            </a:extLst>
          </p:cNvPr>
          <p:cNvSpPr/>
          <p:nvPr/>
        </p:nvSpPr>
        <p:spPr>
          <a:xfrm rot="5400000">
            <a:off x="1564177" y="5555673"/>
            <a:ext cx="620684" cy="796175"/>
          </a:xfrm>
          <a:prstGeom prst="stripedRightArrow">
            <a:avLst>
              <a:gd name="adj1" fmla="val 38399"/>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848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537</Words>
  <Application>Microsoft Macintosh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Papyrus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Mevan Samaratunga</dc:creator>
  <cp:lastModifiedBy>Mevan Samaratunga</cp:lastModifiedBy>
  <cp:revision>8</cp:revision>
  <dcterms:created xsi:type="dcterms:W3CDTF">2022-04-28T12:54:01Z</dcterms:created>
  <dcterms:modified xsi:type="dcterms:W3CDTF">2022-04-28T23:09:16Z</dcterms:modified>
</cp:coreProperties>
</file>