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8" r:id="rId4"/>
    <p:sldId id="259" r:id="rId5"/>
    <p:sldId id="289" r:id="rId6"/>
    <p:sldId id="266" r:id="rId7"/>
    <p:sldId id="267" r:id="rId8"/>
    <p:sldId id="291" r:id="rId9"/>
    <p:sldId id="268" r:id="rId10"/>
    <p:sldId id="269" r:id="rId11"/>
    <p:sldId id="270" r:id="rId12"/>
    <p:sldId id="273" r:id="rId13"/>
    <p:sldId id="275" r:id="rId14"/>
    <p:sldId id="279" r:id="rId15"/>
    <p:sldId id="287" r:id="rId16"/>
    <p:sldId id="278" r:id="rId17"/>
    <p:sldId id="288" r:id="rId18"/>
    <p:sldId id="281" r:id="rId19"/>
    <p:sldId id="282" r:id="rId20"/>
    <p:sldId id="284" r:id="rId21"/>
    <p:sldId id="286" r:id="rId22"/>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3" d="100"/>
          <a:sy n="63" d="100"/>
        </p:scale>
        <p:origin x="7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Master" Target="../slideMasters/slideMaster2.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6/25/2025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08400" y="405200"/>
            <a:ext cx="10969200" cy="705600"/>
          </a:xfrm>
        </p:spPr>
        <p:txBody>
          <a:bodyPr wrap="square">
            <a:normAutofit/>
          </a:bodyPr>
          <a:lstStyle>
            <a:lvl1pPr algn="ctr">
              <a:defRPr sz="3200" u="none" strike="noStrike" kern="1200" cap="none" spc="0" normalizeH="0">
                <a:solidFill>
                  <a:schemeClr val="tx1"/>
                </a:solidFill>
                <a:uFillTx/>
                <a:latin typeface="+mj-lt"/>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6/25/2025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6/25/2025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6"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10.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image" Target="../media/image7.png"/><Relationship Id="rId5" Type="http://schemas.openxmlformats.org/officeDocument/2006/relationships/tags" Target="../tags/tag57.xml"/><Relationship Id="rId10" Type="http://schemas.openxmlformats.org/officeDocument/2006/relationships/slideLayout" Target="../slideLayouts/slideLayout2.xml"/><Relationship Id="rId4" Type="http://schemas.openxmlformats.org/officeDocument/2006/relationships/tags" Target="../tags/tag56.xml"/><Relationship Id="rId9" Type="http://schemas.openxmlformats.org/officeDocument/2006/relationships/tags" Target="../tags/tag6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Layout" Target="../slideLayouts/slideLayout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s/_rels/slide19.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slideLayout" Target="../slideLayouts/slideLayout4.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slideLayout" Target="../slideLayouts/slideLayout12.xml"/><Relationship Id="rId2" Type="http://schemas.openxmlformats.org/officeDocument/2006/relationships/tags" Target="../tags/tag22.xml"/><Relationship Id="rId16" Type="http://schemas.openxmlformats.org/officeDocument/2006/relationships/tags" Target="../tags/tag36.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tags" Target="../tags/tag3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6.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slideLayout" Target="../slideLayouts/slideLayout2.xml"/><Relationship Id="rId2" Type="http://schemas.openxmlformats.org/officeDocument/2006/relationships/tags" Target="../tags/tag38.xml"/><Relationship Id="rId16" Type="http://schemas.openxmlformats.org/officeDocument/2006/relationships/tags" Target="../tags/tag52.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921" y="213754"/>
            <a:ext cx="10943167" cy="1082675"/>
          </a:xfrm>
        </p:spPr>
        <p:txBody>
          <a:bodyPr/>
          <a:lstStyle/>
          <a:p>
            <a:r>
              <a:rPr lang="en-US" dirty="0"/>
              <a:t>OPTIMIZING BANK MARKETING USING MACHINE LEARNING AND PREDICTIVE MODELS</a:t>
            </a:r>
            <a:endParaRPr lang="en-US" altLang="en-US" dirty="0"/>
          </a:p>
        </p:txBody>
      </p:sp>
      <p:sp>
        <p:nvSpPr>
          <p:cNvPr id="3" name="Subtitle 2"/>
          <p:cNvSpPr>
            <a:spLocks noGrp="1"/>
          </p:cNvSpPr>
          <p:nvPr>
            <p:ph type="subTitle" idx="1"/>
          </p:nvPr>
        </p:nvSpPr>
        <p:spPr>
          <a:xfrm>
            <a:off x="551921" y="1415333"/>
            <a:ext cx="10949517" cy="981075"/>
          </a:xfrm>
        </p:spPr>
        <p:txBody>
          <a:bodyPr/>
          <a:lstStyle/>
          <a:p>
            <a:r>
              <a:rPr lang="en-US" dirty="0"/>
              <a:t>Authors : </a:t>
            </a:r>
          </a:p>
          <a:p>
            <a:endParaRPr lang="en-US" dirty="0"/>
          </a:p>
          <a:p>
            <a:endParaRPr lang="en-US" dirty="0"/>
          </a:p>
        </p:txBody>
      </p:sp>
      <p:sp>
        <p:nvSpPr>
          <p:cNvPr id="25" name="单圆角矩形 5"/>
          <p:cNvSpPr/>
          <p:nvPr>
            <p:custDataLst>
              <p:tags r:id="rId1"/>
            </p:custDataLst>
          </p:nvPr>
        </p:nvSpPr>
        <p:spPr>
          <a:xfrm>
            <a:off x="250923" y="2351385"/>
            <a:ext cx="5212715" cy="2309972"/>
          </a:xfrm>
          <a:prstGeom prst="round1Rect">
            <a:avLst>
              <a:gd name="adj" fmla="val 0"/>
            </a:avLst>
          </a:prstGeom>
          <a:solidFill>
            <a:srgbClr val="FFFFFF"/>
          </a:solidFill>
          <a:ln>
            <a:solidFill>
              <a:schemeClr val="accent1">
                <a:lumMod val="20000"/>
                <a:lumOff val="80000"/>
              </a:schemeClr>
            </a:solid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lIns="0" tIns="0" rIns="0" bIns="0" numCol="1" spcCol="0" rtlCol="0" fromWordArt="0" anchor="ctr" anchorCtr="0" forceAA="0" compatLnSpc="1">
            <a:noAutofit/>
          </a:bodyPr>
          <a:lstStyle/>
          <a:p>
            <a:pPr algn="ctr"/>
            <a:endParaRPr lang="en-US" sz="2400" b="1" spc="300" dirty="0">
              <a:solidFill>
                <a:schemeClr val="lt1">
                  <a:lumMod val="100000"/>
                </a:schemeClr>
              </a:solidFill>
              <a:latin typeface="+mj-lt"/>
              <a:sym typeface="+mn-lt"/>
            </a:endParaRPr>
          </a:p>
        </p:txBody>
      </p:sp>
      <p:sp>
        <p:nvSpPr>
          <p:cNvPr id="5" name="矩形 2"/>
          <p:cNvSpPr/>
          <p:nvPr>
            <p:custDataLst>
              <p:tags r:id="rId2"/>
            </p:custDataLst>
          </p:nvPr>
        </p:nvSpPr>
        <p:spPr>
          <a:xfrm>
            <a:off x="1134351" y="3511033"/>
            <a:ext cx="4523740" cy="1008380"/>
          </a:xfrm>
          <a:prstGeom prst="rect">
            <a:avLst/>
          </a:prstGeom>
          <a:noFill/>
        </p:spPr>
        <p:txBody>
          <a:bodyPr wrap="square" lIns="0" tIns="0" rIns="0" bIns="0" rtlCol="0" anchor="t" anchorCtr="0">
            <a:normAutofit/>
          </a:bodyPr>
          <a:lstStyle/>
          <a:p>
            <a:pPr>
              <a:lnSpc>
                <a:spcPct val="130000"/>
              </a:lnSpc>
              <a:spcBef>
                <a:spcPct val="0"/>
              </a:spcBef>
              <a:spcAft>
                <a:spcPct val="0"/>
              </a:spcAft>
            </a:pPr>
            <a:r>
              <a:rPr lang="en-US" sz="2000" dirty="0">
                <a:solidFill>
                  <a:srgbClr val="333333"/>
                </a:solidFill>
                <a:latin typeface="+mn-lt"/>
              </a:rPr>
              <a:t>2205697</a:t>
            </a:r>
          </a:p>
        </p:txBody>
      </p:sp>
      <p:sp>
        <p:nvSpPr>
          <p:cNvPr id="26" name="圆角矩形 19"/>
          <p:cNvSpPr/>
          <p:nvPr>
            <p:custDataLst>
              <p:tags r:id="rId3"/>
            </p:custDataLst>
          </p:nvPr>
        </p:nvSpPr>
        <p:spPr>
          <a:xfrm rot="5400000">
            <a:off x="496390" y="2745938"/>
            <a:ext cx="434186" cy="438785"/>
          </a:xfrm>
          <a:prstGeom prst="roundRect">
            <a:avLst>
              <a:gd name="adj" fmla="val 0"/>
            </a:avLst>
          </a:prstGeom>
          <a:gradFill flip="none" rotWithShape="1">
            <a:gsLst>
              <a:gs pos="100000">
                <a:schemeClr val="accent1"/>
              </a:gs>
              <a:gs pos="0">
                <a:schemeClr val="accent1">
                  <a:lumMod val="70000"/>
                  <a:lumOff val="30000"/>
                  <a:alpha val="100000"/>
                </a:schemeClr>
              </a:gs>
            </a:gsLst>
            <a:lin ang="13200000" scaled="0"/>
            <a:tileRect/>
          </a:gradFill>
          <a:ln>
            <a:no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lIns="0" tIns="0" rIns="0" bIns="0" numCol="1" spcCol="0" rtlCol="0" fromWordArt="0" anchor="ctr" anchorCtr="0" forceAA="0" compatLnSpc="1">
            <a:noAutofit/>
          </a:bodyPr>
          <a:lstStyle/>
          <a:p>
            <a:pPr algn="ctr"/>
            <a:endParaRPr lang="en-US" sz="2400" b="1" spc="300">
              <a:solidFill>
                <a:schemeClr val="lt1">
                  <a:lumMod val="100000"/>
                </a:schemeClr>
              </a:solidFill>
              <a:latin typeface="+mj-lt"/>
            </a:endParaRPr>
          </a:p>
        </p:txBody>
      </p:sp>
      <p:sp>
        <p:nvSpPr>
          <p:cNvPr id="27" name="燕尾形 20"/>
          <p:cNvSpPr/>
          <p:nvPr>
            <p:custDataLst>
              <p:tags r:id="rId4"/>
            </p:custDataLst>
          </p:nvPr>
        </p:nvSpPr>
        <p:spPr>
          <a:xfrm>
            <a:off x="859473" y="3599498"/>
            <a:ext cx="113748" cy="169218"/>
          </a:xfrm>
          <a:prstGeom prst="chevron">
            <a:avLst>
              <a:gd name="adj" fmla="val 6401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a:solidFill>
                <a:schemeClr val="bg2"/>
              </a:solidFill>
              <a:latin typeface="Arial" panose="020B0604020202020204" pitchFamily="34" charset="0"/>
              <a:sym typeface="Arial" panose="020B0604020202020204" pitchFamily="34" charset="0"/>
            </a:endParaRPr>
          </a:p>
        </p:txBody>
      </p:sp>
      <p:sp>
        <p:nvSpPr>
          <p:cNvPr id="6" name="单圆角矩形 5"/>
          <p:cNvSpPr/>
          <p:nvPr>
            <p:custDataLst>
              <p:tags r:id="rId5"/>
            </p:custDataLst>
          </p:nvPr>
        </p:nvSpPr>
        <p:spPr>
          <a:xfrm>
            <a:off x="6521450" y="2420760"/>
            <a:ext cx="5212716" cy="2240596"/>
          </a:xfrm>
          <a:prstGeom prst="round1Rect">
            <a:avLst>
              <a:gd name="adj" fmla="val 0"/>
            </a:avLst>
          </a:prstGeom>
          <a:solidFill>
            <a:srgbClr val="FFFFFF"/>
          </a:solidFill>
          <a:ln>
            <a:solidFill>
              <a:schemeClr val="accent1">
                <a:lumMod val="20000"/>
                <a:lumOff val="80000"/>
              </a:schemeClr>
            </a:solid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lIns="0" tIns="0" rIns="0" bIns="0" numCol="1" spcCol="0" rtlCol="0" fromWordArt="0" anchor="ctr" anchorCtr="0" forceAA="0" compatLnSpc="1">
            <a:noAutofit/>
          </a:bodyPr>
          <a:lstStyle/>
          <a:p>
            <a:pPr algn="ctr"/>
            <a:r>
              <a:rPr lang="en-US" sz="2400" b="1" spc="300" dirty="0">
                <a:solidFill>
                  <a:srgbClr val="FFFFFF"/>
                </a:solidFill>
                <a:latin typeface="+mj-lt"/>
                <a:sym typeface="+mn-lt"/>
              </a:rPr>
              <a:t>AA</a:t>
            </a:r>
          </a:p>
        </p:txBody>
      </p:sp>
      <p:sp>
        <p:nvSpPr>
          <p:cNvPr id="9" name="矩形 8"/>
          <p:cNvSpPr/>
          <p:nvPr>
            <p:custDataLst>
              <p:tags r:id="rId6"/>
            </p:custDataLst>
          </p:nvPr>
        </p:nvSpPr>
        <p:spPr>
          <a:xfrm>
            <a:off x="6865938" y="3410903"/>
            <a:ext cx="4523740" cy="488315"/>
          </a:xfrm>
          <a:prstGeom prst="rect">
            <a:avLst/>
          </a:prstGeom>
          <a:noFill/>
        </p:spPr>
        <p:txBody>
          <a:bodyPr wrap="square" lIns="0" tIns="0" rIns="0" bIns="0" rtlCol="0" anchor="b">
            <a:normAutofit/>
          </a:bodyPr>
          <a:lstStyle/>
          <a:p>
            <a:pPr>
              <a:spcBef>
                <a:spcPct val="0"/>
              </a:spcBef>
              <a:spcAft>
                <a:spcPct val="0"/>
              </a:spcAft>
            </a:pPr>
            <a:r>
              <a:rPr lang="en-US" sz="2800" b="1" dirty="0">
                <a:solidFill>
                  <a:schemeClr val="accent1"/>
                </a:solidFill>
                <a:latin typeface="+mj-lt"/>
              </a:rPr>
              <a:t> </a:t>
            </a:r>
          </a:p>
        </p:txBody>
      </p:sp>
      <p:sp>
        <p:nvSpPr>
          <p:cNvPr id="10" name="矩形 9"/>
          <p:cNvSpPr/>
          <p:nvPr>
            <p:custDataLst>
              <p:tags r:id="rId7"/>
            </p:custDataLst>
          </p:nvPr>
        </p:nvSpPr>
        <p:spPr>
          <a:xfrm>
            <a:off x="6865938" y="4052253"/>
            <a:ext cx="4523740" cy="1008380"/>
          </a:xfrm>
          <a:prstGeom prst="rect">
            <a:avLst/>
          </a:prstGeom>
          <a:noFill/>
        </p:spPr>
        <p:txBody>
          <a:bodyPr wrap="square" lIns="0" tIns="0" rIns="0" bIns="0" rtlCol="0" anchor="t" anchorCtr="0">
            <a:normAutofit/>
          </a:bodyPr>
          <a:lstStyle/>
          <a:p>
            <a:pPr>
              <a:lnSpc>
                <a:spcPct val="130000"/>
              </a:lnSpc>
              <a:spcBef>
                <a:spcPct val="0"/>
              </a:spcBef>
              <a:spcAft>
                <a:spcPct val="0"/>
              </a:spcAft>
            </a:pPr>
            <a:endParaRPr lang="en-US" sz="2000" dirty="0">
              <a:solidFill>
                <a:srgbClr val="333333"/>
              </a:solidFill>
              <a:latin typeface="+mn-lt"/>
            </a:endParaRPr>
          </a:p>
        </p:txBody>
      </p:sp>
      <p:sp>
        <p:nvSpPr>
          <p:cNvPr id="7" name="圆角矩形 19"/>
          <p:cNvSpPr/>
          <p:nvPr>
            <p:custDataLst>
              <p:tags r:id="rId8"/>
            </p:custDataLst>
          </p:nvPr>
        </p:nvSpPr>
        <p:spPr>
          <a:xfrm rot="5400000">
            <a:off x="7073140" y="2734328"/>
            <a:ext cx="434186" cy="438785"/>
          </a:xfrm>
          <a:prstGeom prst="roundRect">
            <a:avLst>
              <a:gd name="adj" fmla="val 0"/>
            </a:avLst>
          </a:prstGeom>
          <a:gradFill flip="none" rotWithShape="1">
            <a:gsLst>
              <a:gs pos="100000">
                <a:schemeClr val="accent1"/>
              </a:gs>
              <a:gs pos="0">
                <a:schemeClr val="accent1">
                  <a:lumMod val="70000"/>
                  <a:lumOff val="30000"/>
                  <a:alpha val="100000"/>
                </a:schemeClr>
              </a:gs>
            </a:gsLst>
            <a:lin ang="13200000" scaled="0"/>
            <a:tileRect/>
          </a:gradFill>
          <a:ln>
            <a:no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lIns="0" tIns="0" rIns="0" bIns="0" numCol="1" spcCol="0" rtlCol="0" fromWordArt="0" anchor="ctr" anchorCtr="0" forceAA="0" compatLnSpc="1">
            <a:noAutofit/>
          </a:bodyPr>
          <a:lstStyle/>
          <a:p>
            <a:pPr algn="ctr"/>
            <a:endParaRPr lang="en-US" sz="2400" b="1" spc="300" dirty="0">
              <a:solidFill>
                <a:schemeClr val="lt1">
                  <a:lumMod val="100000"/>
                </a:schemeClr>
              </a:solidFill>
              <a:latin typeface="+mj-lt"/>
            </a:endParaRPr>
          </a:p>
        </p:txBody>
      </p:sp>
      <p:sp>
        <p:nvSpPr>
          <p:cNvPr id="11" name="单圆角矩形 5">
            <a:extLst>
              <a:ext uri="{FF2B5EF4-FFF2-40B4-BE49-F238E27FC236}">
                <a16:creationId xmlns:a16="http://schemas.microsoft.com/office/drawing/2014/main" id="{8C3C9103-1B91-2D16-FC9E-B586B514776A}"/>
              </a:ext>
            </a:extLst>
          </p:cNvPr>
          <p:cNvSpPr/>
          <p:nvPr>
            <p:custDataLst>
              <p:tags r:id="rId9"/>
            </p:custDataLst>
          </p:nvPr>
        </p:nvSpPr>
        <p:spPr>
          <a:xfrm>
            <a:off x="3241040" y="4779961"/>
            <a:ext cx="5110480" cy="2003626"/>
          </a:xfrm>
          <a:prstGeom prst="round1Rect">
            <a:avLst>
              <a:gd name="adj" fmla="val 0"/>
            </a:avLst>
          </a:prstGeom>
          <a:solidFill>
            <a:srgbClr val="FFFFFF"/>
          </a:solidFill>
          <a:ln>
            <a:solidFill>
              <a:schemeClr val="accent1">
                <a:lumMod val="20000"/>
                <a:lumOff val="80000"/>
              </a:schemeClr>
            </a:solid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lIns="0" tIns="0" rIns="0" bIns="0" numCol="1" spcCol="0" rtlCol="0" fromWordArt="0" anchor="ctr" anchorCtr="0" forceAA="0" compatLnSpc="1">
            <a:noAutofit/>
          </a:bodyPr>
          <a:lstStyle/>
          <a:p>
            <a:pPr algn="ctr"/>
            <a:endParaRPr lang="en-US" sz="2400" b="1" spc="300">
              <a:solidFill>
                <a:schemeClr val="lt1">
                  <a:lumMod val="100000"/>
                </a:schemeClr>
              </a:solidFill>
              <a:latin typeface="+mj-lt"/>
              <a:sym typeface="+mn-lt"/>
            </a:endParaRPr>
          </a:p>
        </p:txBody>
      </p:sp>
      <p:sp>
        <p:nvSpPr>
          <p:cNvPr id="12" name="圆角矩形 19">
            <a:extLst>
              <a:ext uri="{FF2B5EF4-FFF2-40B4-BE49-F238E27FC236}">
                <a16:creationId xmlns:a16="http://schemas.microsoft.com/office/drawing/2014/main" id="{7D498E87-1EAA-4635-4E1F-BEA0E75840BD}"/>
              </a:ext>
            </a:extLst>
          </p:cNvPr>
          <p:cNvSpPr/>
          <p:nvPr>
            <p:custDataLst>
              <p:tags r:id="rId10"/>
            </p:custDataLst>
          </p:nvPr>
        </p:nvSpPr>
        <p:spPr>
          <a:xfrm rot="5400000" flipV="1">
            <a:off x="3444416" y="5167315"/>
            <a:ext cx="434186" cy="394335"/>
          </a:xfrm>
          <a:prstGeom prst="roundRect">
            <a:avLst>
              <a:gd name="adj" fmla="val 0"/>
            </a:avLst>
          </a:prstGeom>
          <a:gradFill flip="none" rotWithShape="1">
            <a:gsLst>
              <a:gs pos="100000">
                <a:schemeClr val="accent1"/>
              </a:gs>
              <a:gs pos="0">
                <a:schemeClr val="accent1">
                  <a:lumMod val="70000"/>
                  <a:lumOff val="30000"/>
                  <a:alpha val="100000"/>
                </a:schemeClr>
              </a:gs>
            </a:gsLst>
            <a:lin ang="13200000" scaled="0"/>
            <a:tileRect/>
          </a:gradFill>
          <a:ln>
            <a:no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lIns="0" tIns="0" rIns="0" bIns="0" numCol="1" spcCol="0" rtlCol="0" fromWordArt="0" anchor="ctr" anchorCtr="0" forceAA="0" compatLnSpc="1">
            <a:noAutofit/>
          </a:bodyPr>
          <a:lstStyle/>
          <a:p>
            <a:pPr algn="ctr"/>
            <a:endParaRPr lang="en-US" sz="2400" b="1" spc="300">
              <a:solidFill>
                <a:schemeClr val="lt1">
                  <a:lumMod val="100000"/>
                </a:schemeClr>
              </a:solidFill>
              <a:latin typeface="+mj-lt"/>
            </a:endParaRPr>
          </a:p>
        </p:txBody>
      </p:sp>
      <p:sp>
        <p:nvSpPr>
          <p:cNvPr id="19" name="矩形 1"/>
          <p:cNvSpPr/>
          <p:nvPr>
            <p:custDataLst>
              <p:tags r:id="rId11"/>
            </p:custDataLst>
          </p:nvPr>
        </p:nvSpPr>
        <p:spPr>
          <a:xfrm>
            <a:off x="1168324" y="2662000"/>
            <a:ext cx="4523740" cy="488315"/>
          </a:xfrm>
          <a:prstGeom prst="rect">
            <a:avLst/>
          </a:prstGeom>
          <a:noFill/>
        </p:spPr>
        <p:txBody>
          <a:bodyPr wrap="square" lIns="0" tIns="0" rIns="0" bIns="0" rtlCol="0" anchor="b">
            <a:normAutofit/>
          </a:bodyPr>
          <a:lstStyle/>
          <a:p>
            <a:pPr>
              <a:spcBef>
                <a:spcPct val="0"/>
              </a:spcBef>
              <a:spcAft>
                <a:spcPct val="0"/>
              </a:spcAft>
            </a:pPr>
            <a:r>
              <a:rPr lang="en-US" sz="2800" b="1" dirty="0">
                <a:solidFill>
                  <a:schemeClr val="accent1"/>
                </a:solidFill>
                <a:latin typeface="+mj-lt"/>
              </a:rPr>
              <a:t>ABHAY RATHORE</a:t>
            </a:r>
          </a:p>
        </p:txBody>
      </p:sp>
      <p:sp>
        <p:nvSpPr>
          <p:cNvPr id="20" name="矩形 1">
            <a:extLst>
              <a:ext uri="{FF2B5EF4-FFF2-40B4-BE49-F238E27FC236}">
                <a16:creationId xmlns:a16="http://schemas.microsoft.com/office/drawing/2014/main" id="{C87C1C2A-766A-9D75-9299-4A885517E3FB}"/>
              </a:ext>
            </a:extLst>
          </p:cNvPr>
          <p:cNvSpPr/>
          <p:nvPr>
            <p:custDataLst>
              <p:tags r:id="rId12"/>
            </p:custDataLst>
          </p:nvPr>
        </p:nvSpPr>
        <p:spPr>
          <a:xfrm>
            <a:off x="7764068" y="2635919"/>
            <a:ext cx="4523740" cy="488315"/>
          </a:xfrm>
          <a:prstGeom prst="rect">
            <a:avLst/>
          </a:prstGeom>
          <a:noFill/>
        </p:spPr>
        <p:txBody>
          <a:bodyPr wrap="square" lIns="0" tIns="0" rIns="0" bIns="0" rtlCol="0" anchor="b">
            <a:normAutofit/>
          </a:bodyPr>
          <a:lstStyle/>
          <a:p>
            <a:pPr>
              <a:spcBef>
                <a:spcPct val="0"/>
              </a:spcBef>
              <a:spcAft>
                <a:spcPct val="0"/>
              </a:spcAft>
            </a:pPr>
            <a:r>
              <a:rPr lang="en-US" sz="2800" b="1" dirty="0">
                <a:solidFill>
                  <a:schemeClr val="accent1"/>
                </a:solidFill>
                <a:latin typeface="+mj-lt"/>
              </a:rPr>
              <a:t>SNEHA KASHYAP</a:t>
            </a:r>
          </a:p>
        </p:txBody>
      </p:sp>
      <p:sp>
        <p:nvSpPr>
          <p:cNvPr id="21" name="矩形 2">
            <a:extLst>
              <a:ext uri="{FF2B5EF4-FFF2-40B4-BE49-F238E27FC236}">
                <a16:creationId xmlns:a16="http://schemas.microsoft.com/office/drawing/2014/main" id="{B8AC5726-B7E0-CF5A-8203-BE73ACD55AEF}"/>
              </a:ext>
            </a:extLst>
          </p:cNvPr>
          <p:cNvSpPr/>
          <p:nvPr>
            <p:custDataLst>
              <p:tags r:id="rId13"/>
            </p:custDataLst>
          </p:nvPr>
        </p:nvSpPr>
        <p:spPr>
          <a:xfrm>
            <a:off x="7764068" y="3410862"/>
            <a:ext cx="4523740" cy="1008380"/>
          </a:xfrm>
          <a:prstGeom prst="rect">
            <a:avLst/>
          </a:prstGeom>
          <a:noFill/>
        </p:spPr>
        <p:txBody>
          <a:bodyPr wrap="square" lIns="0" tIns="0" rIns="0" bIns="0" rtlCol="0" anchor="t" anchorCtr="0">
            <a:normAutofit/>
          </a:bodyPr>
          <a:lstStyle/>
          <a:p>
            <a:pPr>
              <a:lnSpc>
                <a:spcPct val="130000"/>
              </a:lnSpc>
              <a:spcBef>
                <a:spcPct val="0"/>
              </a:spcBef>
              <a:spcAft>
                <a:spcPct val="0"/>
              </a:spcAft>
            </a:pPr>
            <a:r>
              <a:rPr lang="en-IN" sz="2000" dirty="0"/>
              <a:t>2205596</a:t>
            </a:r>
            <a:endParaRPr lang="en-US" sz="2000" dirty="0">
              <a:solidFill>
                <a:srgbClr val="333333"/>
              </a:solidFill>
              <a:latin typeface="+mn-lt"/>
            </a:endParaRPr>
          </a:p>
        </p:txBody>
      </p:sp>
      <p:sp>
        <p:nvSpPr>
          <p:cNvPr id="28" name="矩形 1">
            <a:extLst>
              <a:ext uri="{FF2B5EF4-FFF2-40B4-BE49-F238E27FC236}">
                <a16:creationId xmlns:a16="http://schemas.microsoft.com/office/drawing/2014/main" id="{0C9BEAF9-6FB8-D7B5-59B7-E2D9ECD9B2AF}"/>
              </a:ext>
            </a:extLst>
          </p:cNvPr>
          <p:cNvSpPr/>
          <p:nvPr>
            <p:custDataLst>
              <p:tags r:id="rId14"/>
            </p:custDataLst>
          </p:nvPr>
        </p:nvSpPr>
        <p:spPr>
          <a:xfrm>
            <a:off x="3975440" y="5091728"/>
            <a:ext cx="4523740" cy="488315"/>
          </a:xfrm>
          <a:prstGeom prst="rect">
            <a:avLst/>
          </a:prstGeom>
          <a:noFill/>
        </p:spPr>
        <p:txBody>
          <a:bodyPr wrap="square" lIns="0" tIns="0" rIns="0" bIns="0" rtlCol="0" anchor="b">
            <a:normAutofit/>
          </a:bodyPr>
          <a:lstStyle/>
          <a:p>
            <a:pPr>
              <a:spcBef>
                <a:spcPct val="0"/>
              </a:spcBef>
              <a:spcAft>
                <a:spcPct val="0"/>
              </a:spcAft>
            </a:pPr>
            <a:r>
              <a:rPr lang="en-US" sz="2800" b="1" dirty="0">
                <a:solidFill>
                  <a:schemeClr val="accent1"/>
                </a:solidFill>
                <a:latin typeface="+mj-lt"/>
              </a:rPr>
              <a:t>VAIBHAV PODDAR</a:t>
            </a:r>
          </a:p>
        </p:txBody>
      </p:sp>
      <p:sp>
        <p:nvSpPr>
          <p:cNvPr id="30" name="矩形 2">
            <a:extLst>
              <a:ext uri="{FF2B5EF4-FFF2-40B4-BE49-F238E27FC236}">
                <a16:creationId xmlns:a16="http://schemas.microsoft.com/office/drawing/2014/main" id="{6B031D3D-82EC-85A9-F551-D14693651459}"/>
              </a:ext>
            </a:extLst>
          </p:cNvPr>
          <p:cNvSpPr/>
          <p:nvPr>
            <p:custDataLst>
              <p:tags r:id="rId15"/>
            </p:custDataLst>
          </p:nvPr>
        </p:nvSpPr>
        <p:spPr>
          <a:xfrm>
            <a:off x="4141711" y="5775206"/>
            <a:ext cx="4523740" cy="1008380"/>
          </a:xfrm>
          <a:prstGeom prst="rect">
            <a:avLst/>
          </a:prstGeom>
          <a:noFill/>
        </p:spPr>
        <p:txBody>
          <a:bodyPr wrap="square" lIns="0" tIns="0" rIns="0" bIns="0" rtlCol="0" anchor="t" anchorCtr="0">
            <a:normAutofit/>
          </a:bodyPr>
          <a:lstStyle/>
          <a:p>
            <a:pPr>
              <a:lnSpc>
                <a:spcPct val="130000"/>
              </a:lnSpc>
              <a:spcBef>
                <a:spcPct val="0"/>
              </a:spcBef>
              <a:spcAft>
                <a:spcPct val="0"/>
              </a:spcAft>
            </a:pPr>
            <a:r>
              <a:rPr lang="en-IN" sz="2000" dirty="0"/>
              <a:t>2205601</a:t>
            </a:r>
            <a:endParaRPr lang="en-US" sz="2000" dirty="0">
              <a:solidFill>
                <a:srgbClr val="333333"/>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
          <p:cNvSpPr/>
          <p:nvPr>
            <p:custDataLst>
              <p:tags r:id="rId1"/>
            </p:custDataLst>
          </p:nvPr>
        </p:nvSpPr>
        <p:spPr>
          <a:xfrm>
            <a:off x="1458913" y="2098993"/>
            <a:ext cx="4316485" cy="986801"/>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altLang="en-US" sz="1400" dirty="0">
                <a:solidFill>
                  <a:schemeClr val="tx1">
                    <a:lumMod val="85000"/>
                    <a:lumOff val="15000"/>
                  </a:schemeClr>
                </a:solidFill>
                <a:latin typeface="+mn-lt"/>
                <a:sym typeface="+mn-ea"/>
              </a:rPr>
              <a:t>90.6668% accuracy (best overall)</a:t>
            </a:r>
          </a:p>
          <a:p>
            <a:pPr>
              <a:lnSpc>
                <a:spcPct val="150000"/>
              </a:lnSpc>
              <a:spcBef>
                <a:spcPct val="0"/>
              </a:spcBef>
              <a:spcAft>
                <a:spcPct val="0"/>
              </a:spcAft>
            </a:pPr>
            <a:r>
              <a:rPr lang="en-US" altLang="en-US" sz="1400" dirty="0">
                <a:solidFill>
                  <a:schemeClr val="tx1">
                    <a:lumMod val="85000"/>
                    <a:lumOff val="15000"/>
                  </a:schemeClr>
                </a:solidFill>
                <a:latin typeface="+mn-lt"/>
                <a:sym typeface="+mn-ea"/>
              </a:rPr>
              <a:t>0.4876 recall</a:t>
            </a:r>
          </a:p>
          <a:p>
            <a:pPr>
              <a:lnSpc>
                <a:spcPct val="150000"/>
              </a:lnSpc>
              <a:spcBef>
                <a:spcPct val="0"/>
              </a:spcBef>
              <a:spcAft>
                <a:spcPct val="0"/>
              </a:spcAft>
            </a:pPr>
            <a:r>
              <a:rPr lang="en-US" altLang="en-US" sz="1400" dirty="0">
                <a:solidFill>
                  <a:schemeClr val="tx1">
                    <a:lumMod val="85000"/>
                    <a:lumOff val="15000"/>
                  </a:schemeClr>
                </a:solidFill>
                <a:latin typeface="+mn-lt"/>
                <a:sym typeface="+mn-ea"/>
              </a:rPr>
              <a:t>Balanced precision/F1</a:t>
            </a:r>
          </a:p>
        </p:txBody>
      </p:sp>
      <p:sp>
        <p:nvSpPr>
          <p:cNvPr id="11" name="矩形 2"/>
          <p:cNvSpPr/>
          <p:nvPr>
            <p:custDataLst>
              <p:tags r:id="rId2"/>
            </p:custDataLst>
          </p:nvPr>
        </p:nvSpPr>
        <p:spPr>
          <a:xfrm>
            <a:off x="1458913" y="1726248"/>
            <a:ext cx="4316485" cy="325267"/>
          </a:xfrm>
          <a:prstGeom prst="rect">
            <a:avLst/>
          </a:prstGeom>
          <a:noFill/>
        </p:spPr>
        <p:txBody>
          <a:bodyPr wrap="square" lIns="0" tIns="0" rIns="0" bIns="0" rtlCol="0" anchor="b">
            <a:normAutofit/>
          </a:bodyPr>
          <a:lstStyle/>
          <a:p>
            <a:pPr>
              <a:spcBef>
                <a:spcPct val="0"/>
              </a:spcBef>
              <a:spcAft>
                <a:spcPct val="0"/>
              </a:spcAft>
            </a:pPr>
            <a:r>
              <a:rPr lang="en-US" altLang="en-US" sz="2000" b="1" dirty="0">
                <a:solidFill>
                  <a:schemeClr val="accent1"/>
                </a:solidFill>
                <a:latin typeface="+mj-lt"/>
                <a:sym typeface="+mn-ea"/>
              </a:rPr>
              <a:t>LightGBM outperforms</a:t>
            </a:r>
          </a:p>
        </p:txBody>
      </p:sp>
      <p:sp>
        <p:nvSpPr>
          <p:cNvPr id="14" name="椭圆 3"/>
          <p:cNvSpPr/>
          <p:nvPr>
            <p:custDataLst>
              <p:tags r:id="rId3"/>
            </p:custDataLst>
          </p:nvPr>
        </p:nvSpPr>
        <p:spPr>
          <a:xfrm>
            <a:off x="527368" y="1747203"/>
            <a:ext cx="668672" cy="66867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spcBef>
                <a:spcPct val="0"/>
              </a:spcBef>
              <a:spcAft>
                <a:spcPct val="0"/>
              </a:spcAft>
            </a:pPr>
            <a:r>
              <a:rPr lang="en-US" sz="2000" b="1" dirty="0">
                <a:solidFill>
                  <a:schemeClr val="lt1">
                    <a:lumMod val="100000"/>
                  </a:schemeClr>
                </a:solidFill>
                <a:latin typeface="+mn-lt"/>
                <a:sym typeface="+mn-lt"/>
              </a:rPr>
              <a:t>01</a:t>
            </a:r>
            <a:endParaRPr lang="en-US" sz="2000" b="1" dirty="0">
              <a:solidFill>
                <a:schemeClr val="lt1">
                  <a:lumMod val="100000"/>
                </a:schemeClr>
              </a:solidFill>
              <a:latin typeface="+mn-ea"/>
              <a:sym typeface="+mn-ea"/>
            </a:endParaRPr>
          </a:p>
        </p:txBody>
      </p:sp>
      <p:sp>
        <p:nvSpPr>
          <p:cNvPr id="17" name="矩形 4"/>
          <p:cNvSpPr/>
          <p:nvPr>
            <p:custDataLst>
              <p:tags r:id="rId4"/>
            </p:custDataLst>
          </p:nvPr>
        </p:nvSpPr>
        <p:spPr>
          <a:xfrm>
            <a:off x="1459548" y="3736658"/>
            <a:ext cx="4316485" cy="986801"/>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altLang="en-US" sz="1400" dirty="0">
                <a:solidFill>
                  <a:schemeClr val="tx1">
                    <a:lumMod val="85000"/>
                    <a:lumOff val="15000"/>
                  </a:schemeClr>
                </a:solidFill>
                <a:latin typeface="+mn-lt"/>
                <a:sym typeface="+mn-ea"/>
              </a:rPr>
              <a:t>90.1581%  accuracy</a:t>
            </a:r>
          </a:p>
          <a:p>
            <a:pPr>
              <a:lnSpc>
                <a:spcPct val="150000"/>
              </a:lnSpc>
              <a:spcBef>
                <a:spcPct val="0"/>
              </a:spcBef>
              <a:spcAft>
                <a:spcPct val="0"/>
              </a:spcAft>
            </a:pPr>
            <a:r>
              <a:rPr lang="en-US" altLang="en-US" sz="1400" dirty="0">
                <a:solidFill>
                  <a:schemeClr val="tx1">
                    <a:lumMod val="85000"/>
                    <a:lumOff val="15000"/>
                  </a:schemeClr>
                </a:solidFill>
                <a:sym typeface="+mn-ea"/>
              </a:rPr>
              <a:t>0.3465 recall</a:t>
            </a:r>
            <a:endParaRPr lang="en-US" altLang="en-US" sz="1400" dirty="0">
              <a:solidFill>
                <a:schemeClr val="tx1">
                  <a:lumMod val="85000"/>
                  <a:lumOff val="15000"/>
                </a:schemeClr>
              </a:solidFill>
              <a:latin typeface="+mn-lt"/>
              <a:sym typeface="+mn-ea"/>
            </a:endParaRPr>
          </a:p>
          <a:p>
            <a:pPr>
              <a:lnSpc>
                <a:spcPct val="150000"/>
              </a:lnSpc>
              <a:spcBef>
                <a:spcPct val="0"/>
              </a:spcBef>
              <a:spcAft>
                <a:spcPct val="0"/>
              </a:spcAft>
            </a:pPr>
            <a:r>
              <a:rPr lang="en-US" altLang="en-US" sz="1400" dirty="0">
                <a:solidFill>
                  <a:schemeClr val="tx1">
                    <a:lumMod val="85000"/>
                    <a:lumOff val="15000"/>
                  </a:schemeClr>
                </a:solidFill>
                <a:latin typeface="+mn-lt"/>
                <a:sym typeface="+mn-ea"/>
              </a:rPr>
              <a:t>Reduces overfitting risk</a:t>
            </a:r>
          </a:p>
        </p:txBody>
      </p:sp>
      <p:sp>
        <p:nvSpPr>
          <p:cNvPr id="21" name="矩形 5"/>
          <p:cNvSpPr/>
          <p:nvPr>
            <p:custDataLst>
              <p:tags r:id="rId5"/>
            </p:custDataLst>
          </p:nvPr>
        </p:nvSpPr>
        <p:spPr>
          <a:xfrm>
            <a:off x="1459548" y="3363913"/>
            <a:ext cx="4316485" cy="325267"/>
          </a:xfrm>
          <a:prstGeom prst="rect">
            <a:avLst/>
          </a:prstGeom>
          <a:noFill/>
        </p:spPr>
        <p:txBody>
          <a:bodyPr wrap="square" lIns="0" tIns="0" rIns="0" bIns="0" rtlCol="0" anchor="b">
            <a:normAutofit/>
          </a:bodyPr>
          <a:lstStyle/>
          <a:p>
            <a:pPr>
              <a:spcBef>
                <a:spcPct val="0"/>
              </a:spcBef>
              <a:spcAft>
                <a:spcPct val="0"/>
              </a:spcAft>
            </a:pPr>
            <a:r>
              <a:rPr lang="en-US" altLang="en-US" sz="2000" b="1" dirty="0">
                <a:solidFill>
                  <a:schemeClr val="accent1"/>
                </a:solidFill>
                <a:latin typeface="+mj-lt"/>
                <a:sym typeface="+mn-ea"/>
              </a:rPr>
              <a:t>Logistic Regression</a:t>
            </a:r>
          </a:p>
        </p:txBody>
      </p:sp>
      <p:sp>
        <p:nvSpPr>
          <p:cNvPr id="22" name="椭圆 7"/>
          <p:cNvSpPr/>
          <p:nvPr>
            <p:custDataLst>
              <p:tags r:id="rId6"/>
            </p:custDataLst>
          </p:nvPr>
        </p:nvSpPr>
        <p:spPr>
          <a:xfrm>
            <a:off x="528638" y="3384868"/>
            <a:ext cx="668672" cy="66867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spcBef>
                <a:spcPct val="0"/>
              </a:spcBef>
              <a:spcAft>
                <a:spcPct val="0"/>
              </a:spcAft>
            </a:pPr>
            <a:r>
              <a:rPr lang="en-US" sz="2000" b="1" dirty="0">
                <a:solidFill>
                  <a:schemeClr val="lt1">
                    <a:lumMod val="100000"/>
                  </a:schemeClr>
                </a:solidFill>
                <a:latin typeface="+mn-lt"/>
                <a:sym typeface="+mn-lt"/>
              </a:rPr>
              <a:t>02</a:t>
            </a:r>
            <a:endParaRPr lang="en-US" sz="2000" b="1" dirty="0">
              <a:solidFill>
                <a:schemeClr val="lt1">
                  <a:lumMod val="100000"/>
                </a:schemeClr>
              </a:solidFill>
              <a:latin typeface="+mn-ea"/>
              <a:sym typeface="+mn-ea"/>
            </a:endParaRPr>
          </a:p>
        </p:txBody>
      </p:sp>
      <p:sp>
        <p:nvSpPr>
          <p:cNvPr id="23" name="矩形 8"/>
          <p:cNvSpPr/>
          <p:nvPr>
            <p:custDataLst>
              <p:tags r:id="rId7"/>
            </p:custDataLst>
          </p:nvPr>
        </p:nvSpPr>
        <p:spPr>
          <a:xfrm>
            <a:off x="1319333" y="5332791"/>
            <a:ext cx="4316485" cy="986801"/>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altLang="en-US" sz="1400" dirty="0">
                <a:solidFill>
                  <a:schemeClr val="tx1">
                    <a:lumMod val="85000"/>
                    <a:lumOff val="15000"/>
                  </a:schemeClr>
                </a:solidFill>
                <a:sym typeface="+mn-ea"/>
              </a:rPr>
              <a:t>87.4489</a:t>
            </a:r>
            <a:r>
              <a:rPr lang="en-US" altLang="en-US" sz="1400" dirty="0">
                <a:solidFill>
                  <a:schemeClr val="tx1">
                    <a:lumMod val="85000"/>
                    <a:lumOff val="15000"/>
                  </a:schemeClr>
                </a:solidFill>
                <a:latin typeface="+mn-lt"/>
                <a:sym typeface="+mn-ea"/>
              </a:rPr>
              <a:t>% accuracy</a:t>
            </a:r>
          </a:p>
          <a:p>
            <a:pPr>
              <a:lnSpc>
                <a:spcPct val="150000"/>
              </a:lnSpc>
              <a:spcBef>
                <a:spcPct val="0"/>
              </a:spcBef>
              <a:spcAft>
                <a:spcPct val="0"/>
              </a:spcAft>
            </a:pPr>
            <a:r>
              <a:rPr lang="en-US" altLang="en-US" sz="1400" dirty="0">
                <a:solidFill>
                  <a:schemeClr val="tx1">
                    <a:lumMod val="85000"/>
                    <a:lumOff val="15000"/>
                  </a:schemeClr>
                </a:solidFill>
                <a:latin typeface="+mn-lt"/>
                <a:sym typeface="+mn-ea"/>
              </a:rPr>
              <a:t>Saves tuning time</a:t>
            </a:r>
          </a:p>
          <a:p>
            <a:pPr>
              <a:lnSpc>
                <a:spcPct val="150000"/>
              </a:lnSpc>
              <a:spcBef>
                <a:spcPct val="0"/>
              </a:spcBef>
              <a:spcAft>
                <a:spcPct val="0"/>
              </a:spcAft>
            </a:pPr>
            <a:r>
              <a:rPr lang="en-US" altLang="en-US" sz="1400" dirty="0">
                <a:solidFill>
                  <a:schemeClr val="tx1">
                    <a:lumMod val="85000"/>
                    <a:lumOff val="15000"/>
                  </a:schemeClr>
                </a:solidFill>
                <a:latin typeface="+mn-lt"/>
                <a:sym typeface="+mn-ea"/>
              </a:rPr>
              <a:t>Good for prototyping</a:t>
            </a:r>
          </a:p>
        </p:txBody>
      </p:sp>
      <p:sp>
        <p:nvSpPr>
          <p:cNvPr id="24" name="矩形 9"/>
          <p:cNvSpPr/>
          <p:nvPr>
            <p:custDataLst>
              <p:tags r:id="rId8"/>
            </p:custDataLst>
          </p:nvPr>
        </p:nvSpPr>
        <p:spPr>
          <a:xfrm>
            <a:off x="1458913" y="4956724"/>
            <a:ext cx="4316485" cy="325267"/>
          </a:xfrm>
          <a:prstGeom prst="rect">
            <a:avLst/>
          </a:prstGeom>
          <a:noFill/>
        </p:spPr>
        <p:txBody>
          <a:bodyPr wrap="square" lIns="0" tIns="0" rIns="0" bIns="0" rtlCol="0" anchor="b">
            <a:normAutofit/>
          </a:bodyPr>
          <a:lstStyle/>
          <a:p>
            <a:pPr>
              <a:spcBef>
                <a:spcPct val="0"/>
              </a:spcBef>
              <a:spcAft>
                <a:spcPct val="0"/>
              </a:spcAft>
            </a:pPr>
            <a:r>
              <a:rPr lang="en-US" altLang="en-US" sz="2000" b="1" dirty="0">
                <a:solidFill>
                  <a:schemeClr val="accent1"/>
                </a:solidFill>
                <a:latin typeface="+mj-lt"/>
                <a:sym typeface="+mn-ea"/>
              </a:rPr>
              <a:t>Decision Tree</a:t>
            </a:r>
          </a:p>
        </p:txBody>
      </p:sp>
      <p:sp>
        <p:nvSpPr>
          <p:cNvPr id="25" name="椭圆 10"/>
          <p:cNvSpPr/>
          <p:nvPr>
            <p:custDataLst>
              <p:tags r:id="rId9"/>
            </p:custDataLst>
          </p:nvPr>
        </p:nvSpPr>
        <p:spPr>
          <a:xfrm>
            <a:off x="527368" y="4947655"/>
            <a:ext cx="668672" cy="66867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spcBef>
                <a:spcPct val="0"/>
              </a:spcBef>
              <a:spcAft>
                <a:spcPct val="0"/>
              </a:spcAft>
            </a:pPr>
            <a:r>
              <a:rPr lang="en-US" sz="2000" b="1" dirty="0">
                <a:solidFill>
                  <a:schemeClr val="lt1">
                    <a:lumMod val="100000"/>
                  </a:schemeClr>
                </a:solidFill>
                <a:latin typeface="+mn-lt"/>
                <a:sym typeface="+mn-lt"/>
              </a:rPr>
              <a:t>03</a:t>
            </a:r>
            <a:endParaRPr lang="en-US" sz="2000" b="1" dirty="0">
              <a:solidFill>
                <a:schemeClr val="lt1">
                  <a:lumMod val="100000"/>
                </a:schemeClr>
              </a:solidFill>
              <a:latin typeface="+mn-ea"/>
              <a:sym typeface="+mn-ea"/>
            </a:endParaRPr>
          </a:p>
        </p:txBody>
      </p:sp>
      <p:sp>
        <p:nvSpPr>
          <p:cNvPr id="26" name="Text Box 25"/>
          <p:cNvSpPr txBox="1"/>
          <p:nvPr/>
        </p:nvSpPr>
        <p:spPr>
          <a:xfrm>
            <a:off x="528955" y="410210"/>
            <a:ext cx="8340725" cy="1038225"/>
          </a:xfrm>
          <a:prstGeom prst="rect">
            <a:avLst/>
          </a:prstGeom>
          <a:noFill/>
        </p:spPr>
        <p:txBody>
          <a:bodyPr wrap="square" rtlCol="0">
            <a:noAutofit/>
          </a:bodyPr>
          <a:lstStyle/>
          <a:p>
            <a:r>
              <a:rPr lang="en-US" sz="5400" dirty="0"/>
              <a:t>Comparison of few model </a:t>
            </a:r>
          </a:p>
        </p:txBody>
      </p:sp>
      <p:pic>
        <p:nvPicPr>
          <p:cNvPr id="6" name="Content Placeholder 5">
            <a:extLst>
              <a:ext uri="{FF2B5EF4-FFF2-40B4-BE49-F238E27FC236}">
                <a16:creationId xmlns:a16="http://schemas.microsoft.com/office/drawing/2014/main" id="{285C5493-F798-228E-8CA1-1C1198B55EF8}"/>
              </a:ext>
            </a:extLst>
          </p:cNvPr>
          <p:cNvPicPr>
            <a:picLocks noGrp="1" noChangeAspect="1"/>
          </p:cNvPicPr>
          <p:nvPr>
            <p:ph idx="1"/>
          </p:nvPr>
        </p:nvPicPr>
        <p:blipFill>
          <a:blip r:embed="rId11">
            <a:extLst>
              <a:ext uri="{28A0092B-C50C-407E-A947-70E740481C1C}">
                <a14:useLocalDpi xmlns:a14="http://schemas.microsoft.com/office/drawing/2010/main" val="0"/>
              </a:ext>
            </a:extLst>
          </a:blip>
          <a:stretch>
            <a:fillRect/>
          </a:stretch>
        </p:blipFill>
        <p:spPr>
          <a:xfrm>
            <a:off x="4968733" y="1351280"/>
            <a:ext cx="6694312" cy="475487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7700"/>
            <a:ext cx="10972800" cy="582613"/>
          </a:xfrm>
        </p:spPr>
        <p:txBody>
          <a:bodyPr/>
          <a:lstStyle/>
          <a:p>
            <a:r>
              <a:rPr lang="en-US" altLang="en-US" dirty="0"/>
              <a:t>LightGBM</a:t>
            </a:r>
          </a:p>
        </p:txBody>
      </p:sp>
      <p:pic>
        <p:nvPicPr>
          <p:cNvPr id="7" name="Content Placeholder 6">
            <a:extLst>
              <a:ext uri="{FF2B5EF4-FFF2-40B4-BE49-F238E27FC236}">
                <a16:creationId xmlns:a16="http://schemas.microsoft.com/office/drawing/2014/main" id="{3309CF0E-9B91-4CF9-6E94-E1AE488BE6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341120"/>
            <a:ext cx="10759440" cy="400304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68959" y="301307"/>
            <a:ext cx="10972800" cy="582613"/>
          </a:xfrm>
        </p:spPr>
        <p:txBody>
          <a:bodyPr/>
          <a:lstStyle/>
          <a:p>
            <a:r>
              <a:rPr lang="en-US" dirty="0"/>
              <a:t>LightGBM</a:t>
            </a:r>
          </a:p>
        </p:txBody>
      </p:sp>
      <p:pic>
        <p:nvPicPr>
          <p:cNvPr id="8" name="Content Placeholder 7">
            <a:extLst>
              <a:ext uri="{FF2B5EF4-FFF2-40B4-BE49-F238E27FC236}">
                <a16:creationId xmlns:a16="http://schemas.microsoft.com/office/drawing/2014/main" id="{E586761E-CED5-C8C4-730F-364BFBC57DC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 y="883920"/>
            <a:ext cx="6593842" cy="4815840"/>
          </a:xfrm>
        </p:spPr>
      </p:pic>
      <p:pic>
        <p:nvPicPr>
          <p:cNvPr id="15" name="Content Placeholder 14">
            <a:extLst>
              <a:ext uri="{FF2B5EF4-FFF2-40B4-BE49-F238E27FC236}">
                <a16:creationId xmlns:a16="http://schemas.microsoft.com/office/drawing/2014/main" id="{39A244EE-2385-FEFF-E31A-1A9AA8A4F9F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8560" y="722256"/>
            <a:ext cx="5870160" cy="525182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4210"/>
            <a:ext cx="10972800" cy="582613"/>
          </a:xfrm>
        </p:spPr>
        <p:txBody>
          <a:bodyPr/>
          <a:lstStyle/>
          <a:p>
            <a:r>
              <a:rPr lang="en-US" dirty="0">
                <a:sym typeface="+mn-ea"/>
              </a:rPr>
              <a:t>Logistic Regression</a:t>
            </a:r>
            <a:endParaRPr lang="en-US" dirty="0"/>
          </a:p>
        </p:txBody>
      </p:sp>
      <p:pic>
        <p:nvPicPr>
          <p:cNvPr id="6" name="Content Placeholder 5">
            <a:extLst>
              <a:ext uri="{FF2B5EF4-FFF2-40B4-BE49-F238E27FC236}">
                <a16:creationId xmlns:a16="http://schemas.microsoft.com/office/drawing/2014/main" id="{91396A7B-9E6E-935C-CE1B-0F18627DEF6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3560" y="1412240"/>
            <a:ext cx="11104880" cy="42164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19C4E1D-7FC9-ECBD-E2CD-715B72D98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7154" y="690364"/>
            <a:ext cx="6153246" cy="5451502"/>
          </a:xfrm>
        </p:spPr>
      </p:pic>
      <p:pic>
        <p:nvPicPr>
          <p:cNvPr id="11" name="Picture 10">
            <a:extLst>
              <a:ext uri="{FF2B5EF4-FFF2-40B4-BE49-F238E27FC236}">
                <a16:creationId xmlns:a16="http://schemas.microsoft.com/office/drawing/2014/main" id="{A3BC5767-F6FB-7FA8-9F5C-6DB12C6F6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20" y="716134"/>
            <a:ext cx="6502399" cy="5202436"/>
          </a:xfrm>
          <a:prstGeom prst="rect">
            <a:avLst/>
          </a:prstGeom>
        </p:spPr>
      </p:pic>
    </p:spTree>
    <p:extLst>
      <p:ext uri="{BB962C8B-B14F-4D97-AF65-F5344CB8AC3E}">
        <p14:creationId xmlns:p14="http://schemas.microsoft.com/office/powerpoint/2010/main" val="899634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3430"/>
            <a:ext cx="10972800" cy="582613"/>
          </a:xfrm>
        </p:spPr>
        <p:txBody>
          <a:bodyPr/>
          <a:lstStyle/>
          <a:p>
            <a:r>
              <a:rPr lang="en-US" altLang="en-US" dirty="0"/>
              <a:t>Decision Tree</a:t>
            </a:r>
          </a:p>
        </p:txBody>
      </p:sp>
      <p:pic>
        <p:nvPicPr>
          <p:cNvPr id="6" name="Content Placeholder 5">
            <a:extLst>
              <a:ext uri="{FF2B5EF4-FFF2-40B4-BE49-F238E27FC236}">
                <a16:creationId xmlns:a16="http://schemas.microsoft.com/office/drawing/2014/main" id="{0640390E-48CB-FA67-8012-53607B48B8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921" y="1869441"/>
            <a:ext cx="11348719" cy="306832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CE7B17E-5419-8E96-A1DC-15370D56C5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 y="497840"/>
            <a:ext cx="6662984" cy="5344160"/>
          </a:xfrm>
        </p:spPr>
      </p:pic>
      <p:pic>
        <p:nvPicPr>
          <p:cNvPr id="5" name="Picture 4">
            <a:extLst>
              <a:ext uri="{FF2B5EF4-FFF2-40B4-BE49-F238E27FC236}">
                <a16:creationId xmlns:a16="http://schemas.microsoft.com/office/drawing/2014/main" id="{1C39C0C2-95F5-CBBF-9733-0B90C6D0D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016" y="711200"/>
            <a:ext cx="6662984" cy="5130800"/>
          </a:xfrm>
          <a:prstGeom prst="rect">
            <a:avLst/>
          </a:prstGeom>
        </p:spPr>
      </p:pic>
    </p:spTree>
    <p:extLst>
      <p:ext uri="{BB962C8B-B14F-4D97-AF65-F5344CB8AC3E}">
        <p14:creationId xmlns:p14="http://schemas.microsoft.com/office/powerpoint/2010/main" val="2209071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ASSESMENT OF RESULTS</a:t>
            </a:r>
          </a:p>
        </p:txBody>
      </p:sp>
      <p:pic>
        <p:nvPicPr>
          <p:cNvPr id="7" name="Content Placeholder 6">
            <a:extLst>
              <a:ext uri="{FF2B5EF4-FFF2-40B4-BE49-F238E27FC236}">
                <a16:creationId xmlns:a16="http://schemas.microsoft.com/office/drawing/2014/main" id="{4821BFC1-CDA2-7DC1-F10B-8BE993B14A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4960" y="956820"/>
            <a:ext cx="11551920" cy="509854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3430"/>
            <a:ext cx="10972800" cy="582613"/>
          </a:xfrm>
        </p:spPr>
        <p:txBody>
          <a:bodyPr/>
          <a:lstStyle/>
          <a:p>
            <a:r>
              <a:rPr lang="en-US" altLang="en-US" dirty="0"/>
              <a:t>The best hyper-parameter of different models</a:t>
            </a:r>
          </a:p>
        </p:txBody>
      </p:sp>
      <p:sp>
        <p:nvSpPr>
          <p:cNvPr id="6" name="矩形: 圆角 5"/>
          <p:cNvSpPr/>
          <p:nvPr>
            <p:custDataLst>
              <p:tags r:id="rId1"/>
            </p:custDataLst>
          </p:nvPr>
        </p:nvSpPr>
        <p:spPr>
          <a:xfrm>
            <a:off x="692150" y="2197736"/>
            <a:ext cx="5076190" cy="1800000"/>
          </a:xfrm>
          <a:prstGeom prst="roundRect">
            <a:avLst>
              <a:gd name="adj" fmla="val 6347"/>
            </a:avLst>
          </a:prstGeom>
          <a:gradFill flip="none" rotWithShape="1">
            <a:gsLst>
              <a:gs pos="0">
                <a:schemeClr val="accent1">
                  <a:lumMod val="20000"/>
                  <a:lumOff val="80000"/>
                  <a:alpha val="20000"/>
                </a:schemeClr>
              </a:gs>
              <a:gs pos="100000">
                <a:schemeClr val="bg1">
                  <a:alpha val="0"/>
                </a:schemeClr>
              </a:gs>
            </a:gsLst>
            <a:path path="circle">
              <a:fillToRect l="100000" t="100000"/>
            </a:path>
            <a:tileRect r="-100000" b="-100000"/>
          </a:gradFill>
          <a:ln w="15875">
            <a:solidFill>
              <a:schemeClr val="accent1">
                <a:lumMod val="20000"/>
                <a:lumOff val="80000"/>
              </a:schemeClr>
            </a:solidFill>
          </a:ln>
          <a:effectLst>
            <a:outerShdw blurRad="279400" dist="228600" dir="2700000" algn="tl" rotWithShape="0">
              <a:schemeClr val="accent1">
                <a:alpha val="8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lIns="342095" tIns="536791" rIns="342095" bIns="168141" rtlCol="0" anchor="ctr">
            <a:noAutofit/>
          </a:bodyPr>
          <a:lstStyle/>
          <a:p>
            <a:pPr algn="ctr">
              <a:lnSpc>
                <a:spcPct val="150000"/>
              </a:lnSpc>
            </a:pPr>
            <a:r>
              <a:rPr lang="en-US" altLang="en-US" sz="2000" b="1" dirty="0">
                <a:solidFill>
                  <a:schemeClr val="tx1">
                    <a:lumMod val="85000"/>
                    <a:lumOff val="15000"/>
                  </a:schemeClr>
                </a:solidFill>
                <a:sym typeface="+mn-ea"/>
              </a:rPr>
              <a:t>(’colsamplebytree 0.8)</a:t>
            </a:r>
          </a:p>
          <a:p>
            <a:pPr algn="ctr">
              <a:lnSpc>
                <a:spcPct val="150000"/>
              </a:lnSpc>
            </a:pPr>
            <a:r>
              <a:rPr lang="en-US" altLang="en-US" sz="2000" b="1" dirty="0">
                <a:solidFill>
                  <a:schemeClr val="tx1">
                    <a:lumMod val="85000"/>
                    <a:lumOff val="15000"/>
                  </a:schemeClr>
                </a:solidFill>
                <a:sym typeface="+mn-ea"/>
              </a:rPr>
              <a:t>(’learning rate’ 0.1) (’n estimators’ 300</a:t>
            </a:r>
            <a:r>
              <a:rPr lang="en-US" altLang="en-US" sz="2000" dirty="0">
                <a:solidFill>
                  <a:schemeClr val="tx1">
                    <a:lumMod val="85000"/>
                    <a:lumOff val="15000"/>
                  </a:schemeClr>
                </a:solidFill>
                <a:sym typeface="+mn-ea"/>
              </a:rPr>
              <a:t>)</a:t>
            </a:r>
          </a:p>
        </p:txBody>
      </p:sp>
      <p:sp>
        <p:nvSpPr>
          <p:cNvPr id="7" name="任意多边形: 形状 6"/>
          <p:cNvSpPr/>
          <p:nvPr>
            <p:custDataLst>
              <p:tags r:id="rId2"/>
            </p:custDataLst>
          </p:nvPr>
        </p:nvSpPr>
        <p:spPr>
          <a:xfrm>
            <a:off x="1310640" y="2077720"/>
            <a:ext cx="3854378" cy="489935"/>
          </a:xfrm>
          <a:custGeom>
            <a:avLst/>
            <a:gdLst>
              <a:gd name="connsiteX0" fmla="*/ 1 w 2523509"/>
              <a:gd name="connsiteY0" fmla="*/ 0 h 489935"/>
              <a:gd name="connsiteX1" fmla="*/ 2523508 w 2523509"/>
              <a:gd name="connsiteY1" fmla="*/ 0 h 489935"/>
              <a:gd name="connsiteX2" fmla="*/ 2523508 w 2523509"/>
              <a:gd name="connsiteY2" fmla="*/ 193313 h 489935"/>
              <a:gd name="connsiteX3" fmla="*/ 2523508 w 2523509"/>
              <a:gd name="connsiteY3" fmla="*/ 240238 h 489935"/>
              <a:gd name="connsiteX4" fmla="*/ 2523509 w 2523509"/>
              <a:gd name="connsiteY4" fmla="*/ 240238 h 489935"/>
              <a:gd name="connsiteX5" fmla="*/ 2523508 w 2523509"/>
              <a:gd name="connsiteY5" fmla="*/ 240243 h 489935"/>
              <a:gd name="connsiteX6" fmla="*/ 2523508 w 2523509"/>
              <a:gd name="connsiteY6" fmla="*/ 249696 h 489935"/>
              <a:gd name="connsiteX7" fmla="*/ 2523508 w 2523509"/>
              <a:gd name="connsiteY7" fmla="*/ 324846 h 489935"/>
              <a:gd name="connsiteX8" fmla="*/ 2358419 w 2523509"/>
              <a:gd name="connsiteY8" fmla="*/ 489935 h 489935"/>
              <a:gd name="connsiteX9" fmla="*/ 2273812 w 2523509"/>
              <a:gd name="connsiteY9" fmla="*/ 489935 h 489935"/>
              <a:gd name="connsiteX10" fmla="*/ 249699 w 2523509"/>
              <a:gd name="connsiteY10" fmla="*/ 489935 h 489935"/>
              <a:gd name="connsiteX11" fmla="*/ 165089 w 2523509"/>
              <a:gd name="connsiteY11" fmla="*/ 489935 h 489935"/>
              <a:gd name="connsiteX12" fmla="*/ 0 w 2523509"/>
              <a:gd name="connsiteY12" fmla="*/ 324846 h 489935"/>
              <a:gd name="connsiteX13" fmla="*/ 0 w 2523509"/>
              <a:gd name="connsiteY13" fmla="*/ 193313 h 489935"/>
              <a:gd name="connsiteX14" fmla="*/ 1 w 2523509"/>
              <a:gd name="connsiteY14" fmla="*/ 193308 h 48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509" h="489935">
                <a:moveTo>
                  <a:pt x="1" y="0"/>
                </a:moveTo>
                <a:lnTo>
                  <a:pt x="2523508" y="0"/>
                </a:lnTo>
                <a:lnTo>
                  <a:pt x="2523508" y="193313"/>
                </a:lnTo>
                <a:lnTo>
                  <a:pt x="2523508" y="240238"/>
                </a:lnTo>
                <a:lnTo>
                  <a:pt x="2523509" y="240238"/>
                </a:lnTo>
                <a:lnTo>
                  <a:pt x="2523508" y="240243"/>
                </a:lnTo>
                <a:lnTo>
                  <a:pt x="2523508" y="249696"/>
                </a:lnTo>
                <a:lnTo>
                  <a:pt x="2523508" y="324846"/>
                </a:lnTo>
                <a:cubicBezTo>
                  <a:pt x="2523508" y="416022"/>
                  <a:pt x="2449595" y="489935"/>
                  <a:pt x="2358419" y="489935"/>
                </a:cubicBezTo>
                <a:lnTo>
                  <a:pt x="2273812" y="489935"/>
                </a:lnTo>
                <a:lnTo>
                  <a:pt x="249699" y="489935"/>
                </a:lnTo>
                <a:lnTo>
                  <a:pt x="165089" y="489935"/>
                </a:lnTo>
                <a:cubicBezTo>
                  <a:pt x="73913" y="489935"/>
                  <a:pt x="0" y="416022"/>
                  <a:pt x="0" y="324846"/>
                </a:cubicBezTo>
                <a:lnTo>
                  <a:pt x="0" y="193313"/>
                </a:lnTo>
                <a:lnTo>
                  <a:pt x="1" y="193308"/>
                </a:lnTo>
                <a:close/>
              </a:path>
            </a:pathLst>
          </a:custGeom>
          <a:gradFill flip="none" rotWithShape="1">
            <a:gsLst>
              <a:gs pos="0">
                <a:schemeClr val="accent1">
                  <a:lumMod val="40000"/>
                  <a:lumOff val="60000"/>
                </a:schemeClr>
              </a:gs>
              <a:gs pos="69000">
                <a:schemeClr val="accent1"/>
              </a:gs>
              <a:gs pos="100000">
                <a:schemeClr val="accent1"/>
              </a:gs>
            </a:gsLst>
            <a:lin ang="2700000" scaled="1"/>
            <a:tileRect/>
          </a:gradFill>
          <a:ln>
            <a:noFill/>
          </a:ln>
          <a:effectLst>
            <a:outerShdw blurRad="101600" dist="76200" dir="2700000" algn="tl" rotWithShape="0">
              <a:schemeClr val="accent1">
                <a:alpha val="2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spcBef>
                <a:spcPct val="0"/>
              </a:spcBef>
              <a:spcAft>
                <a:spcPct val="0"/>
              </a:spcAft>
            </a:pPr>
            <a:r>
              <a:rPr lang="en-US" altLang="en-US" sz="2000" b="1" dirty="0">
                <a:solidFill>
                  <a:schemeClr val="lt1">
                    <a:lumMod val="100000"/>
                  </a:schemeClr>
                </a:solidFill>
                <a:latin typeface="+mj-lt"/>
                <a:sym typeface="+mn-ea"/>
              </a:rPr>
              <a:t>LightGBM</a:t>
            </a:r>
          </a:p>
        </p:txBody>
      </p:sp>
      <p:sp>
        <p:nvSpPr>
          <p:cNvPr id="19" name="矩形: 圆角 18"/>
          <p:cNvSpPr/>
          <p:nvPr>
            <p:custDataLst>
              <p:tags r:id="rId3"/>
            </p:custDataLst>
          </p:nvPr>
        </p:nvSpPr>
        <p:spPr>
          <a:xfrm>
            <a:off x="3158454" y="4284570"/>
            <a:ext cx="5076190" cy="1800000"/>
          </a:xfrm>
          <a:prstGeom prst="roundRect">
            <a:avLst>
              <a:gd name="adj" fmla="val 6347"/>
            </a:avLst>
          </a:prstGeom>
          <a:gradFill flip="none" rotWithShape="1">
            <a:gsLst>
              <a:gs pos="0">
                <a:schemeClr val="accent1">
                  <a:lumMod val="20000"/>
                  <a:lumOff val="80000"/>
                  <a:alpha val="20000"/>
                </a:schemeClr>
              </a:gs>
              <a:gs pos="100000">
                <a:schemeClr val="bg1">
                  <a:alpha val="0"/>
                </a:schemeClr>
              </a:gs>
            </a:gsLst>
            <a:path path="circle">
              <a:fillToRect l="100000" t="100000"/>
            </a:path>
            <a:tileRect r="-100000" b="-100000"/>
          </a:gradFill>
          <a:ln w="15875">
            <a:solidFill>
              <a:schemeClr val="accent1">
                <a:lumMod val="20000"/>
                <a:lumOff val="80000"/>
              </a:schemeClr>
            </a:solidFill>
          </a:ln>
          <a:effectLst>
            <a:outerShdw blurRad="279400" dist="228600" dir="2700000" algn="tl" rotWithShape="0">
              <a:schemeClr val="accent1">
                <a:alpha val="8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lIns="342095" tIns="536791" rIns="342095" bIns="168141" rtlCol="0" anchor="ctr">
            <a:normAutofit/>
          </a:bodyPr>
          <a:lstStyle/>
          <a:p>
            <a:pPr algn="ctr">
              <a:lnSpc>
                <a:spcPct val="150000"/>
              </a:lnSpc>
            </a:pPr>
            <a:r>
              <a:rPr lang="en-US" altLang="en-US" sz="2000" b="1" dirty="0">
                <a:solidFill>
                  <a:schemeClr val="tx1">
                    <a:lumMod val="85000"/>
                    <a:lumOff val="15000"/>
                  </a:schemeClr>
                </a:solidFill>
                <a:sym typeface="+mn-ea"/>
              </a:rPr>
              <a:t>‘C’:100 ’,gamma’:’penalty’:’l1’, ’solver’:’liblin’</a:t>
            </a:r>
          </a:p>
        </p:txBody>
      </p:sp>
      <p:sp>
        <p:nvSpPr>
          <p:cNvPr id="20" name="任意多边形: 形状 19"/>
          <p:cNvSpPr/>
          <p:nvPr>
            <p:custDataLst>
              <p:tags r:id="rId4"/>
            </p:custDataLst>
          </p:nvPr>
        </p:nvSpPr>
        <p:spPr>
          <a:xfrm>
            <a:off x="3841151" y="4284705"/>
            <a:ext cx="3854378" cy="489935"/>
          </a:xfrm>
          <a:custGeom>
            <a:avLst/>
            <a:gdLst>
              <a:gd name="connsiteX0" fmla="*/ 1 w 2523509"/>
              <a:gd name="connsiteY0" fmla="*/ 0 h 489935"/>
              <a:gd name="connsiteX1" fmla="*/ 2523508 w 2523509"/>
              <a:gd name="connsiteY1" fmla="*/ 0 h 489935"/>
              <a:gd name="connsiteX2" fmla="*/ 2523508 w 2523509"/>
              <a:gd name="connsiteY2" fmla="*/ 193313 h 489935"/>
              <a:gd name="connsiteX3" fmla="*/ 2523508 w 2523509"/>
              <a:gd name="connsiteY3" fmla="*/ 240238 h 489935"/>
              <a:gd name="connsiteX4" fmla="*/ 2523509 w 2523509"/>
              <a:gd name="connsiteY4" fmla="*/ 240238 h 489935"/>
              <a:gd name="connsiteX5" fmla="*/ 2523508 w 2523509"/>
              <a:gd name="connsiteY5" fmla="*/ 240243 h 489935"/>
              <a:gd name="connsiteX6" fmla="*/ 2523508 w 2523509"/>
              <a:gd name="connsiteY6" fmla="*/ 249696 h 489935"/>
              <a:gd name="connsiteX7" fmla="*/ 2523508 w 2523509"/>
              <a:gd name="connsiteY7" fmla="*/ 324846 h 489935"/>
              <a:gd name="connsiteX8" fmla="*/ 2358419 w 2523509"/>
              <a:gd name="connsiteY8" fmla="*/ 489935 h 489935"/>
              <a:gd name="connsiteX9" fmla="*/ 2273812 w 2523509"/>
              <a:gd name="connsiteY9" fmla="*/ 489935 h 489935"/>
              <a:gd name="connsiteX10" fmla="*/ 249699 w 2523509"/>
              <a:gd name="connsiteY10" fmla="*/ 489935 h 489935"/>
              <a:gd name="connsiteX11" fmla="*/ 165089 w 2523509"/>
              <a:gd name="connsiteY11" fmla="*/ 489935 h 489935"/>
              <a:gd name="connsiteX12" fmla="*/ 0 w 2523509"/>
              <a:gd name="connsiteY12" fmla="*/ 324846 h 489935"/>
              <a:gd name="connsiteX13" fmla="*/ 0 w 2523509"/>
              <a:gd name="connsiteY13" fmla="*/ 193313 h 489935"/>
              <a:gd name="connsiteX14" fmla="*/ 1 w 2523509"/>
              <a:gd name="connsiteY14" fmla="*/ 193308 h 48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509" h="489935">
                <a:moveTo>
                  <a:pt x="1" y="0"/>
                </a:moveTo>
                <a:lnTo>
                  <a:pt x="2523508" y="0"/>
                </a:lnTo>
                <a:lnTo>
                  <a:pt x="2523508" y="193313"/>
                </a:lnTo>
                <a:lnTo>
                  <a:pt x="2523508" y="240238"/>
                </a:lnTo>
                <a:lnTo>
                  <a:pt x="2523509" y="240238"/>
                </a:lnTo>
                <a:lnTo>
                  <a:pt x="2523508" y="240243"/>
                </a:lnTo>
                <a:lnTo>
                  <a:pt x="2523508" y="249696"/>
                </a:lnTo>
                <a:lnTo>
                  <a:pt x="2523508" y="324846"/>
                </a:lnTo>
                <a:cubicBezTo>
                  <a:pt x="2523508" y="416022"/>
                  <a:pt x="2449595" y="489935"/>
                  <a:pt x="2358419" y="489935"/>
                </a:cubicBezTo>
                <a:lnTo>
                  <a:pt x="2273812" y="489935"/>
                </a:lnTo>
                <a:lnTo>
                  <a:pt x="249699" y="489935"/>
                </a:lnTo>
                <a:lnTo>
                  <a:pt x="165089" y="489935"/>
                </a:lnTo>
                <a:cubicBezTo>
                  <a:pt x="73913" y="489935"/>
                  <a:pt x="0" y="416022"/>
                  <a:pt x="0" y="324846"/>
                </a:cubicBezTo>
                <a:lnTo>
                  <a:pt x="0" y="193313"/>
                </a:lnTo>
                <a:lnTo>
                  <a:pt x="1" y="193308"/>
                </a:lnTo>
                <a:close/>
              </a:path>
            </a:pathLst>
          </a:custGeom>
          <a:gradFill flip="none" rotWithShape="1">
            <a:gsLst>
              <a:gs pos="0">
                <a:schemeClr val="accent1">
                  <a:lumMod val="40000"/>
                  <a:lumOff val="60000"/>
                </a:schemeClr>
              </a:gs>
              <a:gs pos="69000">
                <a:schemeClr val="accent1"/>
              </a:gs>
              <a:gs pos="100000">
                <a:schemeClr val="accent1"/>
              </a:gs>
            </a:gsLst>
            <a:lin ang="2700000" scaled="1"/>
            <a:tileRect/>
          </a:gradFill>
          <a:ln>
            <a:noFill/>
          </a:ln>
          <a:effectLst>
            <a:outerShdw blurRad="101600" dist="76200" dir="2700000" algn="tl" rotWithShape="0">
              <a:schemeClr val="accent1">
                <a:alpha val="2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spcBef>
                <a:spcPct val="0"/>
              </a:spcBef>
              <a:spcAft>
                <a:spcPct val="0"/>
              </a:spcAft>
            </a:pPr>
            <a:r>
              <a:rPr lang="en-US" altLang="en-US" sz="2000" b="1" dirty="0">
                <a:solidFill>
                  <a:schemeClr val="lt1">
                    <a:lumMod val="100000"/>
                  </a:schemeClr>
                </a:solidFill>
                <a:latin typeface="+mj-lt"/>
                <a:sym typeface="+mn-ea"/>
              </a:rPr>
              <a:t>LogisticRegression</a:t>
            </a:r>
          </a:p>
        </p:txBody>
      </p:sp>
      <p:sp>
        <p:nvSpPr>
          <p:cNvPr id="3" name="矩形: 圆角 5">
            <a:extLst>
              <a:ext uri="{FF2B5EF4-FFF2-40B4-BE49-F238E27FC236}">
                <a16:creationId xmlns:a16="http://schemas.microsoft.com/office/drawing/2014/main" id="{241FFE49-28C5-E569-A1F1-ED1099B25742}"/>
              </a:ext>
            </a:extLst>
          </p:cNvPr>
          <p:cNvSpPr/>
          <p:nvPr>
            <p:custDataLst>
              <p:tags r:id="rId5"/>
            </p:custDataLst>
          </p:nvPr>
        </p:nvSpPr>
        <p:spPr>
          <a:xfrm>
            <a:off x="6290310" y="2322687"/>
            <a:ext cx="5076190" cy="1800000"/>
          </a:xfrm>
          <a:prstGeom prst="roundRect">
            <a:avLst>
              <a:gd name="adj" fmla="val 6347"/>
            </a:avLst>
          </a:prstGeom>
          <a:gradFill flip="none" rotWithShape="1">
            <a:gsLst>
              <a:gs pos="0">
                <a:schemeClr val="accent1">
                  <a:lumMod val="20000"/>
                  <a:lumOff val="80000"/>
                  <a:alpha val="20000"/>
                </a:schemeClr>
              </a:gs>
              <a:gs pos="100000">
                <a:schemeClr val="bg1">
                  <a:alpha val="0"/>
                </a:schemeClr>
              </a:gs>
            </a:gsLst>
            <a:path path="circle">
              <a:fillToRect l="100000" t="100000"/>
            </a:path>
            <a:tileRect r="-100000" b="-100000"/>
          </a:gradFill>
          <a:ln w="15875">
            <a:solidFill>
              <a:schemeClr val="accent1">
                <a:lumMod val="20000"/>
                <a:lumOff val="80000"/>
              </a:schemeClr>
            </a:solidFill>
          </a:ln>
          <a:effectLst>
            <a:outerShdw blurRad="279400" dist="228600" dir="2700000" algn="tl" rotWithShape="0">
              <a:schemeClr val="accent1">
                <a:alpha val="8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lIns="342095" tIns="536791" rIns="342095" bIns="168141" rtlCol="0" anchor="ctr">
            <a:noAutofit/>
          </a:bodyPr>
          <a:lstStyle/>
          <a:p>
            <a:pPr algn="ctr">
              <a:lnSpc>
                <a:spcPct val="150000"/>
              </a:lnSpc>
            </a:pPr>
            <a:r>
              <a:rPr lang="en-US" altLang="en-US" sz="2000" b="1" dirty="0">
                <a:solidFill>
                  <a:schemeClr val="tx1">
                    <a:lumMod val="85000"/>
                    <a:lumOff val="15000"/>
                  </a:schemeClr>
                </a:solidFill>
                <a:sym typeface="+mn-ea"/>
              </a:rPr>
              <a:t>(’criterion’:’gini’)</a:t>
            </a:r>
          </a:p>
          <a:p>
            <a:pPr algn="ctr">
              <a:lnSpc>
                <a:spcPct val="150000"/>
              </a:lnSpc>
            </a:pPr>
            <a:r>
              <a:rPr lang="en-US" altLang="en-US" sz="2000" b="1" dirty="0">
                <a:solidFill>
                  <a:schemeClr val="tx1">
                    <a:lumMod val="85000"/>
                    <a:lumOff val="15000"/>
                  </a:schemeClr>
                </a:solidFill>
                <a:sym typeface="+mn-ea"/>
              </a:rPr>
              <a:t>(’maxdepth’: 5) (’minsamplessplit’: 2</a:t>
            </a:r>
            <a:r>
              <a:rPr lang="en-US" altLang="en-US" sz="2000" dirty="0">
                <a:solidFill>
                  <a:schemeClr val="tx1">
                    <a:lumMod val="85000"/>
                    <a:lumOff val="15000"/>
                  </a:schemeClr>
                </a:solidFill>
                <a:sym typeface="+mn-ea"/>
              </a:rPr>
              <a:t>)</a:t>
            </a:r>
          </a:p>
        </p:txBody>
      </p:sp>
      <p:sp>
        <p:nvSpPr>
          <p:cNvPr id="4" name="任意多边形: 形状 6">
            <a:extLst>
              <a:ext uri="{FF2B5EF4-FFF2-40B4-BE49-F238E27FC236}">
                <a16:creationId xmlns:a16="http://schemas.microsoft.com/office/drawing/2014/main" id="{4C0C0781-A2D0-137B-F5C8-848BF35EC2DC}"/>
              </a:ext>
            </a:extLst>
          </p:cNvPr>
          <p:cNvSpPr/>
          <p:nvPr>
            <p:custDataLst>
              <p:tags r:id="rId6"/>
            </p:custDataLst>
          </p:nvPr>
        </p:nvSpPr>
        <p:spPr>
          <a:xfrm>
            <a:off x="7024478" y="2333128"/>
            <a:ext cx="3854378" cy="489935"/>
          </a:xfrm>
          <a:custGeom>
            <a:avLst/>
            <a:gdLst>
              <a:gd name="connsiteX0" fmla="*/ 1 w 2523509"/>
              <a:gd name="connsiteY0" fmla="*/ 0 h 489935"/>
              <a:gd name="connsiteX1" fmla="*/ 2523508 w 2523509"/>
              <a:gd name="connsiteY1" fmla="*/ 0 h 489935"/>
              <a:gd name="connsiteX2" fmla="*/ 2523508 w 2523509"/>
              <a:gd name="connsiteY2" fmla="*/ 193313 h 489935"/>
              <a:gd name="connsiteX3" fmla="*/ 2523508 w 2523509"/>
              <a:gd name="connsiteY3" fmla="*/ 240238 h 489935"/>
              <a:gd name="connsiteX4" fmla="*/ 2523509 w 2523509"/>
              <a:gd name="connsiteY4" fmla="*/ 240238 h 489935"/>
              <a:gd name="connsiteX5" fmla="*/ 2523508 w 2523509"/>
              <a:gd name="connsiteY5" fmla="*/ 240243 h 489935"/>
              <a:gd name="connsiteX6" fmla="*/ 2523508 w 2523509"/>
              <a:gd name="connsiteY6" fmla="*/ 249696 h 489935"/>
              <a:gd name="connsiteX7" fmla="*/ 2523508 w 2523509"/>
              <a:gd name="connsiteY7" fmla="*/ 324846 h 489935"/>
              <a:gd name="connsiteX8" fmla="*/ 2358419 w 2523509"/>
              <a:gd name="connsiteY8" fmla="*/ 489935 h 489935"/>
              <a:gd name="connsiteX9" fmla="*/ 2273812 w 2523509"/>
              <a:gd name="connsiteY9" fmla="*/ 489935 h 489935"/>
              <a:gd name="connsiteX10" fmla="*/ 249699 w 2523509"/>
              <a:gd name="connsiteY10" fmla="*/ 489935 h 489935"/>
              <a:gd name="connsiteX11" fmla="*/ 165089 w 2523509"/>
              <a:gd name="connsiteY11" fmla="*/ 489935 h 489935"/>
              <a:gd name="connsiteX12" fmla="*/ 0 w 2523509"/>
              <a:gd name="connsiteY12" fmla="*/ 324846 h 489935"/>
              <a:gd name="connsiteX13" fmla="*/ 0 w 2523509"/>
              <a:gd name="connsiteY13" fmla="*/ 193313 h 489935"/>
              <a:gd name="connsiteX14" fmla="*/ 1 w 2523509"/>
              <a:gd name="connsiteY14" fmla="*/ 193308 h 48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509" h="489935">
                <a:moveTo>
                  <a:pt x="1" y="0"/>
                </a:moveTo>
                <a:lnTo>
                  <a:pt x="2523508" y="0"/>
                </a:lnTo>
                <a:lnTo>
                  <a:pt x="2523508" y="193313"/>
                </a:lnTo>
                <a:lnTo>
                  <a:pt x="2523508" y="240238"/>
                </a:lnTo>
                <a:lnTo>
                  <a:pt x="2523509" y="240238"/>
                </a:lnTo>
                <a:lnTo>
                  <a:pt x="2523508" y="240243"/>
                </a:lnTo>
                <a:lnTo>
                  <a:pt x="2523508" y="249696"/>
                </a:lnTo>
                <a:lnTo>
                  <a:pt x="2523508" y="324846"/>
                </a:lnTo>
                <a:cubicBezTo>
                  <a:pt x="2523508" y="416022"/>
                  <a:pt x="2449595" y="489935"/>
                  <a:pt x="2358419" y="489935"/>
                </a:cubicBezTo>
                <a:lnTo>
                  <a:pt x="2273812" y="489935"/>
                </a:lnTo>
                <a:lnTo>
                  <a:pt x="249699" y="489935"/>
                </a:lnTo>
                <a:lnTo>
                  <a:pt x="165089" y="489935"/>
                </a:lnTo>
                <a:cubicBezTo>
                  <a:pt x="73913" y="489935"/>
                  <a:pt x="0" y="416022"/>
                  <a:pt x="0" y="324846"/>
                </a:cubicBezTo>
                <a:lnTo>
                  <a:pt x="0" y="193313"/>
                </a:lnTo>
                <a:lnTo>
                  <a:pt x="1" y="193308"/>
                </a:lnTo>
                <a:close/>
              </a:path>
            </a:pathLst>
          </a:custGeom>
          <a:gradFill flip="none" rotWithShape="1">
            <a:gsLst>
              <a:gs pos="0">
                <a:schemeClr val="accent1">
                  <a:lumMod val="40000"/>
                  <a:lumOff val="60000"/>
                </a:schemeClr>
              </a:gs>
              <a:gs pos="69000">
                <a:schemeClr val="accent1"/>
              </a:gs>
              <a:gs pos="100000">
                <a:schemeClr val="accent1"/>
              </a:gs>
            </a:gsLst>
            <a:lin ang="2700000" scaled="1"/>
            <a:tileRect/>
          </a:gradFill>
          <a:ln>
            <a:noFill/>
          </a:ln>
          <a:effectLst>
            <a:outerShdw blurRad="101600" dist="76200" dir="2700000" algn="tl" rotWithShape="0">
              <a:schemeClr val="accent1">
                <a:alpha val="2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spcBef>
                <a:spcPct val="0"/>
              </a:spcBef>
              <a:spcAft>
                <a:spcPct val="0"/>
              </a:spcAft>
            </a:pPr>
            <a:r>
              <a:rPr lang="en-US" altLang="en-US" sz="2000" b="1" dirty="0">
                <a:solidFill>
                  <a:schemeClr val="lt1">
                    <a:lumMod val="100000"/>
                  </a:schemeClr>
                </a:solidFill>
                <a:latin typeface="+mj-lt"/>
                <a:sym typeface="+mn-ea"/>
              </a:rPr>
              <a:t>DecisionTree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CONCLUSION</a:t>
            </a:r>
          </a:p>
        </p:txBody>
      </p:sp>
      <p:sp>
        <p:nvSpPr>
          <p:cNvPr id="54" name="任意多边形: 形状 53"/>
          <p:cNvSpPr/>
          <p:nvPr>
            <p:custDataLst>
              <p:tags r:id="rId1"/>
            </p:custDataLst>
          </p:nvPr>
        </p:nvSpPr>
        <p:spPr>
          <a:xfrm>
            <a:off x="4962208" y="1918018"/>
            <a:ext cx="888137" cy="889200"/>
          </a:xfrm>
          <a:custGeom>
            <a:avLst/>
            <a:gdLst>
              <a:gd name="connsiteX0" fmla="*/ 0 w 1047166"/>
              <a:gd name="connsiteY0" fmla="*/ 1045294 h 1132236"/>
              <a:gd name="connsiteX1" fmla="*/ 0 w 1047166"/>
              <a:gd name="connsiteY1" fmla="*/ 1045295 h 1132236"/>
              <a:gd name="connsiteX2" fmla="*/ 0 w 1047166"/>
              <a:gd name="connsiteY2" fmla="*/ 1045295 h 1132236"/>
              <a:gd name="connsiteX3" fmla="*/ 1045295 w 1047166"/>
              <a:gd name="connsiteY3" fmla="*/ 0 h 1132236"/>
              <a:gd name="connsiteX4" fmla="*/ 1047166 w 1047166"/>
              <a:gd name="connsiteY4" fmla="*/ 0 h 1132236"/>
              <a:gd name="connsiteX5" fmla="*/ 1047166 w 1047166"/>
              <a:gd name="connsiteY5" fmla="*/ 1132236 h 1132236"/>
              <a:gd name="connsiteX6" fmla="*/ 4390 w 1047166"/>
              <a:gd name="connsiteY6" fmla="*/ 1132236 h 1132236"/>
              <a:gd name="connsiteX7" fmla="*/ 0 w 1047166"/>
              <a:gd name="connsiteY7" fmla="*/ 1045295 h 1132236"/>
              <a:gd name="connsiteX8" fmla="*/ 5397 w 1047166"/>
              <a:gd name="connsiteY8" fmla="*/ 938420 h 1132236"/>
              <a:gd name="connsiteX9" fmla="*/ 1045295 w 1047166"/>
              <a:gd name="connsiteY9" fmla="*/ 0 h 113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166" h="1132236">
                <a:moveTo>
                  <a:pt x="0" y="1045294"/>
                </a:moveTo>
                <a:lnTo>
                  <a:pt x="0" y="1045295"/>
                </a:lnTo>
                <a:lnTo>
                  <a:pt x="0" y="1045295"/>
                </a:lnTo>
                <a:close/>
                <a:moveTo>
                  <a:pt x="1045295" y="0"/>
                </a:moveTo>
                <a:lnTo>
                  <a:pt x="1047166" y="0"/>
                </a:lnTo>
                <a:lnTo>
                  <a:pt x="1047166" y="1132236"/>
                </a:lnTo>
                <a:lnTo>
                  <a:pt x="4390" y="1132236"/>
                </a:lnTo>
                <a:lnTo>
                  <a:pt x="0" y="1045295"/>
                </a:lnTo>
                <a:lnTo>
                  <a:pt x="5397" y="938420"/>
                </a:lnTo>
                <a:cubicBezTo>
                  <a:pt x="58927" y="411324"/>
                  <a:pt x="504076" y="0"/>
                  <a:pt x="104529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tIns="324000" rIns="0" bIns="47486" rtlCol="0" anchor="ctr">
            <a:normAutofit/>
          </a:bodyPr>
          <a:lstStyle/>
          <a:p>
            <a:pPr algn="ctr"/>
            <a:r>
              <a:rPr lang="en-US" sz="2800" b="1" dirty="0">
                <a:solidFill>
                  <a:srgbClr val="FFFFFF"/>
                </a:solidFill>
              </a:rPr>
              <a:t>01</a:t>
            </a:r>
          </a:p>
        </p:txBody>
      </p:sp>
      <p:sp>
        <p:nvSpPr>
          <p:cNvPr id="57" name="任意多边形: 形状 56"/>
          <p:cNvSpPr/>
          <p:nvPr>
            <p:custDataLst>
              <p:tags r:id="rId2"/>
            </p:custDataLst>
          </p:nvPr>
        </p:nvSpPr>
        <p:spPr>
          <a:xfrm>
            <a:off x="695643" y="1288733"/>
            <a:ext cx="5197663" cy="1529474"/>
          </a:xfrm>
          <a:custGeom>
            <a:avLst/>
            <a:gdLst>
              <a:gd name="connsiteX0" fmla="*/ 133648 w 5197663"/>
              <a:gd name="connsiteY0" fmla="*/ 54697 h 1529474"/>
              <a:gd name="connsiteX1" fmla="*/ 59477 w 5197663"/>
              <a:gd name="connsiteY1" fmla="*/ 128868 h 1529474"/>
              <a:gd name="connsiteX2" fmla="*/ 59477 w 5197663"/>
              <a:gd name="connsiteY2" fmla="*/ 1400606 h 1529474"/>
              <a:gd name="connsiteX3" fmla="*/ 133648 w 5197663"/>
              <a:gd name="connsiteY3" fmla="*/ 1474777 h 1529474"/>
              <a:gd name="connsiteX4" fmla="*/ 5064014 w 5197663"/>
              <a:gd name="connsiteY4" fmla="*/ 1474777 h 1529474"/>
              <a:gd name="connsiteX5" fmla="*/ 5138185 w 5197663"/>
              <a:gd name="connsiteY5" fmla="*/ 1400606 h 1529474"/>
              <a:gd name="connsiteX6" fmla="*/ 5138185 w 5197663"/>
              <a:gd name="connsiteY6" fmla="*/ 128868 h 1529474"/>
              <a:gd name="connsiteX7" fmla="*/ 5064014 w 5197663"/>
              <a:gd name="connsiteY7" fmla="*/ 54697 h 1529474"/>
              <a:gd name="connsiteX8" fmla="*/ 81720 w 5197663"/>
              <a:gd name="connsiteY8" fmla="*/ 0 h 1529474"/>
              <a:gd name="connsiteX9" fmla="*/ 5115943 w 5197663"/>
              <a:gd name="connsiteY9" fmla="*/ 0 h 1529474"/>
              <a:gd name="connsiteX10" fmla="*/ 5197663 w 5197663"/>
              <a:gd name="connsiteY10" fmla="*/ 81720 h 1529474"/>
              <a:gd name="connsiteX11" fmla="*/ 5197663 w 5197663"/>
              <a:gd name="connsiteY11" fmla="*/ 1447754 h 1529474"/>
              <a:gd name="connsiteX12" fmla="*/ 5115943 w 5197663"/>
              <a:gd name="connsiteY12" fmla="*/ 1529474 h 1529474"/>
              <a:gd name="connsiteX13" fmla="*/ 81720 w 5197663"/>
              <a:gd name="connsiteY13" fmla="*/ 1529474 h 1529474"/>
              <a:gd name="connsiteX14" fmla="*/ 0 w 5197663"/>
              <a:gd name="connsiteY14" fmla="*/ 1447754 h 1529474"/>
              <a:gd name="connsiteX15" fmla="*/ 0 w 5197663"/>
              <a:gd name="connsiteY15" fmla="*/ 81720 h 1529474"/>
              <a:gd name="connsiteX16" fmla="*/ 81720 w 5197663"/>
              <a:gd name="connsiteY16" fmla="*/ 0 h 15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97663" h="1529474">
                <a:moveTo>
                  <a:pt x="133648" y="54697"/>
                </a:moveTo>
                <a:cubicBezTo>
                  <a:pt x="92684" y="54697"/>
                  <a:pt x="59477" y="87904"/>
                  <a:pt x="59477" y="128868"/>
                </a:cubicBezTo>
                <a:lnTo>
                  <a:pt x="59477" y="1400606"/>
                </a:lnTo>
                <a:cubicBezTo>
                  <a:pt x="59477" y="1441570"/>
                  <a:pt x="92684" y="1474777"/>
                  <a:pt x="133648" y="1474777"/>
                </a:cubicBezTo>
                <a:lnTo>
                  <a:pt x="5064014" y="1474777"/>
                </a:lnTo>
                <a:cubicBezTo>
                  <a:pt x="5104978" y="1474777"/>
                  <a:pt x="5138185" y="1441570"/>
                  <a:pt x="5138185" y="1400606"/>
                </a:cubicBezTo>
                <a:lnTo>
                  <a:pt x="5138185" y="128868"/>
                </a:lnTo>
                <a:cubicBezTo>
                  <a:pt x="5138185" y="87904"/>
                  <a:pt x="5104978" y="54697"/>
                  <a:pt x="5064014" y="54697"/>
                </a:cubicBezTo>
                <a:close/>
                <a:moveTo>
                  <a:pt x="81720" y="0"/>
                </a:moveTo>
                <a:lnTo>
                  <a:pt x="5115943" y="0"/>
                </a:lnTo>
                <a:cubicBezTo>
                  <a:pt x="5161076" y="0"/>
                  <a:pt x="5197663" y="36587"/>
                  <a:pt x="5197663" y="81720"/>
                </a:cubicBezTo>
                <a:lnTo>
                  <a:pt x="5197663" y="1447754"/>
                </a:lnTo>
                <a:cubicBezTo>
                  <a:pt x="5197663" y="1492887"/>
                  <a:pt x="5161076" y="1529474"/>
                  <a:pt x="5115943" y="1529474"/>
                </a:cubicBezTo>
                <a:lnTo>
                  <a:pt x="81720" y="1529474"/>
                </a:lnTo>
                <a:cubicBezTo>
                  <a:pt x="36587" y="1529474"/>
                  <a:pt x="0" y="1492887"/>
                  <a:pt x="0" y="1447754"/>
                </a:cubicBezTo>
                <a:lnTo>
                  <a:pt x="0" y="81720"/>
                </a:lnTo>
                <a:cubicBezTo>
                  <a:pt x="0" y="36587"/>
                  <a:pt x="36587" y="0"/>
                  <a:pt x="8172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322371" tIns="177358" rIns="1253264" bIns="177357" rtlCol="0" anchor="ctr">
            <a:normAutofit/>
          </a:bodyPr>
          <a:lstStyle/>
          <a:p>
            <a:pPr>
              <a:lnSpc>
                <a:spcPct val="150000"/>
              </a:lnSpc>
            </a:pPr>
            <a:r>
              <a:rPr lang="en-US" altLang="en-US" sz="1300" b="1" dirty="0">
                <a:solidFill>
                  <a:schemeClr val="tx1">
                    <a:lumMod val="85000"/>
                    <a:lumOff val="15000"/>
                  </a:schemeClr>
                </a:solidFill>
              </a:rPr>
              <a:t>Hyperparameter tuning boosts ML precision</a:t>
            </a:r>
            <a:r>
              <a:rPr lang="en-US" altLang="en-US" sz="1300" dirty="0">
                <a:solidFill>
                  <a:schemeClr val="tx1">
                    <a:lumMod val="85000"/>
                    <a:lumOff val="15000"/>
                  </a:schemeClr>
                </a:solidFill>
              </a:rPr>
              <a:t> - Enhances classification accuracy for blood transfusion services.</a:t>
            </a:r>
          </a:p>
        </p:txBody>
      </p:sp>
      <p:sp>
        <p:nvSpPr>
          <p:cNvPr id="62" name="任意多边形: 形状 61"/>
          <p:cNvSpPr/>
          <p:nvPr>
            <p:custDataLst>
              <p:tags r:id="rId3"/>
            </p:custDataLst>
          </p:nvPr>
        </p:nvSpPr>
        <p:spPr>
          <a:xfrm>
            <a:off x="4962208" y="3591878"/>
            <a:ext cx="888138" cy="889200"/>
          </a:xfrm>
          <a:custGeom>
            <a:avLst/>
            <a:gdLst>
              <a:gd name="connsiteX0" fmla="*/ 0 w 1047166"/>
              <a:gd name="connsiteY0" fmla="*/ 1045294 h 1132236"/>
              <a:gd name="connsiteX1" fmla="*/ 0 w 1047166"/>
              <a:gd name="connsiteY1" fmla="*/ 1045295 h 1132236"/>
              <a:gd name="connsiteX2" fmla="*/ 0 w 1047166"/>
              <a:gd name="connsiteY2" fmla="*/ 1045295 h 1132236"/>
              <a:gd name="connsiteX3" fmla="*/ 1045295 w 1047166"/>
              <a:gd name="connsiteY3" fmla="*/ 0 h 1132236"/>
              <a:gd name="connsiteX4" fmla="*/ 1047166 w 1047166"/>
              <a:gd name="connsiteY4" fmla="*/ 0 h 1132236"/>
              <a:gd name="connsiteX5" fmla="*/ 1047166 w 1047166"/>
              <a:gd name="connsiteY5" fmla="*/ 1132236 h 1132236"/>
              <a:gd name="connsiteX6" fmla="*/ 4390 w 1047166"/>
              <a:gd name="connsiteY6" fmla="*/ 1132236 h 1132236"/>
              <a:gd name="connsiteX7" fmla="*/ 0 w 1047166"/>
              <a:gd name="connsiteY7" fmla="*/ 1045295 h 1132236"/>
              <a:gd name="connsiteX8" fmla="*/ 5397 w 1047166"/>
              <a:gd name="connsiteY8" fmla="*/ 938420 h 1132236"/>
              <a:gd name="connsiteX9" fmla="*/ 1045295 w 1047166"/>
              <a:gd name="connsiteY9" fmla="*/ 0 h 113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166" h="1132236">
                <a:moveTo>
                  <a:pt x="0" y="1045294"/>
                </a:moveTo>
                <a:lnTo>
                  <a:pt x="0" y="1045295"/>
                </a:lnTo>
                <a:lnTo>
                  <a:pt x="0" y="1045295"/>
                </a:lnTo>
                <a:close/>
                <a:moveTo>
                  <a:pt x="1045295" y="0"/>
                </a:moveTo>
                <a:lnTo>
                  <a:pt x="1047166" y="0"/>
                </a:lnTo>
                <a:lnTo>
                  <a:pt x="1047166" y="1132236"/>
                </a:lnTo>
                <a:lnTo>
                  <a:pt x="4390" y="1132236"/>
                </a:lnTo>
                <a:lnTo>
                  <a:pt x="0" y="1045295"/>
                </a:lnTo>
                <a:lnTo>
                  <a:pt x="5397" y="938420"/>
                </a:lnTo>
                <a:cubicBezTo>
                  <a:pt x="58927" y="411324"/>
                  <a:pt x="504076" y="0"/>
                  <a:pt x="104529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tIns="324000" rIns="0" bIns="47486" rtlCol="0" anchor="ctr">
            <a:normAutofit/>
          </a:bodyPr>
          <a:lstStyle/>
          <a:p>
            <a:pPr algn="ctr"/>
            <a:r>
              <a:rPr lang="en-US" sz="2800" b="1" dirty="0">
                <a:solidFill>
                  <a:srgbClr val="FFFFFF"/>
                </a:solidFill>
              </a:rPr>
              <a:t>03</a:t>
            </a:r>
          </a:p>
        </p:txBody>
      </p:sp>
      <p:sp>
        <p:nvSpPr>
          <p:cNvPr id="65" name="任意多边形: 形状 64"/>
          <p:cNvSpPr/>
          <p:nvPr>
            <p:custDataLst>
              <p:tags r:id="rId4"/>
            </p:custDataLst>
          </p:nvPr>
        </p:nvSpPr>
        <p:spPr>
          <a:xfrm>
            <a:off x="695643" y="2951798"/>
            <a:ext cx="5197663" cy="1529474"/>
          </a:xfrm>
          <a:custGeom>
            <a:avLst/>
            <a:gdLst>
              <a:gd name="connsiteX0" fmla="*/ 133648 w 5197663"/>
              <a:gd name="connsiteY0" fmla="*/ 54697 h 1529474"/>
              <a:gd name="connsiteX1" fmla="*/ 59477 w 5197663"/>
              <a:gd name="connsiteY1" fmla="*/ 128868 h 1529474"/>
              <a:gd name="connsiteX2" fmla="*/ 59477 w 5197663"/>
              <a:gd name="connsiteY2" fmla="*/ 1400606 h 1529474"/>
              <a:gd name="connsiteX3" fmla="*/ 133648 w 5197663"/>
              <a:gd name="connsiteY3" fmla="*/ 1474777 h 1529474"/>
              <a:gd name="connsiteX4" fmla="*/ 5064014 w 5197663"/>
              <a:gd name="connsiteY4" fmla="*/ 1474777 h 1529474"/>
              <a:gd name="connsiteX5" fmla="*/ 5138185 w 5197663"/>
              <a:gd name="connsiteY5" fmla="*/ 1400606 h 1529474"/>
              <a:gd name="connsiteX6" fmla="*/ 5138185 w 5197663"/>
              <a:gd name="connsiteY6" fmla="*/ 128868 h 1529474"/>
              <a:gd name="connsiteX7" fmla="*/ 5064014 w 5197663"/>
              <a:gd name="connsiteY7" fmla="*/ 54697 h 1529474"/>
              <a:gd name="connsiteX8" fmla="*/ 81720 w 5197663"/>
              <a:gd name="connsiteY8" fmla="*/ 0 h 1529474"/>
              <a:gd name="connsiteX9" fmla="*/ 5115943 w 5197663"/>
              <a:gd name="connsiteY9" fmla="*/ 0 h 1529474"/>
              <a:gd name="connsiteX10" fmla="*/ 5197663 w 5197663"/>
              <a:gd name="connsiteY10" fmla="*/ 81720 h 1529474"/>
              <a:gd name="connsiteX11" fmla="*/ 5197663 w 5197663"/>
              <a:gd name="connsiteY11" fmla="*/ 1447754 h 1529474"/>
              <a:gd name="connsiteX12" fmla="*/ 5115943 w 5197663"/>
              <a:gd name="connsiteY12" fmla="*/ 1529474 h 1529474"/>
              <a:gd name="connsiteX13" fmla="*/ 81720 w 5197663"/>
              <a:gd name="connsiteY13" fmla="*/ 1529474 h 1529474"/>
              <a:gd name="connsiteX14" fmla="*/ 0 w 5197663"/>
              <a:gd name="connsiteY14" fmla="*/ 1447754 h 1529474"/>
              <a:gd name="connsiteX15" fmla="*/ 0 w 5197663"/>
              <a:gd name="connsiteY15" fmla="*/ 81720 h 1529474"/>
              <a:gd name="connsiteX16" fmla="*/ 81720 w 5197663"/>
              <a:gd name="connsiteY16" fmla="*/ 0 h 15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97663" h="1529474">
                <a:moveTo>
                  <a:pt x="133648" y="54697"/>
                </a:moveTo>
                <a:cubicBezTo>
                  <a:pt x="92684" y="54697"/>
                  <a:pt x="59477" y="87904"/>
                  <a:pt x="59477" y="128868"/>
                </a:cubicBezTo>
                <a:lnTo>
                  <a:pt x="59477" y="1400606"/>
                </a:lnTo>
                <a:cubicBezTo>
                  <a:pt x="59477" y="1441570"/>
                  <a:pt x="92684" y="1474777"/>
                  <a:pt x="133648" y="1474777"/>
                </a:cubicBezTo>
                <a:lnTo>
                  <a:pt x="5064014" y="1474777"/>
                </a:lnTo>
                <a:cubicBezTo>
                  <a:pt x="5104978" y="1474777"/>
                  <a:pt x="5138185" y="1441570"/>
                  <a:pt x="5138185" y="1400606"/>
                </a:cubicBezTo>
                <a:lnTo>
                  <a:pt x="5138185" y="128868"/>
                </a:lnTo>
                <a:cubicBezTo>
                  <a:pt x="5138185" y="87904"/>
                  <a:pt x="5104978" y="54697"/>
                  <a:pt x="5064014" y="54697"/>
                </a:cubicBezTo>
                <a:close/>
                <a:moveTo>
                  <a:pt x="81720" y="0"/>
                </a:moveTo>
                <a:lnTo>
                  <a:pt x="5115943" y="0"/>
                </a:lnTo>
                <a:cubicBezTo>
                  <a:pt x="5161076" y="0"/>
                  <a:pt x="5197663" y="36587"/>
                  <a:pt x="5197663" y="81720"/>
                </a:cubicBezTo>
                <a:lnTo>
                  <a:pt x="5197663" y="1447754"/>
                </a:lnTo>
                <a:cubicBezTo>
                  <a:pt x="5197663" y="1492887"/>
                  <a:pt x="5161076" y="1529474"/>
                  <a:pt x="5115943" y="1529474"/>
                </a:cubicBezTo>
                <a:lnTo>
                  <a:pt x="81720" y="1529474"/>
                </a:lnTo>
                <a:cubicBezTo>
                  <a:pt x="36587" y="1529474"/>
                  <a:pt x="0" y="1492887"/>
                  <a:pt x="0" y="1447754"/>
                </a:cubicBezTo>
                <a:lnTo>
                  <a:pt x="0" y="81720"/>
                </a:lnTo>
                <a:cubicBezTo>
                  <a:pt x="0" y="36587"/>
                  <a:pt x="36587" y="0"/>
                  <a:pt x="8172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322371" tIns="177358" rIns="1253264" bIns="177357" rtlCol="0" anchor="ctr">
            <a:normAutofit/>
          </a:bodyPr>
          <a:lstStyle/>
          <a:p>
            <a:pPr>
              <a:lnSpc>
                <a:spcPct val="150000"/>
              </a:lnSpc>
            </a:pPr>
            <a:r>
              <a:rPr lang="en-US" altLang="en-US" sz="1300" b="1" dirty="0">
                <a:solidFill>
                  <a:schemeClr val="tx1">
                    <a:lumMod val="85000"/>
                    <a:lumOff val="15000"/>
                  </a:schemeClr>
                </a:solidFill>
              </a:rPr>
              <a:t>Balance is crucial </a:t>
            </a:r>
            <a:r>
              <a:rPr lang="en-US" altLang="en-US" sz="1300" dirty="0">
                <a:solidFill>
                  <a:schemeClr val="tx1">
                    <a:lumMod val="85000"/>
                    <a:lumOff val="15000"/>
                  </a:schemeClr>
                </a:solidFill>
              </a:rPr>
              <a:t>- Optimal models maintain both accuracy and generalization without over-specializing.</a:t>
            </a:r>
          </a:p>
        </p:txBody>
      </p:sp>
      <p:sp>
        <p:nvSpPr>
          <p:cNvPr id="66" name="任意多边形: 形状 65"/>
          <p:cNvSpPr/>
          <p:nvPr>
            <p:custDataLst>
              <p:tags r:id="rId5"/>
            </p:custDataLst>
          </p:nvPr>
        </p:nvSpPr>
        <p:spPr>
          <a:xfrm>
            <a:off x="4962208" y="5254943"/>
            <a:ext cx="888138" cy="889200"/>
          </a:xfrm>
          <a:custGeom>
            <a:avLst/>
            <a:gdLst>
              <a:gd name="connsiteX0" fmla="*/ 0 w 1047166"/>
              <a:gd name="connsiteY0" fmla="*/ 1045294 h 1132236"/>
              <a:gd name="connsiteX1" fmla="*/ 0 w 1047166"/>
              <a:gd name="connsiteY1" fmla="*/ 1045295 h 1132236"/>
              <a:gd name="connsiteX2" fmla="*/ 0 w 1047166"/>
              <a:gd name="connsiteY2" fmla="*/ 1045295 h 1132236"/>
              <a:gd name="connsiteX3" fmla="*/ 1045295 w 1047166"/>
              <a:gd name="connsiteY3" fmla="*/ 0 h 1132236"/>
              <a:gd name="connsiteX4" fmla="*/ 1047166 w 1047166"/>
              <a:gd name="connsiteY4" fmla="*/ 0 h 1132236"/>
              <a:gd name="connsiteX5" fmla="*/ 1047166 w 1047166"/>
              <a:gd name="connsiteY5" fmla="*/ 1132236 h 1132236"/>
              <a:gd name="connsiteX6" fmla="*/ 4390 w 1047166"/>
              <a:gd name="connsiteY6" fmla="*/ 1132236 h 1132236"/>
              <a:gd name="connsiteX7" fmla="*/ 0 w 1047166"/>
              <a:gd name="connsiteY7" fmla="*/ 1045295 h 1132236"/>
              <a:gd name="connsiteX8" fmla="*/ 5397 w 1047166"/>
              <a:gd name="connsiteY8" fmla="*/ 938420 h 1132236"/>
              <a:gd name="connsiteX9" fmla="*/ 1045295 w 1047166"/>
              <a:gd name="connsiteY9" fmla="*/ 0 h 113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166" h="1132236">
                <a:moveTo>
                  <a:pt x="0" y="1045294"/>
                </a:moveTo>
                <a:lnTo>
                  <a:pt x="0" y="1045295"/>
                </a:lnTo>
                <a:lnTo>
                  <a:pt x="0" y="1045295"/>
                </a:lnTo>
                <a:close/>
                <a:moveTo>
                  <a:pt x="1045295" y="0"/>
                </a:moveTo>
                <a:lnTo>
                  <a:pt x="1047166" y="0"/>
                </a:lnTo>
                <a:lnTo>
                  <a:pt x="1047166" y="1132236"/>
                </a:lnTo>
                <a:lnTo>
                  <a:pt x="4390" y="1132236"/>
                </a:lnTo>
                <a:lnTo>
                  <a:pt x="0" y="1045295"/>
                </a:lnTo>
                <a:lnTo>
                  <a:pt x="5397" y="938420"/>
                </a:lnTo>
                <a:cubicBezTo>
                  <a:pt x="58927" y="411324"/>
                  <a:pt x="504076" y="0"/>
                  <a:pt x="104529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tIns="324000" rIns="0" bIns="47486" rtlCol="0" anchor="ctr">
            <a:normAutofit/>
          </a:bodyPr>
          <a:lstStyle/>
          <a:p>
            <a:pPr algn="ctr"/>
            <a:r>
              <a:rPr lang="en-US" sz="2800" b="1" dirty="0">
                <a:solidFill>
                  <a:srgbClr val="FFFFFF"/>
                </a:solidFill>
              </a:rPr>
              <a:t>05</a:t>
            </a:r>
          </a:p>
        </p:txBody>
      </p:sp>
      <p:sp>
        <p:nvSpPr>
          <p:cNvPr id="69" name="任意多边形: 形状 68"/>
          <p:cNvSpPr/>
          <p:nvPr>
            <p:custDataLst>
              <p:tags r:id="rId6"/>
            </p:custDataLst>
          </p:nvPr>
        </p:nvSpPr>
        <p:spPr>
          <a:xfrm>
            <a:off x="695643" y="4615498"/>
            <a:ext cx="5197663" cy="1529474"/>
          </a:xfrm>
          <a:custGeom>
            <a:avLst/>
            <a:gdLst>
              <a:gd name="connsiteX0" fmla="*/ 133648 w 5197663"/>
              <a:gd name="connsiteY0" fmla="*/ 54697 h 1529474"/>
              <a:gd name="connsiteX1" fmla="*/ 59477 w 5197663"/>
              <a:gd name="connsiteY1" fmla="*/ 128868 h 1529474"/>
              <a:gd name="connsiteX2" fmla="*/ 59477 w 5197663"/>
              <a:gd name="connsiteY2" fmla="*/ 1400606 h 1529474"/>
              <a:gd name="connsiteX3" fmla="*/ 133648 w 5197663"/>
              <a:gd name="connsiteY3" fmla="*/ 1474777 h 1529474"/>
              <a:gd name="connsiteX4" fmla="*/ 5064014 w 5197663"/>
              <a:gd name="connsiteY4" fmla="*/ 1474777 h 1529474"/>
              <a:gd name="connsiteX5" fmla="*/ 5138185 w 5197663"/>
              <a:gd name="connsiteY5" fmla="*/ 1400606 h 1529474"/>
              <a:gd name="connsiteX6" fmla="*/ 5138185 w 5197663"/>
              <a:gd name="connsiteY6" fmla="*/ 128868 h 1529474"/>
              <a:gd name="connsiteX7" fmla="*/ 5064014 w 5197663"/>
              <a:gd name="connsiteY7" fmla="*/ 54697 h 1529474"/>
              <a:gd name="connsiteX8" fmla="*/ 81720 w 5197663"/>
              <a:gd name="connsiteY8" fmla="*/ 0 h 1529474"/>
              <a:gd name="connsiteX9" fmla="*/ 5115943 w 5197663"/>
              <a:gd name="connsiteY9" fmla="*/ 0 h 1529474"/>
              <a:gd name="connsiteX10" fmla="*/ 5197663 w 5197663"/>
              <a:gd name="connsiteY10" fmla="*/ 81720 h 1529474"/>
              <a:gd name="connsiteX11" fmla="*/ 5197663 w 5197663"/>
              <a:gd name="connsiteY11" fmla="*/ 1447754 h 1529474"/>
              <a:gd name="connsiteX12" fmla="*/ 5115943 w 5197663"/>
              <a:gd name="connsiteY12" fmla="*/ 1529474 h 1529474"/>
              <a:gd name="connsiteX13" fmla="*/ 81720 w 5197663"/>
              <a:gd name="connsiteY13" fmla="*/ 1529474 h 1529474"/>
              <a:gd name="connsiteX14" fmla="*/ 0 w 5197663"/>
              <a:gd name="connsiteY14" fmla="*/ 1447754 h 1529474"/>
              <a:gd name="connsiteX15" fmla="*/ 0 w 5197663"/>
              <a:gd name="connsiteY15" fmla="*/ 81720 h 1529474"/>
              <a:gd name="connsiteX16" fmla="*/ 81720 w 5197663"/>
              <a:gd name="connsiteY16" fmla="*/ 0 h 15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97663" h="1529474">
                <a:moveTo>
                  <a:pt x="133648" y="54697"/>
                </a:moveTo>
                <a:cubicBezTo>
                  <a:pt x="92684" y="54697"/>
                  <a:pt x="59477" y="87904"/>
                  <a:pt x="59477" y="128868"/>
                </a:cubicBezTo>
                <a:lnTo>
                  <a:pt x="59477" y="1400606"/>
                </a:lnTo>
                <a:cubicBezTo>
                  <a:pt x="59477" y="1441570"/>
                  <a:pt x="92684" y="1474777"/>
                  <a:pt x="133648" y="1474777"/>
                </a:cubicBezTo>
                <a:lnTo>
                  <a:pt x="5064014" y="1474777"/>
                </a:lnTo>
                <a:cubicBezTo>
                  <a:pt x="5104978" y="1474777"/>
                  <a:pt x="5138185" y="1441570"/>
                  <a:pt x="5138185" y="1400606"/>
                </a:cubicBezTo>
                <a:lnTo>
                  <a:pt x="5138185" y="128868"/>
                </a:lnTo>
                <a:cubicBezTo>
                  <a:pt x="5138185" y="87904"/>
                  <a:pt x="5104978" y="54697"/>
                  <a:pt x="5064014" y="54697"/>
                </a:cubicBezTo>
                <a:close/>
                <a:moveTo>
                  <a:pt x="81720" y="0"/>
                </a:moveTo>
                <a:lnTo>
                  <a:pt x="5115943" y="0"/>
                </a:lnTo>
                <a:cubicBezTo>
                  <a:pt x="5161076" y="0"/>
                  <a:pt x="5197663" y="36587"/>
                  <a:pt x="5197663" y="81720"/>
                </a:cubicBezTo>
                <a:lnTo>
                  <a:pt x="5197663" y="1447754"/>
                </a:lnTo>
                <a:cubicBezTo>
                  <a:pt x="5197663" y="1492887"/>
                  <a:pt x="5161076" y="1529474"/>
                  <a:pt x="5115943" y="1529474"/>
                </a:cubicBezTo>
                <a:lnTo>
                  <a:pt x="81720" y="1529474"/>
                </a:lnTo>
                <a:cubicBezTo>
                  <a:pt x="36587" y="1529474"/>
                  <a:pt x="0" y="1492887"/>
                  <a:pt x="0" y="1447754"/>
                </a:cubicBezTo>
                <a:lnTo>
                  <a:pt x="0" y="81720"/>
                </a:lnTo>
                <a:cubicBezTo>
                  <a:pt x="0" y="36587"/>
                  <a:pt x="36587" y="0"/>
                  <a:pt x="8172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322371" tIns="177358" rIns="1253264" bIns="177357" rtlCol="0" anchor="ctr">
            <a:normAutofit/>
          </a:bodyPr>
          <a:lstStyle/>
          <a:p>
            <a:pPr>
              <a:lnSpc>
                <a:spcPct val="150000"/>
              </a:lnSpc>
            </a:pPr>
            <a:r>
              <a:rPr lang="en-US" altLang="en-US" sz="1300" b="1" dirty="0">
                <a:solidFill>
                  <a:schemeClr val="tx1">
                    <a:lumMod val="85000"/>
                    <a:lumOff val="15000"/>
                  </a:schemeClr>
                </a:solidFill>
              </a:rPr>
              <a:t>Faster loan processing</a:t>
            </a:r>
            <a:r>
              <a:rPr lang="en-US" altLang="en-US" sz="1300" dirty="0">
                <a:solidFill>
                  <a:schemeClr val="tx1">
                    <a:lumMod val="85000"/>
                    <a:lumOff val="15000"/>
                  </a:schemeClr>
                </a:solidFill>
              </a:rPr>
              <a:t> - ML enables quick, automated application evaluations.</a:t>
            </a:r>
          </a:p>
        </p:txBody>
      </p:sp>
      <p:sp>
        <p:nvSpPr>
          <p:cNvPr id="92" name="任意多边形: 形状 91"/>
          <p:cNvSpPr/>
          <p:nvPr>
            <p:custDataLst>
              <p:tags r:id="rId7"/>
            </p:custDataLst>
          </p:nvPr>
        </p:nvSpPr>
        <p:spPr>
          <a:xfrm flipH="1">
            <a:off x="6341428" y="1918018"/>
            <a:ext cx="888137" cy="889200"/>
          </a:xfrm>
          <a:custGeom>
            <a:avLst/>
            <a:gdLst>
              <a:gd name="connsiteX0" fmla="*/ 0 w 1047166"/>
              <a:gd name="connsiteY0" fmla="*/ 1045294 h 1132236"/>
              <a:gd name="connsiteX1" fmla="*/ 0 w 1047166"/>
              <a:gd name="connsiteY1" fmla="*/ 1045295 h 1132236"/>
              <a:gd name="connsiteX2" fmla="*/ 0 w 1047166"/>
              <a:gd name="connsiteY2" fmla="*/ 1045295 h 1132236"/>
              <a:gd name="connsiteX3" fmla="*/ 1045295 w 1047166"/>
              <a:gd name="connsiteY3" fmla="*/ 0 h 1132236"/>
              <a:gd name="connsiteX4" fmla="*/ 1047166 w 1047166"/>
              <a:gd name="connsiteY4" fmla="*/ 0 h 1132236"/>
              <a:gd name="connsiteX5" fmla="*/ 1047166 w 1047166"/>
              <a:gd name="connsiteY5" fmla="*/ 1132236 h 1132236"/>
              <a:gd name="connsiteX6" fmla="*/ 4390 w 1047166"/>
              <a:gd name="connsiteY6" fmla="*/ 1132236 h 1132236"/>
              <a:gd name="connsiteX7" fmla="*/ 0 w 1047166"/>
              <a:gd name="connsiteY7" fmla="*/ 1045295 h 1132236"/>
              <a:gd name="connsiteX8" fmla="*/ 5397 w 1047166"/>
              <a:gd name="connsiteY8" fmla="*/ 938420 h 1132236"/>
              <a:gd name="connsiteX9" fmla="*/ 1045295 w 1047166"/>
              <a:gd name="connsiteY9" fmla="*/ 0 h 113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166" h="1132236">
                <a:moveTo>
                  <a:pt x="0" y="1045294"/>
                </a:moveTo>
                <a:lnTo>
                  <a:pt x="0" y="1045295"/>
                </a:lnTo>
                <a:lnTo>
                  <a:pt x="0" y="1045295"/>
                </a:lnTo>
                <a:close/>
                <a:moveTo>
                  <a:pt x="1045295" y="0"/>
                </a:moveTo>
                <a:lnTo>
                  <a:pt x="1047166" y="0"/>
                </a:lnTo>
                <a:lnTo>
                  <a:pt x="1047166" y="1132236"/>
                </a:lnTo>
                <a:lnTo>
                  <a:pt x="4390" y="1132236"/>
                </a:lnTo>
                <a:lnTo>
                  <a:pt x="0" y="1045295"/>
                </a:lnTo>
                <a:lnTo>
                  <a:pt x="5397" y="938420"/>
                </a:lnTo>
                <a:cubicBezTo>
                  <a:pt x="58927" y="411324"/>
                  <a:pt x="504076" y="0"/>
                  <a:pt x="104529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24000" rIns="144000" bIns="47486" rtlCol="0" anchor="ctr">
            <a:normAutofit/>
          </a:bodyPr>
          <a:lstStyle/>
          <a:p>
            <a:pPr algn="ctr"/>
            <a:r>
              <a:rPr lang="en-US" sz="2800" b="1" dirty="0">
                <a:solidFill>
                  <a:srgbClr val="FFFFFF"/>
                </a:solidFill>
              </a:rPr>
              <a:t>02</a:t>
            </a:r>
          </a:p>
        </p:txBody>
      </p:sp>
      <p:sp>
        <p:nvSpPr>
          <p:cNvPr id="95" name="任意多边形: 形状 94"/>
          <p:cNvSpPr/>
          <p:nvPr>
            <p:custDataLst>
              <p:tags r:id="rId8"/>
            </p:custDataLst>
          </p:nvPr>
        </p:nvSpPr>
        <p:spPr>
          <a:xfrm flipH="1">
            <a:off x="6298883" y="1288733"/>
            <a:ext cx="5197663" cy="1529474"/>
          </a:xfrm>
          <a:custGeom>
            <a:avLst/>
            <a:gdLst>
              <a:gd name="connsiteX0" fmla="*/ 133648 w 5197663"/>
              <a:gd name="connsiteY0" fmla="*/ 54697 h 1529474"/>
              <a:gd name="connsiteX1" fmla="*/ 59477 w 5197663"/>
              <a:gd name="connsiteY1" fmla="*/ 128868 h 1529474"/>
              <a:gd name="connsiteX2" fmla="*/ 59477 w 5197663"/>
              <a:gd name="connsiteY2" fmla="*/ 1400606 h 1529474"/>
              <a:gd name="connsiteX3" fmla="*/ 133648 w 5197663"/>
              <a:gd name="connsiteY3" fmla="*/ 1474777 h 1529474"/>
              <a:gd name="connsiteX4" fmla="*/ 5064014 w 5197663"/>
              <a:gd name="connsiteY4" fmla="*/ 1474777 h 1529474"/>
              <a:gd name="connsiteX5" fmla="*/ 5138185 w 5197663"/>
              <a:gd name="connsiteY5" fmla="*/ 1400606 h 1529474"/>
              <a:gd name="connsiteX6" fmla="*/ 5138185 w 5197663"/>
              <a:gd name="connsiteY6" fmla="*/ 128868 h 1529474"/>
              <a:gd name="connsiteX7" fmla="*/ 5064014 w 5197663"/>
              <a:gd name="connsiteY7" fmla="*/ 54697 h 1529474"/>
              <a:gd name="connsiteX8" fmla="*/ 81720 w 5197663"/>
              <a:gd name="connsiteY8" fmla="*/ 0 h 1529474"/>
              <a:gd name="connsiteX9" fmla="*/ 5115943 w 5197663"/>
              <a:gd name="connsiteY9" fmla="*/ 0 h 1529474"/>
              <a:gd name="connsiteX10" fmla="*/ 5197663 w 5197663"/>
              <a:gd name="connsiteY10" fmla="*/ 81720 h 1529474"/>
              <a:gd name="connsiteX11" fmla="*/ 5197663 w 5197663"/>
              <a:gd name="connsiteY11" fmla="*/ 1447754 h 1529474"/>
              <a:gd name="connsiteX12" fmla="*/ 5115943 w 5197663"/>
              <a:gd name="connsiteY12" fmla="*/ 1529474 h 1529474"/>
              <a:gd name="connsiteX13" fmla="*/ 81720 w 5197663"/>
              <a:gd name="connsiteY13" fmla="*/ 1529474 h 1529474"/>
              <a:gd name="connsiteX14" fmla="*/ 0 w 5197663"/>
              <a:gd name="connsiteY14" fmla="*/ 1447754 h 1529474"/>
              <a:gd name="connsiteX15" fmla="*/ 0 w 5197663"/>
              <a:gd name="connsiteY15" fmla="*/ 81720 h 1529474"/>
              <a:gd name="connsiteX16" fmla="*/ 81720 w 5197663"/>
              <a:gd name="connsiteY16" fmla="*/ 0 h 15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97663" h="1529474">
                <a:moveTo>
                  <a:pt x="133648" y="54697"/>
                </a:moveTo>
                <a:cubicBezTo>
                  <a:pt x="92684" y="54697"/>
                  <a:pt x="59477" y="87904"/>
                  <a:pt x="59477" y="128868"/>
                </a:cubicBezTo>
                <a:lnTo>
                  <a:pt x="59477" y="1400606"/>
                </a:lnTo>
                <a:cubicBezTo>
                  <a:pt x="59477" y="1441570"/>
                  <a:pt x="92684" y="1474777"/>
                  <a:pt x="133648" y="1474777"/>
                </a:cubicBezTo>
                <a:lnTo>
                  <a:pt x="5064014" y="1474777"/>
                </a:lnTo>
                <a:cubicBezTo>
                  <a:pt x="5104978" y="1474777"/>
                  <a:pt x="5138185" y="1441570"/>
                  <a:pt x="5138185" y="1400606"/>
                </a:cubicBezTo>
                <a:lnTo>
                  <a:pt x="5138185" y="128868"/>
                </a:lnTo>
                <a:cubicBezTo>
                  <a:pt x="5138185" y="87904"/>
                  <a:pt x="5104978" y="54697"/>
                  <a:pt x="5064014" y="54697"/>
                </a:cubicBezTo>
                <a:close/>
                <a:moveTo>
                  <a:pt x="81720" y="0"/>
                </a:moveTo>
                <a:lnTo>
                  <a:pt x="5115943" y="0"/>
                </a:lnTo>
                <a:cubicBezTo>
                  <a:pt x="5161076" y="0"/>
                  <a:pt x="5197663" y="36587"/>
                  <a:pt x="5197663" y="81720"/>
                </a:cubicBezTo>
                <a:lnTo>
                  <a:pt x="5197663" y="1447754"/>
                </a:lnTo>
                <a:cubicBezTo>
                  <a:pt x="5197663" y="1492887"/>
                  <a:pt x="5161076" y="1529474"/>
                  <a:pt x="5115943" y="1529474"/>
                </a:cubicBezTo>
                <a:lnTo>
                  <a:pt x="81720" y="1529474"/>
                </a:lnTo>
                <a:cubicBezTo>
                  <a:pt x="36587" y="1529474"/>
                  <a:pt x="0" y="1492887"/>
                  <a:pt x="0" y="1447754"/>
                </a:cubicBezTo>
                <a:lnTo>
                  <a:pt x="0" y="81720"/>
                </a:lnTo>
                <a:cubicBezTo>
                  <a:pt x="0" y="36587"/>
                  <a:pt x="36587" y="0"/>
                  <a:pt x="8172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253264" tIns="177358" rIns="322370" bIns="177357" rtlCol="0" anchor="ctr">
            <a:normAutofit/>
          </a:bodyPr>
          <a:lstStyle/>
          <a:p>
            <a:pPr algn="r">
              <a:lnSpc>
                <a:spcPct val="150000"/>
              </a:lnSpc>
            </a:pPr>
            <a:r>
              <a:rPr lang="en-US" altLang="en-US" sz="1300" b="1" dirty="0">
                <a:solidFill>
                  <a:schemeClr val="tx1">
                    <a:lumMod val="85000"/>
                    <a:lumOff val="15000"/>
                  </a:schemeClr>
                </a:solidFill>
              </a:rPr>
              <a:t>Three optimization methods compared</a:t>
            </a:r>
            <a:r>
              <a:rPr lang="en-US" altLang="en-US" sz="1300" dirty="0">
                <a:solidFill>
                  <a:schemeClr val="tx1">
                    <a:lumMod val="85000"/>
                    <a:lumOff val="15000"/>
                  </a:schemeClr>
                </a:solidFill>
              </a:rPr>
              <a:t> - GridSearch CV (most compute-heavy), random search, and Bayesian optimization all improve results.</a:t>
            </a:r>
          </a:p>
        </p:txBody>
      </p:sp>
      <p:sp>
        <p:nvSpPr>
          <p:cNvPr id="96" name="任意多边形: 形状 95"/>
          <p:cNvSpPr/>
          <p:nvPr>
            <p:custDataLst>
              <p:tags r:id="rId9"/>
            </p:custDataLst>
          </p:nvPr>
        </p:nvSpPr>
        <p:spPr>
          <a:xfrm flipH="1">
            <a:off x="6341428" y="3591878"/>
            <a:ext cx="888138" cy="889200"/>
          </a:xfrm>
          <a:custGeom>
            <a:avLst/>
            <a:gdLst>
              <a:gd name="connsiteX0" fmla="*/ 0 w 1047166"/>
              <a:gd name="connsiteY0" fmla="*/ 1045294 h 1132236"/>
              <a:gd name="connsiteX1" fmla="*/ 0 w 1047166"/>
              <a:gd name="connsiteY1" fmla="*/ 1045295 h 1132236"/>
              <a:gd name="connsiteX2" fmla="*/ 0 w 1047166"/>
              <a:gd name="connsiteY2" fmla="*/ 1045295 h 1132236"/>
              <a:gd name="connsiteX3" fmla="*/ 1045295 w 1047166"/>
              <a:gd name="connsiteY3" fmla="*/ 0 h 1132236"/>
              <a:gd name="connsiteX4" fmla="*/ 1047166 w 1047166"/>
              <a:gd name="connsiteY4" fmla="*/ 0 h 1132236"/>
              <a:gd name="connsiteX5" fmla="*/ 1047166 w 1047166"/>
              <a:gd name="connsiteY5" fmla="*/ 1132236 h 1132236"/>
              <a:gd name="connsiteX6" fmla="*/ 4390 w 1047166"/>
              <a:gd name="connsiteY6" fmla="*/ 1132236 h 1132236"/>
              <a:gd name="connsiteX7" fmla="*/ 0 w 1047166"/>
              <a:gd name="connsiteY7" fmla="*/ 1045295 h 1132236"/>
              <a:gd name="connsiteX8" fmla="*/ 5397 w 1047166"/>
              <a:gd name="connsiteY8" fmla="*/ 938420 h 1132236"/>
              <a:gd name="connsiteX9" fmla="*/ 1045295 w 1047166"/>
              <a:gd name="connsiteY9" fmla="*/ 0 h 113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166" h="1132236">
                <a:moveTo>
                  <a:pt x="0" y="1045294"/>
                </a:moveTo>
                <a:lnTo>
                  <a:pt x="0" y="1045295"/>
                </a:lnTo>
                <a:lnTo>
                  <a:pt x="0" y="1045295"/>
                </a:lnTo>
                <a:close/>
                <a:moveTo>
                  <a:pt x="1045295" y="0"/>
                </a:moveTo>
                <a:lnTo>
                  <a:pt x="1047166" y="0"/>
                </a:lnTo>
                <a:lnTo>
                  <a:pt x="1047166" y="1132236"/>
                </a:lnTo>
                <a:lnTo>
                  <a:pt x="4390" y="1132236"/>
                </a:lnTo>
                <a:lnTo>
                  <a:pt x="0" y="1045295"/>
                </a:lnTo>
                <a:lnTo>
                  <a:pt x="5397" y="938420"/>
                </a:lnTo>
                <a:cubicBezTo>
                  <a:pt x="58927" y="411324"/>
                  <a:pt x="504076" y="0"/>
                  <a:pt x="104529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24000" rIns="144000" bIns="47486" rtlCol="0" anchor="ctr">
            <a:normAutofit/>
          </a:bodyPr>
          <a:lstStyle/>
          <a:p>
            <a:pPr algn="ctr"/>
            <a:r>
              <a:rPr lang="en-US" sz="2800" b="1" dirty="0">
                <a:solidFill>
                  <a:srgbClr val="FFFFFF"/>
                </a:solidFill>
              </a:rPr>
              <a:t>04</a:t>
            </a:r>
          </a:p>
        </p:txBody>
      </p:sp>
      <p:sp>
        <p:nvSpPr>
          <p:cNvPr id="99" name="任意多边形: 形状 98"/>
          <p:cNvSpPr/>
          <p:nvPr>
            <p:custDataLst>
              <p:tags r:id="rId10"/>
            </p:custDataLst>
          </p:nvPr>
        </p:nvSpPr>
        <p:spPr>
          <a:xfrm flipH="1">
            <a:off x="6298883" y="2951798"/>
            <a:ext cx="5197663" cy="1529474"/>
          </a:xfrm>
          <a:custGeom>
            <a:avLst/>
            <a:gdLst>
              <a:gd name="connsiteX0" fmla="*/ 133648 w 5197663"/>
              <a:gd name="connsiteY0" fmla="*/ 54697 h 1529474"/>
              <a:gd name="connsiteX1" fmla="*/ 59477 w 5197663"/>
              <a:gd name="connsiteY1" fmla="*/ 128868 h 1529474"/>
              <a:gd name="connsiteX2" fmla="*/ 59477 w 5197663"/>
              <a:gd name="connsiteY2" fmla="*/ 1400606 h 1529474"/>
              <a:gd name="connsiteX3" fmla="*/ 133648 w 5197663"/>
              <a:gd name="connsiteY3" fmla="*/ 1474777 h 1529474"/>
              <a:gd name="connsiteX4" fmla="*/ 5064014 w 5197663"/>
              <a:gd name="connsiteY4" fmla="*/ 1474777 h 1529474"/>
              <a:gd name="connsiteX5" fmla="*/ 5138185 w 5197663"/>
              <a:gd name="connsiteY5" fmla="*/ 1400606 h 1529474"/>
              <a:gd name="connsiteX6" fmla="*/ 5138185 w 5197663"/>
              <a:gd name="connsiteY6" fmla="*/ 128868 h 1529474"/>
              <a:gd name="connsiteX7" fmla="*/ 5064014 w 5197663"/>
              <a:gd name="connsiteY7" fmla="*/ 54697 h 1529474"/>
              <a:gd name="connsiteX8" fmla="*/ 81720 w 5197663"/>
              <a:gd name="connsiteY8" fmla="*/ 0 h 1529474"/>
              <a:gd name="connsiteX9" fmla="*/ 5115943 w 5197663"/>
              <a:gd name="connsiteY9" fmla="*/ 0 h 1529474"/>
              <a:gd name="connsiteX10" fmla="*/ 5197663 w 5197663"/>
              <a:gd name="connsiteY10" fmla="*/ 81720 h 1529474"/>
              <a:gd name="connsiteX11" fmla="*/ 5197663 w 5197663"/>
              <a:gd name="connsiteY11" fmla="*/ 1447754 h 1529474"/>
              <a:gd name="connsiteX12" fmla="*/ 5115943 w 5197663"/>
              <a:gd name="connsiteY12" fmla="*/ 1529474 h 1529474"/>
              <a:gd name="connsiteX13" fmla="*/ 81720 w 5197663"/>
              <a:gd name="connsiteY13" fmla="*/ 1529474 h 1529474"/>
              <a:gd name="connsiteX14" fmla="*/ 0 w 5197663"/>
              <a:gd name="connsiteY14" fmla="*/ 1447754 h 1529474"/>
              <a:gd name="connsiteX15" fmla="*/ 0 w 5197663"/>
              <a:gd name="connsiteY15" fmla="*/ 81720 h 1529474"/>
              <a:gd name="connsiteX16" fmla="*/ 81720 w 5197663"/>
              <a:gd name="connsiteY16" fmla="*/ 0 h 15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97663" h="1529474">
                <a:moveTo>
                  <a:pt x="133648" y="54697"/>
                </a:moveTo>
                <a:cubicBezTo>
                  <a:pt x="92684" y="54697"/>
                  <a:pt x="59477" y="87904"/>
                  <a:pt x="59477" y="128868"/>
                </a:cubicBezTo>
                <a:lnTo>
                  <a:pt x="59477" y="1400606"/>
                </a:lnTo>
                <a:cubicBezTo>
                  <a:pt x="59477" y="1441570"/>
                  <a:pt x="92684" y="1474777"/>
                  <a:pt x="133648" y="1474777"/>
                </a:cubicBezTo>
                <a:lnTo>
                  <a:pt x="5064014" y="1474777"/>
                </a:lnTo>
                <a:cubicBezTo>
                  <a:pt x="5104978" y="1474777"/>
                  <a:pt x="5138185" y="1441570"/>
                  <a:pt x="5138185" y="1400606"/>
                </a:cubicBezTo>
                <a:lnTo>
                  <a:pt x="5138185" y="128868"/>
                </a:lnTo>
                <a:cubicBezTo>
                  <a:pt x="5138185" y="87904"/>
                  <a:pt x="5104978" y="54697"/>
                  <a:pt x="5064014" y="54697"/>
                </a:cubicBezTo>
                <a:close/>
                <a:moveTo>
                  <a:pt x="81720" y="0"/>
                </a:moveTo>
                <a:lnTo>
                  <a:pt x="5115943" y="0"/>
                </a:lnTo>
                <a:cubicBezTo>
                  <a:pt x="5161076" y="0"/>
                  <a:pt x="5197663" y="36587"/>
                  <a:pt x="5197663" y="81720"/>
                </a:cubicBezTo>
                <a:lnTo>
                  <a:pt x="5197663" y="1447754"/>
                </a:lnTo>
                <a:cubicBezTo>
                  <a:pt x="5197663" y="1492887"/>
                  <a:pt x="5161076" y="1529474"/>
                  <a:pt x="5115943" y="1529474"/>
                </a:cubicBezTo>
                <a:lnTo>
                  <a:pt x="81720" y="1529474"/>
                </a:lnTo>
                <a:cubicBezTo>
                  <a:pt x="36587" y="1529474"/>
                  <a:pt x="0" y="1492887"/>
                  <a:pt x="0" y="1447754"/>
                </a:cubicBezTo>
                <a:lnTo>
                  <a:pt x="0" y="81720"/>
                </a:lnTo>
                <a:cubicBezTo>
                  <a:pt x="0" y="36587"/>
                  <a:pt x="36587" y="0"/>
                  <a:pt x="8172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253264" tIns="177358" rIns="322370" bIns="177357" rtlCol="0" anchor="ctr">
            <a:normAutofit/>
          </a:bodyPr>
          <a:lstStyle/>
          <a:p>
            <a:pPr algn="r">
              <a:lnSpc>
                <a:spcPct val="150000"/>
              </a:lnSpc>
            </a:pPr>
            <a:r>
              <a:rPr lang="en-US" altLang="en-US" sz="1300" b="1" dirty="0">
                <a:solidFill>
                  <a:schemeClr val="tx1">
                    <a:lumMod val="85000"/>
                    <a:lumOff val="15000"/>
                  </a:schemeClr>
                </a:solidFill>
              </a:rPr>
              <a:t>Customized ML needed for loans</a:t>
            </a:r>
            <a:r>
              <a:rPr lang="en-US" altLang="en-US" sz="1300" dirty="0">
                <a:solidFill>
                  <a:schemeClr val="tx1">
                    <a:lumMod val="85000"/>
                    <a:lumOff val="15000"/>
                  </a:schemeClr>
                </a:solidFill>
              </a:rPr>
              <a:t> - Requires tailored approaches for different user groups and loan types.</a:t>
            </a:r>
          </a:p>
        </p:txBody>
      </p:sp>
      <p:sp>
        <p:nvSpPr>
          <p:cNvPr id="100" name="任意多边形: 形状 99"/>
          <p:cNvSpPr/>
          <p:nvPr>
            <p:custDataLst>
              <p:tags r:id="rId11"/>
            </p:custDataLst>
          </p:nvPr>
        </p:nvSpPr>
        <p:spPr>
          <a:xfrm flipH="1">
            <a:off x="6341428" y="5254943"/>
            <a:ext cx="888137" cy="889200"/>
          </a:xfrm>
          <a:custGeom>
            <a:avLst/>
            <a:gdLst>
              <a:gd name="connsiteX0" fmla="*/ 0 w 1047166"/>
              <a:gd name="connsiteY0" fmla="*/ 1045294 h 1132236"/>
              <a:gd name="connsiteX1" fmla="*/ 0 w 1047166"/>
              <a:gd name="connsiteY1" fmla="*/ 1045295 h 1132236"/>
              <a:gd name="connsiteX2" fmla="*/ 0 w 1047166"/>
              <a:gd name="connsiteY2" fmla="*/ 1045295 h 1132236"/>
              <a:gd name="connsiteX3" fmla="*/ 1045295 w 1047166"/>
              <a:gd name="connsiteY3" fmla="*/ 0 h 1132236"/>
              <a:gd name="connsiteX4" fmla="*/ 1047166 w 1047166"/>
              <a:gd name="connsiteY4" fmla="*/ 0 h 1132236"/>
              <a:gd name="connsiteX5" fmla="*/ 1047166 w 1047166"/>
              <a:gd name="connsiteY5" fmla="*/ 1132236 h 1132236"/>
              <a:gd name="connsiteX6" fmla="*/ 4390 w 1047166"/>
              <a:gd name="connsiteY6" fmla="*/ 1132236 h 1132236"/>
              <a:gd name="connsiteX7" fmla="*/ 0 w 1047166"/>
              <a:gd name="connsiteY7" fmla="*/ 1045295 h 1132236"/>
              <a:gd name="connsiteX8" fmla="*/ 5397 w 1047166"/>
              <a:gd name="connsiteY8" fmla="*/ 938420 h 1132236"/>
              <a:gd name="connsiteX9" fmla="*/ 1045295 w 1047166"/>
              <a:gd name="connsiteY9" fmla="*/ 0 h 113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166" h="1132236">
                <a:moveTo>
                  <a:pt x="0" y="1045294"/>
                </a:moveTo>
                <a:lnTo>
                  <a:pt x="0" y="1045295"/>
                </a:lnTo>
                <a:lnTo>
                  <a:pt x="0" y="1045295"/>
                </a:lnTo>
                <a:close/>
                <a:moveTo>
                  <a:pt x="1045295" y="0"/>
                </a:moveTo>
                <a:lnTo>
                  <a:pt x="1047166" y="0"/>
                </a:lnTo>
                <a:lnTo>
                  <a:pt x="1047166" y="1132236"/>
                </a:lnTo>
                <a:lnTo>
                  <a:pt x="4390" y="1132236"/>
                </a:lnTo>
                <a:lnTo>
                  <a:pt x="0" y="1045295"/>
                </a:lnTo>
                <a:lnTo>
                  <a:pt x="5397" y="938420"/>
                </a:lnTo>
                <a:cubicBezTo>
                  <a:pt x="58927" y="411324"/>
                  <a:pt x="504076" y="0"/>
                  <a:pt x="104529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24000" rIns="144000" bIns="47486" rtlCol="0" anchor="ctr">
            <a:normAutofit/>
          </a:bodyPr>
          <a:lstStyle/>
          <a:p>
            <a:pPr algn="ctr"/>
            <a:r>
              <a:rPr lang="en-US" sz="2800" b="1" dirty="0">
                <a:solidFill>
                  <a:srgbClr val="FFFFFF"/>
                </a:solidFill>
              </a:rPr>
              <a:t>06</a:t>
            </a:r>
          </a:p>
        </p:txBody>
      </p:sp>
      <p:sp>
        <p:nvSpPr>
          <p:cNvPr id="103" name="任意多边形: 形状 102"/>
          <p:cNvSpPr/>
          <p:nvPr>
            <p:custDataLst>
              <p:tags r:id="rId12"/>
            </p:custDataLst>
          </p:nvPr>
        </p:nvSpPr>
        <p:spPr>
          <a:xfrm flipH="1">
            <a:off x="6298883" y="4615498"/>
            <a:ext cx="5197663" cy="1529474"/>
          </a:xfrm>
          <a:custGeom>
            <a:avLst/>
            <a:gdLst>
              <a:gd name="connsiteX0" fmla="*/ 133648 w 5197663"/>
              <a:gd name="connsiteY0" fmla="*/ 54697 h 1529474"/>
              <a:gd name="connsiteX1" fmla="*/ 59477 w 5197663"/>
              <a:gd name="connsiteY1" fmla="*/ 128868 h 1529474"/>
              <a:gd name="connsiteX2" fmla="*/ 59477 w 5197663"/>
              <a:gd name="connsiteY2" fmla="*/ 1400606 h 1529474"/>
              <a:gd name="connsiteX3" fmla="*/ 133648 w 5197663"/>
              <a:gd name="connsiteY3" fmla="*/ 1474777 h 1529474"/>
              <a:gd name="connsiteX4" fmla="*/ 5064014 w 5197663"/>
              <a:gd name="connsiteY4" fmla="*/ 1474777 h 1529474"/>
              <a:gd name="connsiteX5" fmla="*/ 5138185 w 5197663"/>
              <a:gd name="connsiteY5" fmla="*/ 1400606 h 1529474"/>
              <a:gd name="connsiteX6" fmla="*/ 5138185 w 5197663"/>
              <a:gd name="connsiteY6" fmla="*/ 128868 h 1529474"/>
              <a:gd name="connsiteX7" fmla="*/ 5064014 w 5197663"/>
              <a:gd name="connsiteY7" fmla="*/ 54697 h 1529474"/>
              <a:gd name="connsiteX8" fmla="*/ 81720 w 5197663"/>
              <a:gd name="connsiteY8" fmla="*/ 0 h 1529474"/>
              <a:gd name="connsiteX9" fmla="*/ 5115943 w 5197663"/>
              <a:gd name="connsiteY9" fmla="*/ 0 h 1529474"/>
              <a:gd name="connsiteX10" fmla="*/ 5197663 w 5197663"/>
              <a:gd name="connsiteY10" fmla="*/ 81720 h 1529474"/>
              <a:gd name="connsiteX11" fmla="*/ 5197663 w 5197663"/>
              <a:gd name="connsiteY11" fmla="*/ 1447754 h 1529474"/>
              <a:gd name="connsiteX12" fmla="*/ 5115943 w 5197663"/>
              <a:gd name="connsiteY12" fmla="*/ 1529474 h 1529474"/>
              <a:gd name="connsiteX13" fmla="*/ 81720 w 5197663"/>
              <a:gd name="connsiteY13" fmla="*/ 1529474 h 1529474"/>
              <a:gd name="connsiteX14" fmla="*/ 0 w 5197663"/>
              <a:gd name="connsiteY14" fmla="*/ 1447754 h 1529474"/>
              <a:gd name="connsiteX15" fmla="*/ 0 w 5197663"/>
              <a:gd name="connsiteY15" fmla="*/ 81720 h 1529474"/>
              <a:gd name="connsiteX16" fmla="*/ 81720 w 5197663"/>
              <a:gd name="connsiteY16" fmla="*/ 0 h 15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97663" h="1529474">
                <a:moveTo>
                  <a:pt x="133648" y="54697"/>
                </a:moveTo>
                <a:cubicBezTo>
                  <a:pt x="92684" y="54697"/>
                  <a:pt x="59477" y="87904"/>
                  <a:pt x="59477" y="128868"/>
                </a:cubicBezTo>
                <a:lnTo>
                  <a:pt x="59477" y="1400606"/>
                </a:lnTo>
                <a:cubicBezTo>
                  <a:pt x="59477" y="1441570"/>
                  <a:pt x="92684" y="1474777"/>
                  <a:pt x="133648" y="1474777"/>
                </a:cubicBezTo>
                <a:lnTo>
                  <a:pt x="5064014" y="1474777"/>
                </a:lnTo>
                <a:cubicBezTo>
                  <a:pt x="5104978" y="1474777"/>
                  <a:pt x="5138185" y="1441570"/>
                  <a:pt x="5138185" y="1400606"/>
                </a:cubicBezTo>
                <a:lnTo>
                  <a:pt x="5138185" y="128868"/>
                </a:lnTo>
                <a:cubicBezTo>
                  <a:pt x="5138185" y="87904"/>
                  <a:pt x="5104978" y="54697"/>
                  <a:pt x="5064014" y="54697"/>
                </a:cubicBezTo>
                <a:close/>
                <a:moveTo>
                  <a:pt x="81720" y="0"/>
                </a:moveTo>
                <a:lnTo>
                  <a:pt x="5115943" y="0"/>
                </a:lnTo>
                <a:cubicBezTo>
                  <a:pt x="5161076" y="0"/>
                  <a:pt x="5197663" y="36587"/>
                  <a:pt x="5197663" y="81720"/>
                </a:cubicBezTo>
                <a:lnTo>
                  <a:pt x="5197663" y="1447754"/>
                </a:lnTo>
                <a:cubicBezTo>
                  <a:pt x="5197663" y="1492887"/>
                  <a:pt x="5161076" y="1529474"/>
                  <a:pt x="5115943" y="1529474"/>
                </a:cubicBezTo>
                <a:lnTo>
                  <a:pt x="81720" y="1529474"/>
                </a:lnTo>
                <a:cubicBezTo>
                  <a:pt x="36587" y="1529474"/>
                  <a:pt x="0" y="1492887"/>
                  <a:pt x="0" y="1447754"/>
                </a:cubicBezTo>
                <a:lnTo>
                  <a:pt x="0" y="81720"/>
                </a:lnTo>
                <a:cubicBezTo>
                  <a:pt x="0" y="36587"/>
                  <a:pt x="36587" y="0"/>
                  <a:pt x="8172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1253264" tIns="177358" rIns="322370" bIns="177357" rtlCol="0" anchor="ctr">
            <a:normAutofit/>
          </a:bodyPr>
          <a:lstStyle/>
          <a:p>
            <a:pPr algn="r">
              <a:lnSpc>
                <a:spcPct val="150000"/>
              </a:lnSpc>
            </a:pPr>
            <a:r>
              <a:rPr lang="en-US" altLang="en-US" sz="1300" b="1" dirty="0">
                <a:solidFill>
                  <a:schemeClr val="tx1">
                    <a:lumMod val="85000"/>
                    <a:lumOff val="15000"/>
                  </a:schemeClr>
                </a:solidFill>
              </a:rPr>
              <a:t>Financial inclusion benefits </a:t>
            </a:r>
            <a:r>
              <a:rPr lang="en-US" altLang="en-US" sz="1300" dirty="0">
                <a:solidFill>
                  <a:schemeClr val="tx1">
                    <a:lumMod val="85000"/>
                    <a:lumOff val="15000"/>
                  </a:schemeClr>
                </a:solidFill>
              </a:rPr>
              <a:t>- Advanced algorithms provide reliable approvals across all income levels.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3850"/>
            <a:ext cx="10972800" cy="582613"/>
          </a:xfrm>
        </p:spPr>
        <p:txBody>
          <a:bodyPr/>
          <a:lstStyle/>
          <a:p>
            <a:r>
              <a:rPr lang="en-US" altLang="en-US"/>
              <a:t>Abstract :</a:t>
            </a:r>
          </a:p>
        </p:txBody>
      </p:sp>
      <p:sp>
        <p:nvSpPr>
          <p:cNvPr id="3" name="Content Placeholder 2"/>
          <p:cNvSpPr>
            <a:spLocks noGrp="1"/>
          </p:cNvSpPr>
          <p:nvPr>
            <p:ph idx="1"/>
          </p:nvPr>
        </p:nvSpPr>
        <p:spPr>
          <a:xfrm>
            <a:off x="609600" y="1174750"/>
            <a:ext cx="10972800" cy="5124450"/>
          </a:xfrm>
        </p:spPr>
        <p:txBody>
          <a:bodyPr/>
          <a:lstStyle/>
          <a:p>
            <a:pPr marL="0" indent="0">
              <a:buNone/>
            </a:pPr>
            <a:r>
              <a:rPr lang="en-US" sz="2000" dirty="0"/>
              <a:t>In particular, they put to the test all the machine learning methods able to gauge customer attitudinal responses to various marketing campaigns. More specifically, LightGBM showed the best accuracy result of (90.66%), succeeded by Random Forest and SVM with (89.33%), Gradient Boosting, and another Adaboost with (89.38%), Logistic Regression with (90.15%), XGBoost (90.54%), and Decision Tree with (87.44%), and finally Naive Bayes with (85.08%). This dataset includes some level of preprocessing to handle missing data, encoding categorical variables, and carry out feature engineering most likely to improve model performance. In terms of metrics for evaluation, accuracy and precision, recall, and F1 score were analyzed. The results conclude that ensemble models, particularly Random Forest and Gradient Boosting, produce the best performance overall. </a:t>
            </a:r>
          </a:p>
          <a:p>
            <a:pPr marL="0" indent="0">
              <a:buNone/>
            </a:pPr>
            <a:endParaRPr lang="en-US" sz="2000" dirty="0"/>
          </a:p>
          <a:p>
            <a:pPr marL="0" indent="0">
              <a:buNone/>
            </a:pPr>
            <a:r>
              <a:rPr lang="en-US" sz="2000" dirty="0"/>
              <a:t>KEYWORDS: Machine Learning, Bank Marketing, Customer Response Prediction, Random Forest, Gradient Boosting, XGBoost, Logistic Regression, Predictive Analytics, Customer Segmentation, Feature Engineering, Model Evaluation, Targeted Marketing, Financial Data Analysis, Real-Time Prediction, Deep Learning, Hybrid Models, Decision-Making, Banking Industry </a:t>
            </a: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6374130"/>
          </a:xfrm>
        </p:spPr>
        <p:txBody>
          <a:bodyPr/>
          <a:lstStyle/>
          <a:p>
            <a:pPr algn="ctr"/>
            <a:r>
              <a:rPr lang="en-US" sz="1000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180340"/>
            <a:ext cx="10972800" cy="582613"/>
          </a:xfrm>
        </p:spPr>
        <p:txBody>
          <a:bodyPr/>
          <a:lstStyle/>
          <a:p>
            <a:r>
              <a:rPr lang="en-US" altLang="en-US" dirty="0"/>
              <a:t>INTRODUCTION</a:t>
            </a:r>
          </a:p>
        </p:txBody>
      </p:sp>
      <p:sp>
        <p:nvSpPr>
          <p:cNvPr id="3" name="Content Placeholder 2"/>
          <p:cNvSpPr>
            <a:spLocks noGrp="1"/>
          </p:cNvSpPr>
          <p:nvPr>
            <p:ph idx="1"/>
          </p:nvPr>
        </p:nvSpPr>
        <p:spPr>
          <a:xfrm>
            <a:off x="609600" y="1002030"/>
            <a:ext cx="10972800" cy="5307330"/>
          </a:xfrm>
        </p:spPr>
        <p:txBody>
          <a:bodyPr/>
          <a:lstStyle/>
          <a:p>
            <a:r>
              <a:rPr lang="en-US" sz="2000" dirty="0"/>
              <a:t>Over the years, the banking sector has significantly changed due to data-driven decision making, especially in bank marketing, where analytical help with customer response prediction regarding campaigns. Many financial institutions want to boost customer interaction and make marketing efforts more effective. Machine learning models and statistical techniques are highly effective tools for analyzing vast amounts of customer data and gaining meaningful insights that could guide outreach efforts. The aim of this study is to analyze a bank-marketing dataset for predictive models for estimating customer likelihood for term-deposit subscription within. The dataset includes customer demographics, previous campaign interactions, and economic indicators. Machine learning algorithms like Random Forest, Gradient Boosting, and Logistic Regression will be applied to be able to make accurate predictions, thus enhancing customer targeting. The banking sector marketing campaigns have long been resource intensive activities; so much has been invested, but still, a good number of campaigns do not yield desired results due to, among other things, ineffective targeting strategies. By implementing machine-learning techniques and exploratory data analysis, banking institutions will be able to unearth insights into consumer preferences, trends around engagement with campaigns, and the factors that drive conversion rates. </a:t>
            </a:r>
            <a:endParaRPr lang="en-US"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7408-BE5C-89C2-01F3-86C9D914852C}"/>
              </a:ext>
            </a:extLst>
          </p:cNvPr>
          <p:cNvSpPr>
            <a:spLocks noGrp="1"/>
          </p:cNvSpPr>
          <p:nvPr>
            <p:ph type="title"/>
          </p:nvPr>
        </p:nvSpPr>
        <p:spPr/>
        <p:txBody>
          <a:bodyPr/>
          <a:lstStyle/>
          <a:p>
            <a:r>
              <a:rPr lang="en-US" dirty="0"/>
              <a:t>  Data Preprocessing</a:t>
            </a:r>
            <a:endParaRPr lang="en-IN" dirty="0"/>
          </a:p>
        </p:txBody>
      </p:sp>
      <p:sp>
        <p:nvSpPr>
          <p:cNvPr id="3" name="Content Placeholder 2">
            <a:extLst>
              <a:ext uri="{FF2B5EF4-FFF2-40B4-BE49-F238E27FC236}">
                <a16:creationId xmlns:a16="http://schemas.microsoft.com/office/drawing/2014/main" id="{51CFCD6F-63DC-F46A-7D2B-B155F5D060DC}"/>
              </a:ext>
            </a:extLst>
          </p:cNvPr>
          <p:cNvSpPr>
            <a:spLocks noGrp="1"/>
          </p:cNvSpPr>
          <p:nvPr>
            <p:ph idx="1"/>
          </p:nvPr>
        </p:nvSpPr>
        <p:spPr/>
        <p:txBody>
          <a:bodyPr/>
          <a:lstStyle/>
          <a:p>
            <a:pPr>
              <a:buFont typeface="Arial" panose="020B0604020202020204" pitchFamily="34" charset="0"/>
              <a:buChar char="•"/>
            </a:pPr>
            <a:r>
              <a:rPr lang="en-US" sz="2000" b="1" dirty="0"/>
              <a:t>Handled missing values</a:t>
            </a:r>
            <a:r>
              <a:rPr lang="en-US" sz="2000" dirty="0"/>
              <a:t> to ensure data consistency.</a:t>
            </a:r>
          </a:p>
          <a:p>
            <a:pPr>
              <a:buFont typeface="Arial" panose="020B0604020202020204" pitchFamily="34" charset="0"/>
              <a:buChar char="•"/>
            </a:pPr>
            <a:endParaRPr lang="en-US" sz="2000" dirty="0"/>
          </a:p>
          <a:p>
            <a:pPr>
              <a:buFont typeface="Arial" panose="020B0604020202020204" pitchFamily="34" charset="0"/>
              <a:buChar char="•"/>
            </a:pPr>
            <a:r>
              <a:rPr lang="en-US" sz="2000" b="1" dirty="0"/>
              <a:t>Encoded categorical variables</a:t>
            </a:r>
            <a:r>
              <a:rPr lang="en-US" sz="2000" dirty="0"/>
              <a:t> into numerical form for ML models.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Checked for duplicate records</a:t>
            </a:r>
            <a:r>
              <a:rPr lang="en-US" sz="2000" dirty="0"/>
              <a:t> to avoid bias in the model.</a:t>
            </a:r>
          </a:p>
          <a:p>
            <a:pPr>
              <a:buFont typeface="Arial" panose="020B0604020202020204" pitchFamily="34" charset="0"/>
              <a:buChar char="•"/>
            </a:pPr>
            <a:endParaRPr lang="en-US" sz="2000" b="1" dirty="0"/>
          </a:p>
          <a:p>
            <a:pPr>
              <a:buFont typeface="Arial" panose="020B0604020202020204" pitchFamily="34" charset="0"/>
              <a:buChar char="•"/>
            </a:pPr>
            <a:r>
              <a:rPr lang="en-US" sz="2000" b="1" dirty="0"/>
              <a:t>Used a correlation heatmap</a:t>
            </a:r>
            <a:r>
              <a:rPr lang="en-US" sz="2000" dirty="0"/>
              <a:t> to detect multicollinearity between features.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Used Box Plots</a:t>
            </a:r>
            <a:r>
              <a:rPr lang="en-US" sz="2000" dirty="0"/>
              <a:t> to visually detect outliers.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Removed outliers using the IQR method</a:t>
            </a:r>
            <a:r>
              <a:rPr lang="en-US" sz="2000" dirty="0"/>
              <a:t> for cleaner data.</a:t>
            </a:r>
          </a:p>
          <a:p>
            <a:pPr marL="0" indent="0">
              <a:buNone/>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marL="0" indent="0">
              <a:buNone/>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b="1" dirty="0"/>
          </a:p>
          <a:p>
            <a:pPr>
              <a:buFont typeface="Arial" panose="020B0604020202020204" pitchFamily="34" charset="0"/>
              <a:buChar char="•"/>
            </a:pPr>
            <a:endParaRPr lang="en-US" sz="2000" b="1" dirty="0"/>
          </a:p>
          <a:p>
            <a:pPr>
              <a:buFont typeface="Arial" panose="020B0604020202020204" pitchFamily="34" charset="0"/>
              <a:buChar char="•"/>
            </a:pPr>
            <a:endParaRPr lang="en-US" sz="2000" b="1" dirty="0"/>
          </a:p>
          <a:p>
            <a:pPr marL="0" indent="0">
              <a:buNone/>
            </a:pPr>
            <a:endParaRPr lang="en-IN" dirty="0"/>
          </a:p>
        </p:txBody>
      </p:sp>
    </p:spTree>
    <p:extLst>
      <p:ext uri="{BB962C8B-B14F-4D97-AF65-F5344CB8AC3E}">
        <p14:creationId xmlns:p14="http://schemas.microsoft.com/office/powerpoint/2010/main" val="183852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Concepts</a:t>
            </a:r>
          </a:p>
        </p:txBody>
      </p:sp>
      <p:sp>
        <p:nvSpPr>
          <p:cNvPr id="3" name="矩形 2"/>
          <p:cNvSpPr/>
          <p:nvPr>
            <p:custDataLst>
              <p:tags r:id="rId2"/>
            </p:custDataLst>
          </p:nvPr>
        </p:nvSpPr>
        <p:spPr>
          <a:xfrm>
            <a:off x="4430983" y="1182173"/>
            <a:ext cx="3312208" cy="4932572"/>
          </a:xfrm>
          <a:prstGeom prst="rect">
            <a:avLst/>
          </a:prstGeom>
          <a:solidFill>
            <a:schemeClr val="tx1">
              <a:lumMod val="40000"/>
              <a:lumOff val="60000"/>
              <a:alpha val="15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10" name="矩形 9"/>
          <p:cNvSpPr/>
          <p:nvPr>
            <p:custDataLst>
              <p:tags r:id="rId3"/>
            </p:custDataLst>
          </p:nvPr>
        </p:nvSpPr>
        <p:spPr>
          <a:xfrm>
            <a:off x="4430983" y="1182173"/>
            <a:ext cx="3312208" cy="108013"/>
          </a:xfrm>
          <a:prstGeom prst="rect">
            <a:avLst/>
          </a:prstGeom>
          <a:solidFill>
            <a:schemeClr val="accent2"/>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a:solidFill>
                <a:schemeClr val="tx1"/>
              </a:solidFill>
              <a:latin typeface="Arial" panose="020B0604020202020204" pitchFamily="34" charset="0"/>
              <a:sym typeface="+mn-lt"/>
            </a:endParaRPr>
          </a:p>
        </p:txBody>
      </p:sp>
      <p:sp>
        <p:nvSpPr>
          <p:cNvPr id="11" name="矩形 10"/>
          <p:cNvSpPr/>
          <p:nvPr>
            <p:custDataLst>
              <p:tags r:id="rId4"/>
            </p:custDataLst>
          </p:nvPr>
        </p:nvSpPr>
        <p:spPr>
          <a:xfrm>
            <a:off x="4797264" y="1569382"/>
            <a:ext cx="2628570" cy="831026"/>
          </a:xfrm>
          <a:prstGeom prst="rect">
            <a:avLst/>
          </a:prstGeom>
          <a:noFill/>
        </p:spPr>
        <p:txBody>
          <a:bodyPr wrap="square" lIns="0" tIns="0" rIns="0" bIns="0" rtlCol="0" anchor="b" anchorCtr="0">
            <a:normAutofit/>
          </a:bodyPr>
          <a:lstStyle/>
          <a:p>
            <a:pPr algn="l">
              <a:spcBef>
                <a:spcPct val="0"/>
              </a:spcBef>
              <a:spcAft>
                <a:spcPct val="0"/>
              </a:spcAft>
            </a:pPr>
            <a:r>
              <a:rPr lang="en-US" altLang="en-US" sz="2400" b="1" dirty="0">
                <a:solidFill>
                  <a:schemeClr val="accent2"/>
                </a:solidFill>
                <a:latin typeface="+mj-lt"/>
              </a:rPr>
              <a:t>Extra Trees Classifier</a:t>
            </a:r>
          </a:p>
        </p:txBody>
      </p:sp>
      <p:sp>
        <p:nvSpPr>
          <p:cNvPr id="12" name="矩形 11"/>
          <p:cNvSpPr/>
          <p:nvPr>
            <p:custDataLst>
              <p:tags r:id="rId5"/>
            </p:custDataLst>
          </p:nvPr>
        </p:nvSpPr>
        <p:spPr>
          <a:xfrm>
            <a:off x="517348" y="1290186"/>
            <a:ext cx="3312208" cy="4969327"/>
          </a:xfrm>
          <a:prstGeom prst="rect">
            <a:avLst/>
          </a:prstGeom>
          <a:solidFill>
            <a:schemeClr val="tx1">
              <a:lumMod val="40000"/>
              <a:lumOff val="60000"/>
              <a:alpha val="15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15" name="矩形 14"/>
          <p:cNvSpPr/>
          <p:nvPr>
            <p:custDataLst>
              <p:tags r:id="rId6"/>
            </p:custDataLst>
          </p:nvPr>
        </p:nvSpPr>
        <p:spPr>
          <a:xfrm>
            <a:off x="517348" y="1236180"/>
            <a:ext cx="3312208" cy="108013"/>
          </a:xfrm>
          <a:prstGeom prst="rect">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a:solidFill>
                <a:schemeClr val="tx1"/>
              </a:solidFill>
              <a:latin typeface="Arial" panose="020B0604020202020204" pitchFamily="34" charset="0"/>
              <a:sym typeface="+mn-lt"/>
            </a:endParaRPr>
          </a:p>
        </p:txBody>
      </p:sp>
      <p:sp>
        <p:nvSpPr>
          <p:cNvPr id="16" name="矩形 15"/>
          <p:cNvSpPr/>
          <p:nvPr>
            <p:custDataLst>
              <p:tags r:id="rId7"/>
            </p:custDataLst>
          </p:nvPr>
        </p:nvSpPr>
        <p:spPr>
          <a:xfrm>
            <a:off x="1021772" y="1717052"/>
            <a:ext cx="2628570" cy="458647"/>
          </a:xfrm>
          <a:prstGeom prst="rect">
            <a:avLst/>
          </a:prstGeom>
          <a:noFill/>
        </p:spPr>
        <p:txBody>
          <a:bodyPr wrap="square" lIns="0" tIns="0" rIns="0" bIns="0" rtlCol="0" anchor="b" anchorCtr="0">
            <a:normAutofit/>
          </a:bodyPr>
          <a:lstStyle/>
          <a:p>
            <a:pPr algn="l">
              <a:spcBef>
                <a:spcPct val="0"/>
              </a:spcBef>
              <a:spcAft>
                <a:spcPct val="0"/>
              </a:spcAft>
            </a:pPr>
            <a:r>
              <a:rPr lang="en-US" altLang="en-US" sz="2400" b="1" dirty="0">
                <a:solidFill>
                  <a:schemeClr val="accent1"/>
                </a:solidFill>
                <a:latin typeface="+mj-lt"/>
              </a:rPr>
              <a:t>Stacking</a:t>
            </a:r>
          </a:p>
        </p:txBody>
      </p:sp>
      <p:sp>
        <p:nvSpPr>
          <p:cNvPr id="21" name="矩形 20"/>
          <p:cNvSpPr/>
          <p:nvPr>
            <p:custDataLst>
              <p:tags r:id="rId8"/>
            </p:custDataLst>
          </p:nvPr>
        </p:nvSpPr>
        <p:spPr>
          <a:xfrm>
            <a:off x="1005467" y="2528430"/>
            <a:ext cx="2628570" cy="3152262"/>
          </a:xfrm>
          <a:prstGeom prst="rect">
            <a:avLst/>
          </a:prstGeom>
          <a:noFill/>
        </p:spPr>
        <p:txBody>
          <a:bodyPr wrap="square" lIns="0" tIns="0" rIns="0" bIns="0" rtlCol="0" anchor="t" anchorCtr="0">
            <a:noAutofit/>
          </a:bodyPr>
          <a:lstStyle/>
          <a:p>
            <a:pPr>
              <a:buNone/>
            </a:pPr>
            <a:r>
              <a:rPr lang="en-US" sz="1500" dirty="0"/>
              <a:t>Type: Ensemble (combines multiple models).</a:t>
            </a:r>
          </a:p>
          <a:p>
            <a:pPr>
              <a:buNone/>
            </a:pPr>
            <a:endParaRPr lang="en-US" sz="1500" dirty="0"/>
          </a:p>
          <a:p>
            <a:pPr>
              <a:buNone/>
            </a:pPr>
            <a:r>
              <a:rPr lang="en-US" sz="1500" dirty="0"/>
              <a:t>Pros: Improves prediction accuracy by leveraging the strengths of different models, robust to overfitting.</a:t>
            </a:r>
          </a:p>
          <a:p>
            <a:pPr>
              <a:buNone/>
            </a:pPr>
            <a:endParaRPr lang="en-US" sz="1500" dirty="0"/>
          </a:p>
          <a:p>
            <a:pPr>
              <a:buNone/>
            </a:pPr>
            <a:r>
              <a:rPr lang="en-US" sz="1500" dirty="0"/>
              <a:t>Cons: Computationally intensive, complex to implement and interpret.</a:t>
            </a:r>
          </a:p>
          <a:p>
            <a:pPr>
              <a:buNone/>
            </a:pPr>
            <a:endParaRPr lang="en-US" sz="1500" dirty="0"/>
          </a:p>
          <a:p>
            <a:r>
              <a:rPr lang="en-US" sz="1500" dirty="0"/>
              <a:t>Loan Use Case: Enhancing prediction accuracy for loan approvals by combining multiple model outputs.</a:t>
            </a:r>
          </a:p>
          <a:p>
            <a:pPr algn="l">
              <a:lnSpc>
                <a:spcPct val="150000"/>
              </a:lnSpc>
              <a:spcBef>
                <a:spcPct val="0"/>
              </a:spcBef>
              <a:spcAft>
                <a:spcPct val="0"/>
              </a:spcAft>
            </a:pPr>
            <a:r>
              <a:rPr lang="en-US" altLang="en-US" sz="1500" dirty="0">
                <a:solidFill>
                  <a:schemeClr val="tx1">
                    <a:lumMod val="85000"/>
                    <a:lumOff val="15000"/>
                  </a:schemeClr>
                </a:solidFill>
              </a:rPr>
              <a:t>.</a:t>
            </a:r>
          </a:p>
        </p:txBody>
      </p:sp>
      <p:sp>
        <p:nvSpPr>
          <p:cNvPr id="26" name="矩形 25"/>
          <p:cNvSpPr/>
          <p:nvPr>
            <p:custDataLst>
              <p:tags r:id="rId9"/>
            </p:custDataLst>
          </p:nvPr>
        </p:nvSpPr>
        <p:spPr>
          <a:xfrm>
            <a:off x="4759588" y="2532864"/>
            <a:ext cx="2628570" cy="3449424"/>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en-US" altLang="en-US" sz="1600" dirty="0">
                <a:solidFill>
                  <a:schemeClr val="tx1">
                    <a:lumMod val="85000"/>
                    <a:lumOff val="15000"/>
                  </a:schemeClr>
                </a:solidFill>
              </a:rPr>
              <a:t>Type: Tree-based.</a:t>
            </a:r>
          </a:p>
          <a:p>
            <a:pPr algn="l">
              <a:lnSpc>
                <a:spcPct val="150000"/>
              </a:lnSpc>
              <a:spcBef>
                <a:spcPct val="0"/>
              </a:spcBef>
              <a:spcAft>
                <a:spcPct val="0"/>
              </a:spcAft>
            </a:pPr>
            <a:r>
              <a:rPr lang="en-US" altLang="en-US" sz="1600" dirty="0">
                <a:solidFill>
                  <a:schemeClr val="tx1">
                    <a:lumMod val="85000"/>
                    <a:lumOff val="15000"/>
                  </a:schemeClr>
                </a:solidFill>
              </a:rPr>
              <a:t>Pros: Reduces overfitting, parallelizable, handles noisy data.</a:t>
            </a:r>
          </a:p>
          <a:p>
            <a:pPr algn="l">
              <a:lnSpc>
                <a:spcPct val="150000"/>
              </a:lnSpc>
              <a:spcBef>
                <a:spcPct val="0"/>
              </a:spcBef>
              <a:spcAft>
                <a:spcPct val="0"/>
              </a:spcAft>
            </a:pPr>
            <a:r>
              <a:rPr lang="en-US" altLang="en-US" sz="1600" dirty="0">
                <a:solidFill>
                  <a:schemeClr val="tx1">
                    <a:lumMod val="85000"/>
                    <a:lumOff val="15000"/>
                  </a:schemeClr>
                </a:solidFill>
              </a:rPr>
              <a:t>Cons: Slightly lower accuracy than boosted models (e.g., LightGBM).</a:t>
            </a:r>
          </a:p>
          <a:p>
            <a:pPr algn="l">
              <a:lnSpc>
                <a:spcPct val="150000"/>
              </a:lnSpc>
              <a:spcBef>
                <a:spcPct val="0"/>
              </a:spcBef>
              <a:spcAft>
                <a:spcPct val="0"/>
              </a:spcAft>
            </a:pPr>
            <a:r>
              <a:rPr lang="en-US" altLang="en-US" sz="1600" dirty="0">
                <a:solidFill>
                  <a:schemeClr val="tx1">
                    <a:lumMod val="85000"/>
                    <a:lumOff val="15000"/>
                  </a:schemeClr>
                </a:solidFill>
              </a:rPr>
              <a:t>Loan Use Case: Robust risk assessment with moderate interpretability.</a:t>
            </a:r>
          </a:p>
        </p:txBody>
      </p:sp>
      <p:sp>
        <p:nvSpPr>
          <p:cNvPr id="27" name="矩形 26"/>
          <p:cNvSpPr/>
          <p:nvPr>
            <p:custDataLst>
              <p:tags r:id="rId10"/>
            </p:custDataLst>
          </p:nvPr>
        </p:nvSpPr>
        <p:spPr>
          <a:xfrm>
            <a:off x="8217267" y="1336706"/>
            <a:ext cx="3294630" cy="5012689"/>
          </a:xfrm>
          <a:prstGeom prst="rect">
            <a:avLst/>
          </a:prstGeom>
          <a:solidFill>
            <a:schemeClr val="tx1">
              <a:lumMod val="40000"/>
              <a:lumOff val="60000"/>
              <a:alpha val="15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28" name="矩形 27"/>
          <p:cNvSpPr/>
          <p:nvPr>
            <p:custDataLst>
              <p:tags r:id="rId11"/>
            </p:custDataLst>
          </p:nvPr>
        </p:nvSpPr>
        <p:spPr>
          <a:xfrm>
            <a:off x="8217267" y="1224068"/>
            <a:ext cx="3312208" cy="108013"/>
          </a:xfrm>
          <a:prstGeom prst="rect">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dirty="0">
              <a:solidFill>
                <a:schemeClr val="tx1"/>
              </a:solidFill>
              <a:latin typeface="Arial" panose="020B0604020202020204" pitchFamily="34" charset="0"/>
              <a:sym typeface="+mn-lt"/>
            </a:endParaRPr>
          </a:p>
        </p:txBody>
      </p:sp>
      <p:sp>
        <p:nvSpPr>
          <p:cNvPr id="29" name="矩形 28"/>
          <p:cNvSpPr/>
          <p:nvPr>
            <p:custDataLst>
              <p:tags r:id="rId12"/>
            </p:custDataLst>
          </p:nvPr>
        </p:nvSpPr>
        <p:spPr>
          <a:xfrm>
            <a:off x="8541658" y="1444351"/>
            <a:ext cx="2628570" cy="1004051"/>
          </a:xfrm>
          <a:prstGeom prst="rect">
            <a:avLst/>
          </a:prstGeom>
          <a:noFill/>
        </p:spPr>
        <p:txBody>
          <a:bodyPr wrap="square" lIns="0" tIns="0" rIns="0" bIns="0" rtlCol="0" anchor="b" anchorCtr="0">
            <a:normAutofit/>
          </a:bodyPr>
          <a:lstStyle/>
          <a:p>
            <a:pPr algn="l">
              <a:spcBef>
                <a:spcPct val="0"/>
              </a:spcBef>
              <a:spcAft>
                <a:spcPct val="0"/>
              </a:spcAft>
            </a:pPr>
            <a:r>
              <a:rPr lang="en-US" altLang="en-US" sz="2400" b="1" dirty="0">
                <a:solidFill>
                  <a:schemeClr val="accent1"/>
                </a:solidFill>
                <a:latin typeface="+mj-lt"/>
              </a:rPr>
              <a:t>Bagging Classifier</a:t>
            </a:r>
          </a:p>
        </p:txBody>
      </p:sp>
      <p:sp>
        <p:nvSpPr>
          <p:cNvPr id="30" name="矩形 29"/>
          <p:cNvSpPr/>
          <p:nvPr>
            <p:custDataLst>
              <p:tags r:id="rId13"/>
            </p:custDataLst>
          </p:nvPr>
        </p:nvSpPr>
        <p:spPr>
          <a:xfrm>
            <a:off x="8541658" y="2556048"/>
            <a:ext cx="2628570" cy="3235152"/>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en-US" altLang="en-US" sz="1600" dirty="0">
                <a:solidFill>
                  <a:schemeClr val="tx1">
                    <a:lumMod val="85000"/>
                    <a:lumOff val="15000"/>
                  </a:schemeClr>
                </a:solidFill>
              </a:rPr>
              <a:t>Type: Ensemble.</a:t>
            </a:r>
          </a:p>
          <a:p>
            <a:pPr algn="l">
              <a:lnSpc>
                <a:spcPct val="150000"/>
              </a:lnSpc>
              <a:spcBef>
                <a:spcPct val="0"/>
              </a:spcBef>
              <a:spcAft>
                <a:spcPct val="0"/>
              </a:spcAft>
            </a:pPr>
            <a:r>
              <a:rPr lang="en-US" altLang="en-US" sz="1600" dirty="0">
                <a:solidFill>
                  <a:schemeClr val="tx1">
                    <a:lumMod val="85000"/>
                    <a:lumOff val="15000"/>
                  </a:schemeClr>
                </a:solidFill>
              </a:rPr>
              <a:t>Pros: reduces variance, stable.</a:t>
            </a:r>
          </a:p>
          <a:p>
            <a:pPr algn="l">
              <a:lnSpc>
                <a:spcPct val="150000"/>
              </a:lnSpc>
              <a:spcBef>
                <a:spcPct val="0"/>
              </a:spcBef>
              <a:spcAft>
                <a:spcPct val="0"/>
              </a:spcAft>
            </a:pPr>
            <a:r>
              <a:rPr lang="en-US" altLang="en-US" sz="1600" dirty="0">
                <a:solidFill>
                  <a:schemeClr val="tx1">
                    <a:lumMod val="85000"/>
                    <a:lumOff val="15000"/>
                  </a:schemeClr>
                </a:solidFill>
              </a:rPr>
              <a:t>Cons: Computationally intensive, less interpretable.</a:t>
            </a:r>
          </a:p>
          <a:p>
            <a:pPr algn="l">
              <a:lnSpc>
                <a:spcPct val="150000"/>
              </a:lnSpc>
              <a:spcBef>
                <a:spcPct val="0"/>
              </a:spcBef>
              <a:spcAft>
                <a:spcPct val="0"/>
              </a:spcAft>
            </a:pPr>
            <a:r>
              <a:rPr lang="en-US" altLang="en-US" sz="1600" dirty="0">
                <a:solidFill>
                  <a:schemeClr val="tx1">
                    <a:lumMod val="85000"/>
                    <a:lumOff val="15000"/>
                  </a:schemeClr>
                </a:solidFill>
              </a:rPr>
              <a:t>Loan Use Case: Improving prediction stability in loan approvals.</a:t>
            </a:r>
          </a:p>
        </p:txBody>
      </p:sp>
      <p:sp>
        <p:nvSpPr>
          <p:cNvPr id="45" name="矩形 44"/>
          <p:cNvSpPr/>
          <p:nvPr>
            <p:custDataLst>
              <p:tags r:id="rId14"/>
            </p:custDataLst>
          </p:nvPr>
        </p:nvSpPr>
        <p:spPr>
          <a:xfrm>
            <a:off x="10607040" y="5607780"/>
            <a:ext cx="766388" cy="783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0" tIns="0" rIns="0" bIns="0" numCol="1" spcCol="0" rtlCol="0" fromWordArt="0" anchor="ctr" anchorCtr="0" forceAA="0" compatLnSpc="1">
            <a:normAutofit/>
          </a:bodyPr>
          <a:lstStyle/>
          <a:p>
            <a:pPr lvl="0" algn="r">
              <a:spcBef>
                <a:spcPct val="0"/>
              </a:spcBef>
              <a:spcAft>
                <a:spcPct val="0"/>
              </a:spcAft>
              <a:buClrTx/>
              <a:buSzTx/>
              <a:buFontTx/>
            </a:pPr>
            <a:r>
              <a:rPr lang="en-US" sz="4000" b="1" dirty="0">
                <a:solidFill>
                  <a:schemeClr val="accent1">
                    <a:alpha val="50000"/>
                  </a:schemeClr>
                </a:solidFill>
                <a:latin typeface="+mn-lt"/>
                <a:sym typeface="+mn-lt"/>
              </a:rPr>
              <a:t>03</a:t>
            </a:r>
            <a:endParaRPr lang="en-US" sz="4000" b="1" dirty="0">
              <a:solidFill>
                <a:schemeClr val="accent1">
                  <a:alpha val="50000"/>
                </a:schemeClr>
              </a:solidFill>
              <a:latin typeface="+mn-ea"/>
              <a:sym typeface="+mn-ea"/>
            </a:endParaRPr>
          </a:p>
        </p:txBody>
      </p:sp>
      <p:sp>
        <p:nvSpPr>
          <p:cNvPr id="46" name="矩形 45"/>
          <p:cNvSpPr/>
          <p:nvPr>
            <p:custDataLst>
              <p:tags r:id="rId15"/>
            </p:custDataLst>
          </p:nvPr>
        </p:nvSpPr>
        <p:spPr>
          <a:xfrm>
            <a:off x="3188080" y="5717447"/>
            <a:ext cx="538479" cy="436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fontScale="85000" lnSpcReduction="20000"/>
          </a:bodyPr>
          <a:lstStyle/>
          <a:p>
            <a:pPr algn="r">
              <a:spcBef>
                <a:spcPct val="0"/>
              </a:spcBef>
              <a:spcAft>
                <a:spcPct val="0"/>
              </a:spcAft>
            </a:pPr>
            <a:r>
              <a:rPr lang="en-US" sz="4000" b="1" dirty="0">
                <a:solidFill>
                  <a:schemeClr val="accent1">
                    <a:alpha val="50000"/>
                  </a:schemeClr>
                </a:solidFill>
                <a:latin typeface="+mn-lt"/>
                <a:sym typeface="+mn-lt"/>
              </a:rPr>
              <a:t>01</a:t>
            </a:r>
            <a:endParaRPr lang="en-US" sz="4000" b="1" dirty="0">
              <a:solidFill>
                <a:schemeClr val="accent1">
                  <a:alpha val="50000"/>
                </a:schemeClr>
              </a:solidFill>
              <a:latin typeface="+mn-ea"/>
              <a:sym typeface="+mn-ea"/>
            </a:endParaRPr>
          </a:p>
        </p:txBody>
      </p:sp>
      <p:sp>
        <p:nvSpPr>
          <p:cNvPr id="47" name="矩形 46"/>
          <p:cNvSpPr/>
          <p:nvPr>
            <p:custDataLst>
              <p:tags r:id="rId16"/>
            </p:custDataLst>
          </p:nvPr>
        </p:nvSpPr>
        <p:spPr>
          <a:xfrm>
            <a:off x="6571757" y="5518371"/>
            <a:ext cx="1171434" cy="831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r">
              <a:spcBef>
                <a:spcPct val="0"/>
              </a:spcBef>
              <a:spcAft>
                <a:spcPct val="0"/>
              </a:spcAft>
            </a:pPr>
            <a:r>
              <a:rPr lang="en-US" sz="4000" b="1" dirty="0">
                <a:solidFill>
                  <a:schemeClr val="accent2">
                    <a:alpha val="50000"/>
                  </a:schemeClr>
                </a:solidFill>
                <a:latin typeface="+mn-lt"/>
                <a:sym typeface="+mn-lt"/>
              </a:rPr>
              <a:t>02</a:t>
            </a:r>
            <a:endParaRPr lang="en-US" sz="4000" b="1" dirty="0">
              <a:solidFill>
                <a:schemeClr val="accent2">
                  <a:alpha val="50000"/>
                </a:schemeClr>
              </a:solidFill>
              <a:latin typeface="+mn-ea"/>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Concepts</a:t>
            </a:r>
          </a:p>
        </p:txBody>
      </p:sp>
      <p:sp>
        <p:nvSpPr>
          <p:cNvPr id="3" name="矩形 2"/>
          <p:cNvSpPr/>
          <p:nvPr>
            <p:custDataLst>
              <p:tags r:id="rId2"/>
            </p:custDataLst>
          </p:nvPr>
        </p:nvSpPr>
        <p:spPr>
          <a:xfrm>
            <a:off x="4455127" y="1336707"/>
            <a:ext cx="3312208" cy="4932572"/>
          </a:xfrm>
          <a:prstGeom prst="rect">
            <a:avLst/>
          </a:prstGeom>
          <a:solidFill>
            <a:schemeClr val="tx1">
              <a:lumMod val="40000"/>
              <a:lumOff val="60000"/>
              <a:alpha val="15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10" name="矩形 9"/>
          <p:cNvSpPr/>
          <p:nvPr>
            <p:custDataLst>
              <p:tags r:id="rId3"/>
            </p:custDataLst>
          </p:nvPr>
        </p:nvSpPr>
        <p:spPr>
          <a:xfrm>
            <a:off x="4455127" y="1336707"/>
            <a:ext cx="3312208" cy="108013"/>
          </a:xfrm>
          <a:prstGeom prst="rect">
            <a:avLst/>
          </a:prstGeom>
          <a:solidFill>
            <a:schemeClr val="accent2"/>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a:solidFill>
                <a:schemeClr val="tx1"/>
              </a:solidFill>
              <a:latin typeface="Arial" panose="020B0604020202020204" pitchFamily="34" charset="0"/>
              <a:sym typeface="+mn-lt"/>
            </a:endParaRPr>
          </a:p>
        </p:txBody>
      </p:sp>
      <p:sp>
        <p:nvSpPr>
          <p:cNvPr id="11" name="矩形 10"/>
          <p:cNvSpPr/>
          <p:nvPr>
            <p:custDataLst>
              <p:tags r:id="rId4"/>
            </p:custDataLst>
          </p:nvPr>
        </p:nvSpPr>
        <p:spPr>
          <a:xfrm>
            <a:off x="4797264" y="1584960"/>
            <a:ext cx="2628570" cy="863442"/>
          </a:xfrm>
          <a:prstGeom prst="rect">
            <a:avLst/>
          </a:prstGeom>
          <a:noFill/>
        </p:spPr>
        <p:txBody>
          <a:bodyPr wrap="square" lIns="0" tIns="0" rIns="0" bIns="0" rtlCol="0" anchor="b" anchorCtr="0">
            <a:normAutofit/>
          </a:bodyPr>
          <a:lstStyle/>
          <a:p>
            <a:pPr algn="l">
              <a:spcBef>
                <a:spcPct val="0"/>
              </a:spcBef>
              <a:spcAft>
                <a:spcPct val="0"/>
              </a:spcAft>
            </a:pPr>
            <a:r>
              <a:rPr lang="en-US" altLang="en-US" sz="2400" b="1" dirty="0">
                <a:solidFill>
                  <a:schemeClr val="accent2"/>
                </a:solidFill>
                <a:latin typeface="+mj-lt"/>
              </a:rPr>
              <a:t>Stacking Classifier</a:t>
            </a:r>
          </a:p>
        </p:txBody>
      </p:sp>
      <p:sp>
        <p:nvSpPr>
          <p:cNvPr id="12" name="矩形 11"/>
          <p:cNvSpPr/>
          <p:nvPr>
            <p:custDataLst>
              <p:tags r:id="rId5"/>
            </p:custDataLst>
          </p:nvPr>
        </p:nvSpPr>
        <p:spPr>
          <a:xfrm>
            <a:off x="710565" y="1336707"/>
            <a:ext cx="3312208" cy="4932572"/>
          </a:xfrm>
          <a:prstGeom prst="rect">
            <a:avLst/>
          </a:prstGeom>
          <a:solidFill>
            <a:schemeClr val="tx1">
              <a:lumMod val="40000"/>
              <a:lumOff val="60000"/>
              <a:alpha val="15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15" name="矩形 14"/>
          <p:cNvSpPr/>
          <p:nvPr>
            <p:custDataLst>
              <p:tags r:id="rId6"/>
            </p:custDataLst>
          </p:nvPr>
        </p:nvSpPr>
        <p:spPr>
          <a:xfrm>
            <a:off x="710565" y="1336707"/>
            <a:ext cx="3312208" cy="108013"/>
          </a:xfrm>
          <a:prstGeom prst="rect">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a:solidFill>
                <a:schemeClr val="tx1"/>
              </a:solidFill>
              <a:latin typeface="Arial" panose="020B0604020202020204" pitchFamily="34" charset="0"/>
              <a:sym typeface="+mn-lt"/>
            </a:endParaRPr>
          </a:p>
        </p:txBody>
      </p:sp>
      <p:sp>
        <p:nvSpPr>
          <p:cNvPr id="16" name="矩形 15"/>
          <p:cNvSpPr/>
          <p:nvPr>
            <p:custDataLst>
              <p:tags r:id="rId7"/>
            </p:custDataLst>
          </p:nvPr>
        </p:nvSpPr>
        <p:spPr>
          <a:xfrm>
            <a:off x="1052235" y="1584960"/>
            <a:ext cx="2628570" cy="863442"/>
          </a:xfrm>
          <a:prstGeom prst="rect">
            <a:avLst/>
          </a:prstGeom>
          <a:noFill/>
        </p:spPr>
        <p:txBody>
          <a:bodyPr wrap="square" lIns="0" tIns="0" rIns="0" bIns="0" rtlCol="0" anchor="b" anchorCtr="0">
            <a:normAutofit/>
          </a:bodyPr>
          <a:lstStyle/>
          <a:p>
            <a:pPr algn="l">
              <a:spcBef>
                <a:spcPct val="0"/>
              </a:spcBef>
              <a:spcAft>
                <a:spcPct val="0"/>
              </a:spcAft>
            </a:pPr>
            <a:r>
              <a:rPr lang="en-US" altLang="en-US" sz="2400" b="1" dirty="0">
                <a:solidFill>
                  <a:schemeClr val="accent1"/>
                </a:solidFill>
                <a:latin typeface="+mj-lt"/>
              </a:rPr>
              <a:t>LightGBM Classifier</a:t>
            </a:r>
          </a:p>
        </p:txBody>
      </p:sp>
      <p:sp>
        <p:nvSpPr>
          <p:cNvPr id="21" name="矩形 20"/>
          <p:cNvSpPr/>
          <p:nvPr>
            <p:custDataLst>
              <p:tags r:id="rId8"/>
            </p:custDataLst>
          </p:nvPr>
        </p:nvSpPr>
        <p:spPr>
          <a:xfrm>
            <a:off x="1052235" y="2750698"/>
            <a:ext cx="2628570" cy="2883234"/>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en-US" altLang="en-US" sz="1500" dirty="0">
                <a:solidFill>
                  <a:schemeClr val="tx1">
                    <a:lumMod val="85000"/>
                    <a:lumOff val="15000"/>
                  </a:schemeClr>
                </a:solidFill>
              </a:rPr>
              <a:t>.Type: Tree-based (boosting).</a:t>
            </a:r>
          </a:p>
          <a:p>
            <a:pPr algn="l">
              <a:lnSpc>
                <a:spcPct val="150000"/>
              </a:lnSpc>
              <a:spcBef>
                <a:spcPct val="0"/>
              </a:spcBef>
              <a:spcAft>
                <a:spcPct val="0"/>
              </a:spcAft>
            </a:pPr>
            <a:r>
              <a:rPr lang="en-US" altLang="en-US" sz="1500" dirty="0">
                <a:solidFill>
                  <a:schemeClr val="tx1">
                    <a:lumMod val="85000"/>
                    <a:lumOff val="15000"/>
                  </a:schemeClr>
                </a:solidFill>
              </a:rPr>
              <a:t>Pros: Highest accuracy (90.6668%), fast, handles imbalanced data.</a:t>
            </a:r>
          </a:p>
          <a:p>
            <a:pPr algn="l">
              <a:lnSpc>
                <a:spcPct val="150000"/>
              </a:lnSpc>
              <a:spcBef>
                <a:spcPct val="0"/>
              </a:spcBef>
              <a:spcAft>
                <a:spcPct val="0"/>
              </a:spcAft>
            </a:pPr>
            <a:r>
              <a:rPr lang="en-US" altLang="en-US" sz="1500" dirty="0">
                <a:solidFill>
                  <a:schemeClr val="tx1">
                    <a:lumMod val="85000"/>
                    <a:lumOff val="15000"/>
                  </a:schemeClr>
                </a:solidFill>
              </a:rPr>
              <a:t>Cons: Prone to overfitting without tuning, black-box nature.</a:t>
            </a:r>
          </a:p>
          <a:p>
            <a:pPr algn="l">
              <a:lnSpc>
                <a:spcPct val="150000"/>
              </a:lnSpc>
              <a:spcBef>
                <a:spcPct val="0"/>
              </a:spcBef>
              <a:spcAft>
                <a:spcPct val="0"/>
              </a:spcAft>
            </a:pPr>
            <a:r>
              <a:rPr lang="en-US" altLang="en-US" sz="1500" dirty="0">
                <a:solidFill>
                  <a:schemeClr val="tx1">
                    <a:lumMod val="85000"/>
                    <a:lumOff val="15000"/>
                  </a:schemeClr>
                </a:solidFill>
              </a:rPr>
              <a:t>Loan Use Case: Best for high-accuracy default prediction.</a:t>
            </a:r>
          </a:p>
        </p:txBody>
      </p:sp>
      <p:sp>
        <p:nvSpPr>
          <p:cNvPr id="26" name="矩形 25"/>
          <p:cNvSpPr/>
          <p:nvPr>
            <p:custDataLst>
              <p:tags r:id="rId9"/>
            </p:custDataLst>
          </p:nvPr>
        </p:nvSpPr>
        <p:spPr>
          <a:xfrm>
            <a:off x="4797264" y="2750698"/>
            <a:ext cx="2628570" cy="2883234"/>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en-US" altLang="en-US" sz="1500" dirty="0">
                <a:solidFill>
                  <a:schemeClr val="tx1">
                    <a:lumMod val="85000"/>
                    <a:lumOff val="15000"/>
                  </a:schemeClr>
                </a:solidFill>
              </a:rPr>
              <a:t>Type: Ensemble.</a:t>
            </a:r>
          </a:p>
          <a:p>
            <a:pPr algn="l">
              <a:lnSpc>
                <a:spcPct val="150000"/>
              </a:lnSpc>
              <a:spcBef>
                <a:spcPct val="0"/>
              </a:spcBef>
              <a:spcAft>
                <a:spcPct val="0"/>
              </a:spcAft>
            </a:pPr>
            <a:r>
              <a:rPr lang="en-US" altLang="en-US" sz="1500" dirty="0">
                <a:solidFill>
                  <a:schemeClr val="tx1">
                    <a:lumMod val="85000"/>
                    <a:lumOff val="15000"/>
                  </a:schemeClr>
                </a:solidFill>
              </a:rPr>
              <a:t>Pros: Leverages diverse models for better performance.</a:t>
            </a:r>
          </a:p>
          <a:p>
            <a:pPr algn="l">
              <a:lnSpc>
                <a:spcPct val="150000"/>
              </a:lnSpc>
              <a:spcBef>
                <a:spcPct val="0"/>
              </a:spcBef>
              <a:spcAft>
                <a:spcPct val="0"/>
              </a:spcAft>
            </a:pPr>
            <a:r>
              <a:rPr lang="en-US" altLang="en-US" sz="1500" dirty="0">
                <a:solidFill>
                  <a:schemeClr val="tx1">
                    <a:lumMod val="85000"/>
                    <a:lumOff val="15000"/>
                  </a:schemeClr>
                </a:solidFill>
              </a:rPr>
              <a:t>Cons: Complex, risk of overfitting, hard to interpret.</a:t>
            </a:r>
          </a:p>
          <a:p>
            <a:pPr algn="l">
              <a:lnSpc>
                <a:spcPct val="150000"/>
              </a:lnSpc>
              <a:spcBef>
                <a:spcPct val="0"/>
              </a:spcBef>
              <a:spcAft>
                <a:spcPct val="0"/>
              </a:spcAft>
            </a:pPr>
            <a:r>
              <a:rPr lang="en-US" altLang="en-US" sz="1500" dirty="0">
                <a:solidFill>
                  <a:schemeClr val="tx1">
                    <a:lumMod val="85000"/>
                    <a:lumOff val="15000"/>
                  </a:schemeClr>
                </a:solidFill>
              </a:rPr>
              <a:t>Loan Use Case: Combining strengths of Logistic Regression + Tree-based models.</a:t>
            </a:r>
          </a:p>
        </p:txBody>
      </p:sp>
      <p:sp>
        <p:nvSpPr>
          <p:cNvPr id="27" name="矩形 26"/>
          <p:cNvSpPr/>
          <p:nvPr>
            <p:custDataLst>
              <p:tags r:id="rId10"/>
            </p:custDataLst>
          </p:nvPr>
        </p:nvSpPr>
        <p:spPr>
          <a:xfrm>
            <a:off x="8270192" y="1444720"/>
            <a:ext cx="3312208" cy="5131569"/>
          </a:xfrm>
          <a:prstGeom prst="rect">
            <a:avLst/>
          </a:prstGeom>
          <a:solidFill>
            <a:schemeClr val="tx1">
              <a:lumMod val="40000"/>
              <a:lumOff val="60000"/>
              <a:alpha val="15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28" name="矩形 27"/>
          <p:cNvSpPr/>
          <p:nvPr>
            <p:custDataLst>
              <p:tags r:id="rId11"/>
            </p:custDataLst>
          </p:nvPr>
        </p:nvSpPr>
        <p:spPr>
          <a:xfrm>
            <a:off x="8270192" y="1318604"/>
            <a:ext cx="3312208" cy="108013"/>
          </a:xfrm>
          <a:prstGeom prst="rect">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dirty="0">
              <a:solidFill>
                <a:schemeClr val="tx1"/>
              </a:solidFill>
              <a:latin typeface="Arial" panose="020B0604020202020204" pitchFamily="34" charset="0"/>
              <a:sym typeface="+mn-lt"/>
            </a:endParaRPr>
          </a:p>
        </p:txBody>
      </p:sp>
      <p:sp>
        <p:nvSpPr>
          <p:cNvPr id="29" name="矩形 28"/>
          <p:cNvSpPr/>
          <p:nvPr>
            <p:custDataLst>
              <p:tags r:id="rId12"/>
            </p:custDataLst>
          </p:nvPr>
        </p:nvSpPr>
        <p:spPr>
          <a:xfrm>
            <a:off x="8511195" y="1616532"/>
            <a:ext cx="2628570" cy="548546"/>
          </a:xfrm>
          <a:prstGeom prst="rect">
            <a:avLst/>
          </a:prstGeom>
          <a:noFill/>
        </p:spPr>
        <p:txBody>
          <a:bodyPr wrap="square" lIns="0" tIns="0" rIns="0" bIns="0" rtlCol="0" anchor="b" anchorCtr="0">
            <a:normAutofit/>
          </a:bodyPr>
          <a:lstStyle/>
          <a:p>
            <a:pPr algn="l">
              <a:spcBef>
                <a:spcPct val="0"/>
              </a:spcBef>
              <a:spcAft>
                <a:spcPct val="0"/>
              </a:spcAft>
            </a:pPr>
            <a:r>
              <a:rPr lang="en-US" altLang="en-US" sz="2400" b="1" dirty="0">
                <a:solidFill>
                  <a:schemeClr val="accent1"/>
                </a:solidFill>
                <a:latin typeface="+mj-lt"/>
              </a:rPr>
              <a:t>XGBOOST</a:t>
            </a:r>
          </a:p>
        </p:txBody>
      </p:sp>
      <p:sp>
        <p:nvSpPr>
          <p:cNvPr id="30" name="矩形 29"/>
          <p:cNvSpPr/>
          <p:nvPr>
            <p:custDataLst>
              <p:tags r:id="rId13"/>
            </p:custDataLst>
          </p:nvPr>
        </p:nvSpPr>
        <p:spPr>
          <a:xfrm>
            <a:off x="8541658" y="2448402"/>
            <a:ext cx="2628570" cy="3723039"/>
          </a:xfrm>
          <a:prstGeom prst="rect">
            <a:avLst/>
          </a:prstGeom>
          <a:noFill/>
        </p:spPr>
        <p:txBody>
          <a:bodyPr wrap="square" lIns="0" tIns="0" rIns="0" bIns="0" rtlCol="0" anchor="t" anchorCtr="0">
            <a:noAutofit/>
          </a:bodyPr>
          <a:lstStyle/>
          <a:p>
            <a:pPr>
              <a:buNone/>
            </a:pPr>
            <a:r>
              <a:rPr lang="en-US" sz="1600" dirty="0"/>
              <a:t>Type</a:t>
            </a:r>
            <a:r>
              <a:rPr lang="en-US" sz="1600" b="1" dirty="0"/>
              <a:t>:</a:t>
            </a:r>
            <a:r>
              <a:rPr lang="en-US" sz="1600" dirty="0"/>
              <a:t> Gradient Boosting (Ensemble).</a:t>
            </a:r>
          </a:p>
          <a:p>
            <a:pPr>
              <a:buNone/>
            </a:pPr>
            <a:endParaRPr lang="en-US" sz="1600" dirty="0"/>
          </a:p>
          <a:p>
            <a:pPr>
              <a:buNone/>
            </a:pPr>
            <a:r>
              <a:rPr lang="en-US" sz="1600" dirty="0"/>
              <a:t>Pros: High accuracy, handles missing data well, less prone to overfitting, fast training.</a:t>
            </a:r>
          </a:p>
          <a:p>
            <a:pPr>
              <a:buNone/>
            </a:pPr>
            <a:endParaRPr lang="en-US" sz="1600" dirty="0"/>
          </a:p>
          <a:p>
            <a:pPr>
              <a:buNone/>
            </a:pPr>
            <a:r>
              <a:rPr lang="en-US" sz="1600" dirty="0"/>
              <a:t>Cons: Requires careful tuning of hyperparameters, can be computationally intensive for large datasets.</a:t>
            </a:r>
          </a:p>
          <a:p>
            <a:pPr>
              <a:buNone/>
            </a:pPr>
            <a:endParaRPr lang="en-US" sz="1600" dirty="0"/>
          </a:p>
          <a:p>
            <a:r>
              <a:rPr lang="en-US" sz="1600" dirty="0"/>
              <a:t>Loan Use Case: Predicting loan default risks with high accuracy and handling imbalanced data effectively.</a:t>
            </a:r>
          </a:p>
          <a:p>
            <a:pPr algn="l">
              <a:lnSpc>
                <a:spcPct val="150000"/>
              </a:lnSpc>
              <a:spcBef>
                <a:spcPct val="0"/>
              </a:spcBef>
              <a:spcAft>
                <a:spcPct val="0"/>
              </a:spcAft>
            </a:pPr>
            <a:endParaRPr lang="en-US" altLang="en-US" sz="1500" dirty="0">
              <a:solidFill>
                <a:schemeClr val="tx1">
                  <a:lumMod val="85000"/>
                  <a:lumOff val="15000"/>
                </a:schemeClr>
              </a:solidFill>
            </a:endParaRPr>
          </a:p>
        </p:txBody>
      </p:sp>
      <p:sp>
        <p:nvSpPr>
          <p:cNvPr id="45" name="矩形 44"/>
          <p:cNvSpPr/>
          <p:nvPr>
            <p:custDataLst>
              <p:tags r:id="rId14"/>
            </p:custDataLst>
          </p:nvPr>
        </p:nvSpPr>
        <p:spPr>
          <a:xfrm>
            <a:off x="10982960" y="5521293"/>
            <a:ext cx="523200" cy="6227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0" tIns="0" rIns="0" bIns="0" numCol="1" spcCol="0" rtlCol="0" fromWordArt="0" anchor="ctr" anchorCtr="0" forceAA="0" compatLnSpc="1">
            <a:normAutofit/>
          </a:bodyPr>
          <a:lstStyle/>
          <a:p>
            <a:pPr lvl="0" algn="r">
              <a:spcBef>
                <a:spcPct val="0"/>
              </a:spcBef>
              <a:spcAft>
                <a:spcPct val="0"/>
              </a:spcAft>
              <a:buClrTx/>
              <a:buSzTx/>
              <a:buFontTx/>
            </a:pPr>
            <a:r>
              <a:rPr lang="en-US" sz="4000" b="1" dirty="0">
                <a:solidFill>
                  <a:schemeClr val="accent1">
                    <a:alpha val="50000"/>
                  </a:schemeClr>
                </a:solidFill>
                <a:latin typeface="+mn-lt"/>
                <a:sym typeface="+mn-lt"/>
              </a:rPr>
              <a:t>06</a:t>
            </a:r>
            <a:endParaRPr lang="en-US" sz="4000" b="1" dirty="0">
              <a:solidFill>
                <a:schemeClr val="accent1">
                  <a:alpha val="50000"/>
                </a:schemeClr>
              </a:solidFill>
              <a:latin typeface="+mn-ea"/>
              <a:sym typeface="+mn-ea"/>
            </a:endParaRPr>
          </a:p>
        </p:txBody>
      </p:sp>
      <p:sp>
        <p:nvSpPr>
          <p:cNvPr id="46" name="矩形 45"/>
          <p:cNvSpPr/>
          <p:nvPr>
            <p:custDataLst>
              <p:tags r:id="rId15"/>
            </p:custDataLst>
          </p:nvPr>
        </p:nvSpPr>
        <p:spPr>
          <a:xfrm>
            <a:off x="2820877" y="5438254"/>
            <a:ext cx="1171434" cy="831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r">
              <a:spcBef>
                <a:spcPct val="0"/>
              </a:spcBef>
              <a:spcAft>
                <a:spcPct val="0"/>
              </a:spcAft>
            </a:pPr>
            <a:r>
              <a:rPr lang="en-US" sz="4000" b="1" dirty="0">
                <a:solidFill>
                  <a:schemeClr val="accent1">
                    <a:alpha val="50000"/>
                  </a:schemeClr>
                </a:solidFill>
                <a:latin typeface="+mn-lt"/>
                <a:sym typeface="+mn-lt"/>
              </a:rPr>
              <a:t>04</a:t>
            </a:r>
            <a:endParaRPr lang="en-US" sz="4000" b="1" dirty="0">
              <a:solidFill>
                <a:schemeClr val="accent1">
                  <a:alpha val="50000"/>
                </a:schemeClr>
              </a:solidFill>
              <a:latin typeface="+mn-ea"/>
              <a:sym typeface="+mn-ea"/>
            </a:endParaRPr>
          </a:p>
        </p:txBody>
      </p:sp>
      <p:sp>
        <p:nvSpPr>
          <p:cNvPr id="47" name="矩形 46"/>
          <p:cNvSpPr/>
          <p:nvPr>
            <p:custDataLst>
              <p:tags r:id="rId16"/>
            </p:custDataLst>
          </p:nvPr>
        </p:nvSpPr>
        <p:spPr>
          <a:xfrm>
            <a:off x="6470578" y="5340415"/>
            <a:ext cx="1171434" cy="831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r">
              <a:spcBef>
                <a:spcPct val="0"/>
              </a:spcBef>
              <a:spcAft>
                <a:spcPct val="0"/>
              </a:spcAft>
            </a:pPr>
            <a:r>
              <a:rPr lang="en-US" sz="4000" b="1" dirty="0">
                <a:solidFill>
                  <a:schemeClr val="accent2">
                    <a:alpha val="50000"/>
                  </a:schemeClr>
                </a:solidFill>
                <a:latin typeface="+mn-lt"/>
                <a:sym typeface="+mn-lt"/>
              </a:rPr>
              <a:t>05</a:t>
            </a:r>
            <a:endParaRPr lang="en-US" sz="4000" b="1" dirty="0">
              <a:solidFill>
                <a:schemeClr val="accent2">
                  <a:alpha val="50000"/>
                </a:schemeClr>
              </a:solidFill>
              <a:latin typeface="+mn-ea"/>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4A75-5AEC-7B09-363D-567B27FB95E0}"/>
              </a:ext>
            </a:extLst>
          </p:cNvPr>
          <p:cNvSpPr>
            <a:spLocks noGrp="1"/>
          </p:cNvSpPr>
          <p:nvPr>
            <p:ph type="title"/>
          </p:nvPr>
        </p:nvSpPr>
        <p:spPr/>
        <p:txBody>
          <a:bodyPr/>
          <a:lstStyle/>
          <a:p>
            <a:r>
              <a:rPr lang="en-IN" b="1" dirty="0"/>
              <a:t> Hyperparameter Tuning Techniques</a:t>
            </a:r>
            <a:endParaRPr lang="en-IN" dirty="0"/>
          </a:p>
        </p:txBody>
      </p:sp>
      <p:sp>
        <p:nvSpPr>
          <p:cNvPr id="3" name="Content Placeholder 2">
            <a:extLst>
              <a:ext uri="{FF2B5EF4-FFF2-40B4-BE49-F238E27FC236}">
                <a16:creationId xmlns:a16="http://schemas.microsoft.com/office/drawing/2014/main" id="{4BB4F962-0CC4-620D-6607-4EE60DA38905}"/>
              </a:ext>
            </a:extLst>
          </p:cNvPr>
          <p:cNvSpPr>
            <a:spLocks noGrp="1"/>
          </p:cNvSpPr>
          <p:nvPr>
            <p:ph idx="1"/>
          </p:nvPr>
        </p:nvSpPr>
        <p:spPr/>
        <p:txBody>
          <a:bodyPr/>
          <a:lstStyle/>
          <a:p>
            <a:pPr>
              <a:buNone/>
            </a:pPr>
            <a:r>
              <a:rPr lang="en-US" sz="2000" b="1" dirty="0"/>
              <a:t>🔍 GridSearchCV</a:t>
            </a:r>
          </a:p>
          <a:p>
            <a:pPr>
              <a:buFont typeface="Arial" panose="020B0604020202020204" pitchFamily="34" charset="0"/>
              <a:buChar char="•"/>
            </a:pPr>
            <a:r>
              <a:rPr lang="en-US" sz="2000" dirty="0"/>
              <a:t>GridSearchCV exhaustively searches through all possible combinations of given hyperparameters.</a:t>
            </a:r>
          </a:p>
          <a:p>
            <a:pPr>
              <a:buFont typeface="Arial" panose="020B0604020202020204" pitchFamily="34" charset="0"/>
              <a:buChar char="•"/>
            </a:pPr>
            <a:r>
              <a:rPr lang="en-US" sz="2000" dirty="0"/>
              <a:t>It's accurate but can be time-consuming with large parameter grids.</a:t>
            </a:r>
          </a:p>
          <a:p>
            <a:pPr>
              <a:buNone/>
            </a:pPr>
            <a:r>
              <a:rPr lang="en-US" sz="2000" b="1" dirty="0"/>
              <a:t>🎲 RandomizedSearchCV</a:t>
            </a:r>
          </a:p>
          <a:p>
            <a:pPr>
              <a:buFont typeface="Arial" panose="020B0604020202020204" pitchFamily="34" charset="0"/>
              <a:buChar char="•"/>
            </a:pPr>
            <a:r>
              <a:rPr lang="en-US" sz="2000" dirty="0"/>
              <a:t>RandomizedSearchCV randomly samples a defined number of combinations from the parameter grid.</a:t>
            </a:r>
          </a:p>
          <a:p>
            <a:pPr>
              <a:buFont typeface="Arial" panose="020B0604020202020204" pitchFamily="34" charset="0"/>
              <a:buChar char="•"/>
            </a:pPr>
            <a:r>
              <a:rPr lang="en-US" sz="2000" dirty="0"/>
              <a:t>It's faster and more efficient than GridSearchCV, especially with many hyperparameters.</a:t>
            </a:r>
          </a:p>
          <a:p>
            <a:pPr>
              <a:buNone/>
            </a:pPr>
            <a:r>
              <a:rPr lang="en-US" sz="2000" b="1" dirty="0"/>
              <a:t>🧠 BayesianSearchCV</a:t>
            </a:r>
          </a:p>
          <a:p>
            <a:pPr>
              <a:buFont typeface="Arial" panose="020B0604020202020204" pitchFamily="34" charset="0"/>
              <a:buChar char="•"/>
            </a:pPr>
            <a:r>
              <a:rPr lang="en-US" sz="2000" dirty="0"/>
              <a:t>BayesianSearchCV uses probabilistic models to predict the best hyperparameters based on past evaluations.</a:t>
            </a:r>
          </a:p>
          <a:p>
            <a:pPr>
              <a:buFont typeface="Arial" panose="020B0604020202020204" pitchFamily="34" charset="0"/>
              <a:buChar char="•"/>
            </a:pPr>
            <a:r>
              <a:rPr lang="en-US" sz="2000" dirty="0"/>
              <a:t>It’s smarter and more efficient by focusing the search on promising areas of the hyperparameter space.</a:t>
            </a:r>
          </a:p>
          <a:p>
            <a:pPr>
              <a:buFont typeface="Arial" panose="020B0604020202020204" pitchFamily="34" charset="0"/>
              <a:buChar char="•"/>
            </a:pPr>
            <a:endParaRPr lang="en-US" dirty="0"/>
          </a:p>
          <a:p>
            <a:pPr marL="0" indent="0">
              <a:buNone/>
            </a:pPr>
            <a:endParaRPr lang="en-IN" dirty="0"/>
          </a:p>
        </p:txBody>
      </p:sp>
    </p:spTree>
    <p:extLst>
      <p:ext uri="{BB962C8B-B14F-4D97-AF65-F5344CB8AC3E}">
        <p14:creationId xmlns:p14="http://schemas.microsoft.com/office/powerpoint/2010/main" val="1488549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42290"/>
            <a:ext cx="10972800" cy="582613"/>
          </a:xfrm>
        </p:spPr>
        <p:txBody>
          <a:bodyPr/>
          <a:lstStyle/>
          <a:p>
            <a:r>
              <a:rPr lang="en-US" altLang="en-US" sz="4800"/>
              <a:t>METHODOLOGY</a:t>
            </a:r>
          </a:p>
        </p:txBody>
      </p:sp>
      <p:pic>
        <p:nvPicPr>
          <p:cNvPr id="6" name="Content Placeholder 5"/>
          <p:cNvPicPr>
            <a:picLocks noGrp="1" noChangeAspect="1"/>
          </p:cNvPicPr>
          <p:nvPr>
            <p:ph idx="1"/>
          </p:nvPr>
        </p:nvPicPr>
        <p:blipFill>
          <a:blip r:embed="rId2"/>
          <a:stretch>
            <a:fillRect/>
          </a:stretch>
        </p:blipFill>
        <p:spPr>
          <a:xfrm>
            <a:off x="5712460" y="-45085"/>
            <a:ext cx="6479540" cy="6903085"/>
          </a:xfrm>
          <a:prstGeom prst="rect">
            <a:avLst/>
          </a:prstGeom>
        </p:spPr>
      </p:pic>
      <p:sp>
        <p:nvSpPr>
          <p:cNvPr id="7" name="Text Box 6"/>
          <p:cNvSpPr txBox="1"/>
          <p:nvPr/>
        </p:nvSpPr>
        <p:spPr>
          <a:xfrm>
            <a:off x="609600" y="1643380"/>
            <a:ext cx="4784725" cy="4575810"/>
          </a:xfrm>
          <a:prstGeom prst="rect">
            <a:avLst/>
          </a:prstGeom>
          <a:noFill/>
        </p:spPr>
        <p:txBody>
          <a:bodyPr wrap="square" rtlCol="0">
            <a:noAutofit/>
          </a:bodyPr>
          <a:lstStyle/>
          <a:p>
            <a:r>
              <a:rPr lang="en-US" altLang="en-US" dirty="0"/>
              <a:t> </a:t>
            </a:r>
            <a:r>
              <a:rPr lang="en-US" altLang="en-US" sz="2400" dirty="0"/>
              <a:t>Flowchart Overview  :</a:t>
            </a:r>
            <a:r>
              <a:rPr lang="en-US" altLang="en-US" dirty="0"/>
              <a:t> </a:t>
            </a:r>
          </a:p>
          <a:p>
            <a:endParaRPr lang="en-US" altLang="en-US" dirty="0"/>
          </a:p>
          <a:p>
            <a:r>
              <a:rPr lang="en-US" altLang="en-US" dirty="0"/>
              <a:t>  1. </a:t>
            </a:r>
            <a:r>
              <a:rPr lang="en-US" altLang="en-US" b="1" dirty="0"/>
              <a:t>Application Submission</a:t>
            </a:r>
            <a:r>
              <a:rPr lang="en-US" altLang="en-US" dirty="0"/>
              <a:t>: Borrower provides personal/financial details.  </a:t>
            </a:r>
          </a:p>
          <a:p>
            <a:endParaRPr lang="en-US" altLang="en-US" dirty="0"/>
          </a:p>
          <a:p>
            <a:r>
              <a:rPr lang="en-US" altLang="en-US" dirty="0"/>
              <a:t>  2. </a:t>
            </a:r>
            <a:r>
              <a:rPr lang="en-US" altLang="en-US" b="1" dirty="0"/>
              <a:t>Data Preprocessing</a:t>
            </a:r>
            <a:r>
              <a:rPr lang="en-US" altLang="en-US" dirty="0"/>
              <a:t>: Cleaning, normalization, and feature engineering of applicant data.  </a:t>
            </a:r>
          </a:p>
          <a:p>
            <a:endParaRPr lang="en-US" altLang="en-US" dirty="0"/>
          </a:p>
          <a:p>
            <a:r>
              <a:rPr lang="en-US" altLang="en-US" dirty="0"/>
              <a:t>  3.</a:t>
            </a:r>
            <a:r>
              <a:rPr lang="en-US" altLang="en-US" b="1" dirty="0"/>
              <a:t> Model Prediction</a:t>
            </a:r>
            <a:r>
              <a:rPr lang="en-US" altLang="en-US" dirty="0"/>
              <a:t>: Machine learning models (e.g., LightGBM, Logistic Regression) assess default risk. </a:t>
            </a:r>
          </a:p>
          <a:p>
            <a:r>
              <a:rPr lang="en-US" altLang="en-US" dirty="0"/>
              <a:t> </a:t>
            </a:r>
          </a:p>
          <a:p>
            <a:r>
              <a:rPr lang="en-US" altLang="en-US" dirty="0"/>
              <a:t>  4.</a:t>
            </a:r>
            <a:r>
              <a:rPr lang="en-US" altLang="en-US" b="1" dirty="0"/>
              <a:t> Decision</a:t>
            </a:r>
            <a:r>
              <a:rPr lang="en-US" altLang="en-US" dirty="0"/>
              <a:t>: Approve/Reject based on risk thresholds or manual review for edge cases.  </a:t>
            </a:r>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685191" y="7548880"/>
            <a:ext cx="7663268" cy="121920"/>
          </a:xfrm>
          <a:prstGeom prst="rect">
            <a:avLst/>
          </a:prstGeom>
        </p:spPr>
      </p:pic>
      <p:pic>
        <p:nvPicPr>
          <p:cNvPr id="4" name="Picture 3">
            <a:extLst>
              <a:ext uri="{FF2B5EF4-FFF2-40B4-BE49-F238E27FC236}">
                <a16:creationId xmlns:a16="http://schemas.microsoft.com/office/drawing/2014/main" id="{5A925118-00AA-9B79-CDFF-14440BB7A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40" y="818043"/>
            <a:ext cx="6065520" cy="2463637"/>
          </a:xfrm>
          <a:prstGeom prst="rect">
            <a:avLst/>
          </a:prstGeom>
        </p:spPr>
      </p:pic>
      <p:pic>
        <p:nvPicPr>
          <p:cNvPr id="10" name="Picture 9">
            <a:extLst>
              <a:ext uri="{FF2B5EF4-FFF2-40B4-BE49-F238E27FC236}">
                <a16:creationId xmlns:a16="http://schemas.microsoft.com/office/drawing/2014/main" id="{D3F9D476-8B75-5DFF-898C-9B7A3433AA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560" y="3428108"/>
            <a:ext cx="6583680" cy="2463637"/>
          </a:xfrm>
          <a:prstGeom prst="rect">
            <a:avLst/>
          </a:prstGeom>
        </p:spPr>
      </p:pic>
      <p:sp>
        <p:nvSpPr>
          <p:cNvPr id="7" name="TextBox 6">
            <a:extLst>
              <a:ext uri="{FF2B5EF4-FFF2-40B4-BE49-F238E27FC236}">
                <a16:creationId xmlns:a16="http://schemas.microsoft.com/office/drawing/2014/main" id="{368F36B7-500C-4BC9-29AB-8C8B40DA1F24}"/>
              </a:ext>
            </a:extLst>
          </p:cNvPr>
          <p:cNvSpPr txBox="1"/>
          <p:nvPr/>
        </p:nvSpPr>
        <p:spPr>
          <a:xfrm>
            <a:off x="863600" y="233268"/>
            <a:ext cx="11043920" cy="584775"/>
          </a:xfrm>
          <a:prstGeom prst="rect">
            <a:avLst/>
          </a:prstGeom>
          <a:noFill/>
        </p:spPr>
        <p:txBody>
          <a:bodyPr wrap="square" rtlCol="0">
            <a:spAutoFit/>
          </a:bodyPr>
          <a:lstStyle/>
          <a:p>
            <a:r>
              <a:rPr lang="en-US" sz="3200" b="1" u="sng" dirty="0"/>
              <a:t>Correlation Heatmap</a:t>
            </a:r>
            <a:endParaRPr lang="en-IN" sz="3200" b="1" u="sng"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70&quot;:[3321560,3322060,3321390,3320345,3322170,3322850]}"/>
</p:tagLst>
</file>

<file path=ppt/tags/tag1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solid&quot;:{&quot;brightness&quot;:0,&quot;colorType&quot;:2,&quot;rgb&quot;:&quot;#ffffff&quot;,&quot;transparency&quot;:0},&quot;type&quot;:1},&quot;glow&quot;:{&quot;colorType&quot;:0},&quot;line&quot;:{&quot;solidLine&quot;:{&quot;brightness&quot;:0.800000011920929,&quot;colorType&quot;:1,&quot;foreColorIndex&quot;:5,&quot;transparency&quot;:0},&quot;type&quot;:1},&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8307_1*l_h_i*1_2_1"/>
  <p:tag name="KSO_WM_TEMPLATE_CATEGORY" val="diagram"/>
  <p:tag name="KSO_WM_TEMPLATE_INDEX" val="20238307"/>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ags/tag1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307_1*l_h_a*1_2_1"/>
  <p:tag name="KSO_WM_TEMPLATE_CATEGORY" val="diagram"/>
  <p:tag name="KSO_WM_TEMPLATE_INDEX" val="20238307"/>
  <p:tag name="KSO_WM_UNIT_LAYERLEVEL" val="1_1_1"/>
  <p:tag name="KSO_WM_TAG_VERSION" val="3.0"/>
  <p:tag name="KSO_WM_BEAUTIFY_FLAG" val="#wm#"/>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1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333333&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307_1*l_h_f*1_2_1"/>
  <p:tag name="KSO_WM_TEMPLATE_CATEGORY" val="diagram"/>
  <p:tag name="KSO_WM_TEMPLATE_INDEX" val="20238307"/>
  <p:tag name="KSO_WM_UNIT_LAYERLEVEL" val="1_1_1"/>
  <p:tag name="KSO_WM_TAG_VERSION" val="3.0"/>
  <p:tag name="KSO_WM_BEAUTIFY_FLAG" val="#wm#"/>
  <p:tag name="KSO_WM_UNIT_PRESET_TEXT" val="Click here to add text"/>
  <p:tag name="KSO_WM_DIAGRAM_USE_COLOR_VALUE" val="{&quot;color_scheme&quot;:1,&quot;color_type&quot;:1,&quot;theme_color_indexes&quot;:[]}"/>
</p:tagLst>
</file>

<file path=ppt/tags/tag1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gradient&quot;:[{&quot;brightness&quot;:0,&quot;colorType&quot;:1,&quot;foreColorIndex&quot;:5,&quot;pos&quot;:1,&quot;transparency&quot;:0},{&quot;brightness&quot;:0.30000001192092896,&quot;colorType&quot;:1,&quot;foreColorIndex&quot;:5,&quot;pos&quot;:0,&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8307_1*l_h_i*1_2_2"/>
  <p:tag name="KSO_WM_TEMPLATE_CATEGORY" val="diagram"/>
  <p:tag name="KSO_WM_TEMPLATE_INDEX" val="20238307"/>
  <p:tag name="KSO_WM_UNIT_LAYERLEVEL" val="1_1_1"/>
  <p:tag name="KSO_WM_TAG_VERSION" val="3.0"/>
  <p:tag name="KSO_WM_BEAUTIFY_FLAG" val="#wm#"/>
  <p:tag name="KSO_WM_UNIT_FILL_TYPE" val="3"/>
  <p:tag name="KSO_WM_DIAGRAM_USE_COLOR_VALUE" val="{&quot;color_scheme&quot;:1,&quot;color_type&quot;:1,&quot;theme_color_indexes&quot;:[]}"/>
</p:tagLst>
</file>

<file path=ppt/tags/tag1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solid&quot;:{&quot;brightness&quot;:0,&quot;colorType&quot;:2,&quot;rgb&quot;:&quot;#ffffff&quot;,&quot;transparency&quot;:0},&quot;type&quot;:1},&quot;glow&quot;:{&quot;colorType&quot;:0},&quot;line&quot;:{&quot;solidLine&quot;:{&quot;brightness&quot;:0.800000011920929,&quot;colorType&quot;:1,&quot;foreColorIndex&quot;:5,&quot;transparency&quot;:0},&quot;type&quot;:1},&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307_1*l_h_i*1_1_1"/>
  <p:tag name="KSO_WM_TEMPLATE_CATEGORY" val="diagram"/>
  <p:tag name="KSO_WM_TEMPLATE_INDEX" val="20238307"/>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ags/tag1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gradient&quot;:[{&quot;brightness&quot;:0,&quot;colorType&quot;:1,&quot;foreColorIndex&quot;:5,&quot;pos&quot;:1,&quot;transparency&quot;:0},{&quot;brightness&quot;:0.30000001192092896,&quot;colorType&quot;:1,&quot;foreColorIndex&quot;:5,&quot;pos&quot;:0,&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307_1*l_h_i*1_1_2"/>
  <p:tag name="KSO_WM_TEMPLATE_CATEGORY" val="diagram"/>
  <p:tag name="KSO_WM_TEMPLATE_INDEX" val="20238307"/>
  <p:tag name="KSO_WM_UNIT_LAYERLEVEL" val="1_1_1"/>
  <p:tag name="KSO_WM_TAG_VERSION" val="3.0"/>
  <p:tag name="KSO_WM_BEAUTIFY_FLAG" val="#wm#"/>
  <p:tag name="KSO_WM_UNIT_FILL_TYPE" val="3"/>
  <p:tag name="KSO_WM_DIAGRAM_USE_COLOR_VALUE" val="{&quot;color_scheme&quot;:1,&quot;color_type&quot;:1,&quot;theme_color_indexes&quot;:[]}"/>
</p:tagLst>
</file>

<file path=ppt/tags/tag1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307_1*l_h_a*1_1_1"/>
  <p:tag name="KSO_WM_TEMPLATE_CATEGORY" val="diagram"/>
  <p:tag name="KSO_WM_TEMPLATE_INDEX" val="20238307"/>
  <p:tag name="KSO_WM_UNIT_LAYERLEVEL" val="1_1_1"/>
  <p:tag name="KSO_WM_TAG_VERSION" val="3.0"/>
  <p:tag name="KSO_WM_BEAUTIFY_FLAG" val="#wm#"/>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1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307_1*l_h_a*1_1_1"/>
  <p:tag name="KSO_WM_TEMPLATE_CATEGORY" val="diagram"/>
  <p:tag name="KSO_WM_TEMPLATE_INDEX" val="20238307"/>
  <p:tag name="KSO_WM_UNIT_LAYERLEVEL" val="1_1_1"/>
  <p:tag name="KSO_WM_TAG_VERSION" val="3.0"/>
  <p:tag name="KSO_WM_BEAUTIFY_FLAG" val="#wm#"/>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1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333333&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307_1*l_h_f*1_1_1"/>
  <p:tag name="KSO_WM_TEMPLATE_CATEGORY" val="diagram"/>
  <p:tag name="KSO_WM_TEMPLATE_INDEX" val="20238307"/>
  <p:tag name="KSO_WM_UNIT_LAYERLEVEL" val="1_1_1"/>
  <p:tag name="KSO_WM_TAG_VERSION" val="3.0"/>
  <p:tag name="KSO_WM_BEAUTIFY_FLAG" val="#wm#"/>
  <p:tag name="KSO_WM_UNIT_PRESET_TEXT" val="Click here to add text"/>
  <p:tag name="KSO_WM_DIAGRAM_USE_COLOR_VALUE" val="{&quot;color_scheme&quot;:1,&quot;color_type&quot;:1,&quot;theme_color_indexes&quot;:[]}"/>
</p:tagLst>
</file>

<file path=ppt/tags/tag1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307_1*l_h_a*1_1_1"/>
  <p:tag name="KSO_WM_TEMPLATE_CATEGORY" val="diagram"/>
  <p:tag name="KSO_WM_TEMPLATE_INDEX" val="20238307"/>
  <p:tag name="KSO_WM_UNIT_LAYERLEVEL" val="1_1_1"/>
  <p:tag name="KSO_WM_TAG_VERSION" val="3.0"/>
  <p:tag name="KSO_WM_BEAUTIFY_FLAG" val="#wm#"/>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333333&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307_1*l_h_f*1_1_1"/>
  <p:tag name="KSO_WM_TEMPLATE_CATEGORY" val="diagram"/>
  <p:tag name="KSO_WM_TEMPLATE_INDEX" val="20238307"/>
  <p:tag name="KSO_WM_UNIT_LAYERLEVEL" val="1_1_1"/>
  <p:tag name="KSO_WM_TAG_VERSION" val="3.0"/>
  <p:tag name="KSO_WM_BEAUTIFY_FLAG" val="#wm#"/>
  <p:tag name="KSO_WM_UNIT_PRESET_TEXT" val="Click here to add text"/>
  <p:tag name="KSO_WM_DIAGRAM_USE_COLOR_VALUE" val="{&quot;color_scheme&quot;:1,&quot;color_type&quot;:1,&quot;theme_color_indexes&quot;:[]}"/>
</p:tagLst>
</file>

<file path=ppt/tags/tag21.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8189_2*l_h_i*1_2_2"/>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8189_2*l_h_i*1_2_3"/>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color_type&quot;:1,&quot;theme_color_indexes&quot;:[]}"/>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189_2*l_h_a*1_2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UNIT_PRESET_TEXT" val="Your title he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189_2*l_h_i*1_1_2"/>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8189_2*l_h_i*1_1_3"/>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color_type&quot;:1,&quot;theme_color_indexes&quot;:[]}"/>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189_2*l_h_a*1_1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UNIT_PRESET_TEXT" val="Your title he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77"/>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189_2*l_h_f*1_1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189_2*l_h_f*1_2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77"/>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8189_2*l_h_i*1_3_2"/>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8189_2*l_h_i*1_3_3"/>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color_type&quot;:1,&quot;theme_color_indexes&quot;:[]}"/>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8189_2*l_h_a*1_3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UNIT_PRESET_TEXT" val="Your title he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3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8189_2*l_h_f*1_3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77"/>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8189_2*l_h_i*1_3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5},&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8189_2*l_h_i*1_1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5},&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8189_2*l_h_i*1_2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5},&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37.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8189_2*l_h_i*1_2_2"/>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8189_2*l_h_i*1_2_3"/>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color_type&quot;:1,&quot;theme_color_indexes&quot;:[]}"/>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189_2*l_h_a*1_2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UNIT_PRESET_TEXT" val="Your title he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189_2*l_h_i*1_1_2"/>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8189_2*l_h_i*1_1_3"/>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color_type&quot;:1,&quot;theme_color_indexes&quot;:[]}"/>
</p:tagLst>
</file>

<file path=ppt/tags/tag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189_2*l_h_a*1_1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UNIT_PRESET_TEXT" val="Your title he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4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77"/>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189_2*l_h_f*1_1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4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189_2*l_h_f*1_2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77"/>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8189_2*l_h_i*1_3_2"/>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8189_2*l_h_i*1_3_3"/>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color_type&quot;:1,&quot;theme_color_indexes&quot;:[]}"/>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8189_2*l_h_a*1_3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UNIT_PRESET_TEXT" val="Your title he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4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8189_2*l_h_f*1_3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77"/>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8189_2*l_h_i*1_3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5},&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8189_2*l_h_i*1_1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5},&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8189_2*l_h_i*1_2_1"/>
  <p:tag name="KSO_WM_TEMPLATE_CATEGORY" val="diagram"/>
  <p:tag name="KSO_WM_TEMPLATE_INDEX" val="20238189"/>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93.91127319335936,&quot;left&quot;:55.94998779296875,&quot;top&quot;:104.84436340332032,&quot;width&quot;:850.49867362435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5},&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4"/>
  <p:tag name="KSO_WM_DIAGRAM_MIN_ITEMCNT" val="2"/>
  <p:tag name="KSO_WM_DIAGRAM_VIRTUALLY_FRAME" val="{&quot;height&quot;:364.9508661417324,&quot;left&quot;:41.20503540039063,&quot;top&quot;:135.9250393700787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26_2*l_h_f*1_1_1"/>
  <p:tag name="KSO_WM_TEMPLATE_CATEGORY" val="diagram"/>
  <p:tag name="KSO_WM_TEMPLATE_INDEX" val="20237926"/>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5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4"/>
  <p:tag name="KSO_WM_DIAGRAM_MIN_ITEMCNT" val="2"/>
  <p:tag name="KSO_WM_DIAGRAM_VIRTUALLY_FRAME" val="{&quot;height&quot;:364.9508661417324,&quot;left&quot;:41.20503540039063,&quot;top&quot;:135.9250393700787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26_2*l_h_a*1_1_1"/>
  <p:tag name="KSO_WM_TEMPLATE_CATEGORY" val="diagram"/>
  <p:tag name="KSO_WM_TEMPLATE_INDEX" val="20237926"/>
  <p:tag name="KSO_WM_UNIT_LAYERLEVEL" val="1_1_1"/>
  <p:tag name="KSO_WM_TAG_VERSION" val="3.0"/>
  <p:tag name="KSO_WM_BEAUTIFY_FLAG" val="#wm#"/>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5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4"/>
  <p:tag name="KSO_WM_DIAGRAM_MIN_ITEMCNT" val="2"/>
  <p:tag name="KSO_WM_DIAGRAM_VIRTUALLY_FRAME" val="{&quot;height&quot;:364.9508661417324,&quot;left&quot;:41.20503540039063,&quot;top&quot;:135.92503937007874,&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37926_2*l_h_i*1_1_2"/>
  <p:tag name="KSO_WM_TEMPLATE_CATEGORY" val="diagram"/>
  <p:tag name="KSO_WM_TEMPLATE_INDEX" val="20237926"/>
  <p:tag name="KSO_WM_UNIT_LAYERLEVEL" val="1_1_1"/>
  <p:tag name="KSO_WM_TAG_VERSION" val="3.0"/>
  <p:tag name="KSO_WM_BEAUTIFY_FLAG" val="#wm#"/>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4"/>
  <p:tag name="KSO_WM_DIAGRAM_MIN_ITEMCNT" val="2"/>
  <p:tag name="KSO_WM_DIAGRAM_VIRTUALLY_FRAME" val="{&quot;height&quot;:364.9508661417324,&quot;left&quot;:41.20503540039063,&quot;top&quot;:135.9250393700787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26_2*l_h_f*1_2_1"/>
  <p:tag name="KSO_WM_TEMPLATE_CATEGORY" val="diagram"/>
  <p:tag name="KSO_WM_TEMPLATE_INDEX" val="20237926"/>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5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4"/>
  <p:tag name="KSO_WM_DIAGRAM_MIN_ITEMCNT" val="2"/>
  <p:tag name="KSO_WM_DIAGRAM_VIRTUALLY_FRAME" val="{&quot;height&quot;:364.9508661417324,&quot;left&quot;:41.20503540039063,&quot;top&quot;:135.9250393700787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26_2*l_h_a*1_2_1"/>
  <p:tag name="KSO_WM_TEMPLATE_CATEGORY" val="diagram"/>
  <p:tag name="KSO_WM_TEMPLATE_INDEX" val="20237926"/>
  <p:tag name="KSO_WM_UNIT_LAYERLEVEL" val="1_1_1"/>
  <p:tag name="KSO_WM_TAG_VERSION" val="3.0"/>
  <p:tag name="KSO_WM_BEAUTIFY_FLAG" val="#wm#"/>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4"/>
  <p:tag name="KSO_WM_DIAGRAM_MIN_ITEMCNT" val="2"/>
  <p:tag name="KSO_WM_DIAGRAM_VIRTUALLY_FRAME" val="{&quot;height&quot;:364.9508661417324,&quot;left&quot;:41.20503540039063,&quot;top&quot;:135.92503937007874,&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37926_2*l_h_i*1_2_2"/>
  <p:tag name="KSO_WM_TEMPLATE_CATEGORY" val="diagram"/>
  <p:tag name="KSO_WM_TEMPLATE_INDEX" val="20237926"/>
  <p:tag name="KSO_WM_UNIT_LAYERLEVEL" val="1_1_1"/>
  <p:tag name="KSO_WM_TAG_VERSION" val="3.0"/>
  <p:tag name="KSO_WM_BEAUTIFY_FLAG" val="#wm#"/>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4"/>
  <p:tag name="KSO_WM_DIAGRAM_MIN_ITEMCNT" val="2"/>
  <p:tag name="KSO_WM_DIAGRAM_VIRTUALLY_FRAME" val="{&quot;height&quot;:364.9508661417324,&quot;left&quot;:41.20503540039063,&quot;top&quot;:135.9250393700787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26_2*l_h_f*1_3_1"/>
  <p:tag name="KSO_WM_TEMPLATE_CATEGORY" val="diagram"/>
  <p:tag name="KSO_WM_TEMPLATE_INDEX" val="20237926"/>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solid&quot;:{&quot;brightness&quot;:0,&quot;colorType&quot;:2,&quot;rgb&quot;:&quot;#ffffff&quot;,&quot;transparency&quot;:0},&quot;type&quot;:1},&quot;glow&quot;:{&quot;colorType&quot;:0},&quot;line&quot;:{&quot;solidLine&quot;:{&quot;brightness&quot;:0.800000011920929,&quot;colorType&quot;:1,&quot;foreColorIndex&quot;:5,&quot;transparency&quot;:0},&quot;type&quot;:1},&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307_1*l_h_i*1_1_1"/>
  <p:tag name="KSO_WM_TEMPLATE_CATEGORY" val="diagram"/>
  <p:tag name="KSO_WM_TEMPLATE_INDEX" val="20238307"/>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ags/tag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4"/>
  <p:tag name="KSO_WM_DIAGRAM_MIN_ITEMCNT" val="2"/>
  <p:tag name="KSO_WM_DIAGRAM_VIRTUALLY_FRAME" val="{&quot;height&quot;:364.9508661417324,&quot;left&quot;:41.20503540039063,&quot;top&quot;:135.92503937007874,&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7926_2*l_h_a*1_3_1"/>
  <p:tag name="KSO_WM_TEMPLATE_CATEGORY" val="diagram"/>
  <p:tag name="KSO_WM_TEMPLATE_INDEX" val="20237926"/>
  <p:tag name="KSO_WM_UNIT_LAYERLEVEL" val="1_1_1"/>
  <p:tag name="KSO_WM_TAG_VERSION" val="3.0"/>
  <p:tag name="KSO_WM_BEAUTIFY_FLAG" val="#wm#"/>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6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DIAGRAM_MAX_ITEMCNT" val="4"/>
  <p:tag name="KSO_WM_DIAGRAM_MIN_ITEMCNT" val="2"/>
  <p:tag name="KSO_WM_DIAGRAM_VIRTUALLY_FRAME" val="{&quot;height&quot;:364.9508661417324,&quot;left&quot;:41.20503540039063,&quot;top&quot;:135.92503937007874,&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37926_2*l_h_i*1_3_2"/>
  <p:tag name="KSO_WM_TEMPLATE_CATEGORY" val="diagram"/>
  <p:tag name="KSO_WM_TEMPLATE_INDEX" val="20237926"/>
  <p:tag name="KSO_WM_UNIT_LAYERLEVEL" val="1_1_1"/>
  <p:tag name="KSO_WM_TAG_VERSION" val="3.0"/>
  <p:tag name="KSO_WM_BEAUTIFY_FLAG" val="#wm#"/>
  <p:tag name="KSO_WM_UNIT_PRESET_TEXT" val="03"/>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62.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INDEX" val="20238209"/>
  <p:tag name="KSO_WM_TAG_VERSION" val="3.0"/>
  <p:tag name="KSO_WM_DIAGRAM_VERSION" val="3"/>
  <p:tag name="KSO_WM_DIAGRAM_COLOR_TEXT_CAN_REMOVE" val="n"/>
  <p:tag name="KSO_WM_DIAGRAM_MIN_ITEMCNT" val="2"/>
  <p:tag name="KSO_WM_UNIT_SUBTYPE" val="a"/>
  <p:tag name="KSO_WM_UNIT_NOCLEAR" val="0"/>
  <p:tag name="KSO_WM_UNIT_VALUE" val="60"/>
  <p:tag name="KSO_WM_UNIT_HIGHLIGHT" val="0"/>
  <p:tag name="KSO_WM_UNIT_DIAGRAM_ISNUMVISUAL" val="0"/>
  <p:tag name="KSO_WM_UNIT_TYPE" val="l_h_f"/>
  <p:tag name="KSO_WM_UNIT_INDEX" val="1_1_1"/>
  <p:tag name="KSO_WM_UNIT_ID" val="diagram20238209_3*l_h_f*1_1_1"/>
  <p:tag name="KSO_WM_TEMPLATE_CATEGORY" val="diagram"/>
  <p:tag name="KSO_WM_UNIT_LAYERLEVEL" val="1_1_1"/>
  <p:tag name="KSO_WM_BEAUTIFY_FLAG" val="#wm#"/>
  <p:tag name="KSO_WM_DIAGRAM_GROUP_CODE" val="l1-1"/>
  <p:tag name="KSO_WM_DIAGRAM_COLOR_TRICK" val="2"/>
  <p:tag name="KSO_WM_DIAGRAM_MAX_ITEMCNT" val="6"/>
  <p:tag name="KSO_WM_DIAGRAM_VIRTUALLY_FRAME" val="{&quot;height&quot;:330.2783508300781,&quot;left&quot;:54.20001220703125,&quot;top&quot;:163.51082458496094,&quot;width&quot;:851.5999755859375}"/>
  <p:tag name="KSO_WM_DIAGRAM_COLOR_MATCH_VALUE" val="{&quot;shape&quot;:{&quot;fill&quot;:{&quot;gradient&quot;:[{&quot;brightness&quot;:0.800000011920929,&quot;colorType&quot;:1,&quot;foreColorIndex&quot;:5,&quot;pos&quot;:0,&quot;transparency&quot;:0.800000011920929},{&quot;brightness&quot;:0,&quot;colorType&quot;:1,&quot;foreColorIndex&quot;:14,&quot;pos&quot;:1,&quot;transparency&quot;:1}],&quot;type&quot;:3},&quot;glow&quot;:{&quot;colorType&quot;:0},&quot;line&quot;:{&quot;solidLine&quot;:{&quot;brightness&quot;:0.800000011920929,&quot;colorType&quot;:1,&quot;foreColorIndex&quot;:5,&quot;transparency&quot;:0},&quot;type&quot;:1},&quot;shadow&quot;:{&quot;brightness&quot;:0,&quot;colorType&quot;:1,&quot;foreColorIndex&quot;:5,&quot;transparency&quot;:0.9200000166893005},&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LINE_FILL_TYPE" val="2"/>
  <p:tag name="KSO_WM_UNIT_PRESET_TEXT" val="Presentations are communication tools that can be used as demonstrations."/>
  <p:tag name="KSO_WM_UNIT_FILL_TYPE" val="3"/>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30.2783508300781,&quot;left&quot;:54.20001220703125,&quot;top&quot;:163.51082458496094,&quot;width&quot;:851.5999755859375}"/>
  <p:tag name="KSO_WM_DIAGRAM_COLOR_MATCH_VALUE" val="{&quot;shape&quot;:{&quot;fill&quot;:{&quot;gradient&quot;:[{&quot;brightness&quot;:0.6000000238418579,&quot;colorType&quot;:1,&quot;foreColorIndex&quot;:5,&quot;pos&quot;:0,&quot;transparency&quot;:0},{&quot;brightness&quot;:0,&quot;colorType&quot;:1,&quot;foreColorIndex&quot;:5,&quot;pos&quot;:0.6899999976158142,&quot;transparency&quot;:0},{&quot;brightness&quot;:0,&quot;colorType&quot;:1,&quot;foreColorIndex&quot;:5,&quot;pos&quot;:1,&quot;transparency&quot;:0}],&quot;type&quot;:3},&quot;glow&quot;:{&quot;colorType&quot;:0},&quot;line&quot;:{&quot;type&quot;:0},&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SCONTENTSTITLE" val="0"/>
  <p:tag name="KSO_WM_UNIT_ISNUMDGMTITLE" val="0"/>
  <p:tag name="KSO_WM_UNIT_NOCLEAR" val="0"/>
  <p:tag name="KSO_WM_UNIT_VALUE" val="10"/>
  <p:tag name="KSO_WM_UNIT_TYPE" val="l_h_a"/>
  <p:tag name="KSO_WM_UNIT_INDEX" val="1_1_1"/>
  <p:tag name="KSO_WM_UNIT_ID" val="diagram20238209_3*l_h_a*1_1_1"/>
  <p:tag name="KSO_WM_TEMPLATE_CATEGORY" val="diagram"/>
  <p:tag name="KSO_WM_TEMPLATE_INDEX" val="20238209"/>
  <p:tag name="KSO_WM_UNIT_LAYERLEVEL" val="1_1_1"/>
  <p:tag name="KSO_WM_TAG_VERSION" val="3.0"/>
  <p:tag name="KSO_WM_UNIT_TEXT_FILL_FORE_SCHEMECOLOR_INDEX_BRIGHTNESS" val="0.15"/>
  <p:tag name="KSO_WM_UNIT_PRESET_TEXT" val="Titl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64.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INDEX" val="20238209"/>
  <p:tag name="KSO_WM_TAG_VERSION" val="3.0"/>
  <p:tag name="KSO_WM_DIAGRAM_VERSION" val="3"/>
  <p:tag name="KSO_WM_DIAGRAM_COLOR_TEXT_CAN_REMOVE" val="n"/>
  <p:tag name="KSO_WM_DIAGRAM_MIN_ITEMCNT" val="2"/>
  <p:tag name="KSO_WM_UNIT_SUBTYPE" val="a"/>
  <p:tag name="KSO_WM_UNIT_NOCLEAR" val="0"/>
  <p:tag name="KSO_WM_UNIT_VALUE" val="60"/>
  <p:tag name="KSO_WM_UNIT_HIGHLIGHT" val="0"/>
  <p:tag name="KSO_WM_UNIT_DIAGRAM_ISNUMVISUAL" val="0"/>
  <p:tag name="KSO_WM_UNIT_TYPE" val="l_h_f"/>
  <p:tag name="KSO_WM_UNIT_INDEX" val="1_3_1"/>
  <p:tag name="KSO_WM_UNIT_ID" val="diagram20238209_3*l_h_f*1_3_1"/>
  <p:tag name="KSO_WM_TEMPLATE_CATEGORY" val="diagram"/>
  <p:tag name="KSO_WM_UNIT_LAYERLEVEL" val="1_1_1"/>
  <p:tag name="KSO_WM_BEAUTIFY_FLAG" val="#wm#"/>
  <p:tag name="KSO_WM_DIAGRAM_GROUP_CODE" val="l1-1"/>
  <p:tag name="KSO_WM_DIAGRAM_COLOR_TRICK" val="2"/>
  <p:tag name="KSO_WM_DIAGRAM_MAX_ITEMCNT" val="6"/>
  <p:tag name="KSO_WM_DIAGRAM_VIRTUALLY_FRAME" val="{&quot;height&quot;:330.2783508300781,&quot;left&quot;:54.20001220703125,&quot;top&quot;:163.51082458496094,&quot;width&quot;:851.5999755859375}"/>
  <p:tag name="KSO_WM_DIAGRAM_COLOR_MATCH_VALUE" val="{&quot;shape&quot;:{&quot;fill&quot;:{&quot;gradient&quot;:[{&quot;brightness&quot;:0.800000011920929,&quot;colorType&quot;:1,&quot;foreColorIndex&quot;:5,&quot;pos&quot;:0,&quot;transparency&quot;:0.800000011920929},{&quot;brightness&quot;:0,&quot;colorType&quot;:1,&quot;foreColorIndex&quot;:14,&quot;pos&quot;:1,&quot;transparency&quot;:1}],&quot;type&quot;:3},&quot;glow&quot;:{&quot;colorType&quot;:0},&quot;line&quot;:{&quot;solidLine&quot;:{&quot;brightness&quot;:0.800000011920929,&quot;colorType&quot;:1,&quot;foreColorIndex&quot;:5,&quot;transparency&quot;:0},&quot;type&quot;:1},&quot;shadow&quot;:{&quot;brightness&quot;:0,&quot;colorType&quot;:1,&quot;foreColorIndex&quot;:5,&quot;transparency&quot;:0.9200000166893005},&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LINE_FILL_TYPE" val="2"/>
  <p:tag name="KSO_WM_UNIT_PRESET_TEXT" val="Presentations are communication tools that can be used as demonstrations."/>
  <p:tag name="KSO_WM_UNIT_FILL_TYPE" val="3"/>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30.2783508300781,&quot;left&quot;:54.20001220703125,&quot;top&quot;:163.51082458496094,&quot;width&quot;:851.5999755859375}"/>
  <p:tag name="KSO_WM_DIAGRAM_COLOR_MATCH_VALUE" val="{&quot;shape&quot;:{&quot;fill&quot;:{&quot;gradient&quot;:[{&quot;brightness&quot;:0.6000000238418579,&quot;colorType&quot;:1,&quot;foreColorIndex&quot;:5,&quot;pos&quot;:0,&quot;transparency&quot;:0},{&quot;brightness&quot;:0,&quot;colorType&quot;:1,&quot;foreColorIndex&quot;:5,&quot;pos&quot;:0.6899999976158142,&quot;transparency&quot;:0},{&quot;brightness&quot;:0,&quot;colorType&quot;:1,&quot;foreColorIndex&quot;:5,&quot;pos&quot;:1,&quot;transparency&quot;:0}],&quot;type&quot;:3},&quot;glow&quot;:{&quot;colorType&quot;:0},&quot;line&quot;:{&quot;type&quot;:0},&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SCONTENTSTITLE" val="0"/>
  <p:tag name="KSO_WM_UNIT_ISNUMDGMTITLE" val="0"/>
  <p:tag name="KSO_WM_UNIT_NOCLEAR" val="0"/>
  <p:tag name="KSO_WM_UNIT_VALUE" val="10"/>
  <p:tag name="KSO_WM_UNIT_TYPE" val="l_h_a"/>
  <p:tag name="KSO_WM_UNIT_INDEX" val="1_3_1"/>
  <p:tag name="KSO_WM_UNIT_ID" val="diagram20238209_3*l_h_a*1_3_1"/>
  <p:tag name="KSO_WM_TEMPLATE_CATEGORY" val="diagram"/>
  <p:tag name="KSO_WM_TEMPLATE_INDEX" val="20238209"/>
  <p:tag name="KSO_WM_UNIT_LAYERLEVEL" val="1_1_1"/>
  <p:tag name="KSO_WM_TAG_VERSION" val="3.0"/>
  <p:tag name="KSO_WM_UNIT_TEXT_FILL_FORE_SCHEMECOLOR_INDEX_BRIGHTNESS" val="0.15"/>
  <p:tag name="KSO_WM_UNIT_PRESET_TEXT" val="Titl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66.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INDEX" val="20238209"/>
  <p:tag name="KSO_WM_TAG_VERSION" val="3.0"/>
  <p:tag name="KSO_WM_DIAGRAM_VERSION" val="3"/>
  <p:tag name="KSO_WM_DIAGRAM_COLOR_TEXT_CAN_REMOVE" val="n"/>
  <p:tag name="KSO_WM_DIAGRAM_MIN_ITEMCNT" val="2"/>
  <p:tag name="KSO_WM_UNIT_SUBTYPE" val="a"/>
  <p:tag name="KSO_WM_UNIT_NOCLEAR" val="0"/>
  <p:tag name="KSO_WM_UNIT_VALUE" val="60"/>
  <p:tag name="KSO_WM_UNIT_HIGHLIGHT" val="0"/>
  <p:tag name="KSO_WM_UNIT_DIAGRAM_ISNUMVISUAL" val="0"/>
  <p:tag name="KSO_WM_UNIT_TYPE" val="l_h_f"/>
  <p:tag name="KSO_WM_UNIT_INDEX" val="1_1_1"/>
  <p:tag name="KSO_WM_UNIT_ID" val="diagram20238209_3*l_h_f*1_1_1"/>
  <p:tag name="KSO_WM_TEMPLATE_CATEGORY" val="diagram"/>
  <p:tag name="KSO_WM_UNIT_LAYERLEVEL" val="1_1_1"/>
  <p:tag name="KSO_WM_BEAUTIFY_FLAG" val="#wm#"/>
  <p:tag name="KSO_WM_DIAGRAM_GROUP_CODE" val="l1-1"/>
  <p:tag name="KSO_WM_DIAGRAM_COLOR_TRICK" val="2"/>
  <p:tag name="KSO_WM_DIAGRAM_MAX_ITEMCNT" val="6"/>
  <p:tag name="KSO_WM_DIAGRAM_VIRTUALLY_FRAME" val="{&quot;height&quot;:330.2783508300781,&quot;left&quot;:54.20001220703125,&quot;top&quot;:163.51082458496094,&quot;width&quot;:851.5999755859375}"/>
  <p:tag name="KSO_WM_DIAGRAM_COLOR_MATCH_VALUE" val="{&quot;shape&quot;:{&quot;fill&quot;:{&quot;gradient&quot;:[{&quot;brightness&quot;:0.800000011920929,&quot;colorType&quot;:1,&quot;foreColorIndex&quot;:5,&quot;pos&quot;:0,&quot;transparency&quot;:0.800000011920929},{&quot;brightness&quot;:0,&quot;colorType&quot;:1,&quot;foreColorIndex&quot;:14,&quot;pos&quot;:1,&quot;transparency&quot;:1}],&quot;type&quot;:3},&quot;glow&quot;:{&quot;colorType&quot;:0},&quot;line&quot;:{&quot;solidLine&quot;:{&quot;brightness&quot;:0.800000011920929,&quot;colorType&quot;:1,&quot;foreColorIndex&quot;:5,&quot;transparency&quot;:0},&quot;type&quot;:1},&quot;shadow&quot;:{&quot;brightness&quot;:0,&quot;colorType&quot;:1,&quot;foreColorIndex&quot;:5,&quot;transparency&quot;:0.9200000166893005},&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LINE_FILL_TYPE" val="2"/>
  <p:tag name="KSO_WM_UNIT_PRESET_TEXT" val="Presentations are communication tools that can be used as demonstrations."/>
  <p:tag name="KSO_WM_UNIT_FILL_TYPE" val="3"/>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30.2783508300781,&quot;left&quot;:54.20001220703125,&quot;top&quot;:163.51082458496094,&quot;width&quot;:851.5999755859375}"/>
  <p:tag name="KSO_WM_DIAGRAM_COLOR_MATCH_VALUE" val="{&quot;shape&quot;:{&quot;fill&quot;:{&quot;gradient&quot;:[{&quot;brightness&quot;:0.6000000238418579,&quot;colorType&quot;:1,&quot;foreColorIndex&quot;:5,&quot;pos&quot;:0,&quot;transparency&quot;:0},{&quot;brightness&quot;:0,&quot;colorType&quot;:1,&quot;foreColorIndex&quot;:5,&quot;pos&quot;:0.6899999976158142,&quot;transparency&quot;:0},{&quot;brightness&quot;:0,&quot;colorType&quot;:1,&quot;foreColorIndex&quot;:5,&quot;pos&quot;:1,&quot;transparency&quot;:0}],&quot;type&quot;:3},&quot;glow&quot;:{&quot;colorType&quot;:0},&quot;line&quot;:{&quot;type&quot;:0},&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SCONTENTSTITLE" val="0"/>
  <p:tag name="KSO_WM_UNIT_ISNUMDGMTITLE" val="0"/>
  <p:tag name="KSO_WM_UNIT_NOCLEAR" val="0"/>
  <p:tag name="KSO_WM_UNIT_VALUE" val="10"/>
  <p:tag name="KSO_WM_UNIT_TYPE" val="l_h_a"/>
  <p:tag name="KSO_WM_UNIT_INDEX" val="1_1_1"/>
  <p:tag name="KSO_WM_UNIT_ID" val="diagram20238209_3*l_h_a*1_1_1"/>
  <p:tag name="KSO_WM_TEMPLATE_CATEGORY" val="diagram"/>
  <p:tag name="KSO_WM_TEMPLATE_INDEX" val="20238209"/>
  <p:tag name="KSO_WM_UNIT_LAYERLEVEL" val="1_1_1"/>
  <p:tag name="KSO_WM_TAG_VERSION" val="3.0"/>
  <p:tag name="KSO_WM_UNIT_TEXT_FILL_FORE_SCHEMECOLOR_INDEX_BRIGHTNESS" val="0.15"/>
  <p:tag name="KSO_WM_UNIT_PRESET_TEXT" val="Titl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6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365_1*l_h_i*1_1_1"/>
  <p:tag name="KSO_WM_TEMPLATE_CATEGORY" val="diagram"/>
  <p:tag name="KSO_WM_TEMPLATE_INDEX" val="20238365"/>
  <p:tag name="KSO_WM_UNIT_LAYERLEVEL" val="1_1_1"/>
  <p:tag name="KSO_WM_TAG_VERSION" val="3.0"/>
  <p:tag name="KSO_WM_BEAUTIFY_FLAG" val="#wm#"/>
  <p:tag name="KSO_WM_DIAGRAM_MAX_ITEMCNT" val="6"/>
  <p:tag name="KSO_WM_DIAGRAM_MIN_ITEMCNT" val="6"/>
  <p:tag name="KSO_WM_DIAGRAM_VIRTUALLY_FRAME" val="{&quot;height&quot;:382.4105460243525,&quot;left&quot;:54.774993896484375,&quot;top&quot;:101.44551696777344,&quot;width&quot;:850.464848623200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d"/>
  <p:tag name="KSO_WM_UNIT_PRESET_TEXT" val="01"/>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69.xml><?xml version="1.0" encoding="utf-8"?>
<p:tagLst xmlns:a="http://schemas.openxmlformats.org/drawingml/2006/main" xmlns:r="http://schemas.openxmlformats.org/officeDocument/2006/relationships" xmlns:p="http://schemas.openxmlformats.org/presentationml/2006/main">
  <p:tag name="KSO_WM_DIAGRAM_COLOR_TRICK" val="1"/>
  <p:tag name="KSO_WM_UNIT_HIGHLIGHT" val="0"/>
  <p:tag name="KSO_WM_UNIT_DIAGRAM_ISNUMVISUAL" val="0"/>
  <p:tag name="KSO_WM_DIAGRAM_GROUP_CODE" val="l1-1"/>
  <p:tag name="KSO_WM_TEMPLATE_CATEGORY" val="diagram"/>
  <p:tag name="KSO_WM_UNIT_LAYERLEVEL" val="1_1_1"/>
  <p:tag name="KSO_WM_BEAUTIFY_FLAG" val="#wm#"/>
  <p:tag name="KSO_WM_DIAGRAM_MAX_ITEMCNT" val="6"/>
  <p:tag name="KSO_WM_DIAGRAM_VIRTUALLY_FRAME" val="{&quot;height&quot;:382.4105460243525,&quot;left&quot;:54.774993896484375,&quot;top&quot;:101.44551696777344,&quot;width&quot;:850.4648486232006}"/>
  <p:tag name="KSO_WM_UNIT_SUBTYPE" val="a"/>
  <p:tag name="KSO_WM_UNIT_NOCLEAR" val="0"/>
  <p:tag name="KSO_WM_UNIT_VALUE" val="60"/>
  <p:tag name="KSO_WM_UNIT_COMPATIBLE" val="0"/>
  <p:tag name="KSO_WM_UNIT_DIAGRAM_ISREFERUNIT" val="0"/>
  <p:tag name="KSO_WM_UNIT_TYPE" val="l_h_f"/>
  <p:tag name="KSO_WM_UNIT_INDEX" val="1_1_1"/>
  <p:tag name="KSO_WM_UNIT_ID" val="diagram20238365_1*l_h_f*1_1_1"/>
  <p:tag name="KSO_WM_TEMPLATE_INDEX" val="20238365"/>
  <p:tag name="KSO_WM_TAG_VERSION" val="3.0"/>
  <p:tag name="KSO_WM_DIAGRAM_VERSION" val="3"/>
  <p:tag name="KSO_WM_DIAGRAM_COLOR_TEXT_CAN_REMOVE" val="n"/>
  <p:tag name="KSO_WM_DIAGRAM_MIN_ITEMCNT" val="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333333&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307_1*l_h_f*1_1_1"/>
  <p:tag name="KSO_WM_TEMPLATE_CATEGORY" val="diagram"/>
  <p:tag name="KSO_WM_TEMPLATE_INDEX" val="20238307"/>
  <p:tag name="KSO_WM_UNIT_LAYERLEVEL" val="1_1_1"/>
  <p:tag name="KSO_WM_TAG_VERSION" val="3.0"/>
  <p:tag name="KSO_WM_BEAUTIFY_FLAG" val="#wm#"/>
  <p:tag name="KSO_WM_UNIT_PRESET_TEXT" val="Click here to add text"/>
  <p:tag name="KSO_WM_DIAGRAM_USE_COLOR_VALUE" val="{&quot;color_scheme&quot;:1,&quot;color_type&quot;:1,&quot;theme_color_indexes&quot;:[]}"/>
</p:tagLst>
</file>

<file path=ppt/tags/tag70.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8365_1*l_h_i*1_3_1"/>
  <p:tag name="KSO_WM_TEMPLATE_CATEGORY" val="diagram"/>
  <p:tag name="KSO_WM_TEMPLATE_INDEX" val="20238365"/>
  <p:tag name="KSO_WM_UNIT_LAYERLEVEL" val="1_1_1"/>
  <p:tag name="KSO_WM_TAG_VERSION" val="3.0"/>
  <p:tag name="KSO_WM_BEAUTIFY_FLAG" val="#wm#"/>
  <p:tag name="KSO_WM_DIAGRAM_MAX_ITEMCNT" val="6"/>
  <p:tag name="KSO_WM_DIAGRAM_MIN_ITEMCNT" val="6"/>
  <p:tag name="KSO_WM_DIAGRAM_VIRTUALLY_FRAME" val="{&quot;height&quot;:382.4105460243525,&quot;left&quot;:54.774993896484375,&quot;top&quot;:101.44551696777344,&quot;width&quot;:850.464848623200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d"/>
  <p:tag name="KSO_WM_UNIT_PRESET_TEXT" val="03"/>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1.xml><?xml version="1.0" encoding="utf-8"?>
<p:tagLst xmlns:a="http://schemas.openxmlformats.org/drawingml/2006/main" xmlns:r="http://schemas.openxmlformats.org/officeDocument/2006/relationships" xmlns:p="http://schemas.openxmlformats.org/presentationml/2006/main">
  <p:tag name="KSO_WM_DIAGRAM_COLOR_TRICK" val="1"/>
  <p:tag name="KSO_WM_UNIT_HIGHLIGHT" val="0"/>
  <p:tag name="KSO_WM_UNIT_DIAGRAM_ISNUMVISUAL" val="0"/>
  <p:tag name="KSO_WM_DIAGRAM_GROUP_CODE" val="l1-1"/>
  <p:tag name="KSO_WM_TEMPLATE_CATEGORY" val="diagram"/>
  <p:tag name="KSO_WM_UNIT_LAYERLEVEL" val="1_1_1"/>
  <p:tag name="KSO_WM_BEAUTIFY_FLAG" val="#wm#"/>
  <p:tag name="KSO_WM_DIAGRAM_MAX_ITEMCNT" val="6"/>
  <p:tag name="KSO_WM_DIAGRAM_VIRTUALLY_FRAME" val="{&quot;height&quot;:382.4105460243525,&quot;left&quot;:54.774993896484375,&quot;top&quot;:101.44551696777344,&quot;width&quot;:850.4648486232006}"/>
  <p:tag name="KSO_WM_UNIT_SUBTYPE" val="a"/>
  <p:tag name="KSO_WM_UNIT_NOCLEAR" val="0"/>
  <p:tag name="KSO_WM_UNIT_VALUE" val="60"/>
  <p:tag name="KSO_WM_UNIT_COMPATIBLE" val="0"/>
  <p:tag name="KSO_WM_UNIT_DIAGRAM_ISREFERUNIT" val="0"/>
  <p:tag name="KSO_WM_UNIT_TYPE" val="l_h_f"/>
  <p:tag name="KSO_WM_UNIT_INDEX" val="1_3_1"/>
  <p:tag name="KSO_WM_UNIT_ID" val="diagram20238365_1*l_h_f*1_3_1"/>
  <p:tag name="KSO_WM_TEMPLATE_INDEX" val="20238365"/>
  <p:tag name="KSO_WM_TAG_VERSION" val="3.0"/>
  <p:tag name="KSO_WM_DIAGRAM_VERSION" val="3"/>
  <p:tag name="KSO_WM_DIAGRAM_COLOR_TEXT_CAN_REMOVE" val="n"/>
  <p:tag name="KSO_WM_DIAGRAM_MIN_ITEMCNT" val="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7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8365_1*l_h_i*1_5_1"/>
  <p:tag name="KSO_WM_TEMPLATE_CATEGORY" val="diagram"/>
  <p:tag name="KSO_WM_TEMPLATE_INDEX" val="20238365"/>
  <p:tag name="KSO_WM_UNIT_LAYERLEVEL" val="1_1_1"/>
  <p:tag name="KSO_WM_TAG_VERSION" val="3.0"/>
  <p:tag name="KSO_WM_BEAUTIFY_FLAG" val="#wm#"/>
  <p:tag name="KSO_WM_DIAGRAM_MAX_ITEMCNT" val="6"/>
  <p:tag name="KSO_WM_DIAGRAM_MIN_ITEMCNT" val="6"/>
  <p:tag name="KSO_WM_DIAGRAM_VIRTUALLY_FRAME" val="{&quot;height&quot;:382.4105460243525,&quot;left&quot;:54.774993896484375,&quot;top&quot;:101.44551696777344,&quot;width&quot;:850.464848623200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d"/>
  <p:tag name="KSO_WM_UNIT_PRESET_TEXT" val="05"/>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3.xml><?xml version="1.0" encoding="utf-8"?>
<p:tagLst xmlns:a="http://schemas.openxmlformats.org/drawingml/2006/main" xmlns:r="http://schemas.openxmlformats.org/officeDocument/2006/relationships" xmlns:p="http://schemas.openxmlformats.org/presentationml/2006/main">
  <p:tag name="KSO_WM_DIAGRAM_COLOR_TRICK" val="1"/>
  <p:tag name="KSO_WM_UNIT_HIGHLIGHT" val="0"/>
  <p:tag name="KSO_WM_UNIT_DIAGRAM_ISNUMVISUAL" val="0"/>
  <p:tag name="KSO_WM_DIAGRAM_GROUP_CODE" val="l1-1"/>
  <p:tag name="KSO_WM_TEMPLATE_CATEGORY" val="diagram"/>
  <p:tag name="KSO_WM_UNIT_LAYERLEVEL" val="1_1_1"/>
  <p:tag name="KSO_WM_BEAUTIFY_FLAG" val="#wm#"/>
  <p:tag name="KSO_WM_DIAGRAM_MAX_ITEMCNT" val="6"/>
  <p:tag name="KSO_WM_DIAGRAM_VIRTUALLY_FRAME" val="{&quot;height&quot;:382.4105460243525,&quot;left&quot;:54.774993896484375,&quot;top&quot;:101.44551696777344,&quot;width&quot;:850.4648486232006}"/>
  <p:tag name="KSO_WM_UNIT_SUBTYPE" val="a"/>
  <p:tag name="KSO_WM_UNIT_NOCLEAR" val="0"/>
  <p:tag name="KSO_WM_UNIT_VALUE" val="60"/>
  <p:tag name="KSO_WM_UNIT_COMPATIBLE" val="0"/>
  <p:tag name="KSO_WM_UNIT_DIAGRAM_ISREFERUNIT" val="0"/>
  <p:tag name="KSO_WM_UNIT_TYPE" val="l_h_f"/>
  <p:tag name="KSO_WM_UNIT_INDEX" val="1_5_1"/>
  <p:tag name="KSO_WM_UNIT_ID" val="diagram20238365_1*l_h_f*1_5_1"/>
  <p:tag name="KSO_WM_TEMPLATE_INDEX" val="20238365"/>
  <p:tag name="KSO_WM_TAG_VERSION" val="3.0"/>
  <p:tag name="KSO_WM_DIAGRAM_VERSION" val="3"/>
  <p:tag name="KSO_WM_DIAGRAM_COLOR_TEXT_CAN_REMOVE" val="n"/>
  <p:tag name="KSO_WM_DIAGRAM_MIN_ITEMCNT" val="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7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8365_1*l_h_i*1_2_1"/>
  <p:tag name="KSO_WM_TEMPLATE_CATEGORY" val="diagram"/>
  <p:tag name="KSO_WM_TEMPLATE_INDEX" val="20238365"/>
  <p:tag name="KSO_WM_UNIT_LAYERLEVEL" val="1_1_1"/>
  <p:tag name="KSO_WM_TAG_VERSION" val="3.0"/>
  <p:tag name="KSO_WM_BEAUTIFY_FLAG" val="#wm#"/>
  <p:tag name="KSO_WM_DIAGRAM_MAX_ITEMCNT" val="6"/>
  <p:tag name="KSO_WM_DIAGRAM_MIN_ITEMCNT" val="6"/>
  <p:tag name="KSO_WM_DIAGRAM_VIRTUALLY_FRAME" val="{&quot;height&quot;:382.4105460243525,&quot;left&quot;:54.774993896484375,&quot;top&quot;:101.44551696777344,&quot;width&quot;:850.464848623200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d"/>
  <p:tag name="KSO_WM_UNIT_PRESET_TEXT" val="02"/>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5.xml><?xml version="1.0" encoding="utf-8"?>
<p:tagLst xmlns:a="http://schemas.openxmlformats.org/drawingml/2006/main" xmlns:r="http://schemas.openxmlformats.org/officeDocument/2006/relationships" xmlns:p="http://schemas.openxmlformats.org/presentationml/2006/main">
  <p:tag name="KSO_WM_DIAGRAM_COLOR_TRICK" val="1"/>
  <p:tag name="KSO_WM_UNIT_HIGHLIGHT" val="0"/>
  <p:tag name="KSO_WM_UNIT_DIAGRAM_ISNUMVISUAL" val="0"/>
  <p:tag name="KSO_WM_DIAGRAM_GROUP_CODE" val="l1-1"/>
  <p:tag name="KSO_WM_TEMPLATE_CATEGORY" val="diagram"/>
  <p:tag name="KSO_WM_UNIT_LAYERLEVEL" val="1_1_1"/>
  <p:tag name="KSO_WM_BEAUTIFY_FLAG" val="#wm#"/>
  <p:tag name="KSO_WM_DIAGRAM_MAX_ITEMCNT" val="6"/>
  <p:tag name="KSO_WM_DIAGRAM_VIRTUALLY_FRAME" val="{&quot;height&quot;:382.4105460243525,&quot;left&quot;:54.774993896484375,&quot;top&quot;:101.44551696777344,&quot;width&quot;:850.4648486232006}"/>
  <p:tag name="KSO_WM_UNIT_SUBTYPE" val="a"/>
  <p:tag name="KSO_WM_UNIT_NOCLEAR" val="0"/>
  <p:tag name="KSO_WM_UNIT_VALUE" val="60"/>
  <p:tag name="KSO_WM_UNIT_COMPATIBLE" val="0"/>
  <p:tag name="KSO_WM_UNIT_DIAGRAM_ISREFERUNIT" val="0"/>
  <p:tag name="KSO_WM_UNIT_TYPE" val="l_h_f"/>
  <p:tag name="KSO_WM_UNIT_INDEX" val="1_2_1"/>
  <p:tag name="KSO_WM_UNIT_ID" val="diagram20238365_1*l_h_f*1_2_1"/>
  <p:tag name="KSO_WM_TEMPLATE_INDEX" val="20238365"/>
  <p:tag name="KSO_WM_TAG_VERSION" val="3.0"/>
  <p:tag name="KSO_WM_DIAGRAM_VERSION" val="3"/>
  <p:tag name="KSO_WM_DIAGRAM_COLOR_TEXT_CAN_REMOVE" val="n"/>
  <p:tag name="KSO_WM_DIAGRAM_MIN_ITEMCNT" val="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7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8365_1*l_h_i*1_4_1"/>
  <p:tag name="KSO_WM_TEMPLATE_CATEGORY" val="diagram"/>
  <p:tag name="KSO_WM_TEMPLATE_INDEX" val="20238365"/>
  <p:tag name="KSO_WM_UNIT_LAYERLEVEL" val="1_1_1"/>
  <p:tag name="KSO_WM_TAG_VERSION" val="3.0"/>
  <p:tag name="KSO_WM_BEAUTIFY_FLAG" val="#wm#"/>
  <p:tag name="KSO_WM_DIAGRAM_MAX_ITEMCNT" val="6"/>
  <p:tag name="KSO_WM_DIAGRAM_MIN_ITEMCNT" val="6"/>
  <p:tag name="KSO_WM_DIAGRAM_VIRTUALLY_FRAME" val="{&quot;height&quot;:382.4105460243525,&quot;left&quot;:54.774993896484375,&quot;top&quot;:101.44551696777344,&quot;width&quot;:850.464848623200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d"/>
  <p:tag name="KSO_WM_UNIT_PRESET_TEXT" val="04"/>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7.xml><?xml version="1.0" encoding="utf-8"?>
<p:tagLst xmlns:a="http://schemas.openxmlformats.org/drawingml/2006/main" xmlns:r="http://schemas.openxmlformats.org/officeDocument/2006/relationships" xmlns:p="http://schemas.openxmlformats.org/presentationml/2006/main">
  <p:tag name="KSO_WM_DIAGRAM_COLOR_TRICK" val="1"/>
  <p:tag name="KSO_WM_UNIT_HIGHLIGHT" val="0"/>
  <p:tag name="KSO_WM_UNIT_DIAGRAM_ISNUMVISUAL" val="0"/>
  <p:tag name="KSO_WM_DIAGRAM_GROUP_CODE" val="l1-1"/>
  <p:tag name="KSO_WM_TEMPLATE_CATEGORY" val="diagram"/>
  <p:tag name="KSO_WM_UNIT_LAYERLEVEL" val="1_1_1"/>
  <p:tag name="KSO_WM_BEAUTIFY_FLAG" val="#wm#"/>
  <p:tag name="KSO_WM_DIAGRAM_MAX_ITEMCNT" val="6"/>
  <p:tag name="KSO_WM_DIAGRAM_VIRTUALLY_FRAME" val="{&quot;height&quot;:382.4105460243525,&quot;left&quot;:54.774993896484375,&quot;top&quot;:101.44551696777344,&quot;width&quot;:850.4648486232006}"/>
  <p:tag name="KSO_WM_UNIT_SUBTYPE" val="a"/>
  <p:tag name="KSO_WM_UNIT_NOCLEAR" val="0"/>
  <p:tag name="KSO_WM_UNIT_VALUE" val="60"/>
  <p:tag name="KSO_WM_UNIT_COMPATIBLE" val="0"/>
  <p:tag name="KSO_WM_UNIT_DIAGRAM_ISREFERUNIT" val="0"/>
  <p:tag name="KSO_WM_UNIT_TYPE" val="l_h_f"/>
  <p:tag name="KSO_WM_UNIT_INDEX" val="1_4_1"/>
  <p:tag name="KSO_WM_UNIT_ID" val="diagram20238365_1*l_h_f*1_4_1"/>
  <p:tag name="KSO_WM_TEMPLATE_INDEX" val="20238365"/>
  <p:tag name="KSO_WM_TAG_VERSION" val="3.0"/>
  <p:tag name="KSO_WM_DIAGRAM_VERSION" val="3"/>
  <p:tag name="KSO_WM_DIAGRAM_COLOR_TEXT_CAN_REMOVE" val="n"/>
  <p:tag name="KSO_WM_DIAGRAM_MIN_ITEMCNT" val="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7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38365_1*l_h_i*1_6_1"/>
  <p:tag name="KSO_WM_TEMPLATE_CATEGORY" val="diagram"/>
  <p:tag name="KSO_WM_TEMPLATE_INDEX" val="20238365"/>
  <p:tag name="KSO_WM_UNIT_LAYERLEVEL" val="1_1_1"/>
  <p:tag name="KSO_WM_TAG_VERSION" val="3.0"/>
  <p:tag name="KSO_WM_BEAUTIFY_FLAG" val="#wm#"/>
  <p:tag name="KSO_WM_DIAGRAM_MAX_ITEMCNT" val="6"/>
  <p:tag name="KSO_WM_DIAGRAM_MIN_ITEMCNT" val="6"/>
  <p:tag name="KSO_WM_DIAGRAM_VIRTUALLY_FRAME" val="{&quot;height&quot;:382.4105460243525,&quot;left&quot;:54.774993896484375,&quot;top&quot;:101.44551696777344,&quot;width&quot;:850.464848623200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d"/>
  <p:tag name="KSO_WM_UNIT_PRESET_TEXT" val="06"/>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9.xml><?xml version="1.0" encoding="utf-8"?>
<p:tagLst xmlns:a="http://schemas.openxmlformats.org/drawingml/2006/main" xmlns:r="http://schemas.openxmlformats.org/officeDocument/2006/relationships" xmlns:p="http://schemas.openxmlformats.org/presentationml/2006/main">
  <p:tag name="KSO_WM_DIAGRAM_COLOR_TRICK" val="1"/>
  <p:tag name="KSO_WM_UNIT_HIGHLIGHT" val="0"/>
  <p:tag name="KSO_WM_UNIT_DIAGRAM_ISNUMVISUAL" val="0"/>
  <p:tag name="KSO_WM_DIAGRAM_GROUP_CODE" val="l1-1"/>
  <p:tag name="KSO_WM_TEMPLATE_CATEGORY" val="diagram"/>
  <p:tag name="KSO_WM_UNIT_LAYERLEVEL" val="1_1_1"/>
  <p:tag name="KSO_WM_BEAUTIFY_FLAG" val="#wm#"/>
  <p:tag name="KSO_WM_DIAGRAM_MAX_ITEMCNT" val="6"/>
  <p:tag name="KSO_WM_DIAGRAM_VIRTUALLY_FRAME" val="{&quot;height&quot;:382.4105460243525,&quot;left&quot;:54.774993896484375,&quot;top&quot;:101.44551696777344,&quot;width&quot;:850.4648486232006}"/>
  <p:tag name="KSO_WM_UNIT_SUBTYPE" val="a"/>
  <p:tag name="KSO_WM_UNIT_NOCLEAR" val="0"/>
  <p:tag name="KSO_WM_UNIT_VALUE" val="60"/>
  <p:tag name="KSO_WM_UNIT_COMPATIBLE" val="0"/>
  <p:tag name="KSO_WM_UNIT_DIAGRAM_ISREFERUNIT" val="0"/>
  <p:tag name="KSO_WM_UNIT_TYPE" val="l_h_f"/>
  <p:tag name="KSO_WM_UNIT_INDEX" val="1_6_1"/>
  <p:tag name="KSO_WM_UNIT_ID" val="diagram20238365_1*l_h_f*1_6_1"/>
  <p:tag name="KSO_WM_TEMPLATE_INDEX" val="20238365"/>
  <p:tag name="KSO_WM_TAG_VERSION" val="3.0"/>
  <p:tag name="KSO_WM_DIAGRAM_VERSION" val="3"/>
  <p:tag name="KSO_WM_DIAGRAM_COLOR_TEXT_CAN_REMOVE" val="n"/>
  <p:tag name="KSO_WM_DIAGRAM_MIN_ITEMCNT" val="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gradient&quot;:[{&quot;brightness&quot;:0,&quot;colorType&quot;:1,&quot;foreColorIndex&quot;:5,&quot;pos&quot;:1,&quot;transparency&quot;:0},{&quot;brightness&quot;:0.30000001192092896,&quot;colorType&quot;:1,&quot;foreColorIndex&quot;:5,&quot;pos&quot;:0,&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307_1*l_h_i*1_1_2"/>
  <p:tag name="KSO_WM_TEMPLATE_CATEGORY" val="diagram"/>
  <p:tag name="KSO_WM_TEMPLATE_INDEX" val="20238307"/>
  <p:tag name="KSO_WM_UNIT_LAYERLEVEL" val="1_1_1"/>
  <p:tag name="KSO_WM_TAG_VERSION" val="3.0"/>
  <p:tag name="KSO_WM_BEAUTIFY_FLAG" val="#wm#"/>
  <p:tag name="KSO_WM_UNIT_FILL_TYPE" val="3"/>
  <p:tag name="KSO_WM_DIAGRAM_USE_COLOR_VALUE" val="{&quot;color_scheme&quot;:1,&quot;color_type&quot;:1,&quot;theme_color_indexes&quot;:[]}"/>
</p:tagLst>
</file>

<file path=ppt/tags/tag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387.25,&quot;left&quot;:54.375,&quot;top&quot;:135.025,&quot;width&quot;:851.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8307_1*l_h_i*1_1_3"/>
  <p:tag name="KSO_WM_TEMPLATE_CATEGORY" val="diagram"/>
  <p:tag name="KSO_WM_TEMPLATE_INDEX" val="20238307"/>
  <p:tag name="KSO_WM_UNIT_LAYERLEVEL" val="1_1_1"/>
  <p:tag name="KSO_WM_TAG_VERSION" val="3.0"/>
  <p:tag name="KSO_WM_BEAUTIFY_FLAG" val="#wm#"/>
  <p:tag name="KSO_WM_DIAGRAM_USE_COLOR_VALUE" val="{&quot;color_scheme&quot;:1,&quot;color_type&quot;:1,&quot;theme_color_indexes&quot;:[]}"/>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1164</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20</vt:i4>
      </vt:variant>
    </vt:vector>
  </HeadingPairs>
  <TitlesOfParts>
    <vt:vector size="23" baseType="lpstr">
      <vt:lpstr>Arial</vt:lpstr>
      <vt:lpstr>Orange Waves</vt:lpstr>
      <vt:lpstr>1_Orange Waves</vt:lpstr>
      <vt:lpstr>OPTIMIZING BANK MARKETING USING MACHINE LEARNING AND PREDICTIVE MODELS</vt:lpstr>
      <vt:lpstr>Abstract :</vt:lpstr>
      <vt:lpstr>INTRODUCTION</vt:lpstr>
      <vt:lpstr>  Data Preprocessing</vt:lpstr>
      <vt:lpstr>Basic Concepts</vt:lpstr>
      <vt:lpstr>Basic Concepts</vt:lpstr>
      <vt:lpstr> Hyperparameter Tuning Techniques</vt:lpstr>
      <vt:lpstr>METHODOLOGY</vt:lpstr>
      <vt:lpstr>PowerPoint Presentation</vt:lpstr>
      <vt:lpstr>PowerPoint Presentation</vt:lpstr>
      <vt:lpstr>LightGBM</vt:lpstr>
      <vt:lpstr>LightGBM</vt:lpstr>
      <vt:lpstr>Logistic Regression</vt:lpstr>
      <vt:lpstr>PowerPoint Presentation</vt:lpstr>
      <vt:lpstr>Decision Tree</vt:lpstr>
      <vt:lpstr>PowerPoint Presentation</vt:lpstr>
      <vt:lpstr>ASSESMENT OF RESULTS</vt:lpstr>
      <vt:lpstr>The best hyper-parameter of different models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 Tuning Of Machine Learning Models: Analysing Loan Approval Data</dc:title>
  <dc:creator>KIIT</dc:creator>
  <cp:lastModifiedBy>Abhay  Rathore</cp:lastModifiedBy>
  <cp:revision>11</cp:revision>
  <dcterms:created xsi:type="dcterms:W3CDTF">2025-03-26T21:15:00Z</dcterms:created>
  <dcterms:modified xsi:type="dcterms:W3CDTF">2025-06-25T07:23:45Z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529D7BA4FF954446AFDFAA54DE74E93C_11</vt:lpwstr>
  </property>
  <property fmtid="{D5CDD505-2E9C-101B-9397-08002B2CF9AE}" pid="3" name="KSOProductBuildVer">
    <vt:lpwstr>1033-12.2.0.20326</vt:lpwstr>
  </property>
</Properties>
</file>