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20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8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87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35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68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7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7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50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0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2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7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3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6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4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4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5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2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DB8D-590E-4503-9D6F-87C19253F5C8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5F3B-1E95-4335-96B7-EB49626C3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0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F36F-C045-DB05-569A-1812993A5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09" y="443633"/>
            <a:ext cx="11833781" cy="583888"/>
          </a:xfrm>
        </p:spPr>
        <p:txBody>
          <a:bodyPr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 SpaceX Falcon 9 First Stage Landing Analysis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272A7-8F2D-F012-D04F-B7FA02986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8622" y="3137055"/>
            <a:ext cx="3594756" cy="58388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Aritro Dutta</a:t>
            </a:r>
          </a:p>
        </p:txBody>
      </p:sp>
    </p:spTree>
    <p:extLst>
      <p:ext uri="{BB962C8B-B14F-4D97-AF65-F5344CB8AC3E}">
        <p14:creationId xmlns:p14="http://schemas.microsoft.com/office/powerpoint/2010/main" val="56785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895CE-F70E-F7FE-6211-1D21B5E0CFD2}"/>
              </a:ext>
            </a:extLst>
          </p:cNvPr>
          <p:cNvSpPr txBox="1"/>
          <p:nvPr/>
        </p:nvSpPr>
        <p:spPr>
          <a:xfrm>
            <a:off x="141401" y="226243"/>
            <a:ext cx="11896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(Classification) Results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Table: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A7F760-A5E4-851C-E9AE-F41801C86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62229"/>
              </p:ext>
            </p:extLst>
          </p:nvPr>
        </p:nvGraphicFramePr>
        <p:xfrm>
          <a:off x="141401" y="1319753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06977392"/>
                    </a:ext>
                  </a:extLst>
                </a:gridCol>
                <a:gridCol w="2115795">
                  <a:extLst>
                    <a:ext uri="{9D8B030D-6E8A-4147-A177-3AD203B41FA5}">
                      <a16:colId xmlns:a16="http://schemas.microsoft.com/office/drawing/2014/main" val="3504383185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1026183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8190997"/>
                    </a:ext>
                  </a:extLst>
                </a:gridCol>
              </a:tblGrid>
              <a:tr h="317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Findings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2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baseline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1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obust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outliers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8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86.25%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Interpretable splits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0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84.8%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Sensitive to scaling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739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E7FA6F-0CF4-1B43-2052-4F3B76940B13}"/>
              </a:ext>
            </a:extLst>
          </p:cNvPr>
          <p:cNvSpPr txBox="1"/>
          <p:nvPr/>
        </p:nvSpPr>
        <p:spPr>
          <a:xfrm>
            <a:off x="141401" y="3308275"/>
            <a:ext cx="11896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achieved the highest accuracy and lowest false positive rate.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E52CF-DC08-57C9-7619-A7104C02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65" y="3862273"/>
            <a:ext cx="3333360" cy="2769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59FAD-14A6-8274-B3B4-85E1B27F23D6}"/>
              </a:ext>
            </a:extLst>
          </p:cNvPr>
          <p:cNvSpPr txBox="1"/>
          <p:nvPr/>
        </p:nvSpPr>
        <p:spPr>
          <a:xfrm>
            <a:off x="6249971" y="4496585"/>
            <a:ext cx="5788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suggests that launch site and payload mass are the most predictive features.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3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B4E7B3-080D-8B34-B602-3D088FF5DF0F}"/>
              </a:ext>
            </a:extLst>
          </p:cNvPr>
          <p:cNvSpPr txBox="1"/>
          <p:nvPr/>
        </p:nvSpPr>
        <p:spPr>
          <a:xfrm>
            <a:off x="141397" y="235670"/>
            <a:ext cx="11896631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 science workflow successfully predicts Falcon 9 landing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analytics and geospatial mapping provide actionable business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supports risk management and operational planning.</a:t>
            </a:r>
          </a:p>
          <a:p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dashboard and predictive model for ongoing mission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data collection and model refinement as new launches occur.</a:t>
            </a:r>
          </a:p>
          <a:p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additional features (e.g., weather, mission type).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deep learning approaches for further accuracy gains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Creative &amp; Innovative Elements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 the Template: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interactive dashboards for real-time business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geospatial and machine learning analytics for holistic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actionable recommendations, not just technical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 scenario-based "what if" analysis in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Storytelling: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clear, annotated charts and maps for non-technical audiences.</a:t>
            </a:r>
          </a:p>
        </p:txBody>
      </p:sp>
    </p:spTree>
    <p:extLst>
      <p:ext uri="{BB962C8B-B14F-4D97-AF65-F5344CB8AC3E}">
        <p14:creationId xmlns:p14="http://schemas.microsoft.com/office/powerpoint/2010/main" val="363447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BA651-80B8-E5D2-6D2E-D83F6C287BB1}"/>
              </a:ext>
            </a:extLst>
          </p:cNvPr>
          <p:cNvSpPr txBox="1"/>
          <p:nvPr/>
        </p:nvSpPr>
        <p:spPr>
          <a:xfrm>
            <a:off x="122548" y="216816"/>
            <a:ext cx="119249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success of SpaceX Falcon 9 first stage landings using real-world data and machine learning, with the goal of understanding cost drivers and operational efficiency in commercial space launches.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reveal launch site, payload mass, and booster version as major factors in landing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and geospatial analytics enable rapid business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achieve up to 86.25% accuracy in predicting landing outcomes.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endParaRPr lang="en-US" sz="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predictive analytics to optimize future launch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interactive tools for ongoing operational monitoring and decision support.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8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573FB-B015-8580-A1CB-1904CBC7BBB1}"/>
              </a:ext>
            </a:extLst>
          </p:cNvPr>
          <p:cNvSpPr txBox="1"/>
          <p:nvPr/>
        </p:nvSpPr>
        <p:spPr>
          <a:xfrm>
            <a:off x="103695" y="245096"/>
            <a:ext cx="119343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SpaceX’s reusable rockets have revolutionized launch economics. Predicting first stage landing success is vital for cost savings and risk management.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we accurately predict the outcome of Falcon 9 first stage landings using historical mission data?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factors most influence landing outcomes?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sites and payload ranges are most/least successful?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machine learning model provides the best predictive performance?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5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EE441-4C61-42B9-B4F4-35E804324F2A}"/>
              </a:ext>
            </a:extLst>
          </p:cNvPr>
          <p:cNvSpPr txBox="1"/>
          <p:nvPr/>
        </p:nvSpPr>
        <p:spPr>
          <a:xfrm>
            <a:off x="179108" y="216816"/>
            <a:ext cx="118212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Wrangling Methodology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REST API (historical launch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(web scraping for Falcon 9/Heavy launches)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SpaceX Launch Geo dataset (augmented with coordinates)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(missing values, duplicates)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(e.g., encoding categorical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multiple data sources for comprehensive analysis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(pandas,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requests,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 for SQL-based EDA</a:t>
            </a:r>
          </a:p>
        </p:txBody>
      </p:sp>
    </p:spTree>
    <p:extLst>
      <p:ext uri="{BB962C8B-B14F-4D97-AF65-F5344CB8AC3E}">
        <p14:creationId xmlns:p14="http://schemas.microsoft.com/office/powerpoint/2010/main" val="83969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85355-310A-7934-1080-78EF1223FA8E}"/>
              </a:ext>
            </a:extLst>
          </p:cNvPr>
          <p:cNvSpPr txBox="1"/>
          <p:nvPr/>
        </p:nvSpPr>
        <p:spPr>
          <a:xfrm rot="10800000" flipH="1" flipV="1">
            <a:off x="126931" y="166568"/>
            <a:ext cx="1193813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and Interactive Visual Analytics Methodology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using pandas, matplotlib, 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 visualization with Folium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dashboarding with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Dash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Techniques: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and multivariate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Geospatial mapping of launch sites and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filtering and drill-downs in dashboards</a:t>
            </a:r>
          </a:p>
        </p:txBody>
      </p:sp>
    </p:spTree>
    <p:extLst>
      <p:ext uri="{BB962C8B-B14F-4D97-AF65-F5344CB8AC3E}">
        <p14:creationId xmlns:p14="http://schemas.microsoft.com/office/powerpoint/2010/main" val="182896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8CE7CC-5C62-7E0D-557C-138DE512A366}"/>
              </a:ext>
            </a:extLst>
          </p:cNvPr>
          <p:cNvSpPr txBox="1"/>
          <p:nvPr/>
        </p:nvSpPr>
        <p:spPr>
          <a:xfrm>
            <a:off x="138259" y="141403"/>
            <a:ext cx="1191548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 Methodology</a:t>
            </a: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Pipeline: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 (80/20)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Regression, SVM, Decision Trees,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Accuracy, confusion matrix, cross-validation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model with the highest predictive accuracy for landing success.</a:t>
            </a:r>
          </a:p>
        </p:txBody>
      </p:sp>
    </p:spTree>
    <p:extLst>
      <p:ext uri="{BB962C8B-B14F-4D97-AF65-F5344CB8AC3E}">
        <p14:creationId xmlns:p14="http://schemas.microsoft.com/office/powerpoint/2010/main" val="64865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D7970-042E-31B4-471D-94DA3C97B040}"/>
              </a:ext>
            </a:extLst>
          </p:cNvPr>
          <p:cNvSpPr txBox="1"/>
          <p:nvPr/>
        </p:nvSpPr>
        <p:spPr>
          <a:xfrm>
            <a:off x="122548" y="245097"/>
            <a:ext cx="1195318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with Visualization Results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Mass vs Success Rate: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Medium payloads show higher success rates; extremes are riskier.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Booster Version Trends: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Newer booster versions (e.g., Block 5) have higher reliability.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 rate has improved year-over-year.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with SQL Results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Queries and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launch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statistics by customer and booster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outcomes by site and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Certain sites and customers have consistently higher success rates</a:t>
            </a:r>
          </a:p>
        </p:txBody>
      </p:sp>
    </p:spTree>
    <p:extLst>
      <p:ext uri="{BB962C8B-B14F-4D97-AF65-F5344CB8AC3E}">
        <p14:creationId xmlns:p14="http://schemas.microsoft.com/office/powerpoint/2010/main" val="198173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E9CE4-E258-4EE7-4D36-6F35920F5DFA}"/>
              </a:ext>
            </a:extLst>
          </p:cNvPr>
          <p:cNvSpPr txBox="1"/>
          <p:nvPr/>
        </p:nvSpPr>
        <p:spPr>
          <a:xfrm>
            <a:off x="131975" y="292231"/>
            <a:ext cx="1190605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 with Folium Results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launch sites pinned and labeled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Successes (green) and failures (red) visualized by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Proximity analysis: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 to coastline and other features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Insight: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Coastal proximity correlates with higher landing success, possibly due to safer abort zones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2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A67F3-22A6-D8A5-C92E-894912AC41FC}"/>
              </a:ext>
            </a:extLst>
          </p:cNvPr>
          <p:cNvSpPr txBox="1"/>
          <p:nvPr/>
        </p:nvSpPr>
        <p:spPr>
          <a:xfrm>
            <a:off x="131973" y="193130"/>
            <a:ext cx="1186834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 Dashboard Results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Components: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 site dropdown, payload range slider, interactive pie and scatter plots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 Answered: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site has the most launches? =&gt; Implemented via 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payload ranges are most/least successful? =&gt; Scatter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booster version is most reliable? =&gt; Color-coded scatter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7E364-29DE-5472-350E-AD99B87C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36" y="3277664"/>
            <a:ext cx="7041823" cy="3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09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808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</vt:lpstr>
      <vt:lpstr>Project Title: SpaceX Falcon 9 First Stage Landing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Aritro Dutta</dc:creator>
  <cp:lastModifiedBy>Aritro Dutta</cp:lastModifiedBy>
  <cp:revision>1</cp:revision>
  <dcterms:created xsi:type="dcterms:W3CDTF">2025-07-01T15:59:33Z</dcterms:created>
  <dcterms:modified xsi:type="dcterms:W3CDTF">2025-07-01T16:12:56Z</dcterms:modified>
</cp:coreProperties>
</file>