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5"/>
  </p:notesMasterIdLst>
  <p:handoutMasterIdLst>
    <p:handoutMasterId r:id="rId26"/>
  </p:handoutMasterIdLst>
  <p:sldIdLst>
    <p:sldId id="256" r:id="rId2"/>
    <p:sldId id="286" r:id="rId3"/>
    <p:sldId id="257" r:id="rId4"/>
    <p:sldId id="266" r:id="rId5"/>
    <p:sldId id="272" r:id="rId6"/>
    <p:sldId id="258" r:id="rId7"/>
    <p:sldId id="267" r:id="rId8"/>
    <p:sldId id="268" r:id="rId9"/>
    <p:sldId id="269" r:id="rId10"/>
    <p:sldId id="270" r:id="rId11"/>
    <p:sldId id="271" r:id="rId12"/>
    <p:sldId id="275" r:id="rId13"/>
    <p:sldId id="274" r:id="rId14"/>
    <p:sldId id="273" r:id="rId15"/>
    <p:sldId id="276" r:id="rId16"/>
    <p:sldId id="278" r:id="rId17"/>
    <p:sldId id="279" r:id="rId18"/>
    <p:sldId id="282" r:id="rId19"/>
    <p:sldId id="277" r:id="rId20"/>
    <p:sldId id="259"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64"/>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784C9-C352-4A3A-AB4F-E73B7EFE7116}" type="doc">
      <dgm:prSet loTypeId="urn:microsoft.com/office/officeart/2005/8/layout/rings+Icon" loCatId="relationship" qsTypeId="urn:microsoft.com/office/officeart/2005/8/quickstyle/simple4" qsCatId="simple" csTypeId="urn:microsoft.com/office/officeart/2005/8/colors/accent2_2" csCatId="accent2" phldr="1"/>
      <dgm:spPr/>
    </dgm:pt>
    <dgm:pt modelId="{EC38E271-73CD-4D7B-A66B-861CA7488EC7}">
      <dgm:prSet phldrT="[Text]" custT="1"/>
      <dgm:spPr/>
      <dgm:t>
        <a:bodyPr/>
        <a:lstStyle/>
        <a:p>
          <a:r>
            <a:rPr lang="en-US" sz="2400" dirty="0">
              <a:latin typeface="Snap ITC" panose="04040A07060A02020202" pitchFamily="82" charset="0"/>
            </a:rPr>
            <a:t>Installation</a:t>
          </a:r>
        </a:p>
      </dgm:t>
      <dgm:extLst>
        <a:ext uri="{E40237B7-FDA0-4F09-8148-C483321AD2D9}">
          <dgm14:cNvPr xmlns:dgm14="http://schemas.microsoft.com/office/drawing/2010/diagram" id="0" name="" title="Group A"/>
        </a:ext>
      </dgm:extLst>
    </dgm:pt>
    <dgm:pt modelId="{0EA99F19-5B2F-4C1C-9650-BC734B55276C}" type="parTrans" cxnId="{6635741C-801F-47A2-A3AF-03D68A077957}">
      <dgm:prSet/>
      <dgm:spPr/>
      <dgm:t>
        <a:bodyPr/>
        <a:lstStyle/>
        <a:p>
          <a:endParaRPr lang="en-US"/>
        </a:p>
      </dgm:t>
    </dgm:pt>
    <dgm:pt modelId="{E4286A04-4462-4767-ADE1-E306C144DD1F}" type="sibTrans" cxnId="{6635741C-801F-47A2-A3AF-03D68A077957}">
      <dgm:prSet/>
      <dgm:spPr/>
      <dgm:t>
        <a:bodyPr/>
        <a:lstStyle/>
        <a:p>
          <a:endParaRPr lang="en-US"/>
        </a:p>
      </dgm:t>
    </dgm:pt>
    <dgm:pt modelId="{56C32169-1400-436F-A8EC-619B9C7E6936}">
      <dgm:prSet phldrT="[Text]" custT="1"/>
      <dgm:spPr/>
      <dgm:t>
        <a:bodyPr/>
        <a:lstStyle/>
        <a:p>
          <a:r>
            <a:rPr lang="en-US" sz="2400" dirty="0">
              <a:latin typeface="Snap ITC" panose="04040A07060A02020202" pitchFamily="82" charset="0"/>
            </a:rPr>
            <a:t>Training the model</a:t>
          </a:r>
        </a:p>
      </dgm:t>
      <dgm:extLst>
        <a:ext uri="{E40237B7-FDA0-4F09-8148-C483321AD2D9}">
          <dgm14:cNvPr xmlns:dgm14="http://schemas.microsoft.com/office/drawing/2010/diagram" id="0" name="" title="Group B"/>
        </a:ext>
      </dgm:extLst>
    </dgm:pt>
    <dgm:pt modelId="{206CD43D-A52D-4932-884E-340EA7F3FF6B}" type="parTrans" cxnId="{DFCD2E9B-B722-40E1-AA2E-87695AFE660E}">
      <dgm:prSet/>
      <dgm:spPr/>
      <dgm:t>
        <a:bodyPr/>
        <a:lstStyle/>
        <a:p>
          <a:endParaRPr lang="en-US"/>
        </a:p>
      </dgm:t>
    </dgm:pt>
    <dgm:pt modelId="{C0CE6C8E-CD32-48F9-8A54-7675A2CF02D0}" type="sibTrans" cxnId="{DFCD2E9B-B722-40E1-AA2E-87695AFE660E}">
      <dgm:prSet/>
      <dgm:spPr/>
      <dgm:t>
        <a:bodyPr/>
        <a:lstStyle/>
        <a:p>
          <a:endParaRPr lang="en-US"/>
        </a:p>
      </dgm:t>
    </dgm:pt>
    <dgm:pt modelId="{459EC89A-47B8-4868-BBE9-9476FBD4735E}">
      <dgm:prSet phldrT="[Text]" custT="1"/>
      <dgm:spPr/>
      <dgm:t>
        <a:bodyPr/>
        <a:lstStyle/>
        <a:p>
          <a:r>
            <a:rPr lang="en-US" sz="2400" dirty="0">
              <a:latin typeface="Snap ITC" panose="04040A07060A02020202" pitchFamily="82" charset="0"/>
            </a:rPr>
            <a:t>Submitting the results to Kaggle</a:t>
          </a:r>
        </a:p>
      </dgm:t>
      <dgm:extLst>
        <a:ext uri="{E40237B7-FDA0-4F09-8148-C483321AD2D9}">
          <dgm14:cNvPr xmlns:dgm14="http://schemas.microsoft.com/office/drawing/2010/diagram" id="0" name="" title="Group C"/>
        </a:ext>
      </dgm:extLst>
    </dgm:pt>
    <dgm:pt modelId="{3B7A3293-3A0C-4891-99E7-141D50C0301C}" type="parTrans" cxnId="{C70F4E87-7751-4AB2-A73D-197D003AD2F4}">
      <dgm:prSet/>
      <dgm:spPr/>
      <dgm:t>
        <a:bodyPr/>
        <a:lstStyle/>
        <a:p>
          <a:endParaRPr lang="en-US"/>
        </a:p>
      </dgm:t>
    </dgm:pt>
    <dgm:pt modelId="{D3368E72-87E7-49A6-B731-AD2AC3EA2532}" type="sibTrans" cxnId="{C70F4E87-7751-4AB2-A73D-197D003AD2F4}">
      <dgm:prSet/>
      <dgm:spPr/>
      <dgm:t>
        <a:bodyPr/>
        <a:lstStyle/>
        <a:p>
          <a:endParaRPr lang="en-US"/>
        </a:p>
      </dgm:t>
    </dgm:pt>
    <dgm:pt modelId="{6EDA52E5-A2A7-435F-9246-0D388ED0D00A}" type="pres">
      <dgm:prSet presAssocID="{466784C9-C352-4A3A-AB4F-E73B7EFE7116}" presName="Name0" presStyleCnt="0">
        <dgm:presLayoutVars>
          <dgm:chMax val="7"/>
          <dgm:dir/>
          <dgm:resizeHandles val="exact"/>
        </dgm:presLayoutVars>
      </dgm:prSet>
      <dgm:spPr/>
    </dgm:pt>
    <dgm:pt modelId="{073C0186-C529-47F6-9A3F-AC54F3EC1A71}" type="pres">
      <dgm:prSet presAssocID="{466784C9-C352-4A3A-AB4F-E73B7EFE7116}" presName="ellipse1" presStyleLbl="vennNode1" presStyleIdx="0" presStyleCnt="3">
        <dgm:presLayoutVars>
          <dgm:bulletEnabled val="1"/>
        </dgm:presLayoutVars>
      </dgm:prSet>
      <dgm:spPr/>
    </dgm:pt>
    <dgm:pt modelId="{B34614A2-1392-4E77-BDA0-2BEA4D89C2F7}" type="pres">
      <dgm:prSet presAssocID="{466784C9-C352-4A3A-AB4F-E73B7EFE7116}" presName="ellipse2" presStyleLbl="vennNode1" presStyleIdx="1" presStyleCnt="3">
        <dgm:presLayoutVars>
          <dgm:bulletEnabled val="1"/>
        </dgm:presLayoutVars>
      </dgm:prSet>
      <dgm:spPr/>
    </dgm:pt>
    <dgm:pt modelId="{2D81501D-F97C-4215-9373-9F01E07C91FE}" type="pres">
      <dgm:prSet presAssocID="{466784C9-C352-4A3A-AB4F-E73B7EFE7116}" presName="ellipse3" presStyleLbl="vennNode1" presStyleIdx="2" presStyleCnt="3">
        <dgm:presLayoutVars>
          <dgm:bulletEnabled val="1"/>
        </dgm:presLayoutVars>
      </dgm:prSet>
      <dgm:spPr/>
    </dgm:pt>
  </dgm:ptLst>
  <dgm:cxnLst>
    <dgm:cxn modelId="{CDDBB908-DA88-4E73-98AC-B93F027CF084}" type="presOf" srcId="{459EC89A-47B8-4868-BBE9-9476FBD4735E}" destId="{2D81501D-F97C-4215-9373-9F01E07C91FE}" srcOrd="0" destOrd="0" presId="urn:microsoft.com/office/officeart/2005/8/layout/rings+Icon"/>
    <dgm:cxn modelId="{6635741C-801F-47A2-A3AF-03D68A077957}" srcId="{466784C9-C352-4A3A-AB4F-E73B7EFE7116}" destId="{EC38E271-73CD-4D7B-A66B-861CA7488EC7}" srcOrd="0" destOrd="0" parTransId="{0EA99F19-5B2F-4C1C-9650-BC734B55276C}" sibTransId="{E4286A04-4462-4767-ADE1-E306C144DD1F}"/>
    <dgm:cxn modelId="{C70F4E87-7751-4AB2-A73D-197D003AD2F4}" srcId="{466784C9-C352-4A3A-AB4F-E73B7EFE7116}" destId="{459EC89A-47B8-4868-BBE9-9476FBD4735E}" srcOrd="2" destOrd="0" parTransId="{3B7A3293-3A0C-4891-99E7-141D50C0301C}" sibTransId="{D3368E72-87E7-49A6-B731-AD2AC3EA2532}"/>
    <dgm:cxn modelId="{DFCD2E9B-B722-40E1-AA2E-87695AFE660E}" srcId="{466784C9-C352-4A3A-AB4F-E73B7EFE7116}" destId="{56C32169-1400-436F-A8EC-619B9C7E6936}" srcOrd="1" destOrd="0" parTransId="{206CD43D-A52D-4932-884E-340EA7F3FF6B}" sibTransId="{C0CE6C8E-CD32-48F9-8A54-7675A2CF02D0}"/>
    <dgm:cxn modelId="{29AA74D2-84E1-48EC-8E00-BBF044D53BCE}" type="presOf" srcId="{466784C9-C352-4A3A-AB4F-E73B7EFE7116}" destId="{6EDA52E5-A2A7-435F-9246-0D388ED0D00A}" srcOrd="0" destOrd="0" presId="urn:microsoft.com/office/officeart/2005/8/layout/rings+Icon"/>
    <dgm:cxn modelId="{5E608FEA-395A-446E-AE17-CB6CF05A8788}" type="presOf" srcId="{EC38E271-73CD-4D7B-A66B-861CA7488EC7}" destId="{073C0186-C529-47F6-9A3F-AC54F3EC1A71}" srcOrd="0" destOrd="0" presId="urn:microsoft.com/office/officeart/2005/8/layout/rings+Icon"/>
    <dgm:cxn modelId="{F5AC7BFA-D3B8-4821-9948-783EC7196B29}" type="presOf" srcId="{56C32169-1400-436F-A8EC-619B9C7E6936}" destId="{B34614A2-1392-4E77-BDA0-2BEA4D89C2F7}" srcOrd="0" destOrd="0" presId="urn:microsoft.com/office/officeart/2005/8/layout/rings+Icon"/>
    <dgm:cxn modelId="{DBE26B54-7079-4FFC-87E1-3554F7051E35}" type="presParOf" srcId="{6EDA52E5-A2A7-435F-9246-0D388ED0D00A}" destId="{073C0186-C529-47F6-9A3F-AC54F3EC1A71}" srcOrd="0" destOrd="0" presId="urn:microsoft.com/office/officeart/2005/8/layout/rings+Icon"/>
    <dgm:cxn modelId="{D6408F6A-19A4-403D-A1B1-2FB7672E934D}" type="presParOf" srcId="{6EDA52E5-A2A7-435F-9246-0D388ED0D00A}" destId="{B34614A2-1392-4E77-BDA0-2BEA4D89C2F7}" srcOrd="1" destOrd="0" presId="urn:microsoft.com/office/officeart/2005/8/layout/rings+Icon"/>
    <dgm:cxn modelId="{E3EED042-9059-4857-A024-B8C959786EE0}" type="presParOf" srcId="{6EDA52E5-A2A7-435F-9246-0D388ED0D00A}" destId="{2D81501D-F97C-4215-9373-9F01E07C91FE}"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C0186-C529-47F6-9A3F-AC54F3EC1A71}">
      <dsp:nvSpPr>
        <dsp:cNvPr id="0" name=""/>
        <dsp:cNvSpPr/>
      </dsp:nvSpPr>
      <dsp:spPr>
        <a:xfrm>
          <a:off x="0" y="192658"/>
          <a:ext cx="2253538" cy="2253506"/>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nap ITC" panose="04040A07060A02020202" pitchFamily="82" charset="0"/>
            </a:rPr>
            <a:t>Installation</a:t>
          </a:r>
        </a:p>
      </dsp:txBody>
      <dsp:txXfrm>
        <a:off x="330023" y="522676"/>
        <a:ext cx="1593492" cy="1593470"/>
      </dsp:txXfrm>
    </dsp:sp>
    <dsp:sp modelId="{B34614A2-1392-4E77-BDA0-2BEA4D89C2F7}">
      <dsp:nvSpPr>
        <dsp:cNvPr id="0" name=""/>
        <dsp:cNvSpPr/>
      </dsp:nvSpPr>
      <dsp:spPr>
        <a:xfrm>
          <a:off x="1159916" y="1695622"/>
          <a:ext cx="2253538" cy="2253506"/>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nap ITC" panose="04040A07060A02020202" pitchFamily="82" charset="0"/>
            </a:rPr>
            <a:t>Training the model</a:t>
          </a:r>
        </a:p>
      </dsp:txBody>
      <dsp:txXfrm>
        <a:off x="1489939" y="2025640"/>
        <a:ext cx="1593492" cy="1593470"/>
      </dsp:txXfrm>
    </dsp:sp>
    <dsp:sp modelId="{2D81501D-F97C-4215-9373-9F01E07C91FE}">
      <dsp:nvSpPr>
        <dsp:cNvPr id="0" name=""/>
        <dsp:cNvSpPr/>
      </dsp:nvSpPr>
      <dsp:spPr>
        <a:xfrm>
          <a:off x="2318461" y="192658"/>
          <a:ext cx="2253538" cy="2253506"/>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nap ITC" panose="04040A07060A02020202" pitchFamily="82" charset="0"/>
            </a:rPr>
            <a:t>Submitting the results to Kaggle</a:t>
          </a:r>
        </a:p>
      </dsp:txBody>
      <dsp:txXfrm>
        <a:off x="2648484" y="522676"/>
        <a:ext cx="1593492" cy="1593470"/>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2/5/2019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2/5/2019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2/5/2019</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2/5/2019</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2/5/2019</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2/5/2019</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2/5/2019</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2/5/2019</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2/5/2019</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2/5/2019</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2/5/2019</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2/5/2019</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2/5/2019</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svg"/><Relationship Id="rId5" Type="http://schemas.microsoft.com/office/2007/relationships/hdphoto" Target="../media/hdphoto2.wdp"/><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 y="2495550"/>
            <a:ext cx="11715750" cy="1585272"/>
          </a:xfrm>
        </p:spPr>
        <p:txBody>
          <a:bodyPr/>
          <a:lstStyle/>
          <a:p>
            <a:r>
              <a:rPr lang="en-GB" sz="4400" dirty="0">
                <a:latin typeface="Snap ITC" panose="020B0604020202020204" pitchFamily="82" charset="0"/>
              </a:rPr>
              <a:t>Fish Species Identification Using a CNN Model Trained on </a:t>
            </a:r>
            <a:r>
              <a:rPr lang="en-GB" sz="4400" dirty="0" err="1">
                <a:latin typeface="Snap ITC" panose="020B0604020202020204" pitchFamily="82" charset="0"/>
              </a:rPr>
              <a:t>Keras</a:t>
            </a:r>
            <a:r>
              <a:rPr lang="en-GB" sz="4400" dirty="0">
                <a:latin typeface="Snap ITC" panose="020B0604020202020204" pitchFamily="82" charset="0"/>
              </a:rPr>
              <a:t> API</a:t>
            </a:r>
            <a:endParaRPr lang="en-US" sz="4400" dirty="0">
              <a:latin typeface="Snap ITC" panose="020B0604020202020204" pitchFamily="82" charset="0"/>
            </a:endParaRPr>
          </a:p>
        </p:txBody>
      </p:sp>
      <p:sp>
        <p:nvSpPr>
          <p:cNvPr id="3" name="Subtitle 2"/>
          <p:cNvSpPr>
            <a:spLocks noGrp="1"/>
          </p:cNvSpPr>
          <p:nvPr>
            <p:ph type="subTitle" idx="1"/>
          </p:nvPr>
        </p:nvSpPr>
        <p:spPr>
          <a:xfrm>
            <a:off x="8401050" y="4457700"/>
            <a:ext cx="4247203" cy="990600"/>
          </a:xfrm>
        </p:spPr>
        <p:txBody>
          <a:bodyPr>
            <a:normAutofit/>
          </a:bodyPr>
          <a:lstStyle/>
          <a:p>
            <a:r>
              <a:rPr lang="en-US" sz="4000" cap="none" dirty="0">
                <a:latin typeface="Bradley Hand ITC" panose="03070402050302030203" pitchFamily="66" charset="0"/>
              </a:rPr>
              <a:t>Abdulrahman </a:t>
            </a:r>
            <a:endParaRPr lang="en-US" sz="4000" dirty="0">
              <a:latin typeface="Bradley Hand ITC" panose="03070402050302030203" pitchFamily="66" charset="0"/>
            </a:endParaRPr>
          </a:p>
        </p:txBody>
      </p:sp>
      <p:pic>
        <p:nvPicPr>
          <p:cNvPr id="5" name="Graphic 4" descr="Fish">
            <a:extLst>
              <a:ext uri="{FF2B5EF4-FFF2-40B4-BE49-F238E27FC236}">
                <a16:creationId xmlns:a16="http://schemas.microsoft.com/office/drawing/2014/main" id="{B47B28A9-FCEB-48D8-9FFD-561E2CDAD5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5775" y="4290372"/>
            <a:ext cx="914400" cy="914400"/>
          </a:xfrm>
          <a:prstGeom prst="rect">
            <a:avLst/>
          </a:prstGeom>
        </p:spPr>
      </p:pic>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4D5AE-B43F-457B-B0C8-241B478A562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309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755E5-50DF-434B-AFFB-09A9651BC16A}"/>
              </a:ext>
            </a:extLst>
          </p:cNvPr>
          <p:cNvPicPr>
            <a:picLocks noChangeAspect="1"/>
          </p:cNvPicPr>
          <p:nvPr/>
        </p:nvPicPr>
        <p:blipFill>
          <a:blip r:embed="rId2"/>
          <a:stretch>
            <a:fillRect/>
          </a:stretch>
        </p:blipFill>
        <p:spPr>
          <a:xfrm>
            <a:off x="0" y="1661160"/>
            <a:ext cx="12192000" cy="3535680"/>
          </a:xfrm>
          <a:prstGeom prst="rect">
            <a:avLst/>
          </a:prstGeom>
        </p:spPr>
      </p:pic>
    </p:spTree>
    <p:extLst>
      <p:ext uri="{BB962C8B-B14F-4D97-AF65-F5344CB8AC3E}">
        <p14:creationId xmlns:p14="http://schemas.microsoft.com/office/powerpoint/2010/main" val="13147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C3495F-3BBD-4CDD-8538-1CC517348BB3}"/>
              </a:ext>
            </a:extLst>
          </p:cNvPr>
          <p:cNvPicPr>
            <a:picLocks noChangeAspect="1"/>
          </p:cNvPicPr>
          <p:nvPr/>
        </p:nvPicPr>
        <p:blipFill>
          <a:blip r:embed="rId2">
            <a:duotone>
              <a:prstClr val="black"/>
              <a:schemeClr val="accent2">
                <a:tint val="45000"/>
                <a:satMod val="400000"/>
              </a:schemeClr>
            </a:duotone>
          </a:blip>
          <a:stretch>
            <a:fillRect/>
          </a:stretch>
        </p:blipFill>
        <p:spPr>
          <a:xfrm>
            <a:off x="1047550" y="705807"/>
            <a:ext cx="10578164" cy="5182168"/>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46703C2E-F72A-47FB-A4CF-25262A0B8E9A}"/>
              </a:ext>
            </a:extLst>
          </p:cNvPr>
          <p:cNvSpPr txBox="1">
            <a:spLocks/>
          </p:cNvSpPr>
          <p:nvPr/>
        </p:nvSpPr>
        <p:spPr>
          <a:xfrm>
            <a:off x="3676851" y="6622181"/>
            <a:ext cx="8515149" cy="240722"/>
          </a:xfrm>
          <a:prstGeom prst="rect">
            <a:avLst/>
          </a:prstGeom>
        </p:spPr>
        <p:txBody>
          <a:bodyPr>
            <a:normAutofit lnSpcReduction="10000"/>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marL="45720" indent="0">
              <a:buNone/>
            </a:pPr>
            <a:r>
              <a:rPr lang="en-US" sz="1100" dirty="0"/>
              <a:t>https://medium.com/@vijayabhaskar96/tutorial-image-classification-with-keras-flow-from-directory-and-generators-95f75ebe5720</a:t>
            </a:r>
          </a:p>
        </p:txBody>
      </p:sp>
      <p:pic>
        <p:nvPicPr>
          <p:cNvPr id="5" name="Graphic 4" descr="Fish">
            <a:extLst>
              <a:ext uri="{FF2B5EF4-FFF2-40B4-BE49-F238E27FC236}">
                <a16:creationId xmlns:a16="http://schemas.microsoft.com/office/drawing/2014/main" id="{FDE148A5-FE2E-4E4F-BD0D-9D8A72904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7098" y="6495850"/>
            <a:ext cx="454883" cy="454883"/>
          </a:xfrm>
          <a:prstGeom prst="rect">
            <a:avLst/>
          </a:prstGeom>
        </p:spPr>
      </p:pic>
      <p:pic>
        <p:nvPicPr>
          <p:cNvPr id="8" name="Graphic 7" descr="Fish">
            <a:extLst>
              <a:ext uri="{FF2B5EF4-FFF2-40B4-BE49-F238E27FC236}">
                <a16:creationId xmlns:a16="http://schemas.microsoft.com/office/drawing/2014/main" id="{1B6F5F4B-F769-40E4-A364-5C0E58D617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33" y="436301"/>
            <a:ext cx="914400" cy="914400"/>
          </a:xfrm>
          <a:prstGeom prst="rect">
            <a:avLst/>
          </a:prstGeom>
        </p:spPr>
      </p:pic>
    </p:spTree>
    <p:extLst>
      <p:ext uri="{BB962C8B-B14F-4D97-AF65-F5344CB8AC3E}">
        <p14:creationId xmlns:p14="http://schemas.microsoft.com/office/powerpoint/2010/main" val="25511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62B34-5868-4E8C-94D3-144B2A994BFE}"/>
              </a:ext>
            </a:extLst>
          </p:cNvPr>
          <p:cNvPicPr>
            <a:picLocks noChangeAspect="1"/>
          </p:cNvPicPr>
          <p:nvPr/>
        </p:nvPicPr>
        <p:blipFill rotWithShape="1">
          <a:blip r:embed="rId2">
            <a:duotone>
              <a:prstClr val="black"/>
              <a:schemeClr val="accent2">
                <a:tint val="45000"/>
                <a:satMod val="400000"/>
              </a:schemeClr>
            </a:duotone>
          </a:blip>
          <a:srcRect l="928" r="13536"/>
          <a:stretch/>
        </p:blipFill>
        <p:spPr>
          <a:xfrm>
            <a:off x="1039965" y="2162870"/>
            <a:ext cx="11026469" cy="1948541"/>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D3AC2C7-BD28-490B-9E6F-0E5EE6A676DD}"/>
              </a:ext>
            </a:extLst>
          </p:cNvPr>
          <p:cNvSpPr txBox="1">
            <a:spLocks/>
          </p:cNvSpPr>
          <p:nvPr/>
        </p:nvSpPr>
        <p:spPr>
          <a:xfrm>
            <a:off x="3676851" y="6622181"/>
            <a:ext cx="8515149" cy="240722"/>
          </a:xfrm>
          <a:prstGeom prst="rect">
            <a:avLst/>
          </a:prstGeom>
        </p:spPr>
        <p:txBody>
          <a:bodyPr>
            <a:normAutofit lnSpcReduction="10000"/>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marL="45720" indent="0">
              <a:buNone/>
            </a:pPr>
            <a:r>
              <a:rPr lang="en-US" sz="1100" dirty="0">
                <a:latin typeface="Bradley Hand ITC" panose="03070402050302030203" pitchFamily="66" charset="0"/>
              </a:rPr>
              <a:t>https://medium.com/@vijayabhaskar96/tutorial-image-classification-with-keras-flow-from-directory-and-generators-95f75ebe5720</a:t>
            </a:r>
          </a:p>
        </p:txBody>
      </p:sp>
      <p:pic>
        <p:nvPicPr>
          <p:cNvPr id="5" name="Graphic 4" descr="Fish">
            <a:extLst>
              <a:ext uri="{FF2B5EF4-FFF2-40B4-BE49-F238E27FC236}">
                <a16:creationId xmlns:a16="http://schemas.microsoft.com/office/drawing/2014/main" id="{24700C58-2551-4196-B306-2DA7F55F81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7098" y="6495850"/>
            <a:ext cx="454883" cy="454883"/>
          </a:xfrm>
          <a:prstGeom prst="rect">
            <a:avLst/>
          </a:prstGeom>
        </p:spPr>
      </p:pic>
      <p:pic>
        <p:nvPicPr>
          <p:cNvPr id="7" name="Graphic 6" descr="Fish">
            <a:extLst>
              <a:ext uri="{FF2B5EF4-FFF2-40B4-BE49-F238E27FC236}">
                <a16:creationId xmlns:a16="http://schemas.microsoft.com/office/drawing/2014/main" id="{DA5795FF-93C6-4E8E-9CB0-F05E43FF86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691" y="1899341"/>
            <a:ext cx="914400" cy="914400"/>
          </a:xfrm>
          <a:prstGeom prst="rect">
            <a:avLst/>
          </a:prstGeom>
        </p:spPr>
      </p:pic>
    </p:spTree>
    <p:extLst>
      <p:ext uri="{BB962C8B-B14F-4D97-AF65-F5344CB8AC3E}">
        <p14:creationId xmlns:p14="http://schemas.microsoft.com/office/powerpoint/2010/main" val="93558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Fish">
            <a:extLst>
              <a:ext uri="{FF2B5EF4-FFF2-40B4-BE49-F238E27FC236}">
                <a16:creationId xmlns:a16="http://schemas.microsoft.com/office/drawing/2014/main" id="{8778BD87-3D93-4B3B-BC74-E7138512A6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61721" y="2153247"/>
            <a:ext cx="2407609" cy="2407609"/>
          </a:xfrm>
          <a:prstGeom prst="rect">
            <a:avLst/>
          </a:prstGeom>
        </p:spPr>
      </p:pic>
      <p:sp>
        <p:nvSpPr>
          <p:cNvPr id="3" name="Title 2">
            <a:extLst>
              <a:ext uri="{FF2B5EF4-FFF2-40B4-BE49-F238E27FC236}">
                <a16:creationId xmlns:a16="http://schemas.microsoft.com/office/drawing/2014/main" id="{36A3EF58-4889-410B-B1AF-87323A3A5F6D}"/>
              </a:ext>
            </a:extLst>
          </p:cNvPr>
          <p:cNvSpPr>
            <a:spLocks noGrp="1"/>
          </p:cNvSpPr>
          <p:nvPr>
            <p:ph type="title"/>
          </p:nvPr>
        </p:nvSpPr>
        <p:spPr>
          <a:xfrm>
            <a:off x="4594457" y="2842761"/>
            <a:ext cx="5791201" cy="1028579"/>
          </a:xfrm>
        </p:spPr>
        <p:txBody>
          <a:bodyPr>
            <a:noAutofit/>
          </a:bodyPr>
          <a:lstStyle/>
          <a:p>
            <a:r>
              <a:rPr lang="en-US" sz="6000" dirty="0">
                <a:latin typeface="Snap ITC" panose="04040A07060A02020202" pitchFamily="82" charset="0"/>
              </a:rPr>
              <a:t>CNN Models</a:t>
            </a:r>
            <a:endParaRPr lang="en-GB" sz="6000" dirty="0">
              <a:latin typeface="Snap ITC" panose="04040A07060A02020202" pitchFamily="82" charset="0"/>
            </a:endParaRPr>
          </a:p>
        </p:txBody>
      </p:sp>
    </p:spTree>
    <p:extLst>
      <p:ext uri="{BB962C8B-B14F-4D97-AF65-F5344CB8AC3E}">
        <p14:creationId xmlns:p14="http://schemas.microsoft.com/office/powerpoint/2010/main" val="343713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4A11C-2009-41C4-BA84-D81C7CD042E2}"/>
              </a:ext>
            </a:extLst>
          </p:cNvPr>
          <p:cNvPicPr>
            <a:picLocks noChangeAspect="1"/>
          </p:cNvPicPr>
          <p:nvPr/>
        </p:nvPicPr>
        <p:blipFill>
          <a:blip r:embed="rId2">
            <a:duotone>
              <a:prstClr val="black"/>
              <a:schemeClr val="accent2">
                <a:tint val="45000"/>
                <a:satMod val="400000"/>
              </a:schemeClr>
            </a:duotone>
          </a:blip>
          <a:stretch>
            <a:fillRect/>
          </a:stretch>
        </p:blipFill>
        <p:spPr>
          <a:xfrm>
            <a:off x="2130776" y="128291"/>
            <a:ext cx="7583934" cy="552339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C945D67-EA1B-4F5E-B934-831E9296BFA2}"/>
              </a:ext>
            </a:extLst>
          </p:cNvPr>
          <p:cNvPicPr>
            <a:picLocks noChangeAspect="1"/>
          </p:cNvPicPr>
          <p:nvPr/>
        </p:nvPicPr>
        <p:blipFill>
          <a:blip r:embed="rId3">
            <a:duotone>
              <a:prstClr val="black"/>
              <a:schemeClr val="accent2">
                <a:tint val="45000"/>
                <a:satMod val="400000"/>
              </a:schemeClr>
            </a:duotone>
          </a:blip>
          <a:stretch>
            <a:fillRect/>
          </a:stretch>
        </p:blipFill>
        <p:spPr>
          <a:xfrm>
            <a:off x="1612669" y="5780651"/>
            <a:ext cx="8966661" cy="749339"/>
          </a:xfrm>
          <a:prstGeom prst="rect">
            <a:avLst/>
          </a:prstGeom>
        </p:spPr>
      </p:pic>
      <p:sp>
        <p:nvSpPr>
          <p:cNvPr id="6" name="Text Placeholder 3">
            <a:extLst>
              <a:ext uri="{FF2B5EF4-FFF2-40B4-BE49-F238E27FC236}">
                <a16:creationId xmlns:a16="http://schemas.microsoft.com/office/drawing/2014/main" id="{789CAE57-DD55-4DEE-80FC-04BFB13F0C04}"/>
              </a:ext>
            </a:extLst>
          </p:cNvPr>
          <p:cNvSpPr txBox="1">
            <a:spLocks/>
          </p:cNvSpPr>
          <p:nvPr/>
        </p:nvSpPr>
        <p:spPr>
          <a:xfrm>
            <a:off x="8566484" y="6626060"/>
            <a:ext cx="3625516" cy="203946"/>
          </a:xfrm>
          <a:prstGeom prst="rect">
            <a:avLst/>
          </a:prstGeom>
        </p:spPr>
        <p:txBody>
          <a:bodyPr>
            <a:no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marL="45720" indent="0">
              <a:buNone/>
            </a:pPr>
            <a:r>
              <a:rPr lang="en-US" sz="1100" dirty="0">
                <a:latin typeface="Bradley Hand ITC" panose="03070402050302030203" pitchFamily="66" charset="0"/>
              </a:rPr>
              <a:t>https://www.pluralsight.com/courses/keras-deep-learning</a:t>
            </a:r>
          </a:p>
        </p:txBody>
      </p:sp>
      <p:pic>
        <p:nvPicPr>
          <p:cNvPr id="7" name="Graphic 6" descr="Fish">
            <a:extLst>
              <a:ext uri="{FF2B5EF4-FFF2-40B4-BE49-F238E27FC236}">
                <a16:creationId xmlns:a16="http://schemas.microsoft.com/office/drawing/2014/main" id="{787F653F-6CDC-4C9B-9E0D-1DD3F0992C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6731" y="6500592"/>
            <a:ext cx="454883" cy="454883"/>
          </a:xfrm>
          <a:prstGeom prst="rect">
            <a:avLst/>
          </a:prstGeom>
        </p:spPr>
      </p:pic>
      <p:pic>
        <p:nvPicPr>
          <p:cNvPr id="8" name="Picture 7">
            <a:extLst>
              <a:ext uri="{FF2B5EF4-FFF2-40B4-BE49-F238E27FC236}">
                <a16:creationId xmlns:a16="http://schemas.microsoft.com/office/drawing/2014/main" id="{F88D93E3-BD6C-4A9F-96AF-B09118470B2B}"/>
              </a:ext>
            </a:extLst>
          </p:cNvPr>
          <p:cNvPicPr>
            <a:picLocks noChangeAspect="1"/>
          </p:cNvPicPr>
          <p:nvPr/>
        </p:nvPicPr>
        <p:blipFill>
          <a:blip r:embed="rId3">
            <a:duotone>
              <a:prstClr val="black"/>
              <a:schemeClr val="accent2">
                <a:tint val="45000"/>
                <a:satMod val="400000"/>
              </a:schemeClr>
            </a:duotone>
          </a:blip>
          <a:stretch>
            <a:fillRect/>
          </a:stretch>
        </p:blipFill>
        <p:spPr>
          <a:xfrm>
            <a:off x="1612669" y="5751253"/>
            <a:ext cx="8966661" cy="749339"/>
          </a:xfrm>
          <a:prstGeom prst="rect">
            <a:avLst/>
          </a:prstGeom>
          <a:ln>
            <a:noFill/>
          </a:ln>
          <a:effectLst>
            <a:outerShdw blurRad="292100" dist="139700" dir="2700000" algn="tl" rotWithShape="0">
              <a:srgbClr val="333333">
                <a:alpha val="65000"/>
              </a:srgbClr>
            </a:outerShdw>
          </a:effectLst>
        </p:spPr>
      </p:pic>
      <p:pic>
        <p:nvPicPr>
          <p:cNvPr id="9" name="Graphic 8" descr="Fish">
            <a:extLst>
              <a:ext uri="{FF2B5EF4-FFF2-40B4-BE49-F238E27FC236}">
                <a16:creationId xmlns:a16="http://schemas.microsoft.com/office/drawing/2014/main" id="{B7FBB5FD-4025-40B3-BDDE-7BEBF5EC2C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5469" y="-160468"/>
            <a:ext cx="914400" cy="914400"/>
          </a:xfrm>
          <a:prstGeom prst="rect">
            <a:avLst/>
          </a:prstGeom>
        </p:spPr>
      </p:pic>
      <p:pic>
        <p:nvPicPr>
          <p:cNvPr id="10" name="Graphic 9" descr="Fish">
            <a:extLst>
              <a:ext uri="{FF2B5EF4-FFF2-40B4-BE49-F238E27FC236}">
                <a16:creationId xmlns:a16="http://schemas.microsoft.com/office/drawing/2014/main" id="{5F18138F-3571-4873-88ED-23F1A6A7BC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8644" y="5451296"/>
            <a:ext cx="914400" cy="914400"/>
          </a:xfrm>
          <a:prstGeom prst="rect">
            <a:avLst/>
          </a:prstGeom>
        </p:spPr>
      </p:pic>
    </p:spTree>
    <p:extLst>
      <p:ext uri="{BB962C8B-B14F-4D97-AF65-F5344CB8AC3E}">
        <p14:creationId xmlns:p14="http://schemas.microsoft.com/office/powerpoint/2010/main" val="30806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B572EEE-4C83-41CD-A827-2CD6C1B5E33C}"/>
              </a:ext>
            </a:extLst>
          </p:cNvPr>
          <p:cNvSpPr txBox="1">
            <a:spLocks/>
          </p:cNvSpPr>
          <p:nvPr/>
        </p:nvSpPr>
        <p:spPr>
          <a:xfrm>
            <a:off x="9615639" y="6641432"/>
            <a:ext cx="2662989" cy="187693"/>
          </a:xfrm>
          <a:prstGeom prst="rect">
            <a:avLst/>
          </a:prstGeom>
        </p:spPr>
        <p:txBody>
          <a:bodyPr>
            <a:no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marL="45720" indent="0">
              <a:buNone/>
            </a:pPr>
            <a:r>
              <a:rPr lang="en-US" sz="1100" dirty="0">
                <a:latin typeface="Bradley Hand ITC" panose="03070402050302030203" pitchFamily="66" charset="0"/>
              </a:rPr>
              <a:t>https://arxiv.org/pdf/1412.6806.pdf</a:t>
            </a:r>
          </a:p>
        </p:txBody>
      </p:sp>
      <p:pic>
        <p:nvPicPr>
          <p:cNvPr id="7" name="Graphic 6" descr="Fish">
            <a:extLst>
              <a:ext uri="{FF2B5EF4-FFF2-40B4-BE49-F238E27FC236}">
                <a16:creationId xmlns:a16="http://schemas.microsoft.com/office/drawing/2014/main" id="{CBCB8D9F-9D2B-497F-9DC2-63546C1780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7008" y="6527086"/>
            <a:ext cx="454883" cy="454883"/>
          </a:xfrm>
          <a:prstGeom prst="rect">
            <a:avLst/>
          </a:prstGeom>
        </p:spPr>
      </p:pic>
      <p:pic>
        <p:nvPicPr>
          <p:cNvPr id="12" name="Picture 11">
            <a:extLst>
              <a:ext uri="{FF2B5EF4-FFF2-40B4-BE49-F238E27FC236}">
                <a16:creationId xmlns:a16="http://schemas.microsoft.com/office/drawing/2014/main" id="{1142CE79-D1D1-4B1E-80BA-47C21C20C230}"/>
              </a:ext>
            </a:extLst>
          </p:cNvPr>
          <p:cNvPicPr>
            <a:picLocks noChangeAspect="1"/>
          </p:cNvPicPr>
          <p:nvPr/>
        </p:nvPicPr>
        <p:blipFill>
          <a:blip r:embed="rId4">
            <a:duotone>
              <a:prstClr val="black"/>
              <a:schemeClr val="accent2">
                <a:tint val="45000"/>
                <a:satMod val="400000"/>
              </a:schemeClr>
            </a:duotone>
          </a:blip>
          <a:stretch>
            <a:fillRect/>
          </a:stretch>
        </p:blipFill>
        <p:spPr>
          <a:xfrm>
            <a:off x="914400" y="143547"/>
            <a:ext cx="5871410" cy="290679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5C23E6B-E426-4486-849B-80F034A09942}"/>
              </a:ext>
            </a:extLst>
          </p:cNvPr>
          <p:cNvPicPr>
            <a:picLocks noChangeAspect="1"/>
          </p:cNvPicPr>
          <p:nvPr/>
        </p:nvPicPr>
        <p:blipFill rotWithShape="1">
          <a:blip r:embed="rId5">
            <a:duotone>
              <a:prstClr val="black"/>
              <a:schemeClr val="accent2">
                <a:tint val="45000"/>
                <a:satMod val="400000"/>
              </a:schemeClr>
            </a:duotone>
          </a:blip>
          <a:srcRect t="4336" b="9823"/>
          <a:stretch/>
        </p:blipFill>
        <p:spPr>
          <a:xfrm>
            <a:off x="5220433" y="2340097"/>
            <a:ext cx="6599582" cy="413886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9369259-1A90-48B2-9547-32A374699A0A}"/>
              </a:ext>
            </a:extLst>
          </p:cNvPr>
          <p:cNvPicPr>
            <a:picLocks noChangeAspect="1"/>
          </p:cNvPicPr>
          <p:nvPr/>
        </p:nvPicPr>
        <p:blipFill>
          <a:blip r:embed="rId6">
            <a:duotone>
              <a:prstClr val="black"/>
              <a:schemeClr val="accent2">
                <a:tint val="45000"/>
                <a:satMod val="400000"/>
              </a:schemeClr>
            </a:duotone>
          </a:blip>
          <a:stretch>
            <a:fillRect/>
          </a:stretch>
        </p:blipFill>
        <p:spPr>
          <a:xfrm>
            <a:off x="2044357" y="3212810"/>
            <a:ext cx="2718876" cy="3428622"/>
          </a:xfrm>
          <a:prstGeom prst="rect">
            <a:avLst/>
          </a:prstGeom>
          <a:ln>
            <a:noFill/>
          </a:ln>
          <a:effectLst>
            <a:outerShdw blurRad="292100" dist="139700" dir="2700000" algn="tl" rotWithShape="0">
              <a:srgbClr val="333333">
                <a:alpha val="65000"/>
              </a:srgbClr>
            </a:outerShdw>
          </a:effectLst>
        </p:spPr>
      </p:pic>
      <p:pic>
        <p:nvPicPr>
          <p:cNvPr id="15" name="Graphic 14" descr="Fish">
            <a:extLst>
              <a:ext uri="{FF2B5EF4-FFF2-40B4-BE49-F238E27FC236}">
                <a16:creationId xmlns:a16="http://schemas.microsoft.com/office/drawing/2014/main" id="{6F1B6546-40B4-4600-B0C5-5BDF06731A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4754"/>
            <a:ext cx="914400" cy="914400"/>
          </a:xfrm>
          <a:prstGeom prst="rect">
            <a:avLst/>
          </a:prstGeom>
        </p:spPr>
      </p:pic>
      <p:pic>
        <p:nvPicPr>
          <p:cNvPr id="16" name="Graphic 15" descr="Fish">
            <a:extLst>
              <a:ext uri="{FF2B5EF4-FFF2-40B4-BE49-F238E27FC236}">
                <a16:creationId xmlns:a16="http://schemas.microsoft.com/office/drawing/2014/main" id="{2E4CDD48-76E2-4391-BD9D-08283BB8AB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6033" y="2072509"/>
            <a:ext cx="914400" cy="914400"/>
          </a:xfrm>
          <a:prstGeom prst="rect">
            <a:avLst/>
          </a:prstGeom>
        </p:spPr>
      </p:pic>
      <p:pic>
        <p:nvPicPr>
          <p:cNvPr id="17" name="Graphic 16" descr="Fish">
            <a:extLst>
              <a:ext uri="{FF2B5EF4-FFF2-40B4-BE49-F238E27FC236}">
                <a16:creationId xmlns:a16="http://schemas.microsoft.com/office/drawing/2014/main" id="{0093A785-26C8-4F26-9407-EAF1EAD6F5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9957" y="2971800"/>
            <a:ext cx="914400" cy="914400"/>
          </a:xfrm>
          <a:prstGeom prst="rect">
            <a:avLst/>
          </a:prstGeom>
        </p:spPr>
      </p:pic>
    </p:spTree>
    <p:extLst>
      <p:ext uri="{BB962C8B-B14F-4D97-AF65-F5344CB8AC3E}">
        <p14:creationId xmlns:p14="http://schemas.microsoft.com/office/powerpoint/2010/main" val="196198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DFEB4-AE0D-463A-88F2-344B4D562612}"/>
              </a:ext>
            </a:extLst>
          </p:cNvPr>
          <p:cNvPicPr>
            <a:picLocks noChangeAspect="1"/>
          </p:cNvPicPr>
          <p:nvPr/>
        </p:nvPicPr>
        <p:blipFill>
          <a:blip r:embed="rId2">
            <a:duotone>
              <a:prstClr val="black"/>
              <a:schemeClr val="accent2">
                <a:tint val="45000"/>
                <a:satMod val="400000"/>
              </a:schemeClr>
            </a:duotone>
          </a:blip>
          <a:stretch>
            <a:fillRect/>
          </a:stretch>
        </p:blipFill>
        <p:spPr>
          <a:xfrm>
            <a:off x="3046482" y="201185"/>
            <a:ext cx="6099035" cy="526699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BDD160B-8ED2-4A9E-99F0-DFDB247446A4}"/>
              </a:ext>
            </a:extLst>
          </p:cNvPr>
          <p:cNvPicPr>
            <a:picLocks noChangeAspect="1"/>
          </p:cNvPicPr>
          <p:nvPr/>
        </p:nvPicPr>
        <p:blipFill>
          <a:blip r:embed="rId3">
            <a:duotone>
              <a:prstClr val="black"/>
              <a:schemeClr val="accent2">
                <a:tint val="45000"/>
                <a:satMod val="400000"/>
              </a:schemeClr>
            </a:duotone>
          </a:blip>
          <a:stretch>
            <a:fillRect/>
          </a:stretch>
        </p:blipFill>
        <p:spPr>
          <a:xfrm>
            <a:off x="1625369" y="5780458"/>
            <a:ext cx="8941260" cy="552478"/>
          </a:xfrm>
          <a:prstGeom prst="rect">
            <a:avLst/>
          </a:prstGeom>
          <a:ln>
            <a:noFill/>
          </a:ln>
          <a:effectLst>
            <a:outerShdw blurRad="292100" dist="139700" dir="2700000" algn="tl" rotWithShape="0">
              <a:srgbClr val="333333">
                <a:alpha val="65000"/>
              </a:srgbClr>
            </a:outerShdw>
          </a:effectLst>
        </p:spPr>
      </p:pic>
      <p:pic>
        <p:nvPicPr>
          <p:cNvPr id="6" name="Graphic 5" descr="Fish">
            <a:extLst>
              <a:ext uri="{FF2B5EF4-FFF2-40B4-BE49-F238E27FC236}">
                <a16:creationId xmlns:a16="http://schemas.microsoft.com/office/drawing/2014/main" id="{5DC91503-050A-48EC-8269-512B2F7142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1518" y="-54995"/>
            <a:ext cx="914400" cy="914400"/>
          </a:xfrm>
          <a:prstGeom prst="rect">
            <a:avLst/>
          </a:prstGeom>
        </p:spPr>
      </p:pic>
      <p:pic>
        <p:nvPicPr>
          <p:cNvPr id="7" name="Graphic 6" descr="Fish">
            <a:extLst>
              <a:ext uri="{FF2B5EF4-FFF2-40B4-BE49-F238E27FC236}">
                <a16:creationId xmlns:a16="http://schemas.microsoft.com/office/drawing/2014/main" id="{AE5BA0CF-5054-4BF6-818E-C162774E18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969" y="5468176"/>
            <a:ext cx="914400" cy="914400"/>
          </a:xfrm>
          <a:prstGeom prst="rect">
            <a:avLst/>
          </a:prstGeom>
        </p:spPr>
      </p:pic>
    </p:spTree>
    <p:extLst>
      <p:ext uri="{BB962C8B-B14F-4D97-AF65-F5344CB8AC3E}">
        <p14:creationId xmlns:p14="http://schemas.microsoft.com/office/powerpoint/2010/main" val="24737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469C5-F08F-4EDB-B865-93F7BAB6D269}"/>
              </a:ext>
            </a:extLst>
          </p:cNvPr>
          <p:cNvPicPr>
            <a:picLocks noChangeAspect="1"/>
          </p:cNvPicPr>
          <p:nvPr/>
        </p:nvPicPr>
        <p:blipFill>
          <a:blip r:embed="rId2">
            <a:duotone>
              <a:prstClr val="black"/>
              <a:schemeClr val="accent2">
                <a:tint val="45000"/>
                <a:satMod val="400000"/>
              </a:schemeClr>
            </a:duotone>
          </a:blip>
          <a:stretch>
            <a:fillRect/>
          </a:stretch>
        </p:blipFill>
        <p:spPr>
          <a:xfrm>
            <a:off x="2953170" y="345765"/>
            <a:ext cx="6285659" cy="544864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C9C1493-364B-4A33-BD5C-AD2A5EDC6BF7}"/>
              </a:ext>
            </a:extLst>
          </p:cNvPr>
          <p:cNvPicPr>
            <a:picLocks noChangeAspect="1"/>
          </p:cNvPicPr>
          <p:nvPr/>
        </p:nvPicPr>
        <p:blipFill>
          <a:blip r:embed="rId3">
            <a:duotone>
              <a:prstClr val="black"/>
              <a:schemeClr val="accent2">
                <a:tint val="45000"/>
                <a:satMod val="400000"/>
              </a:schemeClr>
            </a:duotone>
          </a:blip>
          <a:stretch>
            <a:fillRect/>
          </a:stretch>
        </p:blipFill>
        <p:spPr>
          <a:xfrm>
            <a:off x="1507888" y="5999561"/>
            <a:ext cx="9176222" cy="730288"/>
          </a:xfrm>
          <a:prstGeom prst="rect">
            <a:avLst/>
          </a:prstGeom>
          <a:ln>
            <a:noFill/>
          </a:ln>
          <a:effectLst>
            <a:outerShdw blurRad="292100" dist="139700" dir="2700000" algn="tl" rotWithShape="0">
              <a:srgbClr val="333333">
                <a:alpha val="65000"/>
              </a:srgbClr>
            </a:outerShdw>
          </a:effectLst>
        </p:spPr>
      </p:pic>
      <p:pic>
        <p:nvPicPr>
          <p:cNvPr id="6" name="Graphic 5" descr="Fish">
            <a:extLst>
              <a:ext uri="{FF2B5EF4-FFF2-40B4-BE49-F238E27FC236}">
                <a16:creationId xmlns:a16="http://schemas.microsoft.com/office/drawing/2014/main" id="{A0E789C1-6FF0-4BFF-99DC-F8963ACC65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38770" y="128151"/>
            <a:ext cx="914400" cy="914400"/>
          </a:xfrm>
          <a:prstGeom prst="rect">
            <a:avLst/>
          </a:prstGeom>
        </p:spPr>
      </p:pic>
      <p:pic>
        <p:nvPicPr>
          <p:cNvPr id="7" name="Graphic 6" descr="Fish">
            <a:extLst>
              <a:ext uri="{FF2B5EF4-FFF2-40B4-BE49-F238E27FC236}">
                <a16:creationId xmlns:a16="http://schemas.microsoft.com/office/drawing/2014/main" id="{E57269DB-2B53-4961-8317-F7F6B7A8EC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3488" y="5698394"/>
            <a:ext cx="914400" cy="914400"/>
          </a:xfrm>
          <a:prstGeom prst="rect">
            <a:avLst/>
          </a:prstGeom>
        </p:spPr>
      </p:pic>
    </p:spTree>
    <p:extLst>
      <p:ext uri="{BB962C8B-B14F-4D97-AF65-F5344CB8AC3E}">
        <p14:creationId xmlns:p14="http://schemas.microsoft.com/office/powerpoint/2010/main" val="262093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EC66E-02B4-4D40-B471-850B228CBA5D}"/>
              </a:ext>
            </a:extLst>
          </p:cNvPr>
          <p:cNvPicPr>
            <a:picLocks noChangeAspect="1"/>
          </p:cNvPicPr>
          <p:nvPr/>
        </p:nvPicPr>
        <p:blipFill>
          <a:blip r:embed="rId2"/>
          <a:stretch>
            <a:fillRect/>
          </a:stretch>
        </p:blipFill>
        <p:spPr>
          <a:xfrm>
            <a:off x="0" y="9625"/>
            <a:ext cx="12192000" cy="6857999"/>
          </a:xfrm>
          <a:prstGeom prst="rect">
            <a:avLst/>
          </a:prstGeom>
        </p:spPr>
      </p:pic>
      <p:sp>
        <p:nvSpPr>
          <p:cNvPr id="6" name="Rectangle 5">
            <a:extLst>
              <a:ext uri="{FF2B5EF4-FFF2-40B4-BE49-F238E27FC236}">
                <a16:creationId xmlns:a16="http://schemas.microsoft.com/office/drawing/2014/main" id="{13921F1A-6651-4DCA-AC21-B45971C97B06}"/>
              </a:ext>
            </a:extLst>
          </p:cNvPr>
          <p:cNvSpPr/>
          <p:nvPr/>
        </p:nvSpPr>
        <p:spPr>
          <a:xfrm>
            <a:off x="3874668" y="4099100"/>
            <a:ext cx="3594254" cy="584775"/>
          </a:xfrm>
          <a:prstGeom prst="rect">
            <a:avLst/>
          </a:prstGeom>
        </p:spPr>
        <p:txBody>
          <a:bodyPr wrap="none">
            <a:spAutoFit/>
          </a:bodyPr>
          <a:lstStyle/>
          <a:p>
            <a:r>
              <a:rPr lang="en-GB" sz="3200" dirty="0">
                <a:solidFill>
                  <a:srgbClr val="0070C0"/>
                </a:solidFill>
                <a:latin typeface="Bradley Hand ITC" panose="03070402050302030203" pitchFamily="66" charset="0"/>
              </a:rPr>
              <a:t>280/389 ~ top 70%</a:t>
            </a:r>
          </a:p>
        </p:txBody>
      </p:sp>
      <p:pic>
        <p:nvPicPr>
          <p:cNvPr id="8" name="Graphic 7" descr="Fish">
            <a:extLst>
              <a:ext uri="{FF2B5EF4-FFF2-40B4-BE49-F238E27FC236}">
                <a16:creationId xmlns:a16="http://schemas.microsoft.com/office/drawing/2014/main" id="{0276BA92-6E21-4522-93EF-36C06479CE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6896" y="3905412"/>
            <a:ext cx="914400" cy="914400"/>
          </a:xfrm>
          <a:prstGeom prst="rect">
            <a:avLst/>
          </a:prstGeom>
        </p:spPr>
      </p:pic>
      <p:cxnSp>
        <p:nvCxnSpPr>
          <p:cNvPr id="11" name="Connector: Curved 10">
            <a:extLst>
              <a:ext uri="{FF2B5EF4-FFF2-40B4-BE49-F238E27FC236}">
                <a16:creationId xmlns:a16="http://schemas.microsoft.com/office/drawing/2014/main" id="{BF1DA898-FAB5-40A8-AAF0-992F6B89D8F7}"/>
              </a:ext>
            </a:extLst>
          </p:cNvPr>
          <p:cNvCxnSpPr/>
          <p:nvPr/>
        </p:nvCxnSpPr>
        <p:spPr>
          <a:xfrm>
            <a:off x="5671795" y="4521428"/>
            <a:ext cx="1046639" cy="936096"/>
          </a:xfrm>
          <a:prstGeom prst="curvedConnector3">
            <a:avLst>
              <a:gd name="adj1" fmla="val 2241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2E5691D-9B74-4EA3-9627-1800C8DE8821}"/>
              </a:ext>
            </a:extLst>
          </p:cNvPr>
          <p:cNvSpPr/>
          <p:nvPr/>
        </p:nvSpPr>
        <p:spPr>
          <a:xfrm>
            <a:off x="6718434" y="5313145"/>
            <a:ext cx="750488" cy="3753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9058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a:extLst>
              <a:ext uri="{FF2B5EF4-FFF2-40B4-BE49-F238E27FC236}">
                <a16:creationId xmlns:a16="http://schemas.microsoft.com/office/drawing/2014/main" id="{E0259E43-9817-4635-AA9A-BC679A75D71F}"/>
              </a:ext>
            </a:extLst>
          </p:cNvPr>
          <p:cNvSpPr txBox="1">
            <a:spLocks/>
          </p:cNvSpPr>
          <p:nvPr/>
        </p:nvSpPr>
        <p:spPr>
          <a:xfrm>
            <a:off x="3819136" y="782313"/>
            <a:ext cx="5778858" cy="5488303"/>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pPr algn="just"/>
            <a:r>
              <a:rPr lang="en-GB" sz="3500" dirty="0">
                <a:latin typeface="Snap ITC" panose="04040A07060A02020202" pitchFamily="82" charset="0"/>
              </a:rPr>
              <a:t>Problem</a:t>
            </a:r>
          </a:p>
          <a:p>
            <a:pPr algn="just"/>
            <a:endParaRPr lang="en-GB" sz="3500" dirty="0">
              <a:latin typeface="Snap ITC" panose="04040A07060A02020202" pitchFamily="82" charset="0"/>
            </a:endParaRPr>
          </a:p>
          <a:p>
            <a:pPr algn="just"/>
            <a:r>
              <a:rPr lang="en-US" sz="3500" dirty="0">
                <a:latin typeface="Snap ITC" panose="04040A07060A02020202" pitchFamily="82" charset="0"/>
              </a:rPr>
              <a:t>Data *Given</a:t>
            </a:r>
          </a:p>
          <a:p>
            <a:pPr algn="just"/>
            <a:endParaRPr lang="en-US" sz="3500" dirty="0">
              <a:latin typeface="Snap ITC" panose="04040A07060A02020202" pitchFamily="82" charset="0"/>
            </a:endParaRPr>
          </a:p>
          <a:p>
            <a:pPr algn="just"/>
            <a:r>
              <a:rPr lang="en-US" sz="3500" dirty="0" err="1">
                <a:latin typeface="Snap ITC" panose="04040A07060A02020202" pitchFamily="82" charset="0"/>
              </a:rPr>
              <a:t>Keras</a:t>
            </a:r>
            <a:r>
              <a:rPr lang="en-US" sz="3500" dirty="0">
                <a:latin typeface="Snap ITC" panose="04040A07060A02020202" pitchFamily="82" charset="0"/>
              </a:rPr>
              <a:t> *Solution</a:t>
            </a:r>
          </a:p>
          <a:p>
            <a:pPr algn="just"/>
            <a:endParaRPr lang="en-US" sz="3500" dirty="0">
              <a:latin typeface="Snap ITC" panose="04040A07060A02020202" pitchFamily="82" charset="0"/>
            </a:endParaRPr>
          </a:p>
          <a:p>
            <a:pPr algn="just"/>
            <a:r>
              <a:rPr lang="en-US" sz="3500" dirty="0">
                <a:latin typeface="Snap ITC" panose="04040A07060A02020202" pitchFamily="82" charset="0"/>
              </a:rPr>
              <a:t>Challenges</a:t>
            </a:r>
          </a:p>
          <a:p>
            <a:pPr algn="just"/>
            <a:endParaRPr lang="en-US" sz="3500" dirty="0">
              <a:latin typeface="Snap ITC" panose="04040A07060A02020202" pitchFamily="82" charset="0"/>
            </a:endParaRPr>
          </a:p>
          <a:p>
            <a:pPr algn="just"/>
            <a:r>
              <a:rPr lang="en-US" sz="3500" dirty="0">
                <a:latin typeface="Snap ITC" panose="04040A07060A02020202" pitchFamily="82" charset="0"/>
              </a:rPr>
              <a:t>Ways to improve</a:t>
            </a:r>
          </a:p>
          <a:p>
            <a:pPr algn="just"/>
            <a:r>
              <a:rPr lang="en-US" sz="3500" dirty="0">
                <a:latin typeface="Snap ITC" panose="04040A07060A02020202" pitchFamily="82" charset="0"/>
              </a:rPr>
              <a:t> </a:t>
            </a:r>
          </a:p>
          <a:p>
            <a:pPr algn="just"/>
            <a:r>
              <a:rPr lang="en-US" sz="3500" dirty="0">
                <a:latin typeface="Snap ITC" panose="04040A07060A02020202" pitchFamily="82" charset="0"/>
              </a:rPr>
              <a:t>Demo</a:t>
            </a:r>
          </a:p>
        </p:txBody>
      </p:sp>
      <p:pic>
        <p:nvPicPr>
          <p:cNvPr id="3" name="Graphic 2" descr="Fish">
            <a:extLst>
              <a:ext uri="{FF2B5EF4-FFF2-40B4-BE49-F238E27FC236}">
                <a16:creationId xmlns:a16="http://schemas.microsoft.com/office/drawing/2014/main" id="{9721721D-CD4C-47F2-BB58-5ED2A3B2A8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4736" y="3476390"/>
            <a:ext cx="914400" cy="914400"/>
          </a:xfrm>
          <a:prstGeom prst="rect">
            <a:avLst/>
          </a:prstGeom>
        </p:spPr>
      </p:pic>
      <p:pic>
        <p:nvPicPr>
          <p:cNvPr id="4" name="Graphic 3" descr="Fish">
            <a:extLst>
              <a:ext uri="{FF2B5EF4-FFF2-40B4-BE49-F238E27FC236}">
                <a16:creationId xmlns:a16="http://schemas.microsoft.com/office/drawing/2014/main" id="{F7193FAC-1B5D-4B9E-A3B7-ED5758D929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4736" y="2514843"/>
            <a:ext cx="914400" cy="914400"/>
          </a:xfrm>
          <a:prstGeom prst="rect">
            <a:avLst/>
          </a:prstGeom>
        </p:spPr>
      </p:pic>
      <p:pic>
        <p:nvPicPr>
          <p:cNvPr id="5" name="Graphic 4" descr="Fish">
            <a:extLst>
              <a:ext uri="{FF2B5EF4-FFF2-40B4-BE49-F238E27FC236}">
                <a16:creationId xmlns:a16="http://schemas.microsoft.com/office/drawing/2014/main" id="{5492B9F4-2373-471A-9D07-7954C4C861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4736" y="1551113"/>
            <a:ext cx="914400" cy="914400"/>
          </a:xfrm>
          <a:prstGeom prst="rect">
            <a:avLst/>
          </a:prstGeom>
        </p:spPr>
      </p:pic>
      <p:pic>
        <p:nvPicPr>
          <p:cNvPr id="6" name="Graphic 5" descr="Fish">
            <a:extLst>
              <a:ext uri="{FF2B5EF4-FFF2-40B4-BE49-F238E27FC236}">
                <a16:creationId xmlns:a16="http://schemas.microsoft.com/office/drawing/2014/main" id="{5B38401D-662B-41FA-AA8A-F06FECBDE2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4736" y="587383"/>
            <a:ext cx="914400" cy="914400"/>
          </a:xfrm>
          <a:prstGeom prst="rect">
            <a:avLst/>
          </a:prstGeom>
        </p:spPr>
      </p:pic>
      <p:pic>
        <p:nvPicPr>
          <p:cNvPr id="7" name="Graphic 6" descr="Fish">
            <a:extLst>
              <a:ext uri="{FF2B5EF4-FFF2-40B4-BE49-F238E27FC236}">
                <a16:creationId xmlns:a16="http://schemas.microsoft.com/office/drawing/2014/main" id="{E3919BD6-B591-4D0A-9161-D756809330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4736" y="4416303"/>
            <a:ext cx="914400" cy="914400"/>
          </a:xfrm>
          <a:prstGeom prst="rect">
            <a:avLst/>
          </a:prstGeom>
        </p:spPr>
      </p:pic>
      <p:pic>
        <p:nvPicPr>
          <p:cNvPr id="8" name="Graphic 7" descr="Fish">
            <a:extLst>
              <a:ext uri="{FF2B5EF4-FFF2-40B4-BE49-F238E27FC236}">
                <a16:creationId xmlns:a16="http://schemas.microsoft.com/office/drawing/2014/main" id="{849176E3-8209-4F2B-ACB2-802C135C44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4736" y="5356217"/>
            <a:ext cx="914400" cy="914400"/>
          </a:xfrm>
          <a:prstGeom prst="rect">
            <a:avLst/>
          </a:prstGeom>
        </p:spPr>
      </p:pic>
    </p:spTree>
    <p:extLst>
      <p:ext uri="{BB962C8B-B14F-4D97-AF65-F5344CB8AC3E}">
        <p14:creationId xmlns:p14="http://schemas.microsoft.com/office/powerpoint/2010/main" val="313236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nap ITC" panose="04040A07060A02020202" pitchFamily="82" charset="0"/>
              </a:rPr>
              <a:t>Challenges</a:t>
            </a:r>
          </a:p>
        </p:txBody>
      </p:sp>
      <p:graphicFrame>
        <p:nvGraphicFramePr>
          <p:cNvPr id="7" name="Content Placeholder 6" descr="Interconnected Rings diagram showing three groups in overlapping circles"/>
          <p:cNvGraphicFramePr>
            <a:graphicFrameLocks noGrp="1"/>
          </p:cNvGraphicFramePr>
          <p:nvPr>
            <p:ph sz="half" idx="2"/>
            <p:extLst>
              <p:ext uri="{D42A27DB-BD31-4B8C-83A1-F6EECF244321}">
                <p14:modId xmlns:p14="http://schemas.microsoft.com/office/powerpoint/2010/main" val="2142960955"/>
              </p:ext>
            </p:extLst>
          </p:nvPr>
        </p:nvGraphicFramePr>
        <p:xfrm>
          <a:off x="6278563" y="1573213"/>
          <a:ext cx="4572000" cy="4141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p:txBody>
          <a:bodyPr>
            <a:normAutofit/>
          </a:bodyPr>
          <a:lstStyle/>
          <a:p>
            <a:pPr marL="45720" indent="0">
              <a:buNone/>
            </a:pPr>
            <a:r>
              <a:rPr lang="en-US" sz="3200" dirty="0">
                <a:latin typeface="Bradley Hand ITC" panose="03070402050302030203" pitchFamily="66" charset="0"/>
              </a:rPr>
              <a:t>Pillow</a:t>
            </a:r>
          </a:p>
          <a:p>
            <a:pPr marL="45720" lvl="0" indent="0">
              <a:buNone/>
            </a:pPr>
            <a:r>
              <a:rPr lang="en-US" sz="3200" dirty="0">
                <a:latin typeface="Bradley Hand ITC" panose="03070402050302030203" pitchFamily="66" charset="0"/>
              </a:rPr>
              <a:t>Generating images from the files</a:t>
            </a:r>
          </a:p>
          <a:p>
            <a:pPr marL="45720" lvl="0" indent="0">
              <a:buNone/>
            </a:pPr>
            <a:r>
              <a:rPr lang="en-US" sz="3200" dirty="0">
                <a:latin typeface="Bradley Hand ITC" panose="03070402050302030203" pitchFamily="66" charset="0"/>
              </a:rPr>
              <a:t>Submitting the results to Kaggle in the right format</a:t>
            </a:r>
          </a:p>
        </p:txBody>
      </p:sp>
      <p:pic>
        <p:nvPicPr>
          <p:cNvPr id="6" name="Graphic 5" descr="Fish">
            <a:extLst>
              <a:ext uri="{FF2B5EF4-FFF2-40B4-BE49-F238E27FC236}">
                <a16:creationId xmlns:a16="http://schemas.microsoft.com/office/drawing/2014/main" id="{DEE77473-B31E-4D99-B63A-4BF23D106F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5420" y="3133077"/>
            <a:ext cx="914400" cy="914400"/>
          </a:xfrm>
          <a:prstGeom prst="rect">
            <a:avLst/>
          </a:prstGeom>
        </p:spPr>
      </p:pic>
      <p:pic>
        <p:nvPicPr>
          <p:cNvPr id="8" name="Graphic 7" descr="Fish">
            <a:extLst>
              <a:ext uri="{FF2B5EF4-FFF2-40B4-BE49-F238E27FC236}">
                <a16:creationId xmlns:a16="http://schemas.microsoft.com/office/drawing/2014/main" id="{72811CFE-5EA0-4BB5-B1C1-90B5C08008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5420" y="2099859"/>
            <a:ext cx="914400" cy="914400"/>
          </a:xfrm>
          <a:prstGeom prst="rect">
            <a:avLst/>
          </a:prstGeom>
        </p:spPr>
      </p:pic>
      <p:pic>
        <p:nvPicPr>
          <p:cNvPr id="9" name="Graphic 8" descr="Fish">
            <a:extLst>
              <a:ext uri="{FF2B5EF4-FFF2-40B4-BE49-F238E27FC236}">
                <a16:creationId xmlns:a16="http://schemas.microsoft.com/office/drawing/2014/main" id="{FCE5FCA9-380C-4C4C-8485-AB59A17BDE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5420" y="1344757"/>
            <a:ext cx="914400" cy="914400"/>
          </a:xfrm>
          <a:prstGeom prst="rect">
            <a:avLst/>
          </a:prstGeom>
        </p:spPr>
      </p:pic>
    </p:spTree>
    <p:extLst>
      <p:ext uri="{BB962C8B-B14F-4D97-AF65-F5344CB8AC3E}">
        <p14:creationId xmlns:p14="http://schemas.microsoft.com/office/powerpoint/2010/main" val="14410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A73F-0610-4291-9779-B298BCAB8D01}"/>
              </a:ext>
            </a:extLst>
          </p:cNvPr>
          <p:cNvSpPr>
            <a:spLocks noGrp="1"/>
          </p:cNvSpPr>
          <p:nvPr>
            <p:ph type="title"/>
          </p:nvPr>
        </p:nvSpPr>
        <p:spPr>
          <a:xfrm>
            <a:off x="1037429" y="361863"/>
            <a:ext cx="3377133" cy="1202776"/>
          </a:xfrm>
        </p:spPr>
        <p:txBody>
          <a:bodyPr/>
          <a:lstStyle/>
          <a:p>
            <a:r>
              <a:rPr lang="en-US" dirty="0">
                <a:latin typeface="Snap ITC" panose="04040A07060A02020202" pitchFamily="82" charset="0"/>
              </a:rPr>
              <a:t>Improvements</a:t>
            </a:r>
            <a:endParaRPr lang="en-GB" dirty="0">
              <a:latin typeface="Snap ITC" panose="04040A07060A02020202" pitchFamily="82" charset="0"/>
            </a:endParaRPr>
          </a:p>
        </p:txBody>
      </p:sp>
      <p:pic>
        <p:nvPicPr>
          <p:cNvPr id="6" name="Content Placeholder 5">
            <a:extLst>
              <a:ext uri="{FF2B5EF4-FFF2-40B4-BE49-F238E27FC236}">
                <a16:creationId xmlns:a16="http://schemas.microsoft.com/office/drawing/2014/main" id="{29ACCE3D-9A80-4EAC-9D50-A4F1B57C8DD7}"/>
              </a:ext>
            </a:extLst>
          </p:cNvPr>
          <p:cNvPicPr>
            <a:picLocks noGrp="1" noChangeAspect="1"/>
          </p:cNvPicPr>
          <p:nvPr>
            <p:ph idx="1"/>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ackgroundRemoval t="9868" b="90789" l="9921" r="89921">
                        <a14:foregroundMark x1="27402" y1="90132" x2="20787" y2="89803"/>
                        <a14:foregroundMark x1="20787" y1="89803" x2="27559" y2="90789"/>
                        <a14:foregroundMark x1="27559" y1="90789" x2="21417" y2="85197"/>
                        <a14:foregroundMark x1="21417" y1="85197" x2="27559" y2="89474"/>
                        <a14:foregroundMark x1="27559" y1="89474" x2="17008" y2="86842"/>
                        <a14:foregroundMark x1="40472" y1="75000" x2="33858" y2="76316"/>
                        <a14:foregroundMark x1="33858" y1="76316" x2="40315" y2="76316"/>
                        <a14:foregroundMark x1="40315" y1="76316" x2="34016" y2="71053"/>
                        <a14:foregroundMark x1="34016" y1="71053" x2="34646" y2="73355"/>
                        <a14:foregroundMark x1="67717" y1="44737" x2="54016" y2="44737"/>
                        <a14:foregroundMark x1="54016" y1="44737" x2="55118" y2="42105"/>
                        <a14:foregroundMark x1="80472" y1="26974" x2="68819" y2="26316"/>
                      </a14:backgroundRemoval>
                    </a14:imgEffect>
                  </a14:imgLayer>
                </a14:imgProps>
              </a:ext>
            </a:extLst>
          </a:blip>
          <a:stretch>
            <a:fillRect/>
          </a:stretch>
        </p:blipFill>
        <p:spPr>
          <a:xfrm>
            <a:off x="3593590" y="1476676"/>
            <a:ext cx="8598410" cy="4116404"/>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A832FF79-520E-4E44-ACB5-D600E40686A0}"/>
              </a:ext>
            </a:extLst>
          </p:cNvPr>
          <p:cNvSpPr>
            <a:spLocks noGrp="1"/>
          </p:cNvSpPr>
          <p:nvPr>
            <p:ph type="body" sz="half" idx="2"/>
          </p:nvPr>
        </p:nvSpPr>
        <p:spPr>
          <a:xfrm>
            <a:off x="1037429" y="1972009"/>
            <a:ext cx="4063958" cy="3547804"/>
          </a:xfrm>
        </p:spPr>
        <p:txBody>
          <a:bodyPr>
            <a:noAutofit/>
          </a:bodyPr>
          <a:lstStyle/>
          <a:p>
            <a:r>
              <a:rPr lang="en-US" sz="2800" dirty="0">
                <a:latin typeface="Bradley Hand ITC" panose="03070402050302030203" pitchFamily="66" charset="0"/>
              </a:rPr>
              <a:t>Training images.</a:t>
            </a:r>
          </a:p>
          <a:p>
            <a:endParaRPr lang="en-US" sz="2800" dirty="0">
              <a:latin typeface="Bradley Hand ITC" panose="03070402050302030203" pitchFamily="66" charset="0"/>
            </a:endParaRPr>
          </a:p>
          <a:p>
            <a:r>
              <a:rPr lang="en-US" sz="2800" dirty="0">
                <a:latin typeface="Bradley Hand ITC" panose="03070402050302030203" pitchFamily="66" charset="0"/>
              </a:rPr>
              <a:t>Live video predictions</a:t>
            </a:r>
          </a:p>
          <a:p>
            <a:endParaRPr lang="en-US" sz="2800" dirty="0">
              <a:latin typeface="Bradley Hand ITC" panose="03070402050302030203" pitchFamily="66" charset="0"/>
            </a:endParaRPr>
          </a:p>
          <a:p>
            <a:r>
              <a:rPr lang="en-US" sz="2800" dirty="0">
                <a:latin typeface="Bradley Hand ITC" panose="03070402050302030203" pitchFamily="66" charset="0"/>
              </a:rPr>
              <a:t>Better models</a:t>
            </a:r>
          </a:p>
          <a:p>
            <a:r>
              <a:rPr lang="en-US" sz="2800" dirty="0">
                <a:latin typeface="Bradley Hand ITC" panose="03070402050302030203" pitchFamily="66" charset="0"/>
              </a:rPr>
              <a:t> </a:t>
            </a:r>
          </a:p>
          <a:p>
            <a:r>
              <a:rPr lang="en-US" sz="2800" dirty="0">
                <a:latin typeface="Bradley Hand ITC" panose="03070402050302030203" pitchFamily="66" charset="0"/>
              </a:rPr>
              <a:t>Deployment on Flask</a:t>
            </a:r>
          </a:p>
        </p:txBody>
      </p:sp>
      <p:pic>
        <p:nvPicPr>
          <p:cNvPr id="7" name="Graphic 6" descr="Fish">
            <a:extLst>
              <a:ext uri="{FF2B5EF4-FFF2-40B4-BE49-F238E27FC236}">
                <a16:creationId xmlns:a16="http://schemas.microsoft.com/office/drawing/2014/main" id="{FA4A5C0B-D58B-425B-BCA2-6ED5560520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9" y="4642047"/>
            <a:ext cx="914400" cy="914400"/>
          </a:xfrm>
          <a:prstGeom prst="rect">
            <a:avLst/>
          </a:prstGeom>
        </p:spPr>
      </p:pic>
      <p:pic>
        <p:nvPicPr>
          <p:cNvPr id="8" name="Graphic 7" descr="Fish">
            <a:extLst>
              <a:ext uri="{FF2B5EF4-FFF2-40B4-BE49-F238E27FC236}">
                <a16:creationId xmlns:a16="http://schemas.microsoft.com/office/drawing/2014/main" id="{38EB8FBF-1952-4CAF-A272-4293FC36EA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9" y="3668633"/>
            <a:ext cx="914400" cy="914400"/>
          </a:xfrm>
          <a:prstGeom prst="rect">
            <a:avLst/>
          </a:prstGeom>
        </p:spPr>
      </p:pic>
      <p:pic>
        <p:nvPicPr>
          <p:cNvPr id="9" name="Graphic 8" descr="Fish">
            <a:extLst>
              <a:ext uri="{FF2B5EF4-FFF2-40B4-BE49-F238E27FC236}">
                <a16:creationId xmlns:a16="http://schemas.microsoft.com/office/drawing/2014/main" id="{A0FBF260-690D-4387-98CB-2454FF2FA3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9" y="2700896"/>
            <a:ext cx="914400" cy="914400"/>
          </a:xfrm>
          <a:prstGeom prst="rect">
            <a:avLst/>
          </a:prstGeom>
        </p:spPr>
      </p:pic>
      <p:pic>
        <p:nvPicPr>
          <p:cNvPr id="10" name="Graphic 9" descr="Fish">
            <a:extLst>
              <a:ext uri="{FF2B5EF4-FFF2-40B4-BE49-F238E27FC236}">
                <a16:creationId xmlns:a16="http://schemas.microsoft.com/office/drawing/2014/main" id="{5775A69C-48B2-477A-AB2B-3871DC5369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9" y="1782973"/>
            <a:ext cx="914400" cy="914400"/>
          </a:xfrm>
          <a:prstGeom prst="rect">
            <a:avLst/>
          </a:prstGeom>
        </p:spPr>
      </p:pic>
    </p:spTree>
    <p:extLst>
      <p:ext uri="{BB962C8B-B14F-4D97-AF65-F5344CB8AC3E}">
        <p14:creationId xmlns:p14="http://schemas.microsoft.com/office/powerpoint/2010/main" val="111871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Fish">
            <a:extLst>
              <a:ext uri="{FF2B5EF4-FFF2-40B4-BE49-F238E27FC236}">
                <a16:creationId xmlns:a16="http://schemas.microsoft.com/office/drawing/2014/main" id="{4BE52C37-B8CE-4959-816A-3599BFD769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61721" y="2153247"/>
            <a:ext cx="2407609" cy="2407609"/>
          </a:xfrm>
          <a:prstGeom prst="rect">
            <a:avLst/>
          </a:prstGeom>
        </p:spPr>
      </p:pic>
      <p:sp>
        <p:nvSpPr>
          <p:cNvPr id="6" name="Title 2">
            <a:extLst>
              <a:ext uri="{FF2B5EF4-FFF2-40B4-BE49-F238E27FC236}">
                <a16:creationId xmlns:a16="http://schemas.microsoft.com/office/drawing/2014/main" id="{1F6C8C9A-D829-454E-B8B7-B59E70F852FB}"/>
              </a:ext>
            </a:extLst>
          </p:cNvPr>
          <p:cNvSpPr txBox="1">
            <a:spLocks/>
          </p:cNvSpPr>
          <p:nvPr/>
        </p:nvSpPr>
        <p:spPr>
          <a:xfrm>
            <a:off x="4594458" y="2842761"/>
            <a:ext cx="4905677" cy="10285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0" kern="1200">
                <a:solidFill>
                  <a:schemeClr val="accent2">
                    <a:lumMod val="50000"/>
                  </a:schemeClr>
                </a:solidFill>
                <a:latin typeface="+mj-lt"/>
                <a:ea typeface="+mj-ea"/>
                <a:cs typeface="+mj-cs"/>
              </a:defRPr>
            </a:lvl1pPr>
          </a:lstStyle>
          <a:p>
            <a:r>
              <a:rPr lang="en-US" sz="6000" dirty="0">
                <a:latin typeface="Snap ITC" panose="04040A07060A02020202" pitchFamily="82" charset="0"/>
              </a:rPr>
              <a:t>Live Demo</a:t>
            </a:r>
            <a:endParaRPr lang="en-GB" sz="6000" dirty="0">
              <a:latin typeface="Snap ITC" panose="04040A07060A02020202" pitchFamily="82" charset="0"/>
            </a:endParaRPr>
          </a:p>
        </p:txBody>
      </p:sp>
    </p:spTree>
    <p:extLst>
      <p:ext uri="{BB962C8B-B14F-4D97-AF65-F5344CB8AC3E}">
        <p14:creationId xmlns:p14="http://schemas.microsoft.com/office/powerpoint/2010/main" val="43490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Fish">
            <a:extLst>
              <a:ext uri="{FF2B5EF4-FFF2-40B4-BE49-F238E27FC236}">
                <a16:creationId xmlns:a16="http://schemas.microsoft.com/office/drawing/2014/main" id="{4BE52C37-B8CE-4959-816A-3599BFD769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61721" y="2153247"/>
            <a:ext cx="2407609" cy="2407609"/>
          </a:xfrm>
          <a:prstGeom prst="rect">
            <a:avLst/>
          </a:prstGeom>
        </p:spPr>
      </p:pic>
      <p:sp>
        <p:nvSpPr>
          <p:cNvPr id="6" name="Title 2">
            <a:extLst>
              <a:ext uri="{FF2B5EF4-FFF2-40B4-BE49-F238E27FC236}">
                <a16:creationId xmlns:a16="http://schemas.microsoft.com/office/drawing/2014/main" id="{1F6C8C9A-D829-454E-B8B7-B59E70F852FB}"/>
              </a:ext>
            </a:extLst>
          </p:cNvPr>
          <p:cNvSpPr txBox="1">
            <a:spLocks/>
          </p:cNvSpPr>
          <p:nvPr/>
        </p:nvSpPr>
        <p:spPr>
          <a:xfrm>
            <a:off x="4594458" y="2842761"/>
            <a:ext cx="4530291" cy="10285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0" kern="1200">
                <a:solidFill>
                  <a:schemeClr val="accent2">
                    <a:lumMod val="50000"/>
                  </a:schemeClr>
                </a:solidFill>
                <a:latin typeface="+mj-lt"/>
                <a:ea typeface="+mj-ea"/>
                <a:cs typeface="+mj-cs"/>
              </a:defRPr>
            </a:lvl1pPr>
          </a:lstStyle>
          <a:p>
            <a:r>
              <a:rPr lang="en-US" sz="6000" dirty="0">
                <a:latin typeface="Snap ITC" panose="04040A07060A02020202" pitchFamily="82" charset="0"/>
              </a:rPr>
              <a:t>Thanks!!</a:t>
            </a:r>
            <a:endParaRPr lang="en-GB" sz="6000" dirty="0">
              <a:latin typeface="Snap ITC" panose="04040A07060A02020202" pitchFamily="82" charset="0"/>
            </a:endParaRPr>
          </a:p>
        </p:txBody>
      </p:sp>
    </p:spTree>
    <p:extLst>
      <p:ext uri="{BB962C8B-B14F-4D97-AF65-F5344CB8AC3E}">
        <p14:creationId xmlns:p14="http://schemas.microsoft.com/office/powerpoint/2010/main" val="257149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AA91F9-C744-432C-BD4C-0F4ECF2C5C2D}"/>
              </a:ext>
            </a:extLst>
          </p:cNvPr>
          <p:cNvSpPr>
            <a:spLocks noGrp="1"/>
          </p:cNvSpPr>
          <p:nvPr>
            <p:ph type="title"/>
          </p:nvPr>
        </p:nvSpPr>
        <p:spPr>
          <a:xfrm>
            <a:off x="1367751" y="2594046"/>
            <a:ext cx="10186934" cy="2921230"/>
          </a:xfrm>
        </p:spPr>
        <p:txBody>
          <a:bodyPr>
            <a:noAutofit/>
          </a:bodyPr>
          <a:lstStyle/>
          <a:p>
            <a:pPr algn="just"/>
            <a:r>
              <a:rPr lang="en-GB" sz="3248" dirty="0">
                <a:latin typeface="Bradley Hand ITC" panose="03070402050302030203" pitchFamily="66" charset="0"/>
              </a:rPr>
              <a:t>60% of the world’s tuna is caught in the Western and Central Pacific, illegally, unreported. The Nature Conservancy is using cameras to monitor these fishing activities, and it's inviting the Kaggle community to develop algorithms to automatically detect and classify species of tunas, sharks...etc. to protect out plant.</a:t>
            </a:r>
          </a:p>
        </p:txBody>
      </p:sp>
      <p:pic>
        <p:nvPicPr>
          <p:cNvPr id="15" name="Picture 14">
            <a:extLst>
              <a:ext uri="{FF2B5EF4-FFF2-40B4-BE49-F238E27FC236}">
                <a16:creationId xmlns:a16="http://schemas.microsoft.com/office/drawing/2014/main" id="{72C53D6F-CE5F-44CC-90A2-5DF9AD208241}"/>
              </a:ext>
            </a:extLst>
          </p:cNvPr>
          <p:cNvPicPr>
            <a:picLocks noChangeAspect="1"/>
          </p:cNvPicPr>
          <p:nvPr/>
        </p:nvPicPr>
        <p:blipFill>
          <a:blip r:embed="rId2">
            <a:duotone>
              <a:prstClr val="black"/>
              <a:schemeClr val="accent2">
                <a:tint val="45000"/>
                <a:satMod val="400000"/>
              </a:schemeClr>
            </a:duotone>
          </a:blip>
          <a:stretch>
            <a:fillRect/>
          </a:stretch>
        </p:blipFill>
        <p:spPr>
          <a:xfrm>
            <a:off x="1367751" y="618897"/>
            <a:ext cx="3659133" cy="1717903"/>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559DC31F-6B4E-4071-A469-E99B6C0C7966}"/>
              </a:ext>
            </a:extLst>
          </p:cNvPr>
          <p:cNvPicPr>
            <a:picLocks noChangeAspect="1"/>
          </p:cNvPicPr>
          <p:nvPr/>
        </p:nvPicPr>
        <p:blipFill>
          <a:blip r:embed="rId3">
            <a:duotone>
              <a:prstClr val="black"/>
              <a:schemeClr val="accent2">
                <a:tint val="45000"/>
                <a:satMod val="400000"/>
              </a:schemeClr>
            </a:duotone>
          </a:blip>
          <a:stretch>
            <a:fillRect/>
          </a:stretch>
        </p:blipFill>
        <p:spPr>
          <a:xfrm>
            <a:off x="5026884" y="576562"/>
            <a:ext cx="6527800" cy="1795117"/>
          </a:xfrm>
          <a:prstGeom prst="rect">
            <a:avLst/>
          </a:prstGeom>
          <a:ln>
            <a:noFill/>
          </a:ln>
          <a:effectLst>
            <a:outerShdw blurRad="292100" dist="139700" dir="2700000" algn="tl" rotWithShape="0">
              <a:srgbClr val="333333">
                <a:alpha val="65000"/>
              </a:srgbClr>
            </a:outerShdw>
          </a:effectLst>
        </p:spPr>
      </p:pic>
      <p:pic>
        <p:nvPicPr>
          <p:cNvPr id="20" name="Graphic 19" descr="Fish">
            <a:extLst>
              <a:ext uri="{FF2B5EF4-FFF2-40B4-BE49-F238E27FC236}">
                <a16:creationId xmlns:a16="http://schemas.microsoft.com/office/drawing/2014/main" id="{532920BD-7912-45E9-A49D-BE221DD299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470" y="367214"/>
            <a:ext cx="914400" cy="914400"/>
          </a:xfrm>
          <a:prstGeom prst="rect">
            <a:avLst/>
          </a:prstGeom>
        </p:spPr>
      </p:pic>
      <p:pic>
        <p:nvPicPr>
          <p:cNvPr id="21" name="Graphic 20" descr="Fish">
            <a:extLst>
              <a:ext uri="{FF2B5EF4-FFF2-40B4-BE49-F238E27FC236}">
                <a16:creationId xmlns:a16="http://schemas.microsoft.com/office/drawing/2014/main" id="{0908A0C6-B2FF-486A-ABF2-4F98F2A56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470" y="2514600"/>
            <a:ext cx="914400" cy="914400"/>
          </a:xfrm>
          <a:prstGeom prst="rect">
            <a:avLst/>
          </a:prstGeom>
        </p:spPr>
      </p:pic>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966" y="2813963"/>
            <a:ext cx="4143220" cy="993808"/>
          </a:xfrm>
        </p:spPr>
        <p:txBody>
          <a:bodyPr>
            <a:noAutofit/>
          </a:bodyPr>
          <a:lstStyle/>
          <a:p>
            <a:r>
              <a:rPr lang="en-US" sz="6000" dirty="0">
                <a:latin typeface="Snap ITC" panose="04040A07060A02020202" pitchFamily="82" charset="0"/>
              </a:rPr>
              <a:t>The</a:t>
            </a:r>
            <a:r>
              <a:rPr lang="en-US" sz="6000" dirty="0"/>
              <a:t> </a:t>
            </a:r>
            <a:r>
              <a:rPr lang="en-US" sz="6000" dirty="0">
                <a:latin typeface="Snap ITC" panose="04040A07060A02020202" pitchFamily="82" charset="0"/>
              </a:rPr>
              <a:t>data</a:t>
            </a:r>
          </a:p>
        </p:txBody>
      </p:sp>
      <p:sp>
        <p:nvSpPr>
          <p:cNvPr id="4" name="Text Placeholder 3"/>
          <p:cNvSpPr>
            <a:spLocks noGrp="1"/>
          </p:cNvSpPr>
          <p:nvPr>
            <p:ph type="body" sz="half" idx="2"/>
          </p:nvPr>
        </p:nvSpPr>
        <p:spPr>
          <a:xfrm>
            <a:off x="7345154" y="6583503"/>
            <a:ext cx="4846846" cy="279399"/>
          </a:xfrm>
        </p:spPr>
        <p:txBody>
          <a:bodyPr>
            <a:normAutofit fontScale="85000" lnSpcReduction="10000"/>
          </a:bodyPr>
          <a:lstStyle/>
          <a:p>
            <a:r>
              <a:rPr lang="en-US" dirty="0">
                <a:latin typeface="Bradley Hand ITC" panose="03070402050302030203" pitchFamily="66" charset="0"/>
              </a:rPr>
              <a:t>https://www.kaggle.com/c/the-nature-conservancy-fisheries-monitoring</a:t>
            </a:r>
          </a:p>
        </p:txBody>
      </p:sp>
      <p:pic>
        <p:nvPicPr>
          <p:cNvPr id="18" name="Picture 17">
            <a:extLst>
              <a:ext uri="{FF2B5EF4-FFF2-40B4-BE49-F238E27FC236}">
                <a16:creationId xmlns:a16="http://schemas.microsoft.com/office/drawing/2014/main" id="{3689195D-4E8B-4138-BAC5-20DBD305B15F}"/>
              </a:ext>
            </a:extLst>
          </p:cNvPr>
          <p:cNvPicPr>
            <a:picLocks noChangeAspect="1"/>
          </p:cNvPicPr>
          <p:nvPr/>
        </p:nvPicPr>
        <p:blipFill>
          <a:blip r:embed="rId2"/>
          <a:stretch>
            <a:fillRect/>
          </a:stretch>
        </p:blipFill>
        <p:spPr>
          <a:xfrm>
            <a:off x="7707186" y="2764384"/>
            <a:ext cx="3307905" cy="1185333"/>
          </a:xfrm>
          <a:prstGeom prst="rect">
            <a:avLst/>
          </a:prstGeom>
        </p:spPr>
      </p:pic>
      <p:pic>
        <p:nvPicPr>
          <p:cNvPr id="19" name="Graphic 18" descr="Fish">
            <a:extLst>
              <a:ext uri="{FF2B5EF4-FFF2-40B4-BE49-F238E27FC236}">
                <a16:creationId xmlns:a16="http://schemas.microsoft.com/office/drawing/2014/main" id="{6CE3BE0C-9918-4E6A-9FED-12D93A164F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9896" y="6466885"/>
            <a:ext cx="454883" cy="454883"/>
          </a:xfrm>
          <a:prstGeom prst="rect">
            <a:avLst/>
          </a:prstGeom>
        </p:spPr>
      </p:pic>
      <p:pic>
        <p:nvPicPr>
          <p:cNvPr id="20" name="Graphic 19" descr="Fish">
            <a:extLst>
              <a:ext uri="{FF2B5EF4-FFF2-40B4-BE49-F238E27FC236}">
                <a16:creationId xmlns:a16="http://schemas.microsoft.com/office/drawing/2014/main" id="{2457426E-E7DF-4521-BD49-2CE71EDD54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568" y="2153247"/>
            <a:ext cx="2407609" cy="2407609"/>
          </a:xfrm>
          <a:prstGeom prst="rect">
            <a:avLst/>
          </a:prstGeom>
        </p:spPr>
      </p:pic>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F1317-8670-421B-8F8B-E6A95977BD3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051" b="12712" l="4283" r="19807">
                        <a14:foregroundMark x1="8779" y1="8814" x2="8779" y2="8814"/>
                        <a14:foregroundMark x1="5139" y1="8814" x2="4283" y2="8136"/>
                        <a14:foregroundMark x1="19807" y1="10169" x2="19700" y2="6610"/>
                      </a14:backgroundRemoval>
                    </a14:imgEffect>
                  </a14:imgLayer>
                </a14:imgProps>
              </a:ext>
            </a:extLst>
          </a:blip>
          <a:srcRect l="3447" t="2007" r="78459" b="85763"/>
          <a:stretch/>
        </p:blipFill>
        <p:spPr>
          <a:xfrm>
            <a:off x="2695076" y="470147"/>
            <a:ext cx="1531627" cy="590107"/>
          </a:xfrm>
          <a:prstGeom prst="rect">
            <a:avLst/>
          </a:prstGeom>
        </p:spPr>
      </p:pic>
      <p:pic>
        <p:nvPicPr>
          <p:cNvPr id="6" name="Picture 5">
            <a:extLst>
              <a:ext uri="{FF2B5EF4-FFF2-40B4-BE49-F238E27FC236}">
                <a16:creationId xmlns:a16="http://schemas.microsoft.com/office/drawing/2014/main" id="{D737D46A-262A-4B86-849C-5E388A8308F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2470" b="30442" l="6379" r="22323"/>
                    </a14:imgEffect>
                  </a14:imgLayer>
                </a14:imgProps>
              </a:ext>
            </a:extLst>
          </a:blip>
          <a:srcRect l="4386" t="21474" r="75684" b="68561"/>
          <a:stretch/>
        </p:blipFill>
        <p:spPr>
          <a:xfrm>
            <a:off x="2559409" y="1088079"/>
            <a:ext cx="1802960" cy="676111"/>
          </a:xfrm>
          <a:prstGeom prst="rect">
            <a:avLst/>
          </a:prstGeom>
        </p:spPr>
      </p:pic>
      <p:pic>
        <p:nvPicPr>
          <p:cNvPr id="8" name="Picture 7">
            <a:extLst>
              <a:ext uri="{FF2B5EF4-FFF2-40B4-BE49-F238E27FC236}">
                <a16:creationId xmlns:a16="http://schemas.microsoft.com/office/drawing/2014/main" id="{0D8D551D-B032-437C-93F9-C64B2DF45985}"/>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33067" b="42723" l="6189" r="22302"/>
                    </a14:imgEffect>
                  </a14:imgLayer>
                </a14:imgProps>
              </a:ext>
            </a:extLst>
          </a:blip>
          <a:srcRect l="4175" t="31860" r="75684" b="56070"/>
          <a:stretch/>
        </p:blipFill>
        <p:spPr>
          <a:xfrm>
            <a:off x="2559409" y="1840371"/>
            <a:ext cx="1790596" cy="804832"/>
          </a:xfrm>
          <a:prstGeom prst="rect">
            <a:avLst/>
          </a:prstGeom>
        </p:spPr>
      </p:pic>
      <p:pic>
        <p:nvPicPr>
          <p:cNvPr id="10" name="Picture 9">
            <a:extLst>
              <a:ext uri="{FF2B5EF4-FFF2-40B4-BE49-F238E27FC236}">
                <a16:creationId xmlns:a16="http://schemas.microsoft.com/office/drawing/2014/main" id="{D0ECE671-4F27-49F4-8B06-2A3DCA0CF4CB}"/>
              </a:ext>
            </a:extLst>
          </p:cNvPr>
          <p:cNvPicPr>
            <a:picLocks noChangeAspect="1"/>
          </p:cNvPicPr>
          <p:nvPr/>
        </p:nvPicPr>
        <p:blipFill rotWithShape="1">
          <a:blip r:embed="rId7">
            <a:extLst>
              <a:ext uri="{BEBA8EAE-BF5A-486C-A8C5-ECC9F3942E4B}">
                <a14:imgProps xmlns:a14="http://schemas.microsoft.com/office/drawing/2010/main">
                  <a14:imgLayer r:embed="rId5">
                    <a14:imgEffect>
                      <a14:backgroundRemoval t="45214" b="58295" l="6568" r="22344"/>
                    </a14:imgEffect>
                  </a14:imgLayer>
                </a14:imgProps>
              </a:ext>
            </a:extLst>
          </a:blip>
          <a:srcRect l="4596" t="43579" r="75684" b="40070"/>
          <a:stretch/>
        </p:blipFill>
        <p:spPr>
          <a:xfrm>
            <a:off x="2394565" y="2645203"/>
            <a:ext cx="1832138" cy="1015459"/>
          </a:xfrm>
          <a:prstGeom prst="rect">
            <a:avLst/>
          </a:prstGeom>
        </p:spPr>
      </p:pic>
      <p:pic>
        <p:nvPicPr>
          <p:cNvPr id="12" name="Picture 11">
            <a:extLst>
              <a:ext uri="{FF2B5EF4-FFF2-40B4-BE49-F238E27FC236}">
                <a16:creationId xmlns:a16="http://schemas.microsoft.com/office/drawing/2014/main" id="{67EF730B-02C6-4FF0-834A-1A2A187192DB}"/>
              </a:ext>
            </a:extLst>
          </p:cNvPr>
          <p:cNvPicPr>
            <a:picLocks noChangeAspect="1"/>
          </p:cNvPicPr>
          <p:nvPr/>
        </p:nvPicPr>
        <p:blipFill rotWithShape="1">
          <a:blip r:embed="rId8">
            <a:extLst>
              <a:ext uri="{BEBA8EAE-BF5A-486C-A8C5-ECC9F3942E4B}">
                <a14:imgProps xmlns:a14="http://schemas.microsoft.com/office/drawing/2010/main">
                  <a14:imgLayer r:embed="rId5">
                    <a14:imgEffect>
                      <a14:backgroundRemoval t="60926" b="70000" l="4306" r="23611">
                        <a14:foregroundMark x1="13333" y1="65741" x2="10694" y2="65926"/>
                        <a14:foregroundMark x1="7917" y1="66111" x2="4306" y2="64630"/>
                        <a14:foregroundMark x1="23611" y1="61667" x2="22778" y2="62222"/>
                      </a14:backgroundRemoval>
                    </a14:imgEffect>
                  </a14:imgLayer>
                </a14:imgProps>
              </a:ext>
            </a:extLst>
          </a:blip>
          <a:srcRect l="2386" t="59789" r="74877" b="28561"/>
          <a:stretch/>
        </p:blipFill>
        <p:spPr>
          <a:xfrm>
            <a:off x="2661432" y="3834562"/>
            <a:ext cx="1586549" cy="609646"/>
          </a:xfrm>
          <a:prstGeom prst="rect">
            <a:avLst/>
          </a:prstGeom>
        </p:spPr>
      </p:pic>
      <p:pic>
        <p:nvPicPr>
          <p:cNvPr id="14" name="Picture 13">
            <a:extLst>
              <a:ext uri="{FF2B5EF4-FFF2-40B4-BE49-F238E27FC236}">
                <a16:creationId xmlns:a16="http://schemas.microsoft.com/office/drawing/2014/main" id="{D7B83356-5ED9-4B16-AD24-56EC02169B46}"/>
              </a:ext>
            </a:extLst>
          </p:cNvPr>
          <p:cNvPicPr>
            <a:picLocks noChangeAspect="1"/>
          </p:cNvPicPr>
          <p:nvPr/>
        </p:nvPicPr>
        <p:blipFill rotWithShape="1">
          <a:blip r:embed="rId9">
            <a:extLst>
              <a:ext uri="{BEBA8EAE-BF5A-486C-A8C5-ECC9F3942E4B}">
                <a14:imgProps xmlns:a14="http://schemas.microsoft.com/office/drawing/2010/main">
                  <a14:imgLayer r:embed="rId5">
                    <a14:imgEffect>
                      <a14:backgroundRemoval t="73165" b="82485" l="6473" r="22333"/>
                    </a14:imgEffect>
                  </a14:imgLayer>
                </a14:imgProps>
              </a:ext>
            </a:extLst>
          </a:blip>
          <a:srcRect l="4491" t="72000" r="75684" b="16350"/>
          <a:stretch/>
        </p:blipFill>
        <p:spPr>
          <a:xfrm>
            <a:off x="2604237" y="4541675"/>
            <a:ext cx="1700937" cy="749618"/>
          </a:xfrm>
          <a:prstGeom prst="rect">
            <a:avLst/>
          </a:prstGeom>
        </p:spPr>
      </p:pic>
      <p:sp>
        <p:nvSpPr>
          <p:cNvPr id="16" name="Title 1">
            <a:extLst>
              <a:ext uri="{FF2B5EF4-FFF2-40B4-BE49-F238E27FC236}">
                <a16:creationId xmlns:a16="http://schemas.microsoft.com/office/drawing/2014/main" id="{810F2243-C84E-4EB8-B02C-DC9F143BA548}"/>
              </a:ext>
            </a:extLst>
          </p:cNvPr>
          <p:cNvSpPr txBox="1">
            <a:spLocks/>
          </p:cNvSpPr>
          <p:nvPr/>
        </p:nvSpPr>
        <p:spPr>
          <a:xfrm>
            <a:off x="4918510" y="550262"/>
            <a:ext cx="3667227" cy="421890"/>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ALB: Albacore Tuna </a:t>
            </a:r>
          </a:p>
        </p:txBody>
      </p:sp>
      <p:sp>
        <p:nvSpPr>
          <p:cNvPr id="21" name="Title 1">
            <a:extLst>
              <a:ext uri="{FF2B5EF4-FFF2-40B4-BE49-F238E27FC236}">
                <a16:creationId xmlns:a16="http://schemas.microsoft.com/office/drawing/2014/main" id="{B6ACD6AD-C6EB-4A78-BA0C-146FA9A30DAC}"/>
              </a:ext>
            </a:extLst>
          </p:cNvPr>
          <p:cNvSpPr txBox="1">
            <a:spLocks/>
          </p:cNvSpPr>
          <p:nvPr/>
        </p:nvSpPr>
        <p:spPr>
          <a:xfrm>
            <a:off x="4918510" y="1254839"/>
            <a:ext cx="3490040" cy="342589"/>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BET: Bigeye Tuna</a:t>
            </a:r>
          </a:p>
        </p:txBody>
      </p:sp>
      <p:sp>
        <p:nvSpPr>
          <p:cNvPr id="22" name="Title 1">
            <a:extLst>
              <a:ext uri="{FF2B5EF4-FFF2-40B4-BE49-F238E27FC236}">
                <a16:creationId xmlns:a16="http://schemas.microsoft.com/office/drawing/2014/main" id="{714F6C96-5788-440E-8A24-0C3D1E6586AC}"/>
              </a:ext>
            </a:extLst>
          </p:cNvPr>
          <p:cNvSpPr txBox="1">
            <a:spLocks/>
          </p:cNvSpPr>
          <p:nvPr/>
        </p:nvSpPr>
        <p:spPr>
          <a:xfrm>
            <a:off x="4918510" y="2062442"/>
            <a:ext cx="5362323" cy="421890"/>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DOL: Dolphinfish, Mahi </a:t>
            </a:r>
            <a:r>
              <a:rPr lang="en-US" sz="2400" dirty="0" err="1">
                <a:latin typeface="Snap ITC" panose="04040A07060A02020202" pitchFamily="82" charset="0"/>
              </a:rPr>
              <a:t>Mahi</a:t>
            </a:r>
            <a:endParaRPr lang="en-US" sz="2400" dirty="0">
              <a:latin typeface="Snap ITC" panose="04040A07060A02020202" pitchFamily="82" charset="0"/>
            </a:endParaRPr>
          </a:p>
        </p:txBody>
      </p:sp>
      <p:sp>
        <p:nvSpPr>
          <p:cNvPr id="23" name="Title 1">
            <a:extLst>
              <a:ext uri="{FF2B5EF4-FFF2-40B4-BE49-F238E27FC236}">
                <a16:creationId xmlns:a16="http://schemas.microsoft.com/office/drawing/2014/main" id="{D538B06E-BA3D-4651-8FC6-F8991888D8D7}"/>
              </a:ext>
            </a:extLst>
          </p:cNvPr>
          <p:cNvSpPr txBox="1">
            <a:spLocks/>
          </p:cNvSpPr>
          <p:nvPr/>
        </p:nvSpPr>
        <p:spPr>
          <a:xfrm>
            <a:off x="4918511" y="2923726"/>
            <a:ext cx="4049598" cy="458411"/>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LAG: Opah, Moonfish</a:t>
            </a:r>
          </a:p>
        </p:txBody>
      </p:sp>
      <p:sp>
        <p:nvSpPr>
          <p:cNvPr id="24" name="Title 1">
            <a:extLst>
              <a:ext uri="{FF2B5EF4-FFF2-40B4-BE49-F238E27FC236}">
                <a16:creationId xmlns:a16="http://schemas.microsoft.com/office/drawing/2014/main" id="{5FD880C6-FC9F-434A-9608-B6A825D228D2}"/>
              </a:ext>
            </a:extLst>
          </p:cNvPr>
          <p:cNvSpPr txBox="1">
            <a:spLocks/>
          </p:cNvSpPr>
          <p:nvPr/>
        </p:nvSpPr>
        <p:spPr>
          <a:xfrm>
            <a:off x="4918510" y="3848381"/>
            <a:ext cx="4049598" cy="458411"/>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Shark</a:t>
            </a:r>
          </a:p>
        </p:txBody>
      </p:sp>
      <p:sp>
        <p:nvSpPr>
          <p:cNvPr id="25" name="Title 1">
            <a:extLst>
              <a:ext uri="{FF2B5EF4-FFF2-40B4-BE49-F238E27FC236}">
                <a16:creationId xmlns:a16="http://schemas.microsoft.com/office/drawing/2014/main" id="{61E1AD50-1854-4192-AC0F-F6473EB31220}"/>
              </a:ext>
            </a:extLst>
          </p:cNvPr>
          <p:cNvSpPr txBox="1">
            <a:spLocks/>
          </p:cNvSpPr>
          <p:nvPr/>
        </p:nvSpPr>
        <p:spPr>
          <a:xfrm>
            <a:off x="4918510" y="4687278"/>
            <a:ext cx="4049598" cy="458411"/>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YFT: Yellowfin Tuna</a:t>
            </a:r>
          </a:p>
        </p:txBody>
      </p:sp>
      <p:pic>
        <p:nvPicPr>
          <p:cNvPr id="26" name="Graphic 25" descr="Fish">
            <a:extLst>
              <a:ext uri="{FF2B5EF4-FFF2-40B4-BE49-F238E27FC236}">
                <a16:creationId xmlns:a16="http://schemas.microsoft.com/office/drawing/2014/main" id="{0B610099-C0FC-4847-9A0E-CA73995469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2803608" y="5146913"/>
            <a:ext cx="1302194" cy="1282179"/>
          </a:xfrm>
          <a:prstGeom prst="rect">
            <a:avLst/>
          </a:prstGeom>
        </p:spPr>
      </p:pic>
      <p:sp>
        <p:nvSpPr>
          <p:cNvPr id="27" name="Title 1">
            <a:extLst>
              <a:ext uri="{FF2B5EF4-FFF2-40B4-BE49-F238E27FC236}">
                <a16:creationId xmlns:a16="http://schemas.microsoft.com/office/drawing/2014/main" id="{105BBAAD-54D6-4F29-A62F-B5906F2AEAC3}"/>
              </a:ext>
            </a:extLst>
          </p:cNvPr>
          <p:cNvSpPr txBox="1">
            <a:spLocks/>
          </p:cNvSpPr>
          <p:nvPr/>
        </p:nvSpPr>
        <p:spPr>
          <a:xfrm>
            <a:off x="4918510" y="5558796"/>
            <a:ext cx="4049598" cy="458411"/>
          </a:xfrm>
          <a:prstGeom prst="rect">
            <a:avLst/>
          </a:prstGeom>
        </p:spPr>
        <p:txBody>
          <a:bodyPr>
            <a:no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dirty="0">
                <a:latin typeface="Snap ITC" panose="04040A07060A02020202" pitchFamily="82" charset="0"/>
              </a:rPr>
              <a:t>Other</a:t>
            </a:r>
          </a:p>
        </p:txBody>
      </p:sp>
    </p:spTree>
    <p:extLst>
      <p:ext uri="{BB962C8B-B14F-4D97-AF65-F5344CB8AC3E}">
        <p14:creationId xmlns:p14="http://schemas.microsoft.com/office/powerpoint/2010/main" val="368943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ABB00B-3C79-4325-BCB8-C2F3B851A4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0C9D1D-FB04-457B-BB67-0C09FE91A9ED}"/>
              </a:ext>
            </a:extLst>
          </p:cNvPr>
          <p:cNvPicPr>
            <a:picLocks noChangeAspect="1"/>
          </p:cNvPicPr>
          <p:nvPr/>
        </p:nvPicPr>
        <p:blipFill>
          <a:blip r:embed="rId2"/>
          <a:stretch>
            <a:fillRect/>
          </a:stretch>
        </p:blipFill>
        <p:spPr>
          <a:xfrm>
            <a:off x="-259881" y="0"/>
            <a:ext cx="12522466" cy="7016817"/>
          </a:xfrm>
          <a:prstGeom prst="rect">
            <a:avLst/>
          </a:prstGeom>
        </p:spPr>
      </p:pic>
    </p:spTree>
    <p:extLst>
      <p:ext uri="{BB962C8B-B14F-4D97-AF65-F5344CB8AC3E}">
        <p14:creationId xmlns:p14="http://schemas.microsoft.com/office/powerpoint/2010/main" val="238988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B3B882-42AB-451A-8FEC-2963429FE56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010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B2414-5D80-4B22-9A25-C5A15A776E0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1454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899</TotalTime>
  <Words>210</Words>
  <Application>Microsoft Office PowerPoint</Application>
  <PresentationFormat>Widescreen</PresentationFormat>
  <Paragraphs>46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Bradley Hand ITC</vt:lpstr>
      <vt:lpstr>Georgia</vt:lpstr>
      <vt:lpstr>Snap ITC</vt:lpstr>
      <vt:lpstr>Ocean 16x9</vt:lpstr>
      <vt:lpstr>Fish Species Identification Using a CNN Model Trained on Keras API</vt:lpstr>
      <vt:lpstr>PowerPoint Presentation</vt:lpstr>
      <vt:lpstr>60% of the world’s tuna is caught in the Western and Central Pacific, illegally, unreported. The Nature Conservancy is using cameras to monitor these fishing activities, and it's inviting the Kaggle community to develop algorithms to automatically detect and classify species of tunas, sharks...etc. to protect out plant.</vt:lpstr>
      <vt:lpstr>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CNN Models</vt:lpstr>
      <vt:lpstr>PowerPoint Presentation</vt:lpstr>
      <vt:lpstr>PowerPoint Presentation</vt:lpstr>
      <vt:lpstr>PowerPoint Presentation</vt:lpstr>
      <vt:lpstr>PowerPoint Presentation</vt:lpstr>
      <vt:lpstr>PowerPoint Presentation</vt:lpstr>
      <vt:lpstr>Challenges</vt:lpstr>
      <vt:lpstr>Improvements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Species Identification Using a CNN Model Trained on Keras API</dc:title>
  <dc:creator>Abdulrahman Alzahrani</dc:creator>
  <cp:lastModifiedBy>Abdulrahman Alzahrani</cp:lastModifiedBy>
  <cp:revision>42</cp:revision>
  <dcterms:created xsi:type="dcterms:W3CDTF">2019-02-05T19:12:08Z</dcterms:created>
  <dcterms:modified xsi:type="dcterms:W3CDTF">2019-02-06T10:12:08Z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