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87" r:id="rId3"/>
    <p:sldId id="319" r:id="rId4"/>
    <p:sldId id="296" r:id="rId5"/>
    <p:sldId id="297" r:id="rId6"/>
    <p:sldId id="327" r:id="rId7"/>
    <p:sldId id="328" r:id="rId8"/>
    <p:sldId id="299" r:id="rId9"/>
    <p:sldId id="301" r:id="rId10"/>
    <p:sldId id="304" r:id="rId11"/>
    <p:sldId id="300" r:id="rId12"/>
    <p:sldId id="303" r:id="rId13"/>
    <p:sldId id="305" r:id="rId14"/>
    <p:sldId id="302" r:id="rId15"/>
    <p:sldId id="320" r:id="rId16"/>
    <p:sldId id="307" r:id="rId17"/>
    <p:sldId id="306" r:id="rId18"/>
    <p:sldId id="308" r:id="rId19"/>
    <p:sldId id="309" r:id="rId20"/>
    <p:sldId id="314" r:id="rId21"/>
    <p:sldId id="326" r:id="rId22"/>
    <p:sldId id="313" r:id="rId23"/>
    <p:sldId id="295" r:id="rId24"/>
    <p:sldId id="321" r:id="rId25"/>
    <p:sldId id="322" r:id="rId26"/>
    <p:sldId id="262" r:id="rId27"/>
    <p:sldId id="315" r:id="rId28"/>
    <p:sldId id="316" r:id="rId29"/>
    <p:sldId id="317" r:id="rId30"/>
    <p:sldId id="323" r:id="rId31"/>
    <p:sldId id="324" r:id="rId32"/>
    <p:sldId id="331" r:id="rId33"/>
    <p:sldId id="330" r:id="rId34"/>
    <p:sldId id="280" r:id="rId35"/>
  </p:sldIdLst>
  <p:sldSz cx="9144000" cy="6858000" type="screen4x3"/>
  <p:notesSz cx="6858000" cy="9144000"/>
  <p:embeddedFontLst>
    <p:embeddedFont>
      <p:font typeface="Source Sans Pro" panose="020B0604020202020204" charset="0"/>
      <p:regular r:id="rId37"/>
      <p:bold r:id="rId38"/>
      <p:italic r:id="rId39"/>
      <p:boldItalic r:id="rId40"/>
    </p:embeddedFont>
    <p:embeddedFont>
      <p:font typeface="Roboto Slab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B511F5-4901-4361-BB43-84EF292D43C4}">
  <a:tblStyle styleId="{35B511F5-4901-4361-BB43-84EF292D43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10" autoAdjust="0"/>
  </p:normalViewPr>
  <p:slideViewPr>
    <p:cSldViewPr snapToGrid="0">
      <p:cViewPr varScale="1">
        <p:scale>
          <a:sx n="73" d="100"/>
          <a:sy n="73" d="100"/>
        </p:scale>
        <p:origin x="1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85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5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7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99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89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51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822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95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06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 dirty="0">
          <a:solidFill>
            <a:srgbClr val="FF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8303489" TargetMode="External"/><Relationship Id="rId2" Type="http://schemas.openxmlformats.org/officeDocument/2006/relationships/hyperlink" Target="https://www.linkedin.com/in/muhammadaltabb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altabba" TargetMode="External"/><Relationship Id="rId5" Type="http://schemas.openxmlformats.org/officeDocument/2006/relationships/hyperlink" Target="https://github.com/Muhammad-Altabba" TargetMode="External"/><Relationship Id="rId4" Type="http://schemas.openxmlformats.org/officeDocument/2006/relationships/hyperlink" Target="https://ethereum.stackexchange.com/users/23253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-mazen" TargetMode="External"/><Relationship Id="rId2" Type="http://schemas.openxmlformats.org/officeDocument/2006/relationships/hyperlink" Target="https://www.linkedin.com/in/mhmaze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yoshca" TargetMode="External"/><Relationship Id="rId2" Type="http://schemas.openxmlformats.org/officeDocument/2006/relationships/hyperlink" Target="https://www.linkedin.com/in/qamaral-zamanhafez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er-tech/surveyx" TargetMode="External"/><Relationship Id="rId2" Type="http://schemas.openxmlformats.org/officeDocument/2006/relationships/hyperlink" Target="http://surveyx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pper-tech/nonrepudiation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43137" y="2442916"/>
            <a:ext cx="6846656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SurveyX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>
                <a:solidFill>
                  <a:srgbClr val="29AD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Crowd </a:t>
            </a:r>
            <a:r>
              <a:rPr lang="en-US" sz="4400" dirty="0" smtClean="0">
                <a:solidFill>
                  <a:srgbClr val="29AD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Opinion </a:t>
            </a:r>
            <a:br>
              <a:rPr lang="en-US" sz="4400" dirty="0" smtClean="0">
                <a:solidFill>
                  <a:srgbClr val="29AD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4400" dirty="0" smtClean="0">
                <a:solidFill>
                  <a:srgbClr val="29AD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Mining </a:t>
            </a:r>
            <a:r>
              <a:rPr lang="en-US" sz="4400" dirty="0">
                <a:solidFill>
                  <a:srgbClr val="29AD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US" sz="4400" dirty="0" smtClean="0">
                <a:solidFill>
                  <a:srgbClr val="29AD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Rewarding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/>
          </a:p>
        </p:txBody>
      </p:sp>
      <p:sp>
        <p:nvSpPr>
          <p:cNvPr id="2" name="Rectangle 1"/>
          <p:cNvSpPr/>
          <p:nvPr/>
        </p:nvSpPr>
        <p:spPr>
          <a:xfrm>
            <a:off x="157417" y="639668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 Scalable Prediction Market Use Case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8703-C763-4437-8C04-E522F0DD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Connectivity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0A3F4-5D11-4EBD-B089-1E5443015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47616-AE6C-4B45-A685-831F1EEBB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BEFEE-F20A-45E1-8073-09E5B449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15" y="1451012"/>
            <a:ext cx="7252170" cy="54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B96C-9257-4D2E-A8C9-A083009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Participation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397DA-29CF-4050-A339-9968EC95A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9C22-3564-4121-82D6-AC54C3ED4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30" name="Picture 6" descr="https://camo.githubusercontent.com/33b56afea2ed22f9beb782bde1d2af7d32d85a55/68747470733a2f2f64726976652e676f6f676c652e636f6d2f75633f69643d315a79336256433776633158685f76486f5848567552704f5565484564744d5f67">
            <a:extLst>
              <a:ext uri="{FF2B5EF4-FFF2-40B4-BE49-F238E27FC236}">
                <a16:creationId xmlns:a16="http://schemas.microsoft.com/office/drawing/2014/main" id="{FE0238B6-4C27-49E0-B0C2-E91086A92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437"/>
            <a:ext cx="9144000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800193" y="2638096"/>
            <a:ext cx="2257993" cy="1292773"/>
          </a:xfrm>
          <a:prstGeom prst="wedgeRoundRectCallout">
            <a:avLst>
              <a:gd name="adj1" fmla="val -64087"/>
              <a:gd name="adj2" fmla="val 3142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simplified at the POC. However, later on there will be a dynamic form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A61B-BED0-4AF6-A789-48E8A6AF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Survey Creation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20765-DBAE-4B66-B5AF-8CFA65A90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ED5E-4400-4BE1-97F1-B2CFD4A01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074" name="Picture 2" descr="https://camo.githubusercontent.com/cc5dd1f851bf1fb498fad8839ddf17b4867bc2cb/68747470733a2f2f64726976652e676f6f676c652e636f6d2f75633f69643d3156486b78426578466273334366427155545a5441674e615a4c786166695f6d6a">
            <a:extLst>
              <a:ext uri="{FF2B5EF4-FFF2-40B4-BE49-F238E27FC236}">
                <a16:creationId xmlns:a16="http://schemas.microsoft.com/office/drawing/2014/main" id="{42D82CB3-28E2-4523-81B7-B7CC67D1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1" y="1382879"/>
            <a:ext cx="8677469" cy="546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0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A61B-BED0-4AF6-A789-48E8A6AF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Survey Created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20765-DBAE-4B66-B5AF-8CFA65A90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5ED5E-4400-4BE1-97F1-B2CFD4A01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098" name="Picture 2" descr="https://camo.githubusercontent.com/863d724fa4bb236661a14241be7489c0e6e464e7/68747470733a2f2f64726976652e676f6f676c652e636f6d2f75633f69643d31427755754d5a7777446c75374470743758727266746151515f4545567544597a">
            <a:extLst>
              <a:ext uri="{FF2B5EF4-FFF2-40B4-BE49-F238E27FC236}">
                <a16:creationId xmlns:a16="http://schemas.microsoft.com/office/drawing/2014/main" id="{7776C656-F27B-47B7-ABD4-3B33D250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7991"/>
            <a:ext cx="9144000" cy="41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4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914F-DE06-40E8-824F-48B623DC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571700" cy="1233704"/>
          </a:xfrm>
        </p:spPr>
        <p:txBody>
          <a:bodyPr/>
          <a:lstStyle/>
          <a:p>
            <a:r>
              <a:rPr lang="en-US" dirty="0"/>
              <a:t>SurveyX – Survey Management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C398-85CA-4F16-B44A-7B334C2C5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amo.githubusercontent.com/bee7852f1e411673515d3d25c06b44cafee3ee83/68747470733a2f2f64726976652e676f6f676c652e636f6d2f75633f69643d3169535467694a456b6949546675787352614d454d55786e706348795567767031">
            <a:extLst>
              <a:ext uri="{FF2B5EF4-FFF2-40B4-BE49-F238E27FC236}">
                <a16:creationId xmlns:a16="http://schemas.microsoft.com/office/drawing/2014/main" id="{FB2DC096-9C71-4403-B96D-329C39DC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1059"/>
            <a:ext cx="9144000" cy="485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55F2-AC61-4363-B6F4-671E7BD122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08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NonRepudiationX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BlockChain </a:t>
            </a:r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Scalability Solution that can leverage Prediction Markets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" name="Google Shape;169;p23">
            <a:extLst>
              <a:ext uri="{FF2B5EF4-FFF2-40B4-BE49-F238E27FC236}">
                <a16:creationId xmlns:a16="http://schemas.microsoft.com/office/drawing/2014/main" id="{ACF3D552-818D-4829-8FB8-4ADCE1A44435}"/>
              </a:ext>
            </a:extLst>
          </p:cNvPr>
          <p:cNvSpPr/>
          <p:nvPr/>
        </p:nvSpPr>
        <p:spPr>
          <a:xfrm>
            <a:off x="5132403" y="2682556"/>
            <a:ext cx="2907144" cy="2907144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3B960-13DA-4FFF-A4B9-A09AD6C6B155}"/>
              </a:ext>
            </a:extLst>
          </p:cNvPr>
          <p:cNvSpPr/>
          <p:nvPr/>
        </p:nvSpPr>
        <p:spPr>
          <a:xfrm>
            <a:off x="5600769" y="3582130"/>
            <a:ext cx="19704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NRX</a:t>
            </a:r>
          </a:p>
        </p:txBody>
      </p:sp>
    </p:spTree>
    <p:extLst>
      <p:ext uri="{BB962C8B-B14F-4D97-AF65-F5344CB8AC3E}">
        <p14:creationId xmlns:p14="http://schemas.microsoft.com/office/powerpoint/2010/main" val="252998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CAFE-FB45-4F91-9703-FD97947A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NonRepudiationX – 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D4BA-82BD-403A-8F06-298E38C69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 till now </a:t>
            </a:r>
            <a:r>
              <a:rPr lang="en-US" b="1" dirty="0"/>
              <a:t>did not reach mass-adoption</a:t>
            </a:r>
            <a:r>
              <a:rPr lang="en-US" dirty="0"/>
              <a:t>.</a:t>
            </a:r>
          </a:p>
          <a:p>
            <a:r>
              <a:rPr lang="en-US" dirty="0"/>
              <a:t>Two of the main reasons for that are the </a:t>
            </a:r>
            <a:r>
              <a:rPr lang="en-US" b="1" dirty="0"/>
              <a:t>scalability</a:t>
            </a:r>
            <a:r>
              <a:rPr lang="en-US" dirty="0"/>
              <a:t> (limited number of transactions per second) and the </a:t>
            </a:r>
            <a:r>
              <a:rPr lang="en-US" b="1" dirty="0"/>
              <a:t>cost</a:t>
            </a:r>
            <a:r>
              <a:rPr lang="en-US" dirty="0"/>
              <a:t> (transaction cost is relatively high).</a:t>
            </a:r>
          </a:p>
          <a:p>
            <a:r>
              <a:rPr lang="en-US" dirty="0"/>
              <a:t>Ethereum </a:t>
            </a:r>
            <a:r>
              <a:rPr lang="en-US" b="1" dirty="0"/>
              <a:t>storage exceeded 1 TB</a:t>
            </a:r>
            <a:r>
              <a:rPr lang="en-US" dirty="0"/>
              <a:t>. This is an alert for the community that should encourage a wise storage usage.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8F8A-1390-4C53-8060-47DECE1C5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5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NonRepudiationX – What?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NRX depends on using </a:t>
            </a:r>
            <a:r>
              <a:rPr lang="en-US" b="1" i="1" dirty="0"/>
              <a:t>off-chain non-repudiation communication</a:t>
            </a:r>
            <a:r>
              <a:rPr lang="en-US" dirty="0"/>
              <a:t>, that could be </a:t>
            </a:r>
            <a:r>
              <a:rPr lang="en-US" b="1" dirty="0"/>
              <a:t>claimed on-chain</a:t>
            </a:r>
            <a:r>
              <a:rPr lang="en-US" dirty="0"/>
              <a:t>.</a:t>
            </a:r>
          </a:p>
          <a:p>
            <a:r>
              <a:rPr lang="en-US" dirty="0"/>
              <a:t>It is BlockChain </a:t>
            </a:r>
            <a:r>
              <a:rPr lang="en-US" b="1" dirty="0"/>
              <a:t>scalability solution </a:t>
            </a:r>
            <a:r>
              <a:rPr lang="en-US" dirty="0"/>
              <a:t>that best fit for prediction markets and can leverage </a:t>
            </a:r>
            <a:r>
              <a:rPr lang="en-US" b="1" dirty="0"/>
              <a:t>Gnosis Mercury </a:t>
            </a:r>
            <a:r>
              <a:rPr lang="en-US" dirty="0"/>
              <a:t>and expose it to </a:t>
            </a:r>
            <a:r>
              <a:rPr lang="en-US" b="1" dirty="0"/>
              <a:t>more </a:t>
            </a:r>
            <a:r>
              <a:rPr lang="en-US" dirty="0"/>
              <a:t>use-cases.</a:t>
            </a:r>
            <a:endParaRPr lang="ar-SA" dirty="0"/>
          </a:p>
          <a:p>
            <a:r>
              <a:rPr lang="en-US" dirty="0"/>
              <a:t>It </a:t>
            </a:r>
            <a:r>
              <a:rPr lang="en-US" b="1" dirty="0"/>
              <a:t>increases the speed </a:t>
            </a:r>
            <a:r>
              <a:rPr lang="en-US" dirty="0"/>
              <a:t>in addition to </a:t>
            </a:r>
            <a:r>
              <a:rPr lang="en-US" b="1" dirty="0"/>
              <a:t>lowering the cost </a:t>
            </a:r>
            <a:r>
              <a:rPr lang="en-US" dirty="0"/>
              <a:t>paid by the end user.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9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485-D5FF-4FEB-A9E7-7C130438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NonRepudiationX –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F208-5CB5-454F-8461-42F36002D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Enable the users to vote, participate in surveys and do any other prediction market participation activities </a:t>
            </a:r>
            <a:r>
              <a:rPr lang="en-US" b="1" dirty="0"/>
              <a:t>for free</a:t>
            </a:r>
            <a:r>
              <a:rPr lang="en-US" dirty="0"/>
              <a:t>.</a:t>
            </a:r>
          </a:p>
          <a:p>
            <a:r>
              <a:rPr lang="en-US" dirty="0"/>
              <a:t>And the users will </a:t>
            </a:r>
            <a:r>
              <a:rPr lang="en-US" b="1" dirty="0"/>
              <a:t>only pay </a:t>
            </a:r>
            <a:r>
              <a:rPr lang="en-US" dirty="0"/>
              <a:t>for the transaction when they will </a:t>
            </a:r>
            <a:r>
              <a:rPr lang="en-US" b="1" dirty="0"/>
              <a:t>claim</a:t>
            </a:r>
            <a:r>
              <a:rPr lang="en-US" dirty="0"/>
              <a:t> their rewards (if there is any).</a:t>
            </a:r>
          </a:p>
          <a:p>
            <a:r>
              <a:rPr lang="en-US" dirty="0"/>
              <a:t>It causes </a:t>
            </a:r>
            <a:r>
              <a:rPr lang="en-US" b="1" dirty="0"/>
              <a:t>less transactions to be saved </a:t>
            </a:r>
            <a:r>
              <a:rPr lang="en-US" dirty="0"/>
              <a:t>on Ethereum that exceeded 1 TB.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23CF-00C2-4AF1-B157-EAC9E5D42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59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Sequence Diagram</a:t>
            </a:r>
            <a:endParaRPr sz="6000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32715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buNone/>
            </a:pP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4BF26-FAED-4C0A-A82B-B7E6043E09DD}"/>
              </a:ext>
            </a:extLst>
          </p:cNvPr>
          <p:cNvSpPr/>
          <p:nvPr/>
        </p:nvSpPr>
        <p:spPr>
          <a:xfrm>
            <a:off x="5272372" y="2015785"/>
            <a:ext cx="1646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NRX</a:t>
            </a:r>
          </a:p>
        </p:txBody>
      </p:sp>
    </p:spTree>
    <p:extLst>
      <p:ext uri="{BB962C8B-B14F-4D97-AF65-F5344CB8AC3E}">
        <p14:creationId xmlns:p14="http://schemas.microsoft.com/office/powerpoint/2010/main" val="7056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Two Components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fld>
            <a:endParaRPr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95705" y="1786682"/>
            <a:ext cx="5245618" cy="1744794"/>
          </a:xfrm>
          <a:prstGeom prst="roundRect">
            <a:avLst/>
          </a:prstGeom>
          <a:solidFill>
            <a:srgbClr val="29A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SurveyX</a:t>
            </a:r>
            <a:endParaRPr lang="en-US" sz="28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  <a:p>
            <a:pPr lvl="0" algn="ctr"/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Crowd </a:t>
            </a:r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Opinion </a:t>
            </a:r>
          </a:p>
          <a:p>
            <a:pPr lvl="0" algn="ctr"/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Mining 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en-US" sz="28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Rewarding</a:t>
            </a:r>
            <a:endParaRPr lang="en-US" sz="2800" b="1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Source Sans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95704" y="3802959"/>
            <a:ext cx="5245619" cy="1832977"/>
          </a:xfrm>
          <a:prstGeom prst="roundRect">
            <a:avLst/>
          </a:prstGeom>
          <a:solidFill>
            <a:srgbClr val="29A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NonRepudiationX</a:t>
            </a:r>
            <a:endParaRPr lang="en-US" sz="28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algn="ctr"/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(NRX)</a:t>
            </a:r>
          </a:p>
          <a:p>
            <a:pPr lvl="0" algn="ctr"/>
            <a:r>
              <a:rPr lang="en-US" sz="2800" dirty="0"/>
              <a:t>A BlockChain </a:t>
            </a:r>
            <a:r>
              <a:rPr lang="en-US" sz="2800" dirty="0" smtClean="0"/>
              <a:t>Scalability Solution</a:t>
            </a:r>
            <a:endParaRPr lang="en-US" sz="2800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77787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9D27C-C683-47E0-8E24-D9B4081606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122" name="Picture 2" descr="Sequence Diagram of NonRepudiationX">
            <a:extLst>
              <a:ext uri="{FF2B5EF4-FFF2-40B4-BE49-F238E27FC236}">
                <a16:creationId xmlns:a16="http://schemas.microsoft.com/office/drawing/2014/main" id="{3F61E394-84AE-40F4-B47D-BAC1AA7C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0"/>
            <a:ext cx="5859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7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485-D5FF-4FEB-A9E7-7C13043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779352" cy="936900"/>
          </a:xfrm>
        </p:spPr>
        <p:txBody>
          <a:bodyPr/>
          <a:lstStyle/>
          <a:p>
            <a:r>
              <a:rPr lang="en-US" dirty="0"/>
              <a:t>NonRepudiationX - 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F208-5CB5-454F-8461-42F36002D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off-chain signature will be done in compliance of the EIP712 standard that is already implemented in </a:t>
            </a:r>
            <a:r>
              <a:rPr lang="en-US" dirty="0" err="1"/>
              <a:t>MetaMask</a:t>
            </a:r>
            <a:r>
              <a:rPr lang="en-US" dirty="0"/>
              <a:t>. </a:t>
            </a:r>
          </a:p>
          <a:p>
            <a:r>
              <a:rPr lang="en-US" dirty="0"/>
              <a:t>Solidity have </a:t>
            </a:r>
            <a:r>
              <a:rPr lang="en-US" dirty="0" smtClean="0"/>
              <a:t>`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ecrecover</a:t>
            </a:r>
            <a:r>
              <a:rPr lang="en-US" dirty="0"/>
              <a:t>` function that can be used for on-chain verification. 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 err="1">
                <a:solidFill>
                  <a:schemeClr val="bg2"/>
                </a:solidFill>
              </a:rPr>
              <a:t>OpenZeppelin</a:t>
            </a:r>
            <a:r>
              <a:rPr lang="en-US" sz="2800" dirty="0">
                <a:solidFill>
                  <a:schemeClr val="bg2"/>
                </a:solidFill>
              </a:rPr>
              <a:t> provided a standard hash-verification library: https://docs.openzeppelin.org/docs/cryptography_ecdsa)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23CF-00C2-4AF1-B157-EAC9E5D42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85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485-D5FF-4FEB-A9E7-7C130438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6"/>
            <a:ext cx="7779352" cy="936900"/>
          </a:xfrm>
        </p:spPr>
        <p:txBody>
          <a:bodyPr/>
          <a:lstStyle/>
          <a:p>
            <a:r>
              <a:rPr lang="en-US" dirty="0"/>
              <a:t>NonRepudiationX -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F208-5CB5-454F-8461-42F36002D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think that </a:t>
            </a:r>
            <a:r>
              <a:rPr lang="en-US" dirty="0" smtClean="0"/>
              <a:t>SurveyX</a:t>
            </a:r>
            <a:r>
              <a:rPr lang="en-US" dirty="0"/>
              <a:t>, like almost all other use-cases that could be built with </a:t>
            </a:r>
            <a:r>
              <a:rPr lang="en-US" i="1" dirty="0"/>
              <a:t>Gnosis </a:t>
            </a:r>
            <a:r>
              <a:rPr lang="en-US" i="1" dirty="0" smtClean="0"/>
              <a:t>Prediction Market</a:t>
            </a:r>
            <a:r>
              <a:rPr lang="en-US" dirty="0" smtClean="0"/>
              <a:t>, </a:t>
            </a:r>
            <a:r>
              <a:rPr lang="en-US" dirty="0"/>
              <a:t>will stay under the hood, if they were not provided with a scalability solution. </a:t>
            </a:r>
          </a:p>
          <a:p>
            <a:r>
              <a:rPr lang="en-US" dirty="0"/>
              <a:t>And we believe that NonRepudiationX is fairly simple, yet powerful enough, and best fit for a prediction market. And it can attract developers and end-users to use Gnosis Mercury and the solutions built 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23CF-00C2-4AF1-B157-EAC9E5D42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8479148" cy="4764900"/>
          </a:xfrm>
        </p:spPr>
        <p:txBody>
          <a:bodyPr/>
          <a:lstStyle/>
          <a:p>
            <a:pPr marL="38100" indent="0">
              <a:buNone/>
            </a:pPr>
            <a:r>
              <a:rPr lang="en-US" b="1" i="1" dirty="0" smtClean="0"/>
              <a:t>Muhammad Altabba</a:t>
            </a:r>
            <a:r>
              <a:rPr lang="en-US" dirty="0" smtClean="0"/>
              <a:t> - Team Lead</a:t>
            </a:r>
          </a:p>
          <a:p>
            <a:pPr marL="38100" indent="0">
              <a:buNone/>
            </a:pPr>
            <a:r>
              <a:rPr lang="en-US" dirty="0" smtClean="0"/>
              <a:t>Full Stack BlockChain Developer with solid and extensive commercial experience in Web Application development.</a:t>
            </a:r>
          </a:p>
          <a:p>
            <a:r>
              <a:rPr lang="en-US" sz="2000" dirty="0" smtClean="0"/>
              <a:t>LinkedIn: </a:t>
            </a:r>
            <a:r>
              <a:rPr lang="en-US" sz="2000" dirty="0" smtClean="0">
                <a:hlinkClick r:id="rId2"/>
              </a:rPr>
              <a:t>https://www.linkedin.com/in/muhammadaltabba/</a:t>
            </a:r>
            <a:endParaRPr lang="en-US" sz="2000" dirty="0" smtClean="0"/>
          </a:p>
          <a:p>
            <a:r>
              <a:rPr lang="en-US" sz="2000" dirty="0" smtClean="0"/>
              <a:t>Stack Overflow: </a:t>
            </a:r>
            <a:r>
              <a:rPr lang="en-US" sz="2000" dirty="0" smtClean="0">
                <a:hlinkClick r:id="rId3"/>
              </a:rPr>
              <a:t>https://stackoverflow.com/users/8303489</a:t>
            </a:r>
            <a:endParaRPr lang="en-US" sz="2000" dirty="0" smtClean="0"/>
          </a:p>
          <a:p>
            <a:r>
              <a:rPr lang="en-US" sz="2000" dirty="0" err="1" smtClean="0"/>
              <a:t>Ethereum</a:t>
            </a:r>
            <a:r>
              <a:rPr lang="en-US" sz="2000" dirty="0" smtClean="0"/>
              <a:t> Stack Exchange: </a:t>
            </a:r>
            <a:r>
              <a:rPr lang="en-US" sz="2000" dirty="0" smtClean="0">
                <a:hlinkClick r:id="rId4"/>
              </a:rPr>
              <a:t>https://ethereum.stackexchange.com/users/23253</a:t>
            </a:r>
            <a:endParaRPr lang="en-US" sz="2000" dirty="0" smtClean="0"/>
          </a:p>
          <a:p>
            <a:r>
              <a:rPr lang="en-US" sz="2000" dirty="0" smtClean="0"/>
              <a:t>GitHub: </a:t>
            </a:r>
            <a:r>
              <a:rPr lang="en-US" sz="2000" dirty="0" smtClean="0">
                <a:hlinkClick r:id="rId5"/>
              </a:rPr>
              <a:t>https://github.com/Muhammad-Altabba</a:t>
            </a:r>
            <a:endParaRPr lang="en-US" sz="2000" dirty="0" smtClean="0"/>
          </a:p>
          <a:p>
            <a:r>
              <a:rPr lang="en-US" sz="2000" dirty="0" smtClean="0"/>
              <a:t>BlockChain Articles: </a:t>
            </a:r>
            <a:r>
              <a:rPr lang="en-US" sz="2000" dirty="0" smtClean="0">
                <a:hlinkClick r:id="rId6"/>
              </a:rPr>
              <a:t>https://medium.com/@maltabba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692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8479148" cy="4764900"/>
          </a:xfrm>
        </p:spPr>
        <p:txBody>
          <a:bodyPr/>
          <a:lstStyle/>
          <a:p>
            <a:pPr marL="38100" indent="0">
              <a:buNone/>
            </a:pPr>
            <a:r>
              <a:rPr lang="en-US" b="1" i="1" dirty="0"/>
              <a:t>Muhammed </a:t>
            </a:r>
            <a:r>
              <a:rPr lang="en-US" b="1" i="1" dirty="0" err="1"/>
              <a:t>Mazen</a:t>
            </a:r>
            <a:r>
              <a:rPr lang="en-US" b="1" i="1" dirty="0"/>
              <a:t> Hafez </a:t>
            </a:r>
            <a:r>
              <a:rPr lang="en-US" dirty="0"/>
              <a:t> - Full-Stack Developer</a:t>
            </a:r>
          </a:p>
          <a:p>
            <a:pPr marL="38100" indent="0">
              <a:buNone/>
            </a:pPr>
            <a:r>
              <a:rPr lang="en-US" dirty="0"/>
              <a:t>Full-stack web and blockchain developer. He is faster learner and he has been working on this field since 2015 on various web platforms.</a:t>
            </a:r>
            <a:br>
              <a:rPr lang="en-US" dirty="0"/>
            </a:br>
            <a:endParaRPr lang="en-US" sz="2000" dirty="0"/>
          </a:p>
          <a:p>
            <a:r>
              <a:rPr lang="en-US" sz="2000" dirty="0"/>
              <a:t>LinkedIn:</a:t>
            </a:r>
            <a:r>
              <a:rPr lang="en-US" sz="2000" u="sng" dirty="0">
                <a:hlinkClick r:id="rId2"/>
              </a:rPr>
              <a:t> https://www.linkedin.com/in/mhmazen/</a:t>
            </a:r>
            <a:r>
              <a:rPr lang="en-US" sz="2000" dirty="0"/>
              <a:t>     </a:t>
            </a:r>
          </a:p>
          <a:p>
            <a:r>
              <a:rPr lang="en-US" sz="2000" dirty="0"/>
              <a:t>GitHub: </a:t>
            </a:r>
            <a:r>
              <a:rPr lang="en-US" sz="2000" dirty="0">
                <a:hlinkClick r:id="rId3"/>
              </a:rPr>
              <a:t>https://github.com/mh-mazen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29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8479148" cy="4764900"/>
          </a:xfrm>
        </p:spPr>
        <p:txBody>
          <a:bodyPr/>
          <a:lstStyle/>
          <a:p>
            <a:pPr marL="38100" indent="0">
              <a:buNone/>
            </a:pPr>
            <a:r>
              <a:rPr lang="en-US" b="1" i="1" dirty="0"/>
              <a:t>Qamar </a:t>
            </a:r>
            <a:r>
              <a:rPr lang="en-US" b="1" i="1" dirty="0" err="1"/>
              <a:t>Alzaman</a:t>
            </a:r>
            <a:r>
              <a:rPr lang="en-US" b="1" i="1" dirty="0"/>
              <a:t> Hafez </a:t>
            </a:r>
            <a:r>
              <a:rPr lang="en-US" dirty="0"/>
              <a:t>- System Analyst</a:t>
            </a:r>
          </a:p>
          <a:p>
            <a:pPr marL="38100" indent="0">
              <a:buNone/>
            </a:pPr>
            <a:r>
              <a:rPr lang="en-US" dirty="0"/>
              <a:t>Has BCS in Information Technology engineering, specialized in AI.</a:t>
            </a:r>
          </a:p>
          <a:p>
            <a:pPr marL="38100" indent="0">
              <a:buNone/>
            </a:pPr>
            <a:r>
              <a:rPr lang="en-US" dirty="0"/>
              <a:t>Skilled in Software Design, Maintenance, Development Process and Architecture.</a:t>
            </a:r>
          </a:p>
          <a:p>
            <a:pPr marL="38100" indent="0">
              <a:buNone/>
            </a:pPr>
            <a:endParaRPr lang="en-US" dirty="0"/>
          </a:p>
          <a:p>
            <a:r>
              <a:rPr lang="en-US" sz="2000" dirty="0"/>
              <a:t>LinkedIn: </a:t>
            </a:r>
            <a:r>
              <a:rPr lang="en-US" sz="2000" dirty="0">
                <a:hlinkClick r:id="rId2"/>
              </a:rPr>
              <a:t>https://www.linkedin.com/in/qamaral-zamanhafez/</a:t>
            </a:r>
            <a:endParaRPr lang="en-US" sz="2000" dirty="0"/>
          </a:p>
          <a:p>
            <a:r>
              <a:rPr lang="en-US" sz="2000" dirty="0"/>
              <a:t>GitHub: </a:t>
            </a:r>
            <a:r>
              <a:rPr lang="en-US" sz="2000" dirty="0">
                <a:hlinkClick r:id="rId3"/>
              </a:rPr>
              <a:t>https://github.com/Nayoshca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21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77282" y="1882525"/>
            <a:ext cx="4683268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Milestones &amp; Deliverables</a:t>
            </a:r>
            <a:endParaRPr sz="54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399" y="3405748"/>
            <a:ext cx="4683267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work will span on </a:t>
            </a:r>
            <a:r>
              <a:rPr lang="en" dirty="0" smtClean="0"/>
              <a:t>6 to 9 </a:t>
            </a:r>
            <a:r>
              <a:rPr lang="en-US" dirty="0" smtClean="0"/>
              <a:t>months </a:t>
            </a:r>
            <a:r>
              <a:rPr lang="en-US" dirty="0"/>
              <a:t>divided into </a:t>
            </a:r>
            <a:r>
              <a:rPr lang="en-US" dirty="0" smtClean="0"/>
              <a:t>3 phases.</a:t>
            </a: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3" name="Google Shape;494;p39">
            <a:extLst>
              <a:ext uri="{FF2B5EF4-FFF2-40B4-BE49-F238E27FC236}">
                <a16:creationId xmlns:a16="http://schemas.microsoft.com/office/drawing/2014/main" id="{60558AD4-412A-4170-B6E7-FB52C7AF096C}"/>
              </a:ext>
            </a:extLst>
          </p:cNvPr>
          <p:cNvGrpSpPr/>
          <p:nvPr/>
        </p:nvGrpSpPr>
        <p:grpSpPr>
          <a:xfrm>
            <a:off x="5461485" y="1674974"/>
            <a:ext cx="1361688" cy="1382800"/>
            <a:chOff x="5961125" y="1623900"/>
            <a:chExt cx="427450" cy="448175"/>
          </a:xfrm>
        </p:grpSpPr>
        <p:sp>
          <p:nvSpPr>
            <p:cNvPr id="14" name="Google Shape;495;p39">
              <a:extLst>
                <a:ext uri="{FF2B5EF4-FFF2-40B4-BE49-F238E27FC236}">
                  <a16:creationId xmlns:a16="http://schemas.microsoft.com/office/drawing/2014/main" id="{086F71FE-33AD-45FE-B46F-022C5195D240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496;p39">
              <a:extLst>
                <a:ext uri="{FF2B5EF4-FFF2-40B4-BE49-F238E27FC236}">
                  <a16:creationId xmlns:a16="http://schemas.microsoft.com/office/drawing/2014/main" id="{686895BA-020F-4C14-9F42-095AA1D3856B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497;p39">
              <a:extLst>
                <a:ext uri="{FF2B5EF4-FFF2-40B4-BE49-F238E27FC236}">
                  <a16:creationId xmlns:a16="http://schemas.microsoft.com/office/drawing/2014/main" id="{92922CA1-0439-4B51-9FD2-A3707F47760B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Google Shape;498;p39">
              <a:extLst>
                <a:ext uri="{FF2B5EF4-FFF2-40B4-BE49-F238E27FC236}">
                  <a16:creationId xmlns:a16="http://schemas.microsoft.com/office/drawing/2014/main" id="{D0C1CFE6-34EF-4E8F-B730-FB0FAE03D382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Google Shape;499;p39">
              <a:extLst>
                <a:ext uri="{FF2B5EF4-FFF2-40B4-BE49-F238E27FC236}">
                  <a16:creationId xmlns:a16="http://schemas.microsoft.com/office/drawing/2014/main" id="{D4B85920-9866-4574-A07B-E7B3D7533DC9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500;p39">
              <a:extLst>
                <a:ext uri="{FF2B5EF4-FFF2-40B4-BE49-F238E27FC236}">
                  <a16:creationId xmlns:a16="http://schemas.microsoft.com/office/drawing/2014/main" id="{13B8AF61-5ABB-4F3C-9431-94C29D7298BA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0" name="Google Shape;501;p39">
              <a:extLst>
                <a:ext uri="{FF2B5EF4-FFF2-40B4-BE49-F238E27FC236}">
                  <a16:creationId xmlns:a16="http://schemas.microsoft.com/office/drawing/2014/main" id="{2CD46555-DC29-43EA-B3EF-E65B11FCF460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1" name="Google Shape;119;p18">
            <a:extLst>
              <a:ext uri="{FF2B5EF4-FFF2-40B4-BE49-F238E27FC236}">
                <a16:creationId xmlns:a16="http://schemas.microsoft.com/office/drawing/2014/main" id="{962D243D-F9A4-4E0E-986B-D51ADAACB547}"/>
              </a:ext>
            </a:extLst>
          </p:cNvPr>
          <p:cNvSpPr txBox="1">
            <a:spLocks/>
          </p:cNvSpPr>
          <p:nvPr/>
        </p:nvSpPr>
        <p:spPr>
          <a:xfrm>
            <a:off x="4481539" y="4443624"/>
            <a:ext cx="4683267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dirty="0"/>
              <a:t>Asking Gnosis for a grant of</a:t>
            </a:r>
          </a:p>
          <a:p>
            <a:pPr marL="0" indent="0">
              <a:buFont typeface="Source Sans Pro"/>
              <a:buNone/>
            </a:pPr>
            <a:r>
              <a:rPr lang="en-US" dirty="0" smtClean="0"/>
              <a:t>56 </a:t>
            </a:r>
            <a:r>
              <a:rPr lang="en-US" dirty="0"/>
              <a:t>000 USD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49" y="410826"/>
            <a:ext cx="8283205" cy="936900"/>
          </a:xfrm>
        </p:spPr>
        <p:txBody>
          <a:bodyPr/>
          <a:lstStyle/>
          <a:p>
            <a:r>
              <a:rPr lang="en-US" dirty="0"/>
              <a:t>Milestones, and Deliverables</a:t>
            </a:r>
            <a:br>
              <a:rPr lang="en-US" dirty="0"/>
            </a:br>
            <a:r>
              <a:rPr lang="en-US" dirty="0"/>
              <a:t>Phase I - 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8166934" cy="4764900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Deliverables</a:t>
            </a:r>
          </a:p>
          <a:p>
            <a:r>
              <a:rPr lang="en-US" dirty="0" smtClean="0"/>
              <a:t>SurveyX </a:t>
            </a:r>
            <a:r>
              <a:rPr lang="en-US" dirty="0"/>
              <a:t>beta </a:t>
            </a:r>
            <a:r>
              <a:rPr lang="en-US" dirty="0" smtClean="0"/>
              <a:t>version (includes survey builder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Implement </a:t>
            </a:r>
            <a:r>
              <a:rPr lang="en-US" dirty="0"/>
              <a:t>NonRepudiationX </a:t>
            </a:r>
            <a:r>
              <a:rPr lang="en-US" dirty="0" smtClean="0"/>
              <a:t>in SurveyX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Document and encourage using NonRepudiationX for Prediction Markets built with Gnosis.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8100" indent="0">
              <a:buNone/>
            </a:pPr>
            <a:endParaRPr lang="en-US" dirty="0"/>
          </a:p>
          <a:p>
            <a:pPr marL="38100" indent="0" algn="r" rtl="1">
              <a:buNone/>
            </a:pPr>
            <a:r>
              <a:rPr lang="en-US" dirty="0"/>
              <a:t>Time Estimate: </a:t>
            </a:r>
            <a:r>
              <a:rPr lang="en-US" dirty="0" smtClean="0"/>
              <a:t>2 to 3 </a:t>
            </a:r>
            <a:r>
              <a:rPr lang="en-US" dirty="0"/>
              <a:t>months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466452" y="6282981"/>
            <a:ext cx="48958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indent="0" algn="r" rtl="1">
              <a:buNone/>
            </a:pPr>
            <a:r>
              <a:rPr lang="en-US" sz="3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Estimate: 2 to 3 months</a:t>
            </a:r>
          </a:p>
        </p:txBody>
      </p:sp>
    </p:spTree>
    <p:extLst>
      <p:ext uri="{BB962C8B-B14F-4D97-AF65-F5344CB8AC3E}">
        <p14:creationId xmlns:p14="http://schemas.microsoft.com/office/powerpoint/2010/main" val="34844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410825"/>
            <a:ext cx="8357850" cy="1567265"/>
          </a:xfrm>
        </p:spPr>
        <p:txBody>
          <a:bodyPr/>
          <a:lstStyle/>
          <a:p>
            <a:r>
              <a:rPr lang="en-US" dirty="0"/>
              <a:t>Phase II – Enhancements, Stabilization and Code Refactoring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2043403"/>
            <a:ext cx="7571700" cy="4403763"/>
          </a:xfrm>
        </p:spPr>
        <p:txBody>
          <a:bodyPr/>
          <a:lstStyle/>
          <a:p>
            <a:pPr marL="38100" indent="0">
              <a:buNone/>
            </a:pPr>
            <a:r>
              <a:rPr lang="en-US" dirty="0"/>
              <a:t>Deliverables</a:t>
            </a:r>
          </a:p>
          <a:p>
            <a:r>
              <a:rPr lang="en-US" dirty="0"/>
              <a:t>Heavy testing and bugs fixes.</a:t>
            </a:r>
          </a:p>
          <a:p>
            <a:r>
              <a:rPr lang="en-US" dirty="0"/>
              <a:t>Deploy to Ethereum main net.</a:t>
            </a:r>
          </a:p>
          <a:p>
            <a:r>
              <a:rPr lang="en-US" dirty="0" smtClean="0"/>
              <a:t>Implement additional features like reports, a dashboard and etc...</a:t>
            </a:r>
          </a:p>
          <a:p>
            <a:r>
              <a:rPr lang="en-US" dirty="0" smtClean="0"/>
              <a:t>Design </a:t>
            </a:r>
            <a:r>
              <a:rPr lang="en-US" dirty="0"/>
              <a:t>and implement a business </a:t>
            </a:r>
            <a:r>
              <a:rPr lang="en-US" dirty="0" smtClean="0"/>
              <a:t>model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466452" y="6282981"/>
            <a:ext cx="48958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indent="0" algn="r" rtl="1">
              <a:buNone/>
            </a:pPr>
            <a:r>
              <a:rPr lang="en-US" sz="3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Estimate: 2 to 3 months</a:t>
            </a:r>
          </a:p>
        </p:txBody>
      </p:sp>
    </p:spTree>
    <p:extLst>
      <p:ext uri="{BB962C8B-B14F-4D97-AF65-F5344CB8AC3E}">
        <p14:creationId xmlns:p14="http://schemas.microsoft.com/office/powerpoint/2010/main" val="26975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73C-614E-47EE-BC80-3B58882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F314F-8B8C-4B07-901D-D49645117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/>
              <a:t>Final Technical Touches, Community Building, and Business Model </a:t>
            </a:r>
            <a:r>
              <a:rPr lang="en-US" dirty="0" smtClean="0"/>
              <a:t>Fine-Tuning.</a:t>
            </a:r>
          </a:p>
          <a:p>
            <a:pPr marL="38100" indent="0">
              <a:buNone/>
            </a:pPr>
            <a:r>
              <a:rPr lang="en-US" dirty="0" smtClean="0"/>
              <a:t>This </a:t>
            </a:r>
            <a:r>
              <a:rPr lang="en-US" dirty="0"/>
              <a:t>phase is where we will look more for achievements from a business point of view. </a:t>
            </a:r>
          </a:p>
          <a:p>
            <a:pPr marL="38100" indent="0">
              <a:buNone/>
            </a:pPr>
            <a:r>
              <a:rPr lang="en-US" dirty="0" smtClean="0"/>
              <a:t>How </a:t>
            </a:r>
            <a:r>
              <a:rPr lang="en-US" dirty="0"/>
              <a:t>much effect we could make, is a proof of a good technical solution in addition to </a:t>
            </a:r>
            <a:r>
              <a:rPr lang="en-US" dirty="0" smtClean="0"/>
              <a:t>smart </a:t>
            </a:r>
            <a:r>
              <a:rPr lang="en-US" dirty="0"/>
              <a:t>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B5E1-C3BD-4448-8162-447B0C58EB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3466452" y="6282981"/>
            <a:ext cx="48958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indent="0" algn="r" rtl="1">
              <a:buNone/>
            </a:pPr>
            <a:r>
              <a:rPr lang="en-US" sz="30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Estimate: 2 to 3 months</a:t>
            </a:r>
          </a:p>
        </p:txBody>
      </p:sp>
    </p:spTree>
    <p:extLst>
      <p:ext uri="{BB962C8B-B14F-4D97-AF65-F5344CB8AC3E}">
        <p14:creationId xmlns:p14="http://schemas.microsoft.com/office/powerpoint/2010/main" val="17901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SurveyX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Crowd opinion mining and rewarding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69;p23">
            <a:extLst>
              <a:ext uri="{FF2B5EF4-FFF2-40B4-BE49-F238E27FC236}">
                <a16:creationId xmlns:a16="http://schemas.microsoft.com/office/drawing/2014/main" id="{ACF3D552-818D-4829-8FB8-4ADCE1A44435}"/>
              </a:ext>
            </a:extLst>
          </p:cNvPr>
          <p:cNvSpPr/>
          <p:nvPr/>
        </p:nvSpPr>
        <p:spPr>
          <a:xfrm>
            <a:off x="5132403" y="2682556"/>
            <a:ext cx="2907144" cy="2907144"/>
          </a:xfrm>
          <a:prstGeom prst="ellipse">
            <a:avLst/>
          </a:prstGeom>
          <a:noFill/>
          <a:ln w="9525" cap="flat" cmpd="sng">
            <a:solidFill>
              <a:srgbClr val="0091E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07D8B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F72068-61B6-4BBB-B3BB-D3881C14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824" y="3094838"/>
            <a:ext cx="2068302" cy="20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7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D57-4176-44F5-8830-B0A18AA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III – Deliverables </a:t>
            </a:r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650A-DD48-4EDF-9979-296D57517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 smtClean="0"/>
              <a:t>Reach at least 1000 users on SurveyX.io</a:t>
            </a:r>
          </a:p>
          <a:p>
            <a:pPr marL="38100" indent="0">
              <a:buNone/>
            </a:pPr>
            <a:endParaRPr lang="en-US" dirty="0" smtClean="0"/>
          </a:p>
          <a:p>
            <a:pPr marL="38100" indent="0">
              <a:buNone/>
            </a:pPr>
            <a:r>
              <a:rPr lang="en-US" dirty="0" smtClean="0"/>
              <a:t>In addition to the above, ensure a successful achievement to at least 3 of the following numbers:</a:t>
            </a:r>
          </a:p>
          <a:p>
            <a:r>
              <a:rPr lang="en-US" dirty="0" smtClean="0"/>
              <a:t>10 enhancements or feature-requests implementation for opened issues for SurveyX on github.com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A5088-EA24-4410-A01D-4B211C905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33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8D57-4176-44F5-8830-B0A18AA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Phase III – Deliverables </a:t>
            </a:r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650A-DD48-4EDF-9979-296D5751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</p:spPr>
        <p:txBody>
          <a:bodyPr/>
          <a:lstStyle/>
          <a:p>
            <a:r>
              <a:rPr lang="en-US" dirty="0" smtClean="0"/>
              <a:t>1000 </a:t>
            </a:r>
            <a:r>
              <a:rPr lang="en-US" dirty="0"/>
              <a:t>viewers for YouTube </a:t>
            </a:r>
            <a:r>
              <a:rPr lang="en-US" dirty="0" smtClean="0"/>
              <a:t>marketing and/or technical </a:t>
            </a:r>
            <a:r>
              <a:rPr lang="en-US" dirty="0"/>
              <a:t>video(s</a:t>
            </a:r>
            <a:r>
              <a:rPr lang="en-US" dirty="0" smtClean="0"/>
              <a:t>).</a:t>
            </a:r>
          </a:p>
          <a:p>
            <a:r>
              <a:rPr lang="en-US" dirty="0"/>
              <a:t>1000 viewers for </a:t>
            </a:r>
            <a:r>
              <a:rPr lang="en-US" dirty="0" smtClean="0"/>
              <a:t>Medium article(s).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or more published research paper (most likely about </a:t>
            </a:r>
            <a:r>
              <a:rPr lang="en-US" dirty="0" err="1"/>
              <a:t>NonRepudationX</a:t>
            </a:r>
            <a:r>
              <a:rPr lang="en-US" dirty="0"/>
              <a:t>) in an academic journal or conference.</a:t>
            </a:r>
          </a:p>
          <a:p>
            <a:r>
              <a:rPr lang="en-US" dirty="0" smtClean="0"/>
              <a:t>At least 1 partnership.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A5088-EA24-4410-A01D-4B211C9051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7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after those Phases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Ensure a revenue stream that keeps the </a:t>
            </a:r>
            <a:r>
              <a:rPr lang="en-US" dirty="0"/>
              <a:t>business </a:t>
            </a:r>
            <a:r>
              <a:rPr lang="en-US" dirty="0" smtClean="0"/>
              <a:t>running and expanding…</a:t>
            </a:r>
          </a:p>
          <a:p>
            <a:r>
              <a:rPr lang="en-US" dirty="0" smtClean="0"/>
              <a:t>Raise </a:t>
            </a:r>
            <a:r>
              <a:rPr lang="en-US" dirty="0"/>
              <a:t>fund </a:t>
            </a:r>
            <a:r>
              <a:rPr lang="en-US" dirty="0" smtClean="0"/>
              <a:t>and use it to gain </a:t>
            </a:r>
            <a:r>
              <a:rPr lang="en-US" dirty="0" smtClean="0"/>
              <a:t>more market share…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3533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Fund SurveyX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scalable use case built with Gnosis for a multibillion USD </a:t>
            </a:r>
            <a:r>
              <a:rPr lang="en-US" dirty="0" smtClean="0"/>
              <a:t>business.</a:t>
            </a:r>
            <a:endParaRPr lang="en-US" dirty="0" smtClean="0"/>
          </a:p>
          <a:p>
            <a:r>
              <a:rPr lang="en-US" dirty="0" smtClean="0"/>
              <a:t>NonRepudiationX is reusable with all prediction market cases.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6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376" name="Google Shape;376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Q</a:t>
            </a:r>
            <a:r>
              <a:rPr lang="en" sz="3600" b="1" dirty="0"/>
              <a:t>uestions!</a:t>
            </a:r>
            <a:endParaRPr sz="3600" b="1" dirty="0"/>
          </a:p>
        </p:txBody>
      </p:sp>
      <p:sp>
        <p:nvSpPr>
          <p:cNvPr id="378" name="Google Shape;378;p3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SurveyX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Facilitates </a:t>
            </a:r>
            <a:r>
              <a:rPr lang="en-US" b="1" dirty="0"/>
              <a:t>crowd opinion mining and </a:t>
            </a:r>
            <a:r>
              <a:rPr lang="en-US" b="1" dirty="0" err="1" smtClean="0"/>
              <a:t>incentivization</a:t>
            </a:r>
            <a:endParaRPr lang="en-US" dirty="0" smtClean="0"/>
          </a:p>
          <a:p>
            <a:r>
              <a:rPr lang="en-US" dirty="0" smtClean="0"/>
              <a:t>Participants get rewarded by the Surveyor based on an early announced </a:t>
            </a:r>
            <a:r>
              <a:rPr lang="en-US" dirty="0" smtClean="0"/>
              <a:t>selection criteria or </a:t>
            </a:r>
            <a:r>
              <a:rPr lang="en-US" dirty="0" smtClean="0"/>
              <a:t>a random equation (with a help of an Oracle).</a:t>
            </a:r>
            <a:endParaRPr lang="en-US" dirty="0"/>
          </a:p>
          <a:p>
            <a:r>
              <a:rPr lang="en-US" dirty="0"/>
              <a:t>It is not a prediction market use-case. </a:t>
            </a:r>
            <a:br>
              <a:rPr lang="en-US" dirty="0"/>
            </a:br>
            <a:r>
              <a:rPr lang="en-US" dirty="0"/>
              <a:t>But, it is a nice example of how some projects </a:t>
            </a:r>
            <a:r>
              <a:rPr lang="en-US" b="1" dirty="0"/>
              <a:t>could be modeled and built as a </a:t>
            </a:r>
            <a:r>
              <a:rPr lang="en-US" b="1" dirty="0" smtClean="0"/>
              <a:t>Prediction Market </a:t>
            </a:r>
            <a:r>
              <a:rPr lang="en-US" dirty="0"/>
              <a:t>with </a:t>
            </a:r>
            <a:r>
              <a:rPr lang="en-US" dirty="0" smtClean="0"/>
              <a:t>Gnosis.</a:t>
            </a:r>
            <a:endParaRPr lang="en-US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720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CAFE-FB45-4F91-9703-FD97947A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POC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D4BA-82BD-403A-8F06-298E38C69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POC is currently deployed on </a:t>
            </a:r>
            <a:r>
              <a:rPr lang="en-US" dirty="0" err="1"/>
              <a:t>Rinkeby</a:t>
            </a:r>
            <a:r>
              <a:rPr lang="en-US" dirty="0"/>
              <a:t> </a:t>
            </a:r>
            <a:r>
              <a:rPr lang="en-US" dirty="0" err="1"/>
              <a:t>Testnet</a:t>
            </a:r>
            <a:r>
              <a:rPr lang="en-US" dirty="0"/>
              <a:t> and available at </a:t>
            </a:r>
            <a:r>
              <a:rPr lang="en-US" u="sng" dirty="0">
                <a:hlinkClick r:id="rId2"/>
              </a:rPr>
              <a:t>http://surveyx.io</a:t>
            </a:r>
            <a:endParaRPr lang="en-US" dirty="0"/>
          </a:p>
          <a:p>
            <a:r>
              <a:rPr lang="en-US" dirty="0"/>
              <a:t>It is built with React, Truffle 5 and solidity 0.5. The code is available at</a:t>
            </a:r>
            <a:br>
              <a:rPr lang="en-US" dirty="0"/>
            </a:br>
            <a:r>
              <a:rPr lang="en-US" u="sng" dirty="0">
                <a:hlinkClick r:id="rId3"/>
              </a:rPr>
              <a:t>https://github.com/apper-tech/surveyx</a:t>
            </a:r>
            <a:endParaRPr lang="en-US" dirty="0"/>
          </a:p>
          <a:p>
            <a:r>
              <a:rPr lang="en-US" dirty="0"/>
              <a:t>It will be reimplemented with Gnosis Mercury and </a:t>
            </a:r>
            <a:r>
              <a:rPr lang="en-US" dirty="0" err="1">
                <a:hlinkClick r:id="rId4"/>
              </a:rPr>
              <a:t>NonRedpudationX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8F8A-1390-4C53-8060-47DECE1C5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021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SurveyX – POC Actors &amp; Use </a:t>
            </a:r>
            <a:r>
              <a:rPr lang="en-US" dirty="0" smtClean="0"/>
              <a:t>Cases 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body" idx="1"/>
          </p:nvPr>
        </p:nvSpPr>
        <p:spPr>
          <a:xfrm>
            <a:off x="786150" y="1568234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-US" dirty="0" smtClean="0"/>
              <a:t>Surveyor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800" b="1" dirty="0"/>
              <a:t>Create a </a:t>
            </a:r>
            <a:r>
              <a:rPr lang="en-US" sz="2800" b="1" dirty="0" smtClean="0"/>
              <a:t>survey</a:t>
            </a:r>
            <a:endParaRPr lang="en-US" sz="2800" b="1" dirty="0"/>
          </a:p>
          <a:p>
            <a:pPr marL="533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 smtClean="0"/>
              <a:t>The survey by </a:t>
            </a:r>
            <a:r>
              <a:rPr lang="en-US" sz="2400" dirty="0" smtClean="0"/>
              <a:t>design </a:t>
            </a:r>
            <a:r>
              <a:rPr lang="en-US" sz="2400" dirty="0" smtClean="0"/>
              <a:t>is very similar to </a:t>
            </a:r>
            <a:r>
              <a:rPr lang="en-US" sz="2400" dirty="0" smtClean="0"/>
              <a:t>prediction </a:t>
            </a:r>
            <a:r>
              <a:rPr lang="en-US" sz="2400" dirty="0" smtClean="0"/>
              <a:t>market (categorical or scalar)</a:t>
            </a:r>
            <a:endParaRPr sz="2400" dirty="0" smtClean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800" b="1" dirty="0" smtClean="0"/>
              <a:t>Share </a:t>
            </a:r>
            <a:r>
              <a:rPr lang="en-US" sz="2800" b="1" dirty="0"/>
              <a:t>the survey </a:t>
            </a:r>
            <a:r>
              <a:rPr lang="en-US" sz="2800" b="1" dirty="0" smtClean="0"/>
              <a:t>link with Participants</a:t>
            </a:r>
            <a:endParaRPr lang="en-US" sz="2800" b="1" dirty="0"/>
          </a:p>
          <a:p>
            <a:pPr marL="5334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With up to date information about the survey data and results</a:t>
            </a:r>
            <a:endParaRPr sz="2000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800" b="1" dirty="0"/>
              <a:t>End a </a:t>
            </a:r>
            <a:r>
              <a:rPr lang="en-US" sz="2800" b="1" dirty="0" smtClean="0"/>
              <a:t>survey</a:t>
            </a:r>
            <a:endParaRPr lang="en-US" sz="2800" b="1" dirty="0"/>
          </a:p>
          <a:p>
            <a:pPr marL="533400" lvl="1" indent="0">
              <a:buNone/>
            </a:pPr>
            <a:r>
              <a:rPr lang="en-US" dirty="0"/>
              <a:t>When the surveyor is happy with his result he can opt to end the survey </a:t>
            </a:r>
            <a:r>
              <a:rPr lang="en-US" dirty="0" smtClean="0"/>
              <a:t>which, </a:t>
            </a:r>
            <a:r>
              <a:rPr lang="en-US" dirty="0" smtClean="0"/>
              <a:t>in the POC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gives, </a:t>
            </a:r>
            <a:r>
              <a:rPr lang="en-US" dirty="0"/>
              <a:t>the </a:t>
            </a:r>
            <a:r>
              <a:rPr lang="en-US" dirty="0" smtClean="0"/>
              <a:t>surveyor, </a:t>
            </a:r>
            <a:r>
              <a:rPr lang="en-US" dirty="0"/>
              <a:t>the address of the winner to transfer the </a:t>
            </a:r>
            <a:r>
              <a:rPr lang="en-US" dirty="0" smtClean="0"/>
              <a:t>prize.</a:t>
            </a:r>
            <a:endParaRPr b="1"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dirty="0"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45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1A29-59E7-4DA2-8E6A-DA6AB7BC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POC Actors &amp; Use </a:t>
            </a:r>
            <a:r>
              <a:rPr lang="en-US" dirty="0" smtClean="0"/>
              <a:t>Cases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E813-B8D0-46F2-8501-7A09BBA8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Participant</a:t>
            </a:r>
            <a:endParaRPr lang="en-US" dirty="0"/>
          </a:p>
          <a:p>
            <a:pPr lvl="1"/>
            <a:r>
              <a:rPr lang="en-US" sz="3000" b="1" dirty="0" smtClean="0"/>
              <a:t>Participate </a:t>
            </a:r>
            <a:r>
              <a:rPr lang="en-US" sz="3000" b="1" dirty="0"/>
              <a:t>in a </a:t>
            </a:r>
            <a:r>
              <a:rPr lang="en-US" sz="3000" b="1" dirty="0" smtClean="0"/>
              <a:t>Survey</a:t>
            </a:r>
            <a:endParaRPr lang="en-US" sz="3000" b="1" dirty="0"/>
          </a:p>
          <a:p>
            <a:pPr marL="533400" lvl="1" indent="0">
              <a:buNone/>
            </a:pPr>
            <a:r>
              <a:rPr lang="en-US" dirty="0"/>
              <a:t>The user </a:t>
            </a:r>
            <a:r>
              <a:rPr lang="en-US" dirty="0" smtClean="0"/>
              <a:t>can </a:t>
            </a:r>
            <a:r>
              <a:rPr lang="en-US" dirty="0" smtClean="0"/>
              <a:t>browser </a:t>
            </a:r>
            <a:r>
              <a:rPr lang="en-US" dirty="0"/>
              <a:t>the </a:t>
            </a:r>
            <a:r>
              <a:rPr lang="en-US" dirty="0" err="1" smtClean="0"/>
              <a:t>DApp</a:t>
            </a:r>
            <a:r>
              <a:rPr lang="en-US" dirty="0" smtClean="0"/>
              <a:t> link (contains the survey id/code) and fill the form.</a:t>
            </a:r>
            <a:endParaRPr lang="en-US" dirty="0"/>
          </a:p>
          <a:p>
            <a:pPr lvl="1"/>
            <a:r>
              <a:rPr lang="en-US" sz="3000" b="1" dirty="0"/>
              <a:t>Win the prize </a:t>
            </a:r>
            <a:r>
              <a:rPr lang="en-US" sz="3000" b="1" dirty="0" smtClean="0"/>
              <a:t>pool</a:t>
            </a:r>
            <a:endParaRPr lang="en-US" sz="3000" b="1" dirty="0"/>
          </a:p>
          <a:p>
            <a:pPr marL="533400" lvl="1" indent="0">
              <a:buNone/>
            </a:pPr>
            <a:r>
              <a:rPr lang="en-US" dirty="0" smtClean="0"/>
              <a:t>At the POC the surveyor has to transfer the reward.</a:t>
            </a:r>
          </a:p>
          <a:p>
            <a:pPr marL="533400" lvl="1" indent="0">
              <a:buNone/>
            </a:pPr>
            <a:r>
              <a:rPr lang="en-US" dirty="0" smtClean="0"/>
              <a:t>Later on, with a help on an Oracle, </a:t>
            </a:r>
            <a:r>
              <a:rPr lang="en-US" dirty="0" smtClean="0"/>
              <a:t>with the help of a </a:t>
            </a:r>
            <a:r>
              <a:rPr lang="en-US" dirty="0"/>
              <a:t>set of user selected parameters, an algorithm </a:t>
            </a:r>
            <a:r>
              <a:rPr lang="en-US" dirty="0" smtClean="0"/>
              <a:t>will be used </a:t>
            </a:r>
            <a:r>
              <a:rPr lang="en-US" dirty="0" smtClean="0"/>
              <a:t>to </a:t>
            </a:r>
            <a:r>
              <a:rPr lang="en-US" dirty="0"/>
              <a:t>select the winner, who in turn will receive the </a:t>
            </a:r>
            <a:r>
              <a:rPr lang="en-US" dirty="0" smtClean="0"/>
              <a:t>winnings </a:t>
            </a:r>
            <a:r>
              <a:rPr lang="en-US" dirty="0"/>
              <a:t>at the </a:t>
            </a:r>
            <a:r>
              <a:rPr lang="en-US" dirty="0" smtClean="0"/>
              <a:t>end </a:t>
            </a:r>
            <a:r>
              <a:rPr lang="en-US" dirty="0"/>
              <a:t>of the </a:t>
            </a:r>
            <a:r>
              <a:rPr lang="en-US" dirty="0" smtClean="0"/>
              <a:t>survey time.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B2392-41F5-4E3C-90AD-5D5D58CCE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570A92E3-6FE0-4F4A-8816-E68CD516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72" y="1611939"/>
            <a:ext cx="1671973" cy="1671973"/>
          </a:xfrm>
          <a:prstGeom prst="rect">
            <a:avLst/>
          </a:prstGeom>
        </p:spPr>
      </p:pic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b="1" dirty="0"/>
              <a:t>SurveyX</a:t>
            </a:r>
            <a:br>
              <a:rPr lang="en-US" sz="6000" b="1" dirty="0"/>
            </a:br>
            <a:r>
              <a:rPr lang="en-US" sz="4800" b="1" dirty="0"/>
              <a:t>POC Screenshots</a:t>
            </a:r>
            <a:endParaRPr sz="6000" b="1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533400" y="3405748"/>
            <a:ext cx="432715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buNone/>
            </a:pPr>
            <a:endParaRPr dirty="0"/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282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76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B96C-9257-4D2E-A8C9-A083009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SurveyX – Landing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397DA-29CF-4050-A339-9968EC95A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9C22-3564-4121-82D6-AC54C3ED4B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31C91F7-808B-4AA3-B780-E5447895107B}"/>
              </a:ext>
            </a:extLst>
          </p:cNvPr>
          <p:cNvSpPr/>
          <p:nvPr/>
        </p:nvSpPr>
        <p:spPr>
          <a:xfrm>
            <a:off x="6223518" y="4254758"/>
            <a:ext cx="1912776" cy="1408923"/>
          </a:xfrm>
          <a:prstGeom prst="wedgeRoundRectCallout">
            <a:avLst>
              <a:gd name="adj1" fmla="val -59370"/>
              <a:gd name="adj2" fmla="val -33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page after the user nominate himself/herself.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6D0DC-DCC1-47C9-8FC4-115C71C3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827542"/>
            <a:ext cx="86296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2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7125</TotalTime>
  <Words>935</Words>
  <Application>Microsoft Office PowerPoint</Application>
  <PresentationFormat>On-screen Show (4:3)</PresentationFormat>
  <Paragraphs>164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Source Sans Pro</vt:lpstr>
      <vt:lpstr>Roboto Slab</vt:lpstr>
      <vt:lpstr>Courier New</vt:lpstr>
      <vt:lpstr>Arial</vt:lpstr>
      <vt:lpstr>Cordelia template</vt:lpstr>
      <vt:lpstr>SurveyX Crowd Opinion  Mining and Rewarding </vt:lpstr>
      <vt:lpstr>Two Components</vt:lpstr>
      <vt:lpstr>SurveyX</vt:lpstr>
      <vt:lpstr>SurveyX</vt:lpstr>
      <vt:lpstr>SurveyX – POC</vt:lpstr>
      <vt:lpstr>SurveyX – POC Actors &amp; Use Cases </vt:lpstr>
      <vt:lpstr>SurveyX – POC Actors &amp; Use Cases </vt:lpstr>
      <vt:lpstr>SurveyX POC Screenshots</vt:lpstr>
      <vt:lpstr>SurveyX – Landing Page</vt:lpstr>
      <vt:lpstr>SurveyX – Connectivity Page</vt:lpstr>
      <vt:lpstr>SurveyX – Participation Page</vt:lpstr>
      <vt:lpstr>SurveyX – Survey Creation Page</vt:lpstr>
      <vt:lpstr>SurveyX – Survey Created Page</vt:lpstr>
      <vt:lpstr>SurveyX – Survey Management Page</vt:lpstr>
      <vt:lpstr>NonRepudiationX</vt:lpstr>
      <vt:lpstr>NonRepudiationX – Why?</vt:lpstr>
      <vt:lpstr>NonRepudiationX – What?</vt:lpstr>
      <vt:lpstr>NonRepudiationX – Results</vt:lpstr>
      <vt:lpstr> Sequence Diagram</vt:lpstr>
      <vt:lpstr>PowerPoint Presentation</vt:lpstr>
      <vt:lpstr>NonRepudiationX - How</vt:lpstr>
      <vt:lpstr>NonRepudiationX - Conclusion</vt:lpstr>
      <vt:lpstr>Core Team</vt:lpstr>
      <vt:lpstr>Core Team</vt:lpstr>
      <vt:lpstr>Core Team</vt:lpstr>
      <vt:lpstr>Milestones &amp; Deliverables</vt:lpstr>
      <vt:lpstr>Milestones, and Deliverables Phase I - Core Features</vt:lpstr>
      <vt:lpstr>Phase II – Enhancements, Stabilization and Code Refactoring</vt:lpstr>
      <vt:lpstr>Phase III</vt:lpstr>
      <vt:lpstr>Phase III – Deliverables 1/2</vt:lpstr>
      <vt:lpstr> Phase III – Deliverables 1/2</vt:lpstr>
      <vt:lpstr>What is after those Phases</vt:lpstr>
      <vt:lpstr>Why to Fund SurveyX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PM-ScaleCases: Scalable Prediction Market Use Cases</dc:title>
  <dc:creator>محمد الطباع Muhammad Altabba</dc:creator>
  <cp:lastModifiedBy>محمد الطباع Muhammad Altabba</cp:lastModifiedBy>
  <cp:revision>86</cp:revision>
  <dcterms:modified xsi:type="dcterms:W3CDTF">2019-06-30T05:32:53Z</dcterms:modified>
</cp:coreProperties>
</file>