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04" r:id="rId1"/>
  </p:sldMasterIdLst>
  <p:sldIdLst>
    <p:sldId id="256" r:id="rId2"/>
    <p:sldId id="259" r:id="rId3"/>
    <p:sldId id="258" r:id="rId4"/>
    <p:sldId id="309" r:id="rId5"/>
    <p:sldId id="310" r:id="rId6"/>
    <p:sldId id="316" r:id="rId7"/>
    <p:sldId id="315" r:id="rId8"/>
    <p:sldId id="317" r:id="rId9"/>
    <p:sldId id="320" r:id="rId10"/>
    <p:sldId id="313" r:id="rId11"/>
    <p:sldId id="308" r:id="rId12"/>
    <p:sldId id="314" r:id="rId13"/>
    <p:sldId id="318" r:id="rId14"/>
    <p:sldId id="319" r:id="rId15"/>
    <p:sldId id="293" r:id="rId16"/>
  </p:sldIdLst>
  <p:sldSz cx="9906000" cy="6858000" type="A4"/>
  <p:notesSz cx="6640513" cy="99044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3120" userDrawn="1">
          <p15:clr>
            <a:srgbClr val="A4A3A4"/>
          </p15:clr>
        </p15:guide>
        <p15:guide id="6" pos="4390" userDrawn="1">
          <p15:clr>
            <a:srgbClr val="A4A3A4"/>
          </p15:clr>
        </p15:guide>
        <p15:guide id="7" pos="5070" userDrawn="1">
          <p15:clr>
            <a:srgbClr val="A4A3A4"/>
          </p15:clr>
        </p15:guide>
        <p15:guide id="8" orient="horz" pos="618" userDrawn="1">
          <p15:clr>
            <a:srgbClr val="A4A3A4"/>
          </p15:clr>
        </p15:guide>
        <p15:guide id="9" pos="318" userDrawn="1">
          <p15:clr>
            <a:srgbClr val="A4A3A4"/>
          </p15:clr>
        </p15:guide>
        <p15:guide id="10" pos="5932" userDrawn="1">
          <p15:clr>
            <a:srgbClr val="A4A3A4"/>
          </p15:clr>
        </p15:guide>
        <p15:guide id="11" pos="23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0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71" autoAdjust="0"/>
    <p:restoredTop sz="94660"/>
  </p:normalViewPr>
  <p:slideViewPr>
    <p:cSldViewPr>
      <p:cViewPr varScale="1">
        <p:scale>
          <a:sx n="115" d="100"/>
          <a:sy n="115" d="100"/>
        </p:scale>
        <p:origin x="1428" y="102"/>
      </p:cViewPr>
      <p:guideLst>
        <p:guide orient="horz" pos="3294"/>
        <p:guide orient="horz" pos="4020"/>
        <p:guide orient="horz" pos="935"/>
        <p:guide pos="3120"/>
        <p:guide pos="4390"/>
        <p:guide pos="5070"/>
        <p:guide orient="horz" pos="618"/>
        <p:guide pos="318"/>
        <p:guide pos="5932"/>
        <p:guide pos="23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>
        <p:guide orient="horz" pos="3120"/>
        <p:guide pos="20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b53286\Desktop\사진\logo\sk하이닉스\1. SK hynix_영문_커뮤니케이션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428625"/>
            <a:ext cx="2517775" cy="104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181099" y="2308325"/>
            <a:ext cx="7543801" cy="438150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9" name="부제목 2"/>
          <p:cNvSpPr>
            <a:spLocks noGrp="1"/>
          </p:cNvSpPr>
          <p:nvPr>
            <p:ph type="subTitle" idx="1"/>
          </p:nvPr>
        </p:nvSpPr>
        <p:spPr>
          <a:xfrm>
            <a:off x="628651" y="5038556"/>
            <a:ext cx="8658224" cy="120362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None/>
              <a:defRPr sz="1800" b="1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/>
          <p:cNvSpPr>
            <a:spLocks noGrp="1"/>
          </p:cNvSpPr>
          <p:nvPr>
            <p:ph type="ctrTitle"/>
          </p:nvPr>
        </p:nvSpPr>
        <p:spPr>
          <a:xfrm>
            <a:off x="486493" y="64121"/>
            <a:ext cx="7562851" cy="447675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9" name="부제목 2"/>
          <p:cNvSpPr>
            <a:spLocks noGrp="1"/>
          </p:cNvSpPr>
          <p:nvPr>
            <p:ph type="subTitle" idx="1"/>
          </p:nvPr>
        </p:nvSpPr>
        <p:spPr>
          <a:xfrm>
            <a:off x="628651" y="1431925"/>
            <a:ext cx="8658224" cy="4206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7829383" y="6611119"/>
            <a:ext cx="94769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400" b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900" b="0" i="1" dirty="0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</a:rPr>
              <a:t>Page </a:t>
            </a:r>
            <a:fld id="{A510F03F-EC59-4D20-A72A-A65A10AFC0DC}" type="slidenum">
              <a:rPr lang="en-US" altLang="ko-KR" sz="900" b="0" i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r>
              <a:rPr lang="en-US" altLang="ko-KR" sz="900" b="0" i="1" dirty="0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</a:rPr>
              <a:t> </a:t>
            </a:r>
            <a:r>
              <a:rPr lang="en-US" altLang="ko-KR" sz="900" b="0" i="1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</a:rPr>
              <a:t>of </a:t>
            </a:r>
            <a:r>
              <a:rPr lang="en-US" altLang="ko-KR" sz="900" b="0" i="1" smtClean="0">
                <a:solidFill>
                  <a:schemeClr val="tx1"/>
                </a:solidFill>
                <a:latin typeface="Arial" charset="0"/>
                <a:ea typeface="맑은 고딕" panose="020B0503020000020004" pitchFamily="50" charset="-127"/>
              </a:rPr>
              <a:t> 11</a:t>
            </a:r>
            <a:endParaRPr lang="en-US" altLang="ko-KR" sz="900" b="0" i="1" dirty="0">
              <a:solidFill>
                <a:schemeClr val="tx1"/>
              </a:solidFill>
              <a:latin typeface="Arial" charset="0"/>
              <a:ea typeface="맑은 고딕" panose="020B0503020000020004" pitchFamily="50" charset="-127"/>
            </a:endParaRPr>
          </a:p>
        </p:txBody>
      </p:sp>
      <p:pic>
        <p:nvPicPr>
          <p:cNvPr id="22" name="Picture 2" descr="C:\Documents and Settings\b42071\바탕 화면\새 이미지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2224" y="6525344"/>
            <a:ext cx="753775" cy="314184"/>
          </a:xfrm>
          <a:prstGeom prst="rect">
            <a:avLst/>
          </a:prstGeom>
          <a:noFill/>
        </p:spPr>
      </p:pic>
      <p:grpSp>
        <p:nvGrpSpPr>
          <p:cNvPr id="24" name="그룹 23"/>
          <p:cNvGrpSpPr/>
          <p:nvPr/>
        </p:nvGrpSpPr>
        <p:grpSpPr>
          <a:xfrm>
            <a:off x="181648" y="515999"/>
            <a:ext cx="9720854" cy="47205"/>
            <a:chOff x="181648" y="476670"/>
            <a:chExt cx="9720854" cy="47205"/>
          </a:xfrm>
        </p:grpSpPr>
        <p:grpSp>
          <p:nvGrpSpPr>
            <p:cNvPr id="25" name="그룹 9"/>
            <p:cNvGrpSpPr/>
            <p:nvPr/>
          </p:nvGrpSpPr>
          <p:grpSpPr>
            <a:xfrm flipV="1">
              <a:off x="7742502" y="476670"/>
              <a:ext cx="2160000" cy="47205"/>
              <a:chOff x="0" y="6525344"/>
              <a:chExt cx="9906000" cy="332656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6537176" y="6525344"/>
                <a:ext cx="3368824" cy="332656"/>
              </a:xfrm>
              <a:prstGeom prst="rect">
                <a:avLst/>
              </a:prstGeom>
              <a:solidFill>
                <a:srgbClr val="FF7A0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자유형 29"/>
              <p:cNvSpPr/>
              <p:nvPr/>
            </p:nvSpPr>
            <p:spPr>
              <a:xfrm>
                <a:off x="0" y="6525344"/>
                <a:ext cx="7905328" cy="332656"/>
              </a:xfrm>
              <a:custGeom>
                <a:avLst/>
                <a:gdLst>
                  <a:gd name="connsiteX0" fmla="*/ 0 w 7977336"/>
                  <a:gd name="connsiteY0" fmla="*/ 0 h 332656"/>
                  <a:gd name="connsiteX1" fmla="*/ 7811008 w 7977336"/>
                  <a:gd name="connsiteY1" fmla="*/ 0 h 332656"/>
                  <a:gd name="connsiteX2" fmla="*/ 7928620 w 7977336"/>
                  <a:gd name="connsiteY2" fmla="*/ 48717 h 332656"/>
                  <a:gd name="connsiteX3" fmla="*/ 7977336 w 7977336"/>
                  <a:gd name="connsiteY3" fmla="*/ 166329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811008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166329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89304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166329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89304 w 7977336"/>
                  <a:gd name="connsiteY1" fmla="*/ 0 h 332656"/>
                  <a:gd name="connsiteX2" fmla="*/ 7833320 w 7977336"/>
                  <a:gd name="connsiteY2" fmla="*/ 72008 h 332656"/>
                  <a:gd name="connsiteX3" fmla="*/ 7905328 w 7977336"/>
                  <a:gd name="connsiteY3" fmla="*/ 216024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89304 w 7977336"/>
                  <a:gd name="connsiteY1" fmla="*/ 0 h 332656"/>
                  <a:gd name="connsiteX2" fmla="*/ 7833320 w 7977336"/>
                  <a:gd name="connsiteY2" fmla="*/ 72008 h 332656"/>
                  <a:gd name="connsiteX3" fmla="*/ 7905328 w 7977336"/>
                  <a:gd name="connsiteY3" fmla="*/ 72008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89304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17296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17296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17296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473280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473280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905328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473280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761312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761312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05328"/>
                  <a:gd name="connsiteY0" fmla="*/ 0 h 332656"/>
                  <a:gd name="connsiteX1" fmla="*/ 7545288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761312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905328"/>
                  <a:gd name="connsiteY0" fmla="*/ 0 h 332656"/>
                  <a:gd name="connsiteX1" fmla="*/ 7617296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761312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905328"/>
                  <a:gd name="connsiteY0" fmla="*/ 0 h 332656"/>
                  <a:gd name="connsiteX1" fmla="*/ 7545288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761312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905328"/>
                  <a:gd name="connsiteY0" fmla="*/ 0 h 332656"/>
                  <a:gd name="connsiteX1" fmla="*/ 7617296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761312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905328"/>
                  <a:gd name="connsiteY0" fmla="*/ 0 h 332656"/>
                  <a:gd name="connsiteX1" fmla="*/ 7617296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617296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869324"/>
                  <a:gd name="connsiteY0" fmla="*/ 0 h 332656"/>
                  <a:gd name="connsiteX1" fmla="*/ 7617296 w 7869324"/>
                  <a:gd name="connsiteY1" fmla="*/ 0 h 332656"/>
                  <a:gd name="connsiteX2" fmla="*/ 7833320 w 7869324"/>
                  <a:gd name="connsiteY2" fmla="*/ 144016 h 332656"/>
                  <a:gd name="connsiteX3" fmla="*/ 7833320 w 7869324"/>
                  <a:gd name="connsiteY3" fmla="*/ 332656 h 332656"/>
                  <a:gd name="connsiteX4" fmla="*/ 7617296 w 7869324"/>
                  <a:gd name="connsiteY4" fmla="*/ 332656 h 332656"/>
                  <a:gd name="connsiteX5" fmla="*/ 0 w 7869324"/>
                  <a:gd name="connsiteY5" fmla="*/ 332656 h 332656"/>
                  <a:gd name="connsiteX6" fmla="*/ 0 w 7869324"/>
                  <a:gd name="connsiteY6" fmla="*/ 0 h 332656"/>
                  <a:gd name="connsiteX0" fmla="*/ 0 w 7905328"/>
                  <a:gd name="connsiteY0" fmla="*/ 0 h 332656"/>
                  <a:gd name="connsiteX1" fmla="*/ 7617296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617296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328" h="332656">
                    <a:moveTo>
                      <a:pt x="0" y="0"/>
                    </a:moveTo>
                    <a:lnTo>
                      <a:pt x="7617296" y="0"/>
                    </a:lnTo>
                    <a:cubicBezTo>
                      <a:pt x="7661409" y="0"/>
                      <a:pt x="7785315" y="88573"/>
                      <a:pt x="7833320" y="144016"/>
                    </a:cubicBezTo>
                    <a:cubicBezTo>
                      <a:pt x="7881325" y="199459"/>
                      <a:pt x="7905328" y="288543"/>
                      <a:pt x="7905328" y="332656"/>
                    </a:cubicBezTo>
                    <a:lnTo>
                      <a:pt x="7617296" y="332656"/>
                    </a:lnTo>
                    <a:lnTo>
                      <a:pt x="0" y="3326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002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00" dirty="0" smtClean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" name="그룹 5"/>
            <p:cNvGrpSpPr/>
            <p:nvPr/>
          </p:nvGrpSpPr>
          <p:grpSpPr>
            <a:xfrm flipV="1">
              <a:off x="181648" y="476670"/>
              <a:ext cx="7559999" cy="47205"/>
              <a:chOff x="0" y="6525344"/>
              <a:chExt cx="9906000" cy="332656"/>
            </a:xfrm>
            <a:solidFill>
              <a:schemeClr val="bg1">
                <a:lumMod val="75000"/>
              </a:schemeClr>
            </a:solidFill>
          </p:grpSpPr>
          <p:sp>
            <p:nvSpPr>
              <p:cNvPr id="27" name="직사각형 26"/>
              <p:cNvSpPr/>
              <p:nvPr/>
            </p:nvSpPr>
            <p:spPr>
              <a:xfrm>
                <a:off x="6537176" y="6525344"/>
                <a:ext cx="3368824" cy="332656"/>
              </a:xfrm>
              <a:prstGeom prst="rect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00" dirty="0" smtClea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자유형 27"/>
              <p:cNvSpPr/>
              <p:nvPr/>
            </p:nvSpPr>
            <p:spPr>
              <a:xfrm>
                <a:off x="0" y="6525344"/>
                <a:ext cx="7905328" cy="332656"/>
              </a:xfrm>
              <a:custGeom>
                <a:avLst/>
                <a:gdLst>
                  <a:gd name="connsiteX0" fmla="*/ 0 w 7977336"/>
                  <a:gd name="connsiteY0" fmla="*/ 0 h 332656"/>
                  <a:gd name="connsiteX1" fmla="*/ 7811008 w 7977336"/>
                  <a:gd name="connsiteY1" fmla="*/ 0 h 332656"/>
                  <a:gd name="connsiteX2" fmla="*/ 7928620 w 7977336"/>
                  <a:gd name="connsiteY2" fmla="*/ 48717 h 332656"/>
                  <a:gd name="connsiteX3" fmla="*/ 7977336 w 7977336"/>
                  <a:gd name="connsiteY3" fmla="*/ 166329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811008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166329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89304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166329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89304 w 7977336"/>
                  <a:gd name="connsiteY1" fmla="*/ 0 h 332656"/>
                  <a:gd name="connsiteX2" fmla="*/ 7833320 w 7977336"/>
                  <a:gd name="connsiteY2" fmla="*/ 72008 h 332656"/>
                  <a:gd name="connsiteX3" fmla="*/ 7905328 w 7977336"/>
                  <a:gd name="connsiteY3" fmla="*/ 216024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89304 w 7977336"/>
                  <a:gd name="connsiteY1" fmla="*/ 0 h 332656"/>
                  <a:gd name="connsiteX2" fmla="*/ 7833320 w 7977336"/>
                  <a:gd name="connsiteY2" fmla="*/ 72008 h 332656"/>
                  <a:gd name="connsiteX3" fmla="*/ 7905328 w 7977336"/>
                  <a:gd name="connsiteY3" fmla="*/ 72008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89304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17296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17296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617296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72008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473280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977336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473280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905328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473280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761312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77336"/>
                  <a:gd name="connsiteY0" fmla="*/ 0 h 332656"/>
                  <a:gd name="connsiteX1" fmla="*/ 7545288 w 7977336"/>
                  <a:gd name="connsiteY1" fmla="*/ 0 h 332656"/>
                  <a:gd name="connsiteX2" fmla="*/ 7833320 w 7977336"/>
                  <a:gd name="connsiteY2" fmla="*/ 144016 h 332656"/>
                  <a:gd name="connsiteX3" fmla="*/ 7977336 w 7977336"/>
                  <a:gd name="connsiteY3" fmla="*/ 332656 h 332656"/>
                  <a:gd name="connsiteX4" fmla="*/ 7761312 w 7977336"/>
                  <a:gd name="connsiteY4" fmla="*/ 332656 h 332656"/>
                  <a:gd name="connsiteX5" fmla="*/ 0 w 7977336"/>
                  <a:gd name="connsiteY5" fmla="*/ 332656 h 332656"/>
                  <a:gd name="connsiteX6" fmla="*/ 0 w 7977336"/>
                  <a:gd name="connsiteY6" fmla="*/ 0 h 332656"/>
                  <a:gd name="connsiteX0" fmla="*/ 0 w 7905328"/>
                  <a:gd name="connsiteY0" fmla="*/ 0 h 332656"/>
                  <a:gd name="connsiteX1" fmla="*/ 7545288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761312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905328"/>
                  <a:gd name="connsiteY0" fmla="*/ 0 h 332656"/>
                  <a:gd name="connsiteX1" fmla="*/ 7617296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761312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905328"/>
                  <a:gd name="connsiteY0" fmla="*/ 0 h 332656"/>
                  <a:gd name="connsiteX1" fmla="*/ 7545288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761312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905328"/>
                  <a:gd name="connsiteY0" fmla="*/ 0 h 332656"/>
                  <a:gd name="connsiteX1" fmla="*/ 7617296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761312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905328"/>
                  <a:gd name="connsiteY0" fmla="*/ 0 h 332656"/>
                  <a:gd name="connsiteX1" fmla="*/ 7617296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617296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  <a:gd name="connsiteX0" fmla="*/ 0 w 7869324"/>
                  <a:gd name="connsiteY0" fmla="*/ 0 h 332656"/>
                  <a:gd name="connsiteX1" fmla="*/ 7617296 w 7869324"/>
                  <a:gd name="connsiteY1" fmla="*/ 0 h 332656"/>
                  <a:gd name="connsiteX2" fmla="*/ 7833320 w 7869324"/>
                  <a:gd name="connsiteY2" fmla="*/ 144016 h 332656"/>
                  <a:gd name="connsiteX3" fmla="*/ 7833320 w 7869324"/>
                  <a:gd name="connsiteY3" fmla="*/ 332656 h 332656"/>
                  <a:gd name="connsiteX4" fmla="*/ 7617296 w 7869324"/>
                  <a:gd name="connsiteY4" fmla="*/ 332656 h 332656"/>
                  <a:gd name="connsiteX5" fmla="*/ 0 w 7869324"/>
                  <a:gd name="connsiteY5" fmla="*/ 332656 h 332656"/>
                  <a:gd name="connsiteX6" fmla="*/ 0 w 7869324"/>
                  <a:gd name="connsiteY6" fmla="*/ 0 h 332656"/>
                  <a:gd name="connsiteX0" fmla="*/ 0 w 7905328"/>
                  <a:gd name="connsiteY0" fmla="*/ 0 h 332656"/>
                  <a:gd name="connsiteX1" fmla="*/ 7617296 w 7905328"/>
                  <a:gd name="connsiteY1" fmla="*/ 0 h 332656"/>
                  <a:gd name="connsiteX2" fmla="*/ 7833320 w 7905328"/>
                  <a:gd name="connsiteY2" fmla="*/ 144016 h 332656"/>
                  <a:gd name="connsiteX3" fmla="*/ 7905328 w 7905328"/>
                  <a:gd name="connsiteY3" fmla="*/ 332656 h 332656"/>
                  <a:gd name="connsiteX4" fmla="*/ 7617296 w 7905328"/>
                  <a:gd name="connsiteY4" fmla="*/ 332656 h 332656"/>
                  <a:gd name="connsiteX5" fmla="*/ 0 w 7905328"/>
                  <a:gd name="connsiteY5" fmla="*/ 332656 h 332656"/>
                  <a:gd name="connsiteX6" fmla="*/ 0 w 7905328"/>
                  <a:gd name="connsiteY6" fmla="*/ 0 h 332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05328" h="332656">
                    <a:moveTo>
                      <a:pt x="0" y="0"/>
                    </a:moveTo>
                    <a:lnTo>
                      <a:pt x="7617296" y="0"/>
                    </a:lnTo>
                    <a:cubicBezTo>
                      <a:pt x="7661409" y="0"/>
                      <a:pt x="7785315" y="88573"/>
                      <a:pt x="7833320" y="144016"/>
                    </a:cubicBezTo>
                    <a:cubicBezTo>
                      <a:pt x="7881325" y="199459"/>
                      <a:pt x="7905328" y="288543"/>
                      <a:pt x="7905328" y="332656"/>
                    </a:cubicBezTo>
                    <a:lnTo>
                      <a:pt x="7617296" y="332656"/>
                    </a:lnTo>
                    <a:lnTo>
                      <a:pt x="0" y="33265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300" dirty="0" smtClean="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172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614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1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429B18E-B1CC-4B02-AD2D-261526AA31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4807" y="1986208"/>
            <a:ext cx="8705912" cy="438150"/>
          </a:xfrm>
        </p:spPr>
        <p:txBody>
          <a:bodyPr/>
          <a:lstStyle/>
          <a:p>
            <a:r>
              <a:rPr lang="ko-KR" altLang="en-US" smtClean="0">
                <a:latin typeface="+mn-ea"/>
              </a:rPr>
              <a:t>제안 요청서</a:t>
            </a:r>
            <a:r>
              <a:rPr lang="en-US" altLang="ko-KR" smtClean="0">
                <a:latin typeface="+mn-ea"/>
              </a:rPr>
              <a:t>(RFP)</a:t>
            </a:r>
            <a:endParaRPr lang="ko-KR" altLang="en-US" dirty="0">
              <a:latin typeface="+mn-ea"/>
            </a:endParaRPr>
          </a:p>
        </p:txBody>
      </p:sp>
      <p:sp>
        <p:nvSpPr>
          <p:cNvPr id="9" name="Rectangle 45"/>
          <p:cNvSpPr>
            <a:spLocks noChangeArrowheads="1"/>
          </p:cNvSpPr>
          <p:nvPr/>
        </p:nvSpPr>
        <p:spPr bwMode="auto">
          <a:xfrm>
            <a:off x="1280592" y="2820268"/>
            <a:ext cx="7439216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179388" indent="9525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HyDISK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MyGuard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EOS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신규 서비스 구축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주관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SK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Biz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경영시스템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IT/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서비스구매</a:t>
            </a:r>
            <a:endParaRPr lang="ko-KR" altLang="en-US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담당자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IT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Biz</a:t>
            </a:r>
            <a:r>
              <a:rPr lang="ko-KR" altLang="en-US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경영시스템 고수진 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파트장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sujin.goh@sk.com /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010-3840-8969</a:t>
            </a:r>
            <a:b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	       Biz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경영시스템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송민경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 /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minkyeung.song@sk.com /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010-8496-3898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담당자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IT/</a:t>
            </a:r>
            <a:r>
              <a:rPr lang="ko-KR" altLang="en-US" sz="14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서비스구매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오기택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 / ki.taek.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oh@sk.com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010-4031-0504</a:t>
            </a:r>
            <a:endParaRPr lang="en-US" altLang="ko-KR" sz="1400" b="1" u="sng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Line 29"/>
          <p:cNvSpPr>
            <a:spLocks noChangeShapeType="1"/>
          </p:cNvSpPr>
          <p:nvPr/>
        </p:nvSpPr>
        <p:spPr bwMode="auto">
          <a:xfrm>
            <a:off x="595282" y="2530818"/>
            <a:ext cx="8715436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7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3. </a:t>
            </a:r>
            <a:r>
              <a:rPr lang="ko-KR" altLang="en-US" sz="1800" smtClean="0"/>
              <a:t>제안 안내 </a:t>
            </a:r>
            <a:r>
              <a:rPr lang="en-US" altLang="ko-KR" sz="1800" smtClean="0"/>
              <a:t>(1/3)</a:t>
            </a:r>
            <a:endParaRPr lang="ko-KR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131" y="990592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36000" bIns="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3.3.1 </a:t>
            </a:r>
            <a:r>
              <a:rPr lang="ko-KR" altLang="en-US" sz="1400" b="1" smtClean="0">
                <a:latin typeface="+mn-ea"/>
                <a:ea typeface="+mn-ea"/>
              </a:rPr>
              <a:t>기술 검증 평가 안내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17079" y="1412776"/>
            <a:ext cx="8972425" cy="998529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기술 검증 평가 기간동안 자사 사업장에 방문하여 평가를 위한 솔루션 테스트 환경 셋업 지원 필수</a:t>
            </a:r>
            <a:endParaRPr kumimoji="0" lang="en-US" altLang="ko-KR" sz="1200" b="1" kern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기술 검증 시 중점적으로 평가할 항목은 하기와 같으며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테스트 환경 내에서 아래 항목을 검증할 수 있는 방안 제안 필요</a:t>
            </a:r>
            <a:endParaRPr kumimoji="0" lang="en-US" altLang="ko-KR" sz="1200" b="1" kern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테스트 환경 셋업을 위해 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VM, DB, Storage(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필요 시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)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지원 가능하니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제안서에 필요 상세 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Spec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을 명시하여 제출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준비 가능한 자원이 한정되어 테스트 환경 구축 및 솔루션 기동을 위해 필요한 최소한의 자원만 요청해야 함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51955"/>
              </p:ext>
            </p:extLst>
          </p:nvPr>
        </p:nvGraphicFramePr>
        <p:xfrm>
          <a:off x="491576" y="2492896"/>
          <a:ext cx="8821738" cy="4095477"/>
        </p:xfrm>
        <a:graphic>
          <a:graphicData uri="http://schemas.openxmlformats.org/drawingml/2006/table">
            <a:tbl>
              <a:tblPr/>
              <a:tblGrid>
                <a:gridCol w="2159794">
                  <a:extLst>
                    <a:ext uri="{9D8B030D-6E8A-4147-A177-3AD203B41FA5}">
                      <a16:colId xmlns:a16="http://schemas.microsoft.com/office/drawing/2014/main" val="3421626598"/>
                    </a:ext>
                  </a:extLst>
                </a:gridCol>
                <a:gridCol w="6661944">
                  <a:extLst>
                    <a:ext uri="{9D8B030D-6E8A-4147-A177-3AD203B41FA5}">
                      <a16:colId xmlns:a16="http://schemas.microsoft.com/office/drawing/2014/main" val="784299488"/>
                    </a:ext>
                  </a:extLst>
                </a:gridCol>
              </a:tblGrid>
              <a:tr h="24923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 항목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 상세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29394"/>
                  </a:ext>
                </a:extLst>
              </a:tr>
              <a:tr h="10555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기능적 요구사항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자사에서 사용 중인 운영체제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하드웨어 환경에서의 동작 여부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제안서에 기재된 기능의 실제 동작 여부 및 자사의 요구사항 항목을 얼마나 충족할 수 있는지 평가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평가에서는 문서 활용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업다운로드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편집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오류 발생 시 유실 방지 백업 기능 중점 평가 수행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검증 평가자의 사용자 인터페이스 및 사용성에 대한 평가 피드백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591354"/>
                  </a:ext>
                </a:extLst>
              </a:tr>
              <a:tr h="1297461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 및 효율성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처리 속도와 반응 시간을 측정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Load Test, Stress Test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결과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LCP(Largest Contentful Paint) 2000ms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문서함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Tree,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List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Error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상황 발생 시 솔루션 자체 핸들링 로직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en-US" altLang="ko-KR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 panose="020B0600000101010101" pitchFamily="50" charset="-127"/>
                          <a:cs typeface="+mn-cs"/>
                        </a:rPr>
                        <a:t>EDMS API,</a:t>
                      </a:r>
                      <a:r>
                        <a:rPr kumimoji="0" lang="en-US" altLang="ko-KR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솔루션 자체 각각 상황별 </a:t>
                      </a:r>
                      <a:r>
                        <a:rPr kumimoji="0" lang="en-US" altLang="ko-KR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Error</a:t>
                      </a:r>
                      <a:r>
                        <a:rPr kumimoji="0" lang="ko-KR" altLang="en-US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대응</a:t>
                      </a:r>
                      <a:r>
                        <a:rPr kumimoji="0" lang="en-US" altLang="ko-KR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클라이언트 환경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로컬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PC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리소스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(CPU, MEM)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사용량 측정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9652"/>
                  </a:ext>
                </a:extLst>
              </a:tr>
              <a:tr h="813667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 솔루션 충돌 관리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자사에 보안 및 파일 관련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hooking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로직을 내재한 솔루션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시스템과의 충돌 여부 확인 및 프로젝트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 내 해결 방안 제시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(Window Dialog box,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가상폴더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제어 예외 처리 등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1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굴림" panose="020B0600000101010101" pitchFamily="50" charset="-127"/>
                          <a:cs typeface="+mn-cs"/>
                        </a:rPr>
                        <a:t>DRM, EDR, WPM, DLP, AutoCAD </a:t>
                      </a:r>
                      <a:r>
                        <a:rPr kumimoji="0" lang="ko-KR" alt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709044"/>
                  </a:ext>
                </a:extLst>
              </a:tr>
              <a:tr h="5445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유지보수성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보안 취약점 및 자사 환경 내 이슈 발생 시 개선 및 신규 기능 업데이트 등 문제 해결의 용이성 평가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299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3. </a:t>
            </a:r>
            <a:r>
              <a:rPr lang="ko-KR" altLang="en-US" sz="1800" smtClean="0"/>
              <a:t>제안 안내 </a:t>
            </a:r>
            <a:r>
              <a:rPr lang="en-US" altLang="ko-KR" sz="1800" smtClean="0"/>
              <a:t>(2/3)</a:t>
            </a:r>
            <a:endParaRPr lang="ko-KR" alt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04131" y="990592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36000" bIns="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3.4 </a:t>
            </a:r>
            <a:r>
              <a:rPr lang="ko-KR" altLang="en-US" sz="1400" b="1" smtClean="0">
                <a:latin typeface="+mn-ea"/>
                <a:ea typeface="+mn-ea"/>
              </a:rPr>
              <a:t>제안서</a:t>
            </a:r>
            <a:r>
              <a:rPr lang="en-US" altLang="ko-KR" sz="1400" b="1" smtClean="0">
                <a:latin typeface="+mn-ea"/>
                <a:ea typeface="+mn-ea"/>
              </a:rPr>
              <a:t>/</a:t>
            </a:r>
            <a:r>
              <a:rPr lang="ko-KR" altLang="en-US" sz="1400" b="1" smtClean="0">
                <a:latin typeface="+mn-ea"/>
                <a:ea typeface="+mn-ea"/>
              </a:rPr>
              <a:t>견적서 제출 안내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517079" y="1325923"/>
            <a:ext cx="8972425" cy="2640517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제출 기한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‘25. 04. 09 ~ ‘25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 4. 17(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목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 12:00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까지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제안서 제출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기술 평가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), e-mail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제출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Biz</a:t>
            </a:r>
            <a:r>
              <a:rPr lang="ko-KR" altLang="en-US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경영시스템 송민경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TL(minkyeung.song@sk.com / 010-2657-3429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- IT/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서비스구매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오기택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TL(kitaek.oh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@sk.com 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en-US" altLang="ko-KR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010-2009-8429)</a:t>
            </a:r>
          </a:p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견적서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제출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가격 평가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-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구매 통합정보 시스템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(G-PIS)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로 제출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위 제안서도 등록 필요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- S/W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구매비용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인건비의 합계 금액으로 평가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(H/W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제외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항목별 구분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- </a:t>
            </a:r>
            <a:r>
              <a:rPr kumimoji="0" lang="en-US" altLang="ko-KR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Custmizing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에 필요한 인건비의 경우 개발 상세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Task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별 투입계획을 구체적으로 명시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(Task, 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투입등급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단가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월별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MM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등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- S/W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구매 비용에는 연간 유지보수 비용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명시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※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가격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평가 시 현 유지보수 </a:t>
            </a:r>
            <a:r>
              <a:rPr kumimoji="0" lang="ko-KR" altLang="en-US" sz="1200" b="1" kern="0" dirty="0" err="1">
                <a:solidFill>
                  <a:sysClr val="windowText" lastClr="000000"/>
                </a:solidFill>
                <a:latin typeface="+mn-ea"/>
                <a:ea typeface="+mn-ea"/>
              </a:rPr>
              <a:t>수행사의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시스템 연계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비용 별도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합산 하여 산정</a:t>
            </a: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04131" y="3830370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3.5 </a:t>
            </a:r>
            <a:r>
              <a:rPr lang="ko-KR" altLang="en-US" sz="1400" b="1" smtClean="0">
                <a:latin typeface="+mn-ea"/>
                <a:ea typeface="+mn-ea"/>
              </a:rPr>
              <a:t>제안서 규격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60388" y="4192320"/>
            <a:ext cx="8095486" cy="1086758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non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제안서는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파워포인트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A4(</a:t>
            </a: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가로</a:t>
            </a:r>
            <a:r>
              <a:rPr kumimoji="0" lang="en-US" altLang="ko-KR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) </a:t>
            </a: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규격으로 작성</a:t>
            </a:r>
            <a:endParaRPr kumimoji="0" lang="en-US" altLang="ko-KR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제안 요청서에 포함되지 않은 사항은 별도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유선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/e-Mail)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로 공지하고 요청 예정 </a:t>
            </a:r>
            <a:endParaRPr kumimoji="0" lang="en-US" altLang="ko-KR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제출된 제안서는 변경 불가</a:t>
            </a:r>
            <a:endParaRPr kumimoji="0" lang="en-US" altLang="ko-KR" sz="12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필요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時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참여업체에 추가 보완 자료를 요청할 수 있으며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이에 따라 추가된 자료는 제안서와 동일한 효력을 가짐 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178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3. </a:t>
            </a:r>
            <a:r>
              <a:rPr lang="ko-KR" altLang="en-US" sz="1800" smtClean="0"/>
              <a:t>제안 안내 </a:t>
            </a:r>
            <a:r>
              <a:rPr lang="en-US" altLang="ko-KR" sz="1800" smtClean="0"/>
              <a:t>(3/3)</a:t>
            </a:r>
            <a:endParaRPr lang="ko-KR" alt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04131" y="990592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36000" bIns="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3.6 </a:t>
            </a:r>
            <a:r>
              <a:rPr lang="ko-KR" altLang="en-US" sz="1400" b="1" smtClean="0">
                <a:latin typeface="+mn-ea"/>
                <a:ea typeface="+mn-ea"/>
              </a:rPr>
              <a:t>제안서 제출 안내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529956" y="1412776"/>
            <a:ext cx="8786688" cy="3254531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>
            <a:defPPr>
              <a:defRPr lang="ko-KR"/>
            </a:defPPr>
            <a:lvl1pPr marL="171450" marR="0" lvl="0" indent="-171450" defTabSz="914400" eaLnBrk="1" fontAlgn="auto" latinLnBrk="0" hangingPunct="1">
              <a:lnSpc>
                <a:spcPts val="16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kumimoji="0" sz="1200" b="1" kern="0">
                <a:solidFill>
                  <a:sysClr val="windowText" lastClr="000000"/>
                </a:solidFill>
                <a:latin typeface="+mn-ea"/>
                <a:ea typeface="+mn-ea"/>
              </a:defRPr>
            </a:lvl1pPr>
          </a:lstStyle>
          <a:p>
            <a:pPr>
              <a:lnSpc>
                <a:spcPts val="1500"/>
              </a:lnSpc>
            </a:pPr>
            <a:r>
              <a:rPr lang="ko-KR" altLang="en-US" dirty="0"/>
              <a:t>접수</a:t>
            </a:r>
            <a:r>
              <a:rPr lang="ko-KR" altLang="ko-KR" dirty="0"/>
              <a:t>된 제안서는 일절 반환하지 않으며, 제안과 관련한 </a:t>
            </a:r>
            <a:r>
              <a:rPr lang="ko-KR" altLang="ko-KR" dirty="0" smtClean="0"/>
              <a:t>비용은 </a:t>
            </a:r>
            <a:r>
              <a:rPr lang="ko-KR" altLang="en-US" dirty="0" err="1"/>
              <a:t>제안사</a:t>
            </a:r>
            <a:r>
              <a:rPr lang="ko-KR" altLang="ko-KR" dirty="0" err="1"/>
              <a:t>에서</a:t>
            </a:r>
            <a:r>
              <a:rPr lang="ko-KR" altLang="ko-KR" dirty="0"/>
              <a:t> 부담함</a:t>
            </a:r>
            <a:r>
              <a:rPr lang="en-US" altLang="ko-KR" dirty="0"/>
              <a:t>.</a:t>
            </a:r>
          </a:p>
          <a:p>
            <a:pPr>
              <a:lnSpc>
                <a:spcPts val="1500"/>
              </a:lnSpc>
            </a:pPr>
            <a:r>
              <a:rPr lang="ko-KR" altLang="ko-KR" dirty="0"/>
              <a:t>기한 내</a:t>
            </a:r>
            <a:r>
              <a:rPr lang="ko-KR" altLang="en-US" dirty="0"/>
              <a:t> </a:t>
            </a:r>
            <a:r>
              <a:rPr lang="ko-KR" altLang="ko-KR" dirty="0"/>
              <a:t>제안서로 제출된 내용만이 정상적인 효력을 가</a:t>
            </a:r>
            <a:r>
              <a:rPr lang="ko-KR" altLang="en-US" dirty="0"/>
              <a:t>지며</a:t>
            </a:r>
            <a:r>
              <a:rPr lang="en-US" altLang="ko-KR" dirty="0"/>
              <a:t>, </a:t>
            </a:r>
            <a:r>
              <a:rPr lang="ko-KR" altLang="ko-KR" dirty="0"/>
              <a:t>필요 시 </a:t>
            </a:r>
            <a:r>
              <a:rPr lang="ko-KR" altLang="ko-KR" dirty="0" err="1"/>
              <a:t>제안</a:t>
            </a:r>
            <a:r>
              <a:rPr lang="ko-KR" altLang="en-US" dirty="0" err="1"/>
              <a:t>사</a:t>
            </a:r>
            <a:r>
              <a:rPr lang="ko-KR" altLang="ko-KR" dirty="0" err="1"/>
              <a:t>에</a:t>
            </a:r>
            <a:r>
              <a:rPr lang="ko-KR" altLang="ko-KR" dirty="0"/>
              <a:t> 추가 내용이나 확인 자료를 요청할 </a:t>
            </a:r>
            <a:r>
              <a:rPr lang="en-US" altLang="ko-KR" dirty="0"/>
              <a:t> </a:t>
            </a:r>
            <a:r>
              <a:rPr lang="ko-KR" altLang="ko-KR" dirty="0"/>
              <a:t>수 있으며, </a:t>
            </a:r>
            <a:r>
              <a:rPr lang="ko-KR" altLang="ko-KR" dirty="0" smtClean="0"/>
              <a:t>추가된 </a:t>
            </a:r>
            <a:r>
              <a:rPr lang="ko-KR" altLang="ko-KR" dirty="0"/>
              <a:t>자료는 제안서와 동일한 효력을 가짐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1500"/>
              </a:lnSpc>
            </a:pPr>
            <a:r>
              <a:rPr lang="ko-KR" altLang="ko-KR" dirty="0" smtClean="0"/>
              <a:t>제안</a:t>
            </a:r>
            <a:r>
              <a:rPr lang="ko-KR" altLang="en-US" dirty="0" smtClean="0"/>
              <a:t> </a:t>
            </a:r>
            <a:r>
              <a:rPr lang="ko-KR" altLang="ko-KR" dirty="0"/>
              <a:t>내용과 관련한 저작권, 사용권 또는 특허권 등의 문제</a:t>
            </a:r>
            <a:r>
              <a:rPr lang="ko-KR" altLang="en-US" dirty="0"/>
              <a:t> </a:t>
            </a:r>
            <a:r>
              <a:rPr lang="ko-KR" altLang="ko-KR" dirty="0"/>
              <a:t>발생 시 일체의 책임은 </a:t>
            </a:r>
            <a:r>
              <a:rPr lang="ko-KR" altLang="ko-KR" dirty="0" err="1"/>
              <a:t>제안사에</a:t>
            </a:r>
            <a:r>
              <a:rPr lang="ko-KR" altLang="ko-KR" dirty="0"/>
              <a:t> 있음</a:t>
            </a:r>
            <a:r>
              <a:rPr lang="en-US" altLang="ko-KR" dirty="0" smtClean="0"/>
              <a:t>.</a:t>
            </a:r>
          </a:p>
          <a:p>
            <a:pPr>
              <a:lnSpc>
                <a:spcPts val="1500"/>
              </a:lnSpc>
            </a:pPr>
            <a:r>
              <a:rPr lang="ko-KR" altLang="en-US" dirty="0" smtClean="0"/>
              <a:t>제안서에 제시된 수행 내용은 과제 수행 기간 내 구축 필요함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1500"/>
              </a:lnSpc>
            </a:pPr>
            <a:r>
              <a:rPr lang="ko-KR" altLang="ko-KR" dirty="0" err="1"/>
              <a:t>제안사는</a:t>
            </a:r>
            <a:r>
              <a:rPr lang="ko-KR" altLang="ko-KR" dirty="0"/>
              <a:t> 제안</a:t>
            </a:r>
            <a:r>
              <a:rPr lang="ko-KR" altLang="en-US" dirty="0"/>
              <a:t> </a:t>
            </a:r>
            <a:r>
              <a:rPr lang="ko-KR" altLang="ko-KR" dirty="0"/>
              <a:t>내용의 확인을 위한 추가</a:t>
            </a:r>
            <a:r>
              <a:rPr lang="ko-KR" altLang="en-US" dirty="0"/>
              <a:t> </a:t>
            </a:r>
            <a:r>
              <a:rPr lang="ko-KR" altLang="ko-KR" dirty="0"/>
              <a:t>자료 요청 및 현지 실사에 응해야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ts val="1500"/>
              </a:lnSpc>
            </a:pPr>
            <a:r>
              <a:rPr lang="ko-KR" altLang="en-US" dirty="0"/>
              <a:t>제안서 및 제안서와 관련되어 제출된 모든 문서는 업체의 이익을 보호하기 위해 외부에 공개하지 않는 것을 원칙으로 함</a:t>
            </a:r>
            <a:r>
              <a:rPr lang="en-US" altLang="ko-KR" dirty="0"/>
              <a:t>.</a:t>
            </a:r>
          </a:p>
          <a:p>
            <a:pPr>
              <a:lnSpc>
                <a:spcPts val="1500"/>
              </a:lnSpc>
            </a:pPr>
            <a:r>
              <a:rPr lang="ko-KR" altLang="ko-KR" dirty="0"/>
              <a:t>제안서 제출과 동시</a:t>
            </a:r>
            <a:r>
              <a:rPr lang="ko-KR" altLang="en-US" dirty="0"/>
              <a:t>에</a:t>
            </a:r>
            <a:r>
              <a:rPr lang="ko-KR" altLang="ko-KR" dirty="0"/>
              <a:t>, 향후 본 프로젝트 </a:t>
            </a:r>
            <a:r>
              <a:rPr lang="ko-KR" altLang="en-US" dirty="0" smtClean="0"/>
              <a:t>솔루션</a:t>
            </a:r>
            <a:r>
              <a:rPr lang="ko-KR" altLang="ko-KR" dirty="0" smtClean="0"/>
              <a:t> </a:t>
            </a:r>
            <a:r>
              <a:rPr lang="ko-KR" altLang="ko-KR" dirty="0"/>
              <a:t>선정에 대한 </a:t>
            </a:r>
            <a:r>
              <a:rPr lang="en-US" altLang="ko-KR" dirty="0" smtClean="0"/>
              <a:t>SK </a:t>
            </a:r>
            <a:r>
              <a:rPr lang="en-US" altLang="ko-KR" dirty="0" err="1" smtClean="0"/>
              <a:t>hynix</a:t>
            </a:r>
            <a:r>
              <a:rPr lang="ko-KR" altLang="ko-KR" dirty="0" smtClean="0"/>
              <a:t>의 </a:t>
            </a:r>
            <a:r>
              <a:rPr lang="ko-KR" altLang="ko-KR" dirty="0"/>
              <a:t>최종 결정에 이의를 제기하지 않겠다는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ko-KR" dirty="0" smtClean="0"/>
              <a:t>의사 </a:t>
            </a:r>
            <a:r>
              <a:rPr lang="ko-KR" altLang="ko-KR" dirty="0"/>
              <a:t>표시를</a:t>
            </a:r>
            <a:r>
              <a:rPr lang="ko-KR" altLang="en-US" dirty="0"/>
              <a:t> </a:t>
            </a:r>
            <a:r>
              <a:rPr lang="ko-KR" altLang="ko-KR" dirty="0" smtClean="0"/>
              <a:t>한 </a:t>
            </a:r>
            <a:r>
              <a:rPr lang="ko-KR" altLang="ko-KR" dirty="0"/>
              <a:t>것으로 간주함.</a:t>
            </a:r>
            <a:endParaRPr lang="en-US" altLang="ko-KR" dirty="0"/>
          </a:p>
          <a:p>
            <a:pPr>
              <a:lnSpc>
                <a:spcPts val="1500"/>
              </a:lnSpc>
            </a:pPr>
            <a:r>
              <a:rPr lang="ko-KR" altLang="ko-KR" dirty="0"/>
              <a:t>제안된 내용이 사실과 다르거나 허위로 판명될 경우, 이로 인해 발생되는 모든 민형사상 책임은 제안서를 </a:t>
            </a:r>
            <a:r>
              <a:rPr lang="ko-KR" altLang="ko-KR" dirty="0" smtClean="0"/>
              <a:t>제출한 </a:t>
            </a:r>
            <a:r>
              <a:rPr lang="ko-KR" altLang="ko-KR" dirty="0"/>
              <a:t>업체에 있으며 </a:t>
            </a:r>
            <a:r>
              <a:rPr lang="ko-KR" altLang="ko-KR" dirty="0" smtClean="0"/>
              <a:t>이에 </a:t>
            </a:r>
            <a:r>
              <a:rPr lang="ko-KR" altLang="ko-KR" dirty="0"/>
              <a:t>따른 모든 행위를 무효로 함.</a:t>
            </a:r>
            <a:endParaRPr lang="en-US" altLang="ko-KR" dirty="0"/>
          </a:p>
          <a:p>
            <a:pPr>
              <a:lnSpc>
                <a:spcPts val="15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제안요청서에 대한 질의는 해당 기간 내 메일로 제출하고</a:t>
            </a:r>
            <a:r>
              <a:rPr lang="en-US" altLang="ko-KR" dirty="0" smtClean="0">
                <a:solidFill>
                  <a:srgbClr val="000000"/>
                </a:solidFill>
              </a:rPr>
              <a:t>, </a:t>
            </a:r>
            <a:r>
              <a:rPr lang="ko-KR" altLang="en-US" dirty="0" err="1" smtClean="0">
                <a:solidFill>
                  <a:srgbClr val="000000"/>
                </a:solidFill>
              </a:rPr>
              <a:t>질의답변은</a:t>
            </a:r>
            <a:r>
              <a:rPr lang="ko-KR" altLang="en-US" dirty="0" smtClean="0">
                <a:solidFill>
                  <a:srgbClr val="000000"/>
                </a:solidFill>
              </a:rPr>
              <a:t> 제안요청서와 동일한 효력을 갖음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ts val="1500"/>
              </a:lnSpc>
            </a:pPr>
            <a:r>
              <a:rPr lang="ko-KR" altLang="en-US" dirty="0" smtClean="0">
                <a:solidFill>
                  <a:srgbClr val="000000"/>
                </a:solidFill>
              </a:rPr>
              <a:t>본 </a:t>
            </a:r>
            <a:r>
              <a:rPr lang="ko-KR" altLang="en-US" dirty="0">
                <a:solidFill>
                  <a:srgbClr val="000000"/>
                </a:solidFill>
              </a:rPr>
              <a:t>제안을 통해 수행된 프로젝트 결과로 생성된 모든 산출물의 소유는 </a:t>
            </a:r>
            <a:r>
              <a:rPr lang="en-US" altLang="ko-KR" dirty="0" err="1" smtClean="0">
                <a:solidFill>
                  <a:srgbClr val="000000"/>
                </a:solidFill>
              </a:rPr>
              <a:t>Skhynix</a:t>
            </a:r>
            <a:r>
              <a:rPr lang="ko-KR" altLang="en-US" dirty="0" smtClean="0">
                <a:solidFill>
                  <a:srgbClr val="000000"/>
                </a:solidFill>
              </a:rPr>
              <a:t>에 있음</a:t>
            </a:r>
            <a:r>
              <a:rPr lang="en-US" altLang="ko-KR" dirty="0" smtClean="0">
                <a:solidFill>
                  <a:srgbClr val="000000"/>
                </a:solidFill>
              </a:rPr>
              <a:t>.</a:t>
            </a:r>
            <a:endParaRPr lang="en-US" altLang="ko-KR" dirty="0" smtClean="0"/>
          </a:p>
          <a:p>
            <a:pPr>
              <a:lnSpc>
                <a:spcPts val="1500"/>
              </a:lnSpc>
            </a:pPr>
            <a:r>
              <a:rPr lang="ko-KR" altLang="en-US" dirty="0" smtClean="0"/>
              <a:t>본 제안요청서의 요구사항을 모두 제안서 및 비용에 포함해야 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59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별첨</a:t>
            </a:r>
            <a:r>
              <a:rPr lang="en-US" altLang="ko-KR" dirty="0" smtClean="0"/>
              <a:t>1. </a:t>
            </a:r>
            <a:r>
              <a:rPr kumimoji="1" lang="ko-KR" altLang="en-US" dirty="0" smtClean="0"/>
              <a:t>제안서 목차 및 내용</a:t>
            </a:r>
            <a:endParaRPr lang="ko-KR" altLang="en-US" dirty="0"/>
          </a:p>
        </p:txBody>
      </p:sp>
      <p:graphicFrame>
        <p:nvGraphicFramePr>
          <p:cNvPr id="4" name="Group 8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16859"/>
              </p:ext>
            </p:extLst>
          </p:nvPr>
        </p:nvGraphicFramePr>
        <p:xfrm>
          <a:off x="431800" y="976313"/>
          <a:ext cx="9058275" cy="5270500"/>
        </p:xfrm>
        <a:graphic>
          <a:graphicData uri="http://schemas.openxmlformats.org/drawingml/2006/table">
            <a:tbl>
              <a:tblPr/>
              <a:tblGrid>
                <a:gridCol w="344488">
                  <a:extLst>
                    <a:ext uri="{9D8B030D-6E8A-4147-A177-3AD203B41FA5}">
                      <a16:colId xmlns:a16="http://schemas.microsoft.com/office/drawing/2014/main" val="1606932486"/>
                    </a:ext>
                  </a:extLst>
                </a:gridCol>
                <a:gridCol w="193675">
                  <a:extLst>
                    <a:ext uri="{9D8B030D-6E8A-4147-A177-3AD203B41FA5}">
                      <a16:colId xmlns:a16="http://schemas.microsoft.com/office/drawing/2014/main" val="284703262"/>
                    </a:ext>
                  </a:extLst>
                </a:gridCol>
                <a:gridCol w="2471737">
                  <a:extLst>
                    <a:ext uri="{9D8B030D-6E8A-4147-A177-3AD203B41FA5}">
                      <a16:colId xmlns:a16="http://schemas.microsoft.com/office/drawing/2014/main" val="3752576789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2356987971"/>
                    </a:ext>
                  </a:extLst>
                </a:gridCol>
              </a:tblGrid>
              <a:tr h="263525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 항목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 방법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36174"/>
                  </a:ext>
                </a:extLst>
              </a:tr>
              <a:tr h="263525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I. 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제안업체 일반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127306"/>
                  </a:ext>
                </a:extLst>
              </a:tr>
              <a:tr h="263525">
                <a:tc row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marL="533400" indent="-53340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일반현황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제안사의 경영 실적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828946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 및 인원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제안사의 조직 및 인원현황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677126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주요사업 내용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사업내용을 분야별로 구분하여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906061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주요사업 실적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프로젝트와 관련이 있는 주요사업 실적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48699"/>
                  </a:ext>
                </a:extLst>
              </a:tr>
              <a:tr h="263525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II. 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제안요청 이해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79235"/>
                  </a:ext>
                </a:extLst>
              </a:tr>
              <a:tr h="263525">
                <a:tc row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프로젝트의 의의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제안요청을 이해하고 목적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전제조건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제안의 특징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장점을 요약하여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06413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추진전략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제시하는 프로젝트 수행 전략을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212899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기대효과 분석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본 프로젝트를 통해 얻을 수 있는 효과를 분석하여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1377"/>
                  </a:ext>
                </a:extLst>
              </a:tr>
              <a:tr h="263525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III.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구축 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제안요청 내용을 구현하기 위한  최적 안 을 제시하고 특성을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510124"/>
                  </a:ext>
                </a:extLst>
              </a:tr>
              <a:tr h="263525">
                <a:tc rowSpan="9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요구사항에 대한 구현 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요구사항에 대한 시스템 구축 방안을 자유롭게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783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하드웨어 및 네트워크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506394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구성도 및 내역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요구사항을 만족하는 목표시스템의 구성도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구성체계를 제시하고 설치 및 구성절차를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15665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 방안 및 절차 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93177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확장 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기존시스템 또는 타 시스템과 연계 및 향후 확장방안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75752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응용 소프트웨어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990873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응용 소프트웨어 구성도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S/W,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아키텍처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S/W, DB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포함한 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S/W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전체적인 구성도를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668112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 방안 및 절차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제안요청 내용 구현을 위한 최적의 방안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05719"/>
                  </a:ext>
                </a:extLst>
              </a:tr>
              <a:tr h="2635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시스템간 상관관계도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각 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Module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간 연계관계를 도식화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47559"/>
                  </a:ext>
                </a:extLst>
              </a:tr>
            </a:tbl>
          </a:graphicData>
        </a:graphic>
      </p:graphicFrame>
      <p:sp>
        <p:nvSpPr>
          <p:cNvPr id="5" name="모서리가 둥근 직사각형 6"/>
          <p:cNvSpPr>
            <a:spLocks noChangeArrowheads="1"/>
          </p:cNvSpPr>
          <p:nvPr/>
        </p:nvSpPr>
        <p:spPr bwMode="auto">
          <a:xfrm>
            <a:off x="2309813" y="3068960"/>
            <a:ext cx="5286375" cy="51244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latinLnBrk="1" hangingPunct="1">
              <a:lnSpc>
                <a:spcPct val="120000"/>
              </a:lnSpc>
            </a:pPr>
            <a:r>
              <a:rPr kumimoji="1" lang="ko-KR" altLang="en-US" b="1">
                <a:latin typeface="+mn-ea"/>
                <a:ea typeface="+mn-ea"/>
              </a:rPr>
              <a:t>아래의 내용을 참조하여 작성하되</a:t>
            </a:r>
            <a:r>
              <a:rPr kumimoji="1" lang="en-US" altLang="ko-KR" b="1">
                <a:latin typeface="+mn-ea"/>
                <a:ea typeface="+mn-ea"/>
              </a:rPr>
              <a:t>, </a:t>
            </a:r>
            <a:r>
              <a:rPr kumimoji="1" lang="ko-KR" altLang="en-US" b="1">
                <a:latin typeface="+mn-ea"/>
                <a:ea typeface="+mn-ea"/>
              </a:rPr>
              <a:t>해당 항목 중 불필요한 부분은 제외하고 작성</a:t>
            </a:r>
          </a:p>
        </p:txBody>
      </p:sp>
    </p:spTree>
    <p:extLst>
      <p:ext uri="{BB962C8B-B14F-4D97-AF65-F5344CB8AC3E}">
        <p14:creationId xmlns:p14="http://schemas.microsoft.com/office/powerpoint/2010/main" val="266173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별첨</a:t>
            </a:r>
            <a:r>
              <a:rPr lang="en-US" altLang="ko-KR" smtClean="0"/>
              <a:t>1. </a:t>
            </a:r>
            <a:r>
              <a:rPr kumimoji="1" lang="ko-KR" altLang="en-US" smtClean="0"/>
              <a:t>제안서 목차 및 내용</a:t>
            </a:r>
            <a:endParaRPr lang="ko-KR" altLang="en-US"/>
          </a:p>
        </p:txBody>
      </p:sp>
      <p:graphicFrame>
        <p:nvGraphicFramePr>
          <p:cNvPr id="5" name="Group 14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25347"/>
              </p:ext>
            </p:extLst>
          </p:nvPr>
        </p:nvGraphicFramePr>
        <p:xfrm>
          <a:off x="431800" y="981075"/>
          <a:ext cx="9058275" cy="5343536"/>
        </p:xfrm>
        <a:graphic>
          <a:graphicData uri="http://schemas.openxmlformats.org/drawingml/2006/table">
            <a:tbl>
              <a:tblPr/>
              <a:tblGrid>
                <a:gridCol w="357188">
                  <a:extLst>
                    <a:ext uri="{9D8B030D-6E8A-4147-A177-3AD203B41FA5}">
                      <a16:colId xmlns:a16="http://schemas.microsoft.com/office/drawing/2014/main" val="2154788747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3626703460"/>
                    </a:ext>
                  </a:extLst>
                </a:gridCol>
                <a:gridCol w="2389187">
                  <a:extLst>
                    <a:ext uri="{9D8B030D-6E8A-4147-A177-3AD203B41FA5}">
                      <a16:colId xmlns:a16="http://schemas.microsoft.com/office/drawing/2014/main" val="2742509031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3912932125"/>
                    </a:ext>
                  </a:extLst>
                </a:gridCol>
              </a:tblGrid>
              <a:tr h="242888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 항목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작성 방법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52474"/>
                  </a:ext>
                </a:extLst>
              </a:tr>
              <a:tr h="242888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III.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구축방안 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계속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148531"/>
                  </a:ext>
                </a:extLst>
              </a:tr>
              <a:tr h="242888">
                <a:tc rowSpan="4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시스템표준화 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H/W,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S/W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 표준화 대상에 대한 방안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755844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보안 및 장애 대책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N/W, DB, S/W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등의 보안을 위한 구현 방안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267349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 시험 및 설치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시험 및 설치 방안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484921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 방법론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개발방법론 적용 및 개발도구 활용 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155505"/>
                  </a:ext>
                </a:extLst>
              </a:tr>
              <a:tr h="242888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IV.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관리부문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66514"/>
                  </a:ext>
                </a:extLst>
              </a:tr>
              <a:tr h="242888">
                <a:tc rowSpan="9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추진 체계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024597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 및 업무분장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수행조직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개발인력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업무분장에 대해 상세히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297311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수행전략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원활한 프로젝트 수행을 위한 전략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864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작업 계획서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추진일정을 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Pert Chart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형식으로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393582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품질보증 계획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제품의 품질 보증 조직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방법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절차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503357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산출물 관리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진행에서 생산되는 산출물 관리 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180910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통제 및 리스크 관리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154191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통제방안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산업보안을 위한 시스템 및 인력 통제 방안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573742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리스크 대처 방안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계획대로 수행되지 못했을 경우 리스크 관리 방법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절차를 구체적으로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4679431"/>
                  </a:ext>
                </a:extLst>
              </a:tr>
              <a:tr h="242888">
                <a:tc gridSpan="3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지원 부문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89952"/>
                  </a:ext>
                </a:extLst>
              </a:tr>
              <a:tr h="242888">
                <a:tc rowSpan="5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개발환경 구축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개발환경 구축에 대한 계획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759610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교육훈련 계획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교육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 교육 등의 내용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기간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등을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60912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 계획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장애처리절차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유지보수체계 등 종합적인 방안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527010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이전 계획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원활한 시스템 운영을 위한 기술이전 계획을 분야별로 제시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393807"/>
                  </a:ext>
                </a:extLst>
              </a:tr>
              <a:tr h="242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 지원 사항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 필요한 사항 기술</a:t>
                      </a:r>
                    </a:p>
                  </a:txBody>
                  <a:tcPr marL="36002" marR="36002" marT="0" marB="0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44948"/>
                  </a:ext>
                </a:extLst>
              </a:tr>
            </a:tbl>
          </a:graphicData>
        </a:graphic>
      </p:graphicFrame>
      <p:sp>
        <p:nvSpPr>
          <p:cNvPr id="6" name="모서리가 둥근 직사각형 6"/>
          <p:cNvSpPr>
            <a:spLocks noChangeArrowheads="1"/>
          </p:cNvSpPr>
          <p:nvPr/>
        </p:nvSpPr>
        <p:spPr bwMode="auto">
          <a:xfrm>
            <a:off x="2309813" y="3068960"/>
            <a:ext cx="5286375" cy="51244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latinLnBrk="1" hangingPunct="1">
              <a:lnSpc>
                <a:spcPct val="120000"/>
              </a:lnSpc>
            </a:pPr>
            <a:r>
              <a:rPr kumimoji="1" lang="ko-KR" altLang="en-US" b="1">
                <a:latin typeface="+mn-ea"/>
                <a:ea typeface="+mn-ea"/>
              </a:rPr>
              <a:t>아래의 내용을 참조하여 작성하되</a:t>
            </a:r>
            <a:r>
              <a:rPr kumimoji="1" lang="en-US" altLang="ko-KR" b="1">
                <a:latin typeface="+mn-ea"/>
                <a:ea typeface="+mn-ea"/>
              </a:rPr>
              <a:t>, </a:t>
            </a:r>
            <a:r>
              <a:rPr kumimoji="1" lang="ko-KR" altLang="en-US" b="1">
                <a:latin typeface="+mn-ea"/>
                <a:ea typeface="+mn-ea"/>
              </a:rPr>
              <a:t>해당 항목 중 불필요한 부분은 제외하고 작성</a:t>
            </a:r>
          </a:p>
        </p:txBody>
      </p:sp>
    </p:spTree>
    <p:extLst>
      <p:ext uri="{BB962C8B-B14F-4D97-AF65-F5344CB8AC3E}">
        <p14:creationId xmlns:p14="http://schemas.microsoft.com/office/powerpoint/2010/main" val="3398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/>
              <a:t>별첨</a:t>
            </a:r>
            <a:r>
              <a:rPr lang="en-US" altLang="ko-KR" dirty="0" smtClean="0"/>
              <a:t>2. </a:t>
            </a:r>
            <a:r>
              <a:rPr lang="ko-KR" altLang="en-US" dirty="0"/>
              <a:t>소요 예산</a:t>
            </a:r>
          </a:p>
        </p:txBody>
      </p:sp>
      <p:sp>
        <p:nvSpPr>
          <p:cNvPr id="7" name="모서리가 둥근 직사각형 5"/>
          <p:cNvSpPr>
            <a:spLocks noChangeArrowheads="1"/>
          </p:cNvSpPr>
          <p:nvPr/>
        </p:nvSpPr>
        <p:spPr bwMode="auto">
          <a:xfrm>
            <a:off x="1136576" y="4109872"/>
            <a:ext cx="7013870" cy="10473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525" algn="ctr">
            <a:solidFill>
              <a:srgbClr val="FFC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최종</a:t>
            </a:r>
            <a:r>
              <a:rPr lang="ko-KR" altLang="en-US" sz="1200" b="1" dirty="0" smtClean="0"/>
              <a:t> 견적은 당사 </a:t>
            </a:r>
            <a:r>
              <a:rPr lang="ko-KR" altLang="en-US" sz="1200" b="1" dirty="0" err="1" smtClean="0"/>
              <a:t>구매시스템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GPIS</a:t>
            </a:r>
            <a:r>
              <a:rPr lang="ko-KR" altLang="en-US" sz="1200" b="1" dirty="0" smtClean="0"/>
              <a:t>를 통해 제출</a:t>
            </a:r>
            <a:endParaRPr lang="en-US" altLang="ko-KR" sz="1200" b="1" dirty="0" smtClean="0"/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본 </a:t>
            </a:r>
            <a:r>
              <a:rPr lang="ko-KR" altLang="en-US" sz="1200" b="1" dirty="0" err="1" smtClean="0"/>
              <a:t>장표의</a:t>
            </a:r>
            <a:r>
              <a:rPr lang="ko-KR" altLang="en-US" sz="1200" b="1" dirty="0" smtClean="0"/>
              <a:t> </a:t>
            </a:r>
            <a:r>
              <a:rPr lang="ko-KR" altLang="en-US" sz="1200" b="1" dirty="0"/>
              <a:t>항목은 필수 포함하며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필요 時 항목 추가하여 구성 가능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b="1" dirty="0" smtClean="0"/>
              <a:t>내용만 </a:t>
            </a:r>
            <a:r>
              <a:rPr lang="ko-KR" altLang="en-US" sz="1200" b="1" dirty="0"/>
              <a:t>포함되어 있으면 되며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양식은 각 </a:t>
            </a:r>
            <a:r>
              <a:rPr lang="ko-KR" altLang="en-US" sz="1200" b="1" dirty="0" err="1"/>
              <a:t>제안사</a:t>
            </a:r>
            <a:r>
              <a:rPr lang="ko-KR" altLang="en-US" sz="1200" b="1" dirty="0"/>
              <a:t> 양식 활용 </a:t>
            </a:r>
            <a:r>
              <a:rPr lang="ko-KR" altLang="en-US" sz="1200" b="1" dirty="0" smtClean="0"/>
              <a:t>가능</a:t>
            </a:r>
            <a:endParaRPr lang="en-US" altLang="ko-KR" sz="1200" b="1" dirty="0" smtClean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36388"/>
              </p:ext>
            </p:extLst>
          </p:nvPr>
        </p:nvGraphicFramePr>
        <p:xfrm>
          <a:off x="195383" y="1268760"/>
          <a:ext cx="9382230" cy="2300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209">
                  <a:extLst>
                    <a:ext uri="{9D8B030D-6E8A-4147-A177-3AD203B41FA5}">
                      <a16:colId xmlns:a16="http://schemas.microsoft.com/office/drawing/2014/main" val="3040347119"/>
                    </a:ext>
                  </a:extLst>
                </a:gridCol>
                <a:gridCol w="816087">
                  <a:extLst>
                    <a:ext uri="{9D8B030D-6E8A-4147-A177-3AD203B41FA5}">
                      <a16:colId xmlns:a16="http://schemas.microsoft.com/office/drawing/2014/main" val="1912608573"/>
                    </a:ext>
                  </a:extLst>
                </a:gridCol>
                <a:gridCol w="1617039">
                  <a:extLst>
                    <a:ext uri="{9D8B030D-6E8A-4147-A177-3AD203B41FA5}">
                      <a16:colId xmlns:a16="http://schemas.microsoft.com/office/drawing/2014/main" val="3602346597"/>
                    </a:ext>
                  </a:extLst>
                </a:gridCol>
                <a:gridCol w="1172779">
                  <a:extLst>
                    <a:ext uri="{9D8B030D-6E8A-4147-A177-3AD203B41FA5}">
                      <a16:colId xmlns:a16="http://schemas.microsoft.com/office/drawing/2014/main" val="4062984506"/>
                    </a:ext>
                  </a:extLst>
                </a:gridCol>
                <a:gridCol w="1172779">
                  <a:extLst>
                    <a:ext uri="{9D8B030D-6E8A-4147-A177-3AD203B41FA5}">
                      <a16:colId xmlns:a16="http://schemas.microsoft.com/office/drawing/2014/main" val="3981885562"/>
                    </a:ext>
                  </a:extLst>
                </a:gridCol>
                <a:gridCol w="1172779">
                  <a:extLst>
                    <a:ext uri="{9D8B030D-6E8A-4147-A177-3AD203B41FA5}">
                      <a16:colId xmlns:a16="http://schemas.microsoft.com/office/drawing/2014/main" val="1901083214"/>
                    </a:ext>
                  </a:extLst>
                </a:gridCol>
                <a:gridCol w="1172779">
                  <a:extLst>
                    <a:ext uri="{9D8B030D-6E8A-4147-A177-3AD203B41FA5}">
                      <a16:colId xmlns:a16="http://schemas.microsoft.com/office/drawing/2014/main" val="3955501671"/>
                    </a:ext>
                  </a:extLst>
                </a:gridCol>
                <a:gridCol w="1172779">
                  <a:extLst>
                    <a:ext uri="{9D8B030D-6E8A-4147-A177-3AD203B41FA5}">
                      <a16:colId xmlns:a16="http://schemas.microsoft.com/office/drawing/2014/main" val="1040545962"/>
                    </a:ext>
                  </a:extLst>
                </a:gridCol>
              </a:tblGrid>
              <a:tr h="25049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수량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(M/M)</a:t>
                      </a:r>
                      <a:endParaRPr lang="ko-KR" altLang="en-US" sz="100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81813"/>
                  </a:ext>
                </a:extLst>
              </a:tr>
              <a:tr h="36000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</a:p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인건비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인건비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57919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3414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7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44429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SW</a:t>
                      </a:r>
                      <a:endParaRPr lang="ko-KR" altLang="en-US" sz="1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496034"/>
                  </a:ext>
                </a:extLst>
              </a:tr>
              <a:tr h="2504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Total </a:t>
                      </a:r>
                      <a:r>
                        <a:rPr lang="en-US" altLang="ko-KR" sz="1000" b="1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(1)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055786"/>
                  </a:ext>
                </a:extLst>
              </a:tr>
            </a:tbl>
          </a:graphicData>
        </a:graphic>
      </p:graphicFrame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95385" y="836712"/>
            <a:ext cx="1194558" cy="2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65113" indent="-173038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92075" indent="0" eaLnBrk="1" latinLnBrk="1" hangingPunct="1">
              <a:lnSpc>
                <a:spcPct val="130000"/>
              </a:lnSpc>
              <a:spcBef>
                <a:spcPts val="600"/>
              </a:spcBef>
            </a:pPr>
            <a:r>
              <a:rPr kumimoji="1" lang="en-US" altLang="ko-KR" sz="1100" b="1" dirty="0" smtClean="0"/>
              <a:t>※ </a:t>
            </a:r>
            <a:r>
              <a:rPr kumimoji="1" lang="ko-KR" altLang="en-US" sz="1100" b="1" dirty="0" smtClean="0"/>
              <a:t>견적서 예시</a:t>
            </a:r>
            <a:endParaRPr kumimoji="1"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413930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7"/>
          <p:cNvSpPr txBox="1">
            <a:spLocks noChangeArrowheads="1"/>
          </p:cNvSpPr>
          <p:nvPr/>
        </p:nvSpPr>
        <p:spPr bwMode="auto">
          <a:xfrm>
            <a:off x="830263" y="1598613"/>
            <a:ext cx="8489950" cy="358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80000"/>
              </a:spcBef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제안 요청서는 </a:t>
            </a:r>
            <a:r>
              <a:rPr lang="en-US" altLang="ko-KR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 </a:t>
            </a:r>
            <a:r>
              <a:rPr lang="en-US" altLang="ko-KR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HyDISK </a:t>
            </a:r>
            <a:r>
              <a:rPr lang="ko-KR" altLang="en-US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탐색기</a:t>
            </a:r>
            <a:r>
              <a:rPr lang="en-US" altLang="ko-KR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(MyGuard) EOS</a:t>
            </a:r>
            <a:r>
              <a:rPr lang="ko-KR" altLang="en-US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신규 시스템 구축</a:t>
            </a:r>
            <a:r>
              <a:rPr lang="en-US" altLang="ko-KR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선정을 위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ko-KR" altLang="en-US" b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목적으로 배포된 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것으로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하이닉스의 대외비를 포함하고 있습니다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80000"/>
              </a:spcBef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문서의 내용 중 전부 또는 일부의 내용이라도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하이닉스의 동의 없이 무단으로  복사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 타인에게 절대 양도할 수 없습니다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80000"/>
              </a:spcBef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문서의 무단 배포로 인해 피해가 발생할 경우 무단 배포로 인한 배상의 책임이 있습니다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80000"/>
              </a:spcBef>
              <a:buFontTx/>
              <a:buNone/>
            </a:pPr>
            <a:r>
              <a:rPr lang="ko-KR" alt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문서는 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하이닉스에 의해 작성되었으며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SK</a:t>
            </a:r>
            <a:r>
              <a:rPr lang="ko-KR" altLang="en-US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하이닉스는 본 문서에 관련된 모든 권한을 갖고 있습니다</a:t>
            </a:r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80000"/>
              </a:spcBef>
              <a:buFontTx/>
              <a:buNone/>
            </a:pPr>
            <a:endParaRPr lang="en-US" altLang="ko-KR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58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611240" y="2153564"/>
            <a:ext cx="4686300" cy="423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  <a:miter lim="800000"/>
            <a:headEnd/>
            <a:tailEnd/>
          </a:ln>
          <a:effectLst>
            <a:softEdge rad="12700"/>
          </a:effectLst>
        </p:spPr>
        <p:txBody>
          <a:bodyPr wrap="none" anchor="ctr"/>
          <a:lstStyle/>
          <a:p>
            <a:pPr marL="457200" indent="-457200" algn="ctr" eaLnBrk="0" latinLnBrk="0" hangingPunct="0">
              <a:lnSpc>
                <a:spcPct val="110000"/>
              </a:lnSpc>
              <a:spcBef>
                <a:spcPct val="50000"/>
              </a:spcBef>
              <a:buFontTx/>
              <a:buNone/>
              <a:defRPr/>
            </a:pPr>
            <a:r>
              <a:rPr lang="ko-KR" altLang="en-US" sz="2400" b="1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목    차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691032" y="2930689"/>
            <a:ext cx="5934376" cy="212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kumimoji="1" sz="16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kumimoji="0"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  <a:endParaRPr kumimoji="0"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kumimoji="0"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</a:t>
            </a:r>
            <a:r>
              <a:rPr kumimoji="0" lang="en-US" altLang="ko-KR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 내용</a:t>
            </a:r>
            <a:endParaRPr kumimoji="0" lang="en-US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50000"/>
              </a:spcBef>
              <a:buFont typeface="Wingdings" panose="05000000000000000000" pitchFamily="2" charset="2"/>
              <a:buAutoNum type="arabicPeriod"/>
            </a:pPr>
            <a:r>
              <a:rPr kumimoji="0" lang="ko-KR" altLang="en-US" sz="18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안내</a:t>
            </a:r>
            <a:endParaRPr kumimoji="0" lang="en-US" altLang="ko-KR" sz="1800" b="1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ct val="50000"/>
              </a:spcBef>
            </a:pPr>
            <a:endParaRPr kumimoji="0" lang="ko-KR" altLang="en-US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0" hangingPunct="1">
              <a:lnSpc>
                <a:spcPct val="110000"/>
              </a:lnSpc>
              <a:spcBef>
                <a:spcPct val="50000"/>
              </a:spcBef>
            </a:pPr>
            <a:r>
              <a:rPr kumimoji="0"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별첨 </a:t>
            </a:r>
            <a:r>
              <a:rPr kumimoji="0"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 </a:t>
            </a:r>
            <a:r>
              <a:rPr kumimoji="0"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소요 예산 </a:t>
            </a:r>
            <a:r>
              <a:rPr kumimoji="0"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(G-PIS </a:t>
            </a:r>
            <a:r>
              <a:rPr kumimoji="0" lang="ko-KR" altLang="en-US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</a:t>
            </a:r>
            <a:r>
              <a:rPr kumimoji="0" lang="en-US" altLang="ko-KR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9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/>
              <a:t>1. </a:t>
            </a:r>
            <a:r>
              <a:rPr lang="ko-KR" altLang="en-US" sz="1800"/>
              <a:t>프로젝트 개요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560388" y="1176329"/>
            <a:ext cx="4104580" cy="539942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HyDISK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탐색기 솔루션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(MyGuard) EOS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에 따른 신규 서비스 구축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04131" y="806505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tIns="7200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1.1 </a:t>
            </a:r>
            <a:r>
              <a:rPr lang="ko-KR" altLang="en-US" sz="1400" b="1" smtClean="0">
                <a:latin typeface="+mn-ea"/>
                <a:ea typeface="+mn-ea"/>
              </a:rPr>
              <a:t>프로젝트 명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560389" y="2230203"/>
            <a:ext cx="4104580" cy="1960331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24.12.31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서비스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EOS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되어 기술지원 서비스 종료되며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26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년 제품과 관련한 모든 서비스 종료 예정  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25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년 전사 표준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OS Win11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로 업그레이드 예정이나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, MyGuard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는 호환성 보증 불가하여 신규 표준 운영 체제에 설치 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불가</a:t>
            </a:r>
            <a:endParaRPr kumimoji="0" lang="en-US" altLang="ko-KR" sz="1200" b="1" kern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MyGuard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솔루션 개발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운영 부서가 해체되어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24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년 상반기 장애 발생 시 원활한 원인 분석 대응되지 않아 어려움을 겪었으며 서비스의 운영 안정성 확보를 위해 신규 솔루션 대체 시급 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04131" y="1860379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tIns="7200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1.2 </a:t>
            </a:r>
            <a:r>
              <a:rPr lang="ko-KR" altLang="en-US" sz="1400" b="1" smtClean="0">
                <a:latin typeface="+mn-ea"/>
                <a:ea typeface="+mn-ea"/>
              </a:rPr>
              <a:t>추진 배경 및 목적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560388" y="4679492"/>
            <a:ext cx="4104580" cy="1383250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MyGuard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대체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ECM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솔루션 도입을 통한 자사 환경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Customizing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및 서비스 구축 추진 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자사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OS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환경 내 보안솔루션과의 충돌 이슈 최적화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로그인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인증 관련 보안취약점 제거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현재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Registry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에 로그인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user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기록하는 방식으로 처리 중이나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Agent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전용 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SSO </a:t>
            </a:r>
            <a:r>
              <a:rPr kumimoji="0" lang="ko-KR" altLang="en-US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적용</a:t>
            </a:r>
            <a:r>
              <a:rPr kumimoji="0" lang="en-US" altLang="ko-KR" sz="1200" b="1" ker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04131" y="4309668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tIns="7200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1.3 </a:t>
            </a:r>
            <a:r>
              <a:rPr lang="ko-KR" altLang="en-US" sz="1400" b="1" smtClean="0">
                <a:latin typeface="+mn-ea"/>
                <a:ea typeface="+mn-ea"/>
              </a:rPr>
              <a:t>추진 방안 및 전략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253158" y="1176329"/>
            <a:ext cx="2188420" cy="347582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non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SK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하이닉스 </a:t>
            </a:r>
            <a:r>
              <a:rPr kumimoji="0" lang="en-US" altLang="ko-KR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IT/</a:t>
            </a:r>
            <a:r>
              <a:rPr kumimoji="0" lang="ko-KR" altLang="en-US" sz="1200" b="1" kern="0" smtClean="0">
                <a:solidFill>
                  <a:sysClr val="windowText" lastClr="000000"/>
                </a:solidFill>
                <a:latin typeface="+mn-ea"/>
                <a:ea typeface="+mn-ea"/>
              </a:rPr>
              <a:t>서비스구매</a:t>
            </a:r>
            <a:endParaRPr kumimoji="0" lang="ko-KR" altLang="en-US" sz="1200" b="1" ker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196901" y="806505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tIns="7200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1.4 </a:t>
            </a:r>
            <a:r>
              <a:rPr lang="ko-KR" altLang="en-US" sz="1400" b="1" smtClean="0">
                <a:latin typeface="+mn-ea"/>
                <a:ea typeface="+mn-ea"/>
              </a:rPr>
              <a:t>주관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5253158" y="2088136"/>
            <a:ext cx="4104580" cy="1597988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신규 솔루션 도입을 통한 서비스 지속 운영 가능 및 성능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품질 향상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호환성 확보를 통한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Window11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등 신규 운영체제 및 소프트웨어 지원 가능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기술 지원 서비스를 통한 시스템 운영 안정성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확보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신규 기능 추가와 최신 시장 요구에 부합한 다양한 기능 제공을 통한 사용자 경험 개선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196901" y="1718312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tIns="7200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1.5 </a:t>
            </a:r>
            <a:r>
              <a:rPr lang="ko-KR" altLang="en-US" sz="1400" b="1" smtClean="0">
                <a:latin typeface="+mn-ea"/>
                <a:ea typeface="+mn-ea"/>
              </a:rPr>
              <a:t>기대 효과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5287030" y="4204180"/>
            <a:ext cx="4406976" cy="1264756"/>
          </a:xfrm>
          <a:prstGeom prst="rect">
            <a:avLst/>
          </a:prstGeom>
          <a:noFill/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non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설명회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‘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25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 03. 24 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월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PoC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및 검증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‘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25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 03. 25 ~ 4. 15 (3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주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최종 제안서 및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견적서 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제출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‘25. 04. 09 ~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‘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25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</a:rPr>
              <a:t>.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</a:rPr>
              <a:t>4 .17 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목</a:t>
            </a: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PoC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결과 및 최종 설명회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: ‘25. 04. 18 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금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우선협상자 선정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: ‘25. 4. 22 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목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5196901" y="3902502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tIns="72000" anchor="ctr"/>
          <a:lstStyle/>
          <a:p>
            <a:pPr>
              <a:lnSpc>
                <a:spcPct val="90000"/>
              </a:lnSpc>
            </a:pPr>
            <a:r>
              <a:rPr lang="en-US" altLang="ko-KR" sz="1400" b="1" dirty="0" smtClean="0">
                <a:latin typeface="+mn-ea"/>
                <a:ea typeface="+mn-ea"/>
              </a:rPr>
              <a:t>1.6 </a:t>
            </a:r>
            <a:r>
              <a:rPr lang="ko-KR" altLang="en-US" sz="1400" b="1" dirty="0" smtClean="0">
                <a:latin typeface="+mn-ea"/>
                <a:ea typeface="+mn-ea"/>
              </a:rPr>
              <a:t>주요 일정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57056" y="5452310"/>
            <a:ext cx="4953000" cy="117724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Cf. 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개발 일정</a:t>
            </a:r>
            <a:endParaRPr kumimoji="0" lang="en-US" altLang="ko-KR" sz="1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시스템 개발</a:t>
            </a: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: 2025. 4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월</a:t>
            </a: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~ 2025. 10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월</a:t>
            </a:r>
            <a:endParaRPr kumimoji="0" lang="en-US" altLang="ko-KR" sz="1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시스템 오픈 </a:t>
            </a: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: 2025. 10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월</a:t>
            </a:r>
            <a:endParaRPr kumimoji="0" lang="en-US" altLang="ko-KR" sz="1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indent="-171450"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시스템 안정화</a:t>
            </a: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: 2025. 10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월 </a:t>
            </a: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~ 2025.11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월</a:t>
            </a:r>
            <a:endParaRPr kumimoji="0" lang="en-US" altLang="ko-KR" sz="10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fontAlgn="auto" latinLnBrk="0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※ </a:t>
            </a:r>
            <a:r>
              <a:rPr kumimoji="0" lang="ko-KR" altLang="en-US" sz="10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상세 일정은 상황에 따라 일부 변경 될 수 있음</a:t>
            </a:r>
          </a:p>
        </p:txBody>
      </p:sp>
    </p:spTree>
    <p:extLst>
      <p:ext uri="{BB962C8B-B14F-4D97-AF65-F5344CB8AC3E}">
        <p14:creationId xmlns:p14="http://schemas.microsoft.com/office/powerpoint/2010/main" val="222980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2. </a:t>
            </a:r>
            <a:r>
              <a:rPr lang="ko-KR" altLang="en-US" sz="1800" smtClean="0"/>
              <a:t>제안 요청 내용</a:t>
            </a:r>
            <a:r>
              <a:rPr lang="en-US" altLang="ko-KR" sz="1800" smtClean="0"/>
              <a:t>(1/3)</a:t>
            </a:r>
            <a:endParaRPr lang="ko-KR" alt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04131" y="985256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2.1 </a:t>
            </a:r>
            <a:r>
              <a:rPr lang="ko-KR" altLang="en-US" sz="1400" b="1" smtClean="0">
                <a:latin typeface="+mn-ea"/>
                <a:ea typeface="+mn-ea"/>
              </a:rPr>
              <a:t>제안 요청 배경 설명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737200" y="2010867"/>
            <a:ext cx="138747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</a:pPr>
            <a:r>
              <a:rPr lang="ko-KR" altLang="en-US" sz="1400" b="1" u="sng">
                <a:latin typeface="+mn-ea"/>
                <a:ea typeface="+mn-ea"/>
              </a:rPr>
              <a:t>현황 및 문제점</a:t>
            </a: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7009287" y="2010867"/>
            <a:ext cx="965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 eaLnBrk="1" hangingPunct="1">
              <a:lnSpc>
                <a:spcPct val="105000"/>
              </a:lnSpc>
              <a:spcBef>
                <a:spcPct val="50000"/>
              </a:spcBef>
            </a:pPr>
            <a:r>
              <a:rPr lang="ko-KR" altLang="en-US" sz="1400" b="1" u="sng">
                <a:latin typeface="+mn-ea"/>
                <a:ea typeface="+mn-ea"/>
              </a:rPr>
              <a:t>추진 내용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88A149-564F-2758-8BF5-682DD08FA449}"/>
              </a:ext>
            </a:extLst>
          </p:cNvPr>
          <p:cNvSpPr/>
          <p:nvPr/>
        </p:nvSpPr>
        <p:spPr>
          <a:xfrm>
            <a:off x="535462" y="2555379"/>
            <a:ext cx="3760788" cy="3055938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HyDISK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탐색기 솔루션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EOD/EOS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로 인한 서비스 기술 지원 종료되어 장애 등 긴급 상황 및 시스템 이슈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/>
            </a:r>
            <a:b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</a:br>
            <a:r>
              <a:rPr lang="ko-KR" altLang="en-US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대응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불가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25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년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Upgrade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될 전사 표준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OS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버전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(Win11)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지원 </a:t>
            </a:r>
            <a: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</a:br>
            <a:r>
              <a:rPr lang="ko-KR" altLang="en-US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불가하여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전사 구성원이 업무 효율성 목적으로 사용 중인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HyDISK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탐색기 영역 서비스 불가함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기술 지원 및 신규 보안 패치 적용 종료되어 보안 </a:t>
            </a:r>
            <a: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</a:br>
            <a:r>
              <a:rPr lang="ko-KR" altLang="en-US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취약점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점검 시 확인되는 취약점 개선 불가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신규 기능 개발 미지원에 따른 구성원 요구사항 및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VoC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반영 불가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C88A149-564F-2758-8BF5-682DD08FA449}"/>
              </a:ext>
            </a:extLst>
          </p:cNvPr>
          <p:cNvSpPr/>
          <p:nvPr/>
        </p:nvSpPr>
        <p:spPr>
          <a:xfrm>
            <a:off x="5612287" y="2564904"/>
            <a:ext cx="3759200" cy="3055938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ECM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윈도우 탐색기 서비스 솔루션 신규 도입을 통한 전사 시스템 서비스 운영 유지 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비밀문서함 등 자사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Customize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된 보안 관련 특화 </a:t>
            </a:r>
            <a: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</a:br>
            <a:r>
              <a:rPr lang="ko-KR" altLang="en-US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기능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동일하게 구현하여 기존 서비스 유지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DRM, EDR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등 파일 편집 이벤트에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hooking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시도하는 보안 솔루션과의 충돌 이슈 최적화를 통한 사용자 </a:t>
            </a:r>
            <a: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</a:br>
            <a:r>
              <a:rPr lang="ko-KR" altLang="en-US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경험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개선 필수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자사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Agent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용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SSO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연동을 통한 로그인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,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 인증 체계 </a:t>
            </a:r>
            <a: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/>
            </a:r>
            <a:br>
              <a:rPr lang="en-US" altLang="ko-KR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</a:br>
            <a:r>
              <a:rPr lang="ko-KR" altLang="en-US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구축을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통한 보안취약점 개선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Win10/Win11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OS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지원을 통한 전사 </a:t>
            </a:r>
            <a:r>
              <a:rPr lang="en-US" altLang="ko-KR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OA </a:t>
            </a:r>
            <a:r>
              <a:rPr lang="ko-KR" altLang="en-US" sz="110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표준이미지 호환성 </a:t>
            </a:r>
            <a:r>
              <a:rPr lang="ko-KR" altLang="en-US" sz="1100" smtClean="0">
                <a:solidFill>
                  <a:srgbClr val="000000"/>
                </a:solidFill>
                <a:latin typeface="+mn-ea"/>
                <a:cs typeface="맑은 고딕" panose="020B0503020000020004" pitchFamily="50" charset="-127"/>
              </a:rPr>
              <a:t>확보</a:t>
            </a:r>
            <a:endParaRPr lang="en-US" altLang="ko-KR" sz="1100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</p:txBody>
      </p:sp>
      <p:sp>
        <p:nvSpPr>
          <p:cNvPr id="4" name="이등변 삼각형 3"/>
          <p:cNvSpPr/>
          <p:nvPr/>
        </p:nvSpPr>
        <p:spPr>
          <a:xfrm rot="5400000">
            <a:off x="4126176" y="3933330"/>
            <a:ext cx="1656184" cy="319087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7313" indent="-87313" algn="ctr"/>
            <a:endParaRPr lang="ko-KR" altLang="en-US" sz="110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35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2. </a:t>
            </a:r>
            <a:r>
              <a:rPr lang="ko-KR" altLang="en-US" sz="1800" smtClean="0"/>
              <a:t>제안 요청 내용</a:t>
            </a:r>
            <a:r>
              <a:rPr lang="en-US" altLang="ko-KR" sz="1800" smtClean="0"/>
              <a:t>(1/3) – As-Is/To-Be Architecture</a:t>
            </a:r>
            <a:endParaRPr lang="ko-KR" altLang="en-US" sz="180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189038" y="1214586"/>
            <a:ext cx="3117850" cy="2509838"/>
          </a:xfrm>
          <a:prstGeom prst="roundRect">
            <a:avLst>
              <a:gd name="adj" fmla="val 5473"/>
            </a:avLst>
          </a:pr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>
            <a:lvl1pPr marL="171450" indent="-171450" defTabSz="4572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 defTabSz="4572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 defTabSz="4572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 defTabSz="4572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 defTabSz="4572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936875" y="3943499"/>
            <a:ext cx="3117850" cy="2509837"/>
          </a:xfrm>
          <a:prstGeom prst="roundRect">
            <a:avLst>
              <a:gd name="adj" fmla="val 5473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anchor="ctr"/>
          <a:lstStyle/>
          <a:p>
            <a:pPr marL="171450" indent="-171450" defTabSz="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100" b="1">
              <a:solidFill>
                <a:srgbClr val="000000"/>
              </a:solidFill>
              <a:latin typeface="+mn-ea"/>
              <a:cs typeface="맑은 고딕" panose="020B0503020000020004" pitchFamily="50" charset="-127"/>
            </a:endParaRPr>
          </a:p>
        </p:txBody>
      </p:sp>
      <p:cxnSp>
        <p:nvCxnSpPr>
          <p:cNvPr id="11" name="직선 연결선 7"/>
          <p:cNvCxnSpPr>
            <a:cxnSpLocks/>
          </p:cNvCxnSpPr>
          <p:nvPr/>
        </p:nvCxnSpPr>
        <p:spPr bwMode="auto">
          <a:xfrm flipV="1">
            <a:off x="623888" y="3826024"/>
            <a:ext cx="8593137" cy="0"/>
          </a:xfrm>
          <a:prstGeom prst="line">
            <a:avLst/>
          </a:prstGeom>
          <a:noFill/>
          <a:ln w="444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직선 연결선 8"/>
          <p:cNvCxnSpPr>
            <a:cxnSpLocks/>
          </p:cNvCxnSpPr>
          <p:nvPr/>
        </p:nvCxnSpPr>
        <p:spPr bwMode="auto">
          <a:xfrm flipV="1">
            <a:off x="2089150" y="3398986"/>
            <a:ext cx="0" cy="409575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직선 연결선 9"/>
          <p:cNvCxnSpPr>
            <a:cxnSpLocks/>
          </p:cNvCxnSpPr>
          <p:nvPr/>
        </p:nvCxnSpPr>
        <p:spPr bwMode="auto">
          <a:xfrm>
            <a:off x="7496175" y="4159399"/>
            <a:ext cx="0" cy="112712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586"/>
              </p:ext>
            </p:extLst>
          </p:nvPr>
        </p:nvGraphicFramePr>
        <p:xfrm>
          <a:off x="6883400" y="4087961"/>
          <a:ext cx="1281113" cy="1871665"/>
        </p:xfrm>
        <a:graphic>
          <a:graphicData uri="http://schemas.openxmlformats.org/drawingml/2006/table">
            <a:tbl>
              <a:tblPr/>
              <a:tblGrid>
                <a:gridCol w="1281113">
                  <a:extLst>
                    <a:ext uri="{9D8B030D-6E8A-4147-A177-3AD203B41FA5}">
                      <a16:colId xmlns:a16="http://schemas.microsoft.com/office/drawing/2014/main" val="4212226467"/>
                    </a:ext>
                  </a:extLst>
                </a:gridCol>
              </a:tblGrid>
              <a:tr h="328613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User Client(PC)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59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124059"/>
                  </a:ext>
                </a:extLst>
              </a:tr>
              <a:tr h="379413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New Agent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25864"/>
                  </a:ext>
                </a:extLst>
              </a:tr>
              <a:tr h="404813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윈도우 탐색기</a:t>
                      </a: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&amp;</a:t>
                      </a:r>
                      <a:b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Cross Browser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77424"/>
                  </a:ext>
                </a:extLst>
              </a:tr>
              <a:tr h="379413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HTTP / HTTPS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664561"/>
                  </a:ext>
                </a:extLst>
              </a:tr>
              <a:tr h="379413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Windows 10/11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68351"/>
                  </a:ext>
                </a:extLst>
              </a:tr>
            </a:tbl>
          </a:graphicData>
        </a:graphic>
      </p:graphicFrame>
      <p:cxnSp>
        <p:nvCxnSpPr>
          <p:cNvPr id="21" name="직선 연결선 11"/>
          <p:cNvCxnSpPr>
            <a:cxnSpLocks/>
          </p:cNvCxnSpPr>
          <p:nvPr/>
        </p:nvCxnSpPr>
        <p:spPr bwMode="auto">
          <a:xfrm flipV="1">
            <a:off x="1852613" y="3819674"/>
            <a:ext cx="0" cy="414337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2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52534"/>
              </p:ext>
            </p:extLst>
          </p:nvPr>
        </p:nvGraphicFramePr>
        <p:xfrm>
          <a:off x="1425575" y="1728936"/>
          <a:ext cx="1223963" cy="18621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3913836589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WAS #1~6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59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22259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Windows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4668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IIS, Weblogic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96982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JAVA JDK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91197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16Core/32GB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93551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DC9963C2-8110-7FA6-D917-75484B134D5C}"/>
              </a:ext>
            </a:extLst>
          </p:cNvPr>
          <p:cNvSpPr txBox="1"/>
          <p:nvPr/>
        </p:nvSpPr>
        <p:spPr>
          <a:xfrm>
            <a:off x="1708869" y="1408261"/>
            <a:ext cx="582613" cy="2619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en-US" altLang="ko-KR" sz="1100" b="1">
                <a:solidFill>
                  <a:srgbClr val="000000"/>
                </a:solidFill>
                <a:latin typeface="+mn-ea"/>
                <a:ea typeface="+mn-ea"/>
              </a:rPr>
              <a:t> WAS</a:t>
            </a:r>
            <a:endParaRPr lang="ko-KR" altLang="en-US" sz="11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1AA81D-AF67-A32D-2551-C02792CD2F22}"/>
              </a:ext>
            </a:extLst>
          </p:cNvPr>
          <p:cNvSpPr txBox="1"/>
          <p:nvPr/>
        </p:nvSpPr>
        <p:spPr>
          <a:xfrm>
            <a:off x="2899494" y="1408261"/>
            <a:ext cx="1100138" cy="2619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en-US" altLang="ko-KR" sz="1100" b="1">
                <a:solidFill>
                  <a:srgbClr val="000000"/>
                </a:solidFill>
                <a:latin typeface="+mn-ea"/>
                <a:ea typeface="+mn-ea"/>
              </a:rPr>
              <a:t>Content </a:t>
            </a:r>
            <a:r>
              <a:rPr lang="ko-KR" altLang="en-US" sz="1100" b="1">
                <a:solidFill>
                  <a:srgbClr val="000000"/>
                </a:solidFill>
                <a:latin typeface="+mn-ea"/>
                <a:ea typeface="+mn-ea"/>
              </a:rPr>
              <a:t>서버</a:t>
            </a:r>
          </a:p>
        </p:txBody>
      </p:sp>
      <p:sp>
        <p:nvSpPr>
          <p:cNvPr id="25" name="TextBox 15"/>
          <p:cNvSpPr txBox="1">
            <a:spLocks noChangeArrowheads="1"/>
          </p:cNvSpPr>
          <p:nvPr/>
        </p:nvSpPr>
        <p:spPr bwMode="auto">
          <a:xfrm>
            <a:off x="7176219" y="1427311"/>
            <a:ext cx="162401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r>
              <a:rPr lang="ko-KR" altLang="en-US" sz="1100" b="1">
                <a:solidFill>
                  <a:srgbClr val="000000"/>
                </a:solidFill>
                <a:latin typeface="+mn-ea"/>
                <a:ea typeface="+mn-ea"/>
              </a:rPr>
              <a:t>   신규 솔루션 서버</a:t>
            </a:r>
          </a:p>
        </p:txBody>
      </p:sp>
      <p:cxnSp>
        <p:nvCxnSpPr>
          <p:cNvPr id="26" name="직선 연결선 16"/>
          <p:cNvCxnSpPr>
            <a:cxnSpLocks/>
          </p:cNvCxnSpPr>
          <p:nvPr/>
        </p:nvCxnSpPr>
        <p:spPr bwMode="auto">
          <a:xfrm flipV="1">
            <a:off x="7523163" y="3837136"/>
            <a:ext cx="0" cy="250825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직선 연결선 17"/>
          <p:cNvCxnSpPr>
            <a:cxnSpLocks/>
          </p:cNvCxnSpPr>
          <p:nvPr/>
        </p:nvCxnSpPr>
        <p:spPr bwMode="auto">
          <a:xfrm flipV="1">
            <a:off x="3446463" y="3567261"/>
            <a:ext cx="0" cy="252413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8" name="Group 68">
            <a:extLst>
              <a:ext uri="{FF2B5EF4-FFF2-40B4-BE49-F238E27FC236}">
                <a16:creationId xmlns:a16="http://schemas.microsoft.com/office/drawing/2014/main" id="{6B5030D1-2EC1-7DF5-F7B5-82FC99B7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447279"/>
              </p:ext>
            </p:extLst>
          </p:nvPr>
        </p:nvGraphicFramePr>
        <p:xfrm>
          <a:off x="2811463" y="1728936"/>
          <a:ext cx="1225550" cy="1871661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989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00" spc="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CS </a:t>
                      </a:r>
                      <a:r>
                        <a:rPr lang="en-US" altLang="ko-KR" sz="1000" b="1" kern="100" spc="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</a:t>
                      </a:r>
                      <a:r>
                        <a:rPr lang="en-US" altLang="ko-KR" sz="1000" b="1" kern="100" spc="0" baseline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1~6</a:t>
                      </a:r>
                      <a:endParaRPr lang="en-US" altLang="ko-KR" sz="1000" b="1" kern="100" spc="0" baseline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59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18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Documentum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18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 Client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918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Windows</a:t>
                      </a:r>
                      <a:endParaRPr lang="en-US" altLang="ko-KR" sz="1000" b="0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918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16Core/16GB</a:t>
                      </a:r>
                      <a:endParaRPr lang="en-US" altLang="ko-KR" sz="1000" b="0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" name="TextBox 19"/>
          <p:cNvSpPr txBox="1">
            <a:spLocks noChangeArrowheads="1"/>
          </p:cNvSpPr>
          <p:nvPr/>
        </p:nvSpPr>
        <p:spPr bwMode="auto">
          <a:xfrm>
            <a:off x="7055569" y="6012011"/>
            <a:ext cx="993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100" b="1">
                <a:solidFill>
                  <a:srgbClr val="000000"/>
                </a:solidFill>
                <a:latin typeface="+mn-ea"/>
                <a:ea typeface="+mn-ea"/>
              </a:rPr>
              <a:t>사용자 </a:t>
            </a:r>
            <a:r>
              <a:rPr lang="en-US" altLang="ko-KR" sz="1100" b="1">
                <a:solidFill>
                  <a:srgbClr val="000000"/>
                </a:solidFill>
                <a:latin typeface="+mn-ea"/>
                <a:ea typeface="+mn-ea"/>
              </a:rPr>
              <a:t>PC</a:t>
            </a:r>
            <a:endParaRPr lang="ko-KR" altLang="en-US" sz="11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1364382" y="6059636"/>
            <a:ext cx="7397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100" b="1">
                <a:solidFill>
                  <a:srgbClr val="000000"/>
                </a:solidFill>
                <a:latin typeface="+mn-ea"/>
                <a:ea typeface="+mn-ea"/>
              </a:rPr>
              <a:t>DBMS</a:t>
            </a:r>
            <a:endParaRPr lang="ko-KR" altLang="en-US" sz="1100" b="1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31" name="Group 68">
            <a:extLst>
              <a:ext uri="{FF2B5EF4-FFF2-40B4-BE49-F238E27FC236}">
                <a16:creationId xmlns:a16="http://schemas.microsoft.com/office/drawing/2014/main" id="{C9546297-1636-366E-FCCC-6BC6CB48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17936"/>
              </p:ext>
            </p:extLst>
          </p:nvPr>
        </p:nvGraphicFramePr>
        <p:xfrm>
          <a:off x="1189038" y="4087961"/>
          <a:ext cx="1223962" cy="1873251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243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00" spc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DBMS </a:t>
                      </a:r>
                      <a:r>
                        <a:rPr lang="en-US" altLang="ko-KR" sz="1000" b="1" kern="100" spc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</a:t>
                      </a:r>
                      <a:r>
                        <a:rPr lang="en-US" altLang="ko-KR" sz="1000" b="1" kern="100" spc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1~2</a:t>
                      </a:r>
                      <a:endParaRPr lang="en-US" altLang="ko-KR" sz="1000" b="1" kern="100" spc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59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spc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Oracle</a:t>
                      </a:r>
                      <a:endParaRPr lang="en-US" altLang="ko-KR" sz="1000" b="0" kern="1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5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0" kern="1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MS Cluster</a:t>
                      </a:r>
                      <a:endParaRPr lang="en-US" altLang="ko-KR" sz="1000" b="0" kern="1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14481"/>
                  </a:ext>
                </a:extLst>
              </a:tr>
              <a:tr h="38725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TCP/IP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52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Windows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" name="TextBox 22"/>
          <p:cNvSpPr txBox="1">
            <a:spLocks noChangeArrowheads="1"/>
          </p:cNvSpPr>
          <p:nvPr/>
        </p:nvSpPr>
        <p:spPr bwMode="auto">
          <a:xfrm>
            <a:off x="4073525" y="6096149"/>
            <a:ext cx="10906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ko-KR" altLang="en-US" sz="1100" b="1">
                <a:solidFill>
                  <a:srgbClr val="000000"/>
                </a:solidFill>
                <a:latin typeface="+mn-ea"/>
                <a:ea typeface="+mn-ea"/>
              </a:rPr>
              <a:t>개발 서버</a:t>
            </a:r>
          </a:p>
        </p:txBody>
      </p:sp>
      <p:cxnSp>
        <p:nvCxnSpPr>
          <p:cNvPr id="33" name="직선 연결선 23"/>
          <p:cNvCxnSpPr>
            <a:cxnSpLocks/>
          </p:cNvCxnSpPr>
          <p:nvPr/>
        </p:nvCxnSpPr>
        <p:spPr bwMode="auto">
          <a:xfrm flipV="1">
            <a:off x="8070850" y="3564086"/>
            <a:ext cx="0" cy="244475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4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04744"/>
              </p:ext>
            </p:extLst>
          </p:nvPr>
        </p:nvGraphicFramePr>
        <p:xfrm>
          <a:off x="7278688" y="1728936"/>
          <a:ext cx="1395412" cy="1836739"/>
        </p:xfrm>
        <a:graphic>
          <a:graphicData uri="http://schemas.openxmlformats.org/drawingml/2006/table">
            <a:tbl>
              <a:tblPr/>
              <a:tblGrid>
                <a:gridCol w="1395412">
                  <a:extLst>
                    <a:ext uri="{9D8B030D-6E8A-4147-A177-3AD203B41FA5}">
                      <a16:colId xmlns:a16="http://schemas.microsoft.com/office/drawing/2014/main" val="1165817053"/>
                    </a:ext>
                  </a:extLst>
                </a:gridCol>
              </a:tblGrid>
              <a:tr h="344488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솔루션 정책 서버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59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7347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Oracle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713668"/>
                  </a:ext>
                </a:extLst>
              </a:tr>
              <a:tr h="347663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Java JDK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39513"/>
                  </a:ext>
                </a:extLst>
              </a:tr>
              <a:tr h="369888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625511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Windows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088080"/>
                  </a:ext>
                </a:extLst>
              </a:tr>
            </a:tbl>
          </a:graphicData>
        </a:graphic>
      </p:graphicFrame>
      <p:graphicFrame>
        <p:nvGraphicFramePr>
          <p:cNvPr id="35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133109"/>
              </p:ext>
            </p:extLst>
          </p:nvPr>
        </p:nvGraphicFramePr>
        <p:xfrm>
          <a:off x="3228975" y="4087961"/>
          <a:ext cx="1223963" cy="18621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638515090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WAS #1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59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868271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Windows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444152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IIS, Weblogic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799770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JAVA JDK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46715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16Core/32GB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60821"/>
                  </a:ext>
                </a:extLst>
              </a:tr>
            </a:tbl>
          </a:graphicData>
        </a:graphic>
      </p:graphicFrame>
      <p:graphicFrame>
        <p:nvGraphicFramePr>
          <p:cNvPr id="36" name="Group 68">
            <a:extLst>
              <a:ext uri="{FF2B5EF4-FFF2-40B4-BE49-F238E27FC236}">
                <a16:creationId xmlns:a16="http://schemas.microsoft.com/office/drawing/2014/main" id="{6B5030D1-2EC1-7DF5-F7B5-82FC99B7B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16506"/>
              </p:ext>
            </p:extLst>
          </p:nvPr>
        </p:nvGraphicFramePr>
        <p:xfrm>
          <a:off x="4572000" y="4091136"/>
          <a:ext cx="1223963" cy="187324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264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00" spc="0" baseline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100" spc="0" baseline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CS </a:t>
                      </a:r>
                      <a:r>
                        <a:rPr lang="en-US" altLang="ko-KR" sz="1000" b="1" kern="100" spc="0" baseline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#1</a:t>
                      </a:r>
                      <a:endParaRPr lang="en-US" altLang="ko-KR" sz="1000" b="1" kern="100" spc="0" baseline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59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Documentum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2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DB Client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2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Windows</a:t>
                      </a:r>
                      <a:endParaRPr lang="en-US" altLang="ko-KR" sz="1000" b="0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246">
                <a:tc>
                  <a:txBody>
                    <a:bodyPr/>
                    <a:lstStyle>
                      <a:lvl1pPr marL="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>
                        <a:defRPr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16Core/16GB</a:t>
                      </a:r>
                      <a:endParaRPr lang="en-US" altLang="ko-KR" sz="1000" b="0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7" name="TextBox 27"/>
          <p:cNvSpPr txBox="1">
            <a:spLocks noChangeArrowheads="1"/>
          </p:cNvSpPr>
          <p:nvPr/>
        </p:nvSpPr>
        <p:spPr bwMode="auto">
          <a:xfrm>
            <a:off x="2397125" y="1081236"/>
            <a:ext cx="960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latinLnBrk="1" hangingPunct="1"/>
            <a:r>
              <a:rPr lang="ko-KR" altLang="en-US" sz="1200" b="1">
                <a:solidFill>
                  <a:srgbClr val="000000"/>
                </a:solidFill>
                <a:latin typeface="+mn-ea"/>
                <a:ea typeface="+mn-ea"/>
              </a:rPr>
              <a:t>운영 서버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85000" y="1260624"/>
            <a:ext cx="1920875" cy="2424112"/>
          </a:xfrm>
          <a:prstGeom prst="rect">
            <a:avLst/>
          </a:prstGeom>
          <a:noFill/>
          <a:ln w="31750">
            <a:solidFill>
              <a:srgbClr val="3D83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796088" y="4353074"/>
            <a:ext cx="1438275" cy="488950"/>
          </a:xfrm>
          <a:prstGeom prst="rect">
            <a:avLst/>
          </a:prstGeom>
          <a:noFill/>
          <a:ln w="31750">
            <a:solidFill>
              <a:srgbClr val="3D83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40" name="직선 연결선 30"/>
          <p:cNvCxnSpPr>
            <a:cxnSpLocks/>
          </p:cNvCxnSpPr>
          <p:nvPr/>
        </p:nvCxnSpPr>
        <p:spPr bwMode="auto">
          <a:xfrm flipV="1">
            <a:off x="3848100" y="3837136"/>
            <a:ext cx="0" cy="250825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직선 연결선 31"/>
          <p:cNvCxnSpPr>
            <a:cxnSpLocks/>
          </p:cNvCxnSpPr>
          <p:nvPr/>
        </p:nvCxnSpPr>
        <p:spPr bwMode="auto">
          <a:xfrm flipV="1">
            <a:off x="5184775" y="3819674"/>
            <a:ext cx="0" cy="250825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32"/>
          <p:cNvSpPr txBox="1">
            <a:spLocks noChangeArrowheads="1"/>
          </p:cNvSpPr>
          <p:nvPr/>
        </p:nvSpPr>
        <p:spPr bwMode="auto">
          <a:xfrm>
            <a:off x="7123113" y="803424"/>
            <a:ext cx="16621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100" b="1">
                <a:solidFill>
                  <a:srgbClr val="3D83F5"/>
                </a:solidFill>
                <a:latin typeface="+mn-ea"/>
                <a:ea typeface="+mn-ea"/>
              </a:rPr>
              <a:t>MyGuard </a:t>
            </a:r>
            <a:r>
              <a:rPr lang="ko-KR" altLang="en-US" sz="1100" b="1">
                <a:solidFill>
                  <a:srgbClr val="3D83F5"/>
                </a:solidFill>
                <a:latin typeface="+mn-ea"/>
                <a:ea typeface="+mn-ea"/>
              </a:rPr>
              <a:t>대체 솔루션</a:t>
            </a:r>
            <a:endParaRPr lang="en-US" altLang="ko-KR" sz="1100" b="1">
              <a:solidFill>
                <a:srgbClr val="3D83F5"/>
              </a:solidFill>
              <a:latin typeface="+mn-ea"/>
              <a:ea typeface="+mn-ea"/>
            </a:endParaRPr>
          </a:p>
          <a:p>
            <a:pPr algn="ctr"/>
            <a:r>
              <a:rPr lang="ko-KR" altLang="en-US" sz="1100" b="1">
                <a:solidFill>
                  <a:srgbClr val="3D83F5"/>
                </a:solidFill>
                <a:latin typeface="+mn-ea"/>
                <a:ea typeface="+mn-ea"/>
              </a:rPr>
              <a:t>정책 서버 도입</a:t>
            </a:r>
          </a:p>
        </p:txBody>
      </p:sp>
      <p:sp>
        <p:nvSpPr>
          <p:cNvPr id="43" name="TextBox 33"/>
          <p:cNvSpPr txBox="1">
            <a:spLocks noChangeArrowheads="1"/>
          </p:cNvSpPr>
          <p:nvPr/>
        </p:nvSpPr>
        <p:spPr bwMode="auto">
          <a:xfrm>
            <a:off x="8151813" y="4361011"/>
            <a:ext cx="15938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ko-KR" altLang="en-US" sz="1100" b="1">
                <a:solidFill>
                  <a:srgbClr val="3D83F5"/>
                </a:solidFill>
                <a:latin typeface="+mn-ea"/>
                <a:ea typeface="+mn-ea"/>
              </a:rPr>
              <a:t>사용자 </a:t>
            </a:r>
            <a:r>
              <a:rPr lang="en-US" altLang="ko-KR" sz="1100" b="1">
                <a:solidFill>
                  <a:srgbClr val="3D83F5"/>
                </a:solidFill>
                <a:latin typeface="+mn-ea"/>
                <a:ea typeface="+mn-ea"/>
              </a:rPr>
              <a:t>Client</a:t>
            </a:r>
          </a:p>
          <a:p>
            <a:pPr algn="ctr"/>
            <a:r>
              <a:rPr lang="ko-KR" altLang="en-US" sz="1100" b="1">
                <a:solidFill>
                  <a:srgbClr val="3D83F5"/>
                </a:solidFill>
                <a:latin typeface="+mn-ea"/>
                <a:ea typeface="+mn-ea"/>
              </a:rPr>
              <a:t>신규 솔루션 설치</a:t>
            </a:r>
          </a:p>
        </p:txBody>
      </p:sp>
      <p:sp>
        <p:nvSpPr>
          <p:cNvPr id="44" name="TextBox 34"/>
          <p:cNvSpPr txBox="1">
            <a:spLocks noChangeArrowheads="1"/>
          </p:cNvSpPr>
          <p:nvPr/>
        </p:nvSpPr>
        <p:spPr bwMode="auto">
          <a:xfrm>
            <a:off x="4904507" y="1455886"/>
            <a:ext cx="1544637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r>
              <a:rPr lang="ko-KR" altLang="en-US" sz="1100" b="1">
                <a:solidFill>
                  <a:srgbClr val="000000"/>
                </a:solidFill>
                <a:latin typeface="+mn-ea"/>
                <a:ea typeface="+mn-ea"/>
              </a:rPr>
              <a:t>   </a:t>
            </a:r>
            <a:r>
              <a:rPr lang="en-US" altLang="ko-KR" sz="1100" b="1">
                <a:solidFill>
                  <a:srgbClr val="000000"/>
                </a:solidFill>
                <a:latin typeface="+mn-ea"/>
                <a:ea typeface="+mn-ea"/>
              </a:rPr>
              <a:t>MyGuard </a:t>
            </a:r>
            <a:r>
              <a:rPr lang="ko-KR" altLang="en-US" sz="1100" b="1">
                <a:solidFill>
                  <a:srgbClr val="000000"/>
                </a:solidFill>
                <a:latin typeface="+mn-ea"/>
                <a:ea typeface="+mn-ea"/>
              </a:rPr>
              <a:t>서버</a:t>
            </a:r>
          </a:p>
        </p:txBody>
      </p:sp>
      <p:cxnSp>
        <p:nvCxnSpPr>
          <p:cNvPr id="45" name="직선 연결선 35"/>
          <p:cNvCxnSpPr>
            <a:cxnSpLocks/>
          </p:cNvCxnSpPr>
          <p:nvPr/>
        </p:nvCxnSpPr>
        <p:spPr bwMode="auto">
          <a:xfrm flipV="1">
            <a:off x="5621338" y="3506936"/>
            <a:ext cx="0" cy="246063"/>
          </a:xfrm>
          <a:prstGeom prst="line">
            <a:avLst/>
          </a:prstGeom>
          <a:noFill/>
          <a:ln w="19050" algn="ctr">
            <a:solidFill>
              <a:srgbClr val="5B9BD5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4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087267"/>
              </p:ext>
            </p:extLst>
          </p:nvPr>
        </p:nvGraphicFramePr>
        <p:xfrm>
          <a:off x="4919663" y="1740049"/>
          <a:ext cx="1427162" cy="1836739"/>
        </p:xfrm>
        <a:graphic>
          <a:graphicData uri="http://schemas.openxmlformats.org/drawingml/2006/table">
            <a:tbl>
              <a:tblPr/>
              <a:tblGrid>
                <a:gridCol w="1427162">
                  <a:extLst>
                    <a:ext uri="{9D8B030D-6E8A-4147-A177-3AD203B41FA5}">
                      <a16:colId xmlns:a16="http://schemas.microsoft.com/office/drawing/2014/main" val="2185730844"/>
                    </a:ext>
                  </a:extLst>
                </a:gridCol>
              </a:tblGrid>
              <a:tr h="344488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정책 서버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#1~4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59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862432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MyGuard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Server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64532"/>
                  </a:ext>
                </a:extLst>
              </a:tr>
              <a:tr h="347663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Java JDK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13594"/>
                  </a:ext>
                </a:extLst>
              </a:tr>
              <a:tr h="369888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Weblogic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455311"/>
                  </a:ext>
                </a:extLst>
              </a:tr>
              <a:tr h="387350">
                <a:tc>
                  <a:txBody>
                    <a:bodyPr/>
                    <a:lstStyle>
                      <a:lvl1pPr defTabSz="179388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179388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179388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179388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179388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179388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굴림" panose="020B0600000101010101" pitchFamily="50" charset="-127"/>
                        </a:rPr>
                        <a:t>Windows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3857"/>
                  </a:ext>
                </a:extLst>
              </a:tr>
            </a:tbl>
          </a:graphicData>
        </a:graphic>
      </p:graphicFrame>
      <p:sp>
        <p:nvSpPr>
          <p:cNvPr id="47" name="직사각형 46"/>
          <p:cNvSpPr/>
          <p:nvPr/>
        </p:nvSpPr>
        <p:spPr>
          <a:xfrm>
            <a:off x="4624388" y="1251099"/>
            <a:ext cx="1963737" cy="2424112"/>
          </a:xfrm>
          <a:prstGeom prst="rect">
            <a:avLst/>
          </a:prstGeom>
          <a:noFill/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08538" y="905024"/>
            <a:ext cx="1593850" cy="261937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r>
              <a:rPr lang="en-US" altLang="ko-KR" sz="11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EOS </a:t>
            </a:r>
            <a:r>
              <a:rPr lang="ko-KR" altLang="en-US" sz="11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폐기</a:t>
            </a:r>
          </a:p>
        </p:txBody>
      </p:sp>
    </p:spTree>
    <p:extLst>
      <p:ext uri="{BB962C8B-B14F-4D97-AF65-F5344CB8AC3E}">
        <p14:creationId xmlns:p14="http://schemas.microsoft.com/office/powerpoint/2010/main" val="797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2. </a:t>
            </a:r>
            <a:r>
              <a:rPr lang="ko-KR" altLang="en-US" sz="1800" smtClean="0"/>
              <a:t>제안 요청 내용</a:t>
            </a:r>
            <a:r>
              <a:rPr lang="en-US" altLang="ko-KR" sz="1800" smtClean="0"/>
              <a:t>(2/3)</a:t>
            </a:r>
            <a:endParaRPr lang="ko-KR" alt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04131" y="985256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2.2 </a:t>
            </a:r>
            <a:r>
              <a:rPr lang="ko-KR" altLang="en-US" sz="1400" b="1" smtClean="0">
                <a:latin typeface="+mn-ea"/>
                <a:ea typeface="+mn-ea"/>
              </a:rPr>
              <a:t>제안 요구사항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560388" y="1628775"/>
            <a:ext cx="6522940" cy="13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0"/>
              </a:spcBef>
            </a:pPr>
            <a:r>
              <a:rPr lang="ko-KR" altLang="en-US" sz="1400" b="1" u="sng" smtClean="0">
                <a:solidFill>
                  <a:srgbClr val="0000FF"/>
                </a:solidFill>
                <a:latin typeface="+mn-ea"/>
                <a:ea typeface="+mn-ea"/>
              </a:rPr>
              <a:t>요구사항 </a:t>
            </a:r>
            <a:r>
              <a:rPr lang="ko-KR" altLang="en-US" sz="1400" b="1" u="sng">
                <a:solidFill>
                  <a:srgbClr val="0000FF"/>
                </a:solidFill>
                <a:latin typeface="+mn-ea"/>
                <a:ea typeface="+mn-ea"/>
              </a:rPr>
              <a:t>목록</a:t>
            </a:r>
            <a:r>
              <a:rPr lang="en-US" altLang="ko-KR" sz="1400" b="1" u="sng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ko-KR" altLang="en-US" sz="1400" b="1" u="sng">
                <a:solidFill>
                  <a:srgbClr val="0000FF"/>
                </a:solidFill>
                <a:latin typeface="+mn-ea"/>
                <a:ea typeface="+mn-ea"/>
              </a:rPr>
              <a:t>별도 엑셀 파일</a:t>
            </a:r>
            <a:r>
              <a:rPr lang="en-US" altLang="ko-KR" sz="1400" b="1" u="sng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ko-KR" altLang="en-US" sz="1400" b="1" u="sng">
                <a:solidFill>
                  <a:srgbClr val="0000FF"/>
                </a:solidFill>
                <a:latin typeface="+mn-ea"/>
                <a:ea typeface="+mn-ea"/>
              </a:rPr>
              <a:t> 참고</a:t>
            </a:r>
            <a:endParaRPr lang="en-US" altLang="ko-KR" sz="1400" b="1" u="sng">
              <a:solidFill>
                <a:srgbClr val="0000FF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100" b="1">
                <a:latin typeface="+mn-ea"/>
                <a:ea typeface="+mn-ea"/>
              </a:rPr>
              <a:t>※ 자사</a:t>
            </a:r>
            <a:r>
              <a:rPr lang="en-US" altLang="ko-KR" sz="1100" b="1">
                <a:latin typeface="+mn-ea"/>
                <a:ea typeface="+mn-ea"/>
              </a:rPr>
              <a:t> Customize </a:t>
            </a:r>
            <a:r>
              <a:rPr lang="ko-KR" altLang="en-US" sz="1100" b="1">
                <a:latin typeface="+mn-ea"/>
                <a:ea typeface="+mn-ea"/>
              </a:rPr>
              <a:t>기능은</a:t>
            </a:r>
            <a:r>
              <a:rPr lang="en-US" altLang="ko-KR" sz="1100" b="1">
                <a:latin typeface="+mn-ea"/>
                <a:ea typeface="+mn-ea"/>
              </a:rPr>
              <a:t> </a:t>
            </a:r>
            <a:r>
              <a:rPr lang="ko-KR" altLang="en-US" sz="1100" b="1">
                <a:latin typeface="+mn-ea"/>
                <a:ea typeface="+mn-ea"/>
              </a:rPr>
              <a:t>현재 탐색기 </a:t>
            </a:r>
            <a:r>
              <a:rPr lang="ko-KR" altLang="en-US" sz="1100" b="1" smtClean="0">
                <a:latin typeface="+mn-ea"/>
                <a:ea typeface="+mn-ea"/>
              </a:rPr>
              <a:t>솔루션에</a:t>
            </a:r>
            <a:r>
              <a:rPr lang="en-US" altLang="ko-KR" sz="1100" b="1" smtClean="0">
                <a:latin typeface="+mn-ea"/>
                <a:ea typeface="+mn-ea"/>
              </a:rPr>
              <a:t> </a:t>
            </a:r>
            <a:r>
              <a:rPr lang="ko-KR" altLang="en-US" sz="1100" b="1" smtClean="0">
                <a:latin typeface="+mn-ea"/>
                <a:ea typeface="+mn-ea"/>
              </a:rPr>
              <a:t>상위 </a:t>
            </a:r>
            <a:r>
              <a:rPr lang="en-US" altLang="ko-KR" sz="1100" b="1">
                <a:latin typeface="+mn-ea"/>
                <a:ea typeface="+mn-ea"/>
              </a:rPr>
              <a:t>Root </a:t>
            </a:r>
            <a:r>
              <a:rPr lang="ko-KR" altLang="en-US" sz="1100" b="1">
                <a:latin typeface="+mn-ea"/>
                <a:ea typeface="+mn-ea"/>
              </a:rPr>
              <a:t>폴더</a:t>
            </a:r>
            <a:r>
              <a:rPr lang="en-US" altLang="ko-KR" sz="1100" b="1">
                <a:latin typeface="+mn-ea"/>
                <a:ea typeface="+mn-ea"/>
              </a:rPr>
              <a:t>(</a:t>
            </a:r>
            <a:r>
              <a:rPr lang="ko-KR" altLang="en-US" sz="1100" b="1">
                <a:latin typeface="+mn-ea"/>
                <a:ea typeface="+mn-ea"/>
              </a:rPr>
              <a:t>문서함</a:t>
            </a:r>
            <a:r>
              <a:rPr lang="en-US" altLang="ko-KR" sz="1100" b="1">
                <a:latin typeface="+mn-ea"/>
                <a:ea typeface="+mn-ea"/>
              </a:rPr>
              <a:t>) </a:t>
            </a:r>
            <a:r>
              <a:rPr lang="ko-KR" altLang="en-US" sz="1100" b="1">
                <a:latin typeface="+mn-ea"/>
                <a:ea typeface="+mn-ea"/>
              </a:rPr>
              <a:t>추가</a:t>
            </a:r>
            <a:r>
              <a:rPr lang="en-US" altLang="ko-KR" sz="1100" b="1">
                <a:latin typeface="+mn-ea"/>
                <a:ea typeface="+mn-ea"/>
              </a:rPr>
              <a:t>,</a:t>
            </a:r>
            <a:r>
              <a:rPr lang="ko-KR" altLang="en-US" sz="1100" b="1">
                <a:latin typeface="+mn-ea"/>
                <a:ea typeface="+mn-ea"/>
              </a:rPr>
              <a:t> </a:t>
            </a:r>
            <a:r>
              <a:rPr lang="en-US" altLang="ko-KR" sz="1100" b="1">
                <a:latin typeface="+mn-ea"/>
                <a:ea typeface="+mn-ea"/>
              </a:rPr>
              <a:t>Context </a:t>
            </a:r>
            <a:r>
              <a:rPr lang="ko-KR" altLang="en-US" sz="1100" b="1">
                <a:latin typeface="+mn-ea"/>
                <a:ea typeface="+mn-ea"/>
              </a:rPr>
              <a:t>메뉴 추가</a:t>
            </a:r>
            <a:r>
              <a:rPr lang="en-US" altLang="ko-KR" sz="1100" b="1">
                <a:latin typeface="+mn-ea"/>
                <a:ea typeface="+mn-ea"/>
              </a:rPr>
              <a:t>,</a:t>
            </a:r>
            <a:r>
              <a:rPr lang="ko-KR" altLang="en-US" sz="1100" b="1">
                <a:latin typeface="+mn-ea"/>
                <a:ea typeface="+mn-ea"/>
              </a:rPr>
              <a:t> </a:t>
            </a:r>
            <a:endParaRPr lang="en-US" altLang="ko-KR" sz="1100" b="1" smtClean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100" b="1" smtClean="0">
                <a:latin typeface="+mn-ea"/>
                <a:ea typeface="+mn-ea"/>
              </a:rPr>
              <a:t>일반 </a:t>
            </a:r>
            <a:r>
              <a:rPr lang="ko-KR" altLang="en-US" sz="1100" b="1">
                <a:latin typeface="+mn-ea"/>
                <a:ea typeface="+mn-ea"/>
              </a:rPr>
              <a:t>문서함과 비밀 문서함 간 </a:t>
            </a:r>
            <a:r>
              <a:rPr lang="en-US" altLang="ko-KR" sz="1100" b="1">
                <a:latin typeface="+mn-ea"/>
                <a:ea typeface="+mn-ea"/>
              </a:rPr>
              <a:t>Documentum API </a:t>
            </a:r>
            <a:r>
              <a:rPr lang="ko-KR" altLang="en-US" sz="1100" b="1">
                <a:latin typeface="+mn-ea"/>
                <a:ea typeface="+mn-ea"/>
              </a:rPr>
              <a:t>호출 </a:t>
            </a:r>
            <a:r>
              <a:rPr lang="ko-KR" altLang="en-US" sz="1100" b="1" smtClean="0">
                <a:latin typeface="+mn-ea"/>
                <a:ea typeface="+mn-ea"/>
              </a:rPr>
              <a:t>방식</a:t>
            </a:r>
            <a:r>
              <a:rPr lang="en-US" altLang="ko-KR" sz="1100" b="1" smtClean="0">
                <a:latin typeface="+mn-ea"/>
                <a:ea typeface="+mn-ea"/>
              </a:rPr>
              <a:t> </a:t>
            </a:r>
            <a:r>
              <a:rPr lang="ko-KR" altLang="en-US" sz="1100" b="1" smtClean="0">
                <a:latin typeface="+mn-ea"/>
                <a:ea typeface="+mn-ea"/>
              </a:rPr>
              <a:t>분기처리 </a:t>
            </a:r>
            <a:r>
              <a:rPr lang="ko-KR" altLang="en-US" sz="1100" b="1">
                <a:latin typeface="+mn-ea"/>
                <a:ea typeface="+mn-ea"/>
              </a:rPr>
              <a:t>등으로 구성되어 있으며</a:t>
            </a:r>
            <a:r>
              <a:rPr lang="en-US" altLang="ko-KR" sz="1100" b="1">
                <a:latin typeface="+mn-ea"/>
                <a:ea typeface="+mn-ea"/>
              </a:rPr>
              <a:t> </a:t>
            </a:r>
            <a:endParaRPr lang="en-US" altLang="ko-KR" sz="1100" b="1" smtClean="0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ko-KR" altLang="en-US" sz="1100" b="1" smtClean="0">
                <a:latin typeface="+mn-ea"/>
                <a:ea typeface="+mn-ea"/>
              </a:rPr>
              <a:t>솔루션 </a:t>
            </a:r>
            <a:r>
              <a:rPr lang="ko-KR" altLang="en-US" sz="1100" b="1">
                <a:latin typeface="+mn-ea"/>
                <a:ea typeface="+mn-ea"/>
              </a:rPr>
              <a:t>단에 비밀문서함 기능이 직접적으로 추가되어있지 않음 </a:t>
            </a:r>
            <a:endParaRPr lang="en-US" altLang="ko-KR" sz="1100" b="1">
              <a:latin typeface="+mn-ea"/>
              <a:ea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ko-KR" sz="1100" b="1">
                <a:latin typeface="+mn-ea"/>
                <a:ea typeface="+mn-ea"/>
              </a:rPr>
              <a:t>(</a:t>
            </a:r>
            <a:r>
              <a:rPr lang="ko-KR" altLang="en-US" sz="1100" b="1">
                <a:latin typeface="+mn-ea"/>
                <a:ea typeface="+mn-ea"/>
              </a:rPr>
              <a:t>클릭 시 </a:t>
            </a:r>
            <a:r>
              <a:rPr lang="en-US" altLang="ko-KR" sz="1100" b="1">
                <a:latin typeface="+mn-ea"/>
                <a:ea typeface="+mn-ea"/>
              </a:rPr>
              <a:t>EDMS </a:t>
            </a:r>
            <a:r>
              <a:rPr lang="ko-KR" altLang="en-US" sz="1100" b="1">
                <a:latin typeface="+mn-ea"/>
                <a:ea typeface="+mn-ea"/>
              </a:rPr>
              <a:t>웹 페이지 띄우는 방식</a:t>
            </a:r>
            <a:r>
              <a:rPr lang="en-US" altLang="ko-KR" sz="1100" b="1">
                <a:latin typeface="+mn-ea"/>
                <a:ea typeface="+mn-ea"/>
              </a:rPr>
              <a:t>)</a:t>
            </a:r>
          </a:p>
        </p:txBody>
      </p:sp>
      <p:pic>
        <p:nvPicPr>
          <p:cNvPr id="7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3140968"/>
            <a:ext cx="3211513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849313" y="4076700"/>
            <a:ext cx="1800225" cy="1873250"/>
          </a:xfrm>
          <a:prstGeom prst="rect">
            <a:avLst/>
          </a:prstGeom>
          <a:noFill/>
          <a:ln w="31750">
            <a:solidFill>
              <a:srgbClr val="3D83F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9pPr>
          </a:lstStyle>
          <a:p>
            <a:pPr algn="ctr"/>
            <a:endParaRPr lang="ko-KR" altLang="en-US">
              <a:solidFill>
                <a:srgbClr val="FFFFFF"/>
              </a:solidFill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47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2. </a:t>
            </a:r>
            <a:r>
              <a:rPr lang="ko-KR" altLang="en-US" sz="1800" smtClean="0"/>
              <a:t>제안 요청 내용</a:t>
            </a:r>
            <a:r>
              <a:rPr lang="en-US" altLang="ko-KR" sz="1800" smtClean="0"/>
              <a:t>(3/3)</a:t>
            </a:r>
            <a:endParaRPr lang="ko-KR" altLang="en-US" sz="1800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04131" y="985256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2.3 </a:t>
            </a:r>
            <a:r>
              <a:rPr lang="ko-KR" altLang="en-US" sz="1400" b="1" smtClean="0">
                <a:latin typeface="+mn-ea"/>
                <a:ea typeface="+mn-ea"/>
              </a:rPr>
              <a:t>특이사항 및 비기능 요구사항</a:t>
            </a:r>
            <a:endParaRPr lang="ko-KR" altLang="en-US" sz="1400" b="1">
              <a:latin typeface="+mn-ea"/>
              <a:ea typeface="+mn-ea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31645"/>
              </p:ext>
            </p:extLst>
          </p:nvPr>
        </p:nvGraphicFramePr>
        <p:xfrm>
          <a:off x="488950" y="1484784"/>
          <a:ext cx="8821738" cy="4677472"/>
        </p:xfrm>
        <a:graphic>
          <a:graphicData uri="http://schemas.openxmlformats.org/drawingml/2006/table">
            <a:tbl>
              <a:tblPr/>
              <a:tblGrid>
                <a:gridCol w="1458913">
                  <a:extLst>
                    <a:ext uri="{9D8B030D-6E8A-4147-A177-3AD203B41FA5}">
                      <a16:colId xmlns:a16="http://schemas.microsoft.com/office/drawing/2014/main" val="3421626598"/>
                    </a:ext>
                  </a:extLst>
                </a:gridCol>
                <a:gridCol w="7362825">
                  <a:extLst>
                    <a:ext uri="{9D8B030D-6E8A-4147-A177-3AD203B41FA5}">
                      <a16:colId xmlns:a16="http://schemas.microsoft.com/office/drawing/2014/main" val="784299488"/>
                    </a:ext>
                  </a:extLst>
                </a:gridCol>
              </a:tblGrid>
              <a:tr h="25876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비기능 요구사항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상세 요구사항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29394"/>
                  </a:ext>
                </a:extLst>
              </a:tr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도입 솔루션의 </a:t>
                      </a:r>
                      <a:r>
                        <a:rPr kumimoji="0" lang="ko-K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처리속도 및 시간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처리량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가용성 등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 지표가 현재 구축된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MyGuard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대비 낮지 않도록 구축되어야함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Client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단에서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API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과호출하지 않도록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EDMS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성능 관련 방어 로직 구현 필요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29652"/>
                  </a:ext>
                </a:extLst>
              </a:tr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Documentum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솔루션 기반 자사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EDMS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와의 데이터 및 문서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CRUD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관련 기존 솔루션에서 제공하던 기능 일체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 필요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목록 참고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SSO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로그인 기능 관련 인터페이스 필요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709044"/>
                  </a:ext>
                </a:extLst>
              </a:tr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Documentum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Documentum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기반 웹서비스인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HyDISK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와의 인터페이스를 통한 데이터 송수신 기능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필요 시 이전 솔루션인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MyGuard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로부터 일부 정책 관련 데이터 이관 필요할 수 있음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319090"/>
                  </a:ext>
                </a:extLst>
              </a:tr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보편적인 솔루션 교체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도입 프로젝트 테스트 방법에 따름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698785"/>
                  </a:ext>
                </a:extLst>
              </a:tr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보안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수행 시 산업보안 정책 및 보안성 검토 기준에 따름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00460"/>
                  </a:ext>
                </a:extLst>
              </a:tr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정의서 및 협의된 내용 일체를 만족하는 것을 기준으로 함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530743"/>
                  </a:ext>
                </a:extLst>
              </a:tr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제약사항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솔루션에서 사용되는 프레임워크 버전 자사 인프라 환경에 따라 제약 발생 가능하여 사전 협의 필요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프로젝트는 근무지 본사인 이천에 인력 투입 필요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산업보안에 의해 사외에서 원격 접속 불가하여 프로젝트 인력 사내 투입 필요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324210"/>
                  </a:ext>
                </a:extLst>
              </a:tr>
              <a:tr h="468313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지원</a:t>
                      </a:r>
                    </a:p>
                  </a:txBody>
                  <a:tcPr marL="91448" marR="91448" marT="45726" marB="45726" anchor="ctr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171450" indent="-171450"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이전 솔루션 평가를 위한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PoC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단계에서 테스트 환경 구축을 위한 기술지원이 필요하며 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솔루션 교체로 인한 구성원 혼란 방지를 위해 안정화 기간 최소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 이상 요청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추후 시스템 운영 및 유지보수 시 반드시 신규 고용된 외부 프리랜서가 아닌 본사 직원 투입 요청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자사 환경에 맞는 관리자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 가이드 매뉴얼 작성하여 제공</a:t>
                      </a:r>
                    </a:p>
                  </a:txBody>
                  <a:tcPr marL="91448" marR="91448" marT="45726" marB="45726" horzOverflow="overflow">
                    <a:lnL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9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0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1800" smtClean="0"/>
              <a:t>3. </a:t>
            </a:r>
            <a:r>
              <a:rPr lang="ko-KR" altLang="en-US" sz="1800" smtClean="0"/>
              <a:t>제안 안내 </a:t>
            </a:r>
            <a:r>
              <a:rPr lang="en-US" altLang="ko-KR" sz="1800" smtClean="0"/>
              <a:t>(1/3)</a:t>
            </a:r>
            <a:endParaRPr lang="ko-KR" altLang="en-US" sz="18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4131" y="990592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36000" bIns="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3.1 </a:t>
            </a:r>
            <a:r>
              <a:rPr lang="ko-KR" altLang="en-US" sz="1400" b="1" smtClean="0">
                <a:latin typeface="+mn-ea"/>
                <a:ea typeface="+mn-ea"/>
              </a:rPr>
              <a:t>제안 조건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8" name="Rectangle 17"/>
          <p:cNvSpPr>
            <a:spLocks noChangeArrowheads="1"/>
          </p:cNvSpPr>
          <p:nvPr/>
        </p:nvSpPr>
        <p:spPr bwMode="auto">
          <a:xfrm>
            <a:off x="517079" y="1325923"/>
            <a:ext cx="4263777" cy="2455851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본 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제안요청은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1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차 기술 검증 </a:t>
            </a:r>
            <a:r>
              <a:rPr kumimoji="0" lang="en-US" altLang="ko-KR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PoC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를 통해 적격업체로 선정된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Vendor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로 한정하며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제안요청을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받지 않은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Vendor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는 제외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기한 내 접수된 제안서에 한정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latin typeface="+mn-ea"/>
                <a:ea typeface="+mn-ea"/>
              </a:rPr>
              <a:t>제안 요구사항을 모두 충족해야 하며</a:t>
            </a:r>
            <a:r>
              <a:rPr kumimoji="0" lang="en-US" altLang="ko-KR" sz="1200" b="1" kern="0" dirty="0" smtClean="0">
                <a:latin typeface="+mn-ea"/>
                <a:ea typeface="+mn-ea"/>
              </a:rPr>
              <a:t>, </a:t>
            </a:r>
            <a:r>
              <a:rPr kumimoji="0" lang="ko-KR" altLang="en-US" sz="1200" b="1" kern="0" dirty="0" smtClean="0">
                <a:latin typeface="+mn-ea"/>
                <a:ea typeface="+mn-ea"/>
              </a:rPr>
              <a:t>그 외 모든 솔루션 기능 구현 방안에 대해서 상세 설명 필요</a:t>
            </a:r>
            <a:endParaRPr kumimoji="0" lang="en-US" altLang="ko-KR" sz="1200" b="1" kern="0" dirty="0" smtClean="0"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솔루션 기본 기능과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Customizing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 필요한 기능을 구분하여 명시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인건비 별도 책정하여 표기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상세 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수행일정을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제안서에 포함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(‘25.10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월 중순 시스템 오픈을 기준으로 전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후 상세 추진 일정 제시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 요구사항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ID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에 따른 기능 구현 매칭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표기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519733" y="4284676"/>
            <a:ext cx="4145235" cy="1878770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기술평가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가격평가의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종합 평가로 진행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평가의 공정성을 보장하고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최적의 솔루션을 선정하기 위해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4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명 이상의 평가위원회를 구성하여 평가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평가 대상은 제안요청서에 제시된 내용과 보충자료 및 질의응답을 포함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 요구사항 반영 필수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한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내용을 토대로 기술평가 수행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심사 결과에 대한 내용은 공개하지 않으며 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제안사는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심사결과에 이의를 제기할 수 없음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04131" y="3953187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36000" bIns="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3.2 </a:t>
            </a:r>
            <a:r>
              <a:rPr lang="ko-KR" altLang="en-US" sz="1400" b="1" smtClean="0">
                <a:latin typeface="+mn-ea"/>
                <a:ea typeface="+mn-ea"/>
              </a:rPr>
              <a:t>평가 방법</a:t>
            </a:r>
            <a:endParaRPr lang="ko-KR" altLang="en-US" sz="1400" b="1">
              <a:latin typeface="+mn-ea"/>
              <a:ea typeface="+mn-ea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195559" y="1350899"/>
            <a:ext cx="4710441" cy="998529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ffectLst/>
        </p:spPr>
        <p:txBody>
          <a:bodyPr wrap="square" tIns="108000">
            <a:spAutoFit/>
          </a:bodyPr>
          <a:lstStyle/>
          <a:p>
            <a:pPr marL="171450" marR="0" lvl="0" indent="-17145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종합 평가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기술평가</a:t>
            </a: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+</a:t>
            </a:r>
            <a:r>
              <a:rPr kumimoji="0" lang="ko-KR" altLang="en-US" sz="1200" b="1" kern="0" noProof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가격평가</a:t>
            </a:r>
            <a:r>
              <a:rPr kumimoji="0" lang="en-US" altLang="ko-KR" sz="1200" b="1" kern="0" noProof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1200" b="1" kern="0" noProof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를 통해 우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선 협상대상자를 선정하고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요건 합의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※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가격 평가 시 현 유지보수 </a:t>
            </a:r>
            <a:r>
              <a:rPr kumimoji="0" lang="ko-KR" altLang="en-US" sz="1200" b="1" kern="0" dirty="0" err="1" smtClean="0">
                <a:solidFill>
                  <a:sysClr val="windowText" lastClr="000000"/>
                </a:solidFill>
                <a:latin typeface="+mn-ea"/>
                <a:ea typeface="+mn-ea"/>
              </a:rPr>
              <a:t>수행사의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시스템 연계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비용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endParaRPr kumimoji="0" lang="en-US" altLang="ko-KR" sz="1200" b="1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합산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하여 </a:t>
            </a: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산정</a:t>
            </a:r>
            <a:endParaRPr kumimoji="0" lang="en-US" altLang="ko-KR" sz="1200" b="1" kern="0" noProof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60877"/>
              </p:ext>
            </p:extLst>
          </p:nvPr>
        </p:nvGraphicFramePr>
        <p:xfrm>
          <a:off x="5242660" y="2422818"/>
          <a:ext cx="4109708" cy="4183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3157">
                  <a:extLst>
                    <a:ext uri="{9D8B030D-6E8A-4147-A177-3AD203B41FA5}">
                      <a16:colId xmlns:a16="http://schemas.microsoft.com/office/drawing/2014/main" val="744238008"/>
                    </a:ext>
                  </a:extLst>
                </a:gridCol>
                <a:gridCol w="1286438">
                  <a:extLst>
                    <a:ext uri="{9D8B030D-6E8A-4147-A177-3AD203B41FA5}">
                      <a16:colId xmlns:a16="http://schemas.microsoft.com/office/drawing/2014/main" val="3657962810"/>
                    </a:ext>
                  </a:extLst>
                </a:gridCol>
                <a:gridCol w="2310113">
                  <a:extLst>
                    <a:ext uri="{9D8B030D-6E8A-4147-A177-3AD203B41FA5}">
                      <a16:colId xmlns:a16="http://schemas.microsoft.com/office/drawing/2014/main" val="582296135"/>
                    </a:ext>
                  </a:extLst>
                </a:gridCol>
              </a:tblGrid>
              <a:tr h="23175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구분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smtClean="0"/>
                        <a:t>항목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900109"/>
                  </a:ext>
                </a:extLst>
              </a:tr>
              <a:tr h="225236">
                <a:tc rowSpan="1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기술</a:t>
                      </a:r>
                      <a:endParaRPr lang="en-US" altLang="ko-KR" sz="1050" b="1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추진 전략</a:t>
                      </a:r>
                      <a:endParaRPr lang="en-US" altLang="ko-KR" sz="1050" b="1" dirty="0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smtClean="0"/>
                        <a:t>제안 과제의 이해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675674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추진 전략의 차별성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225262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기대효과 분석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969179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신규 </a:t>
                      </a:r>
                      <a:r>
                        <a:rPr lang="ko-KR" altLang="en-US" sz="1050" b="1" dirty="0" err="1" smtClean="0"/>
                        <a:t>편의기능</a:t>
                      </a:r>
                      <a:r>
                        <a:rPr lang="ko-KR" altLang="en-US" sz="1050" b="1" dirty="0" smtClean="0"/>
                        <a:t> 제안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8258656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mtClean="0"/>
                        <a:t>수행 역량</a:t>
                      </a: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제안 요구사항 기능 구현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469100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과제 </a:t>
                      </a:r>
                      <a:r>
                        <a:rPr lang="ko-KR" altLang="en-US" sz="1050" b="1" dirty="0" err="1" smtClean="0"/>
                        <a:t>수행일정</a:t>
                      </a:r>
                      <a:r>
                        <a:rPr lang="ko-KR" altLang="en-US" sz="1050" b="1" dirty="0" smtClean="0"/>
                        <a:t> 적정성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387256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err="1" smtClean="0"/>
                        <a:t>투입인력의</a:t>
                      </a:r>
                      <a:r>
                        <a:rPr lang="ko-KR" altLang="en-US" sz="1050" b="1" dirty="0" smtClean="0"/>
                        <a:t> 전문성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405670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보안 솔루션 충돌 이슈 핸들링 방안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362509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mtClean="0"/>
                        <a:t>솔루션 안정화</a:t>
                      </a: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품질확보 및 </a:t>
                      </a:r>
                      <a:r>
                        <a:rPr lang="en-US" altLang="ko-KR" sz="1050" b="1" dirty="0" smtClean="0"/>
                        <a:t>Test</a:t>
                      </a:r>
                      <a:r>
                        <a:rPr lang="en-US" altLang="ko-KR" sz="1050" b="1" baseline="0" dirty="0" smtClean="0"/>
                        <a:t> </a:t>
                      </a:r>
                      <a:r>
                        <a:rPr lang="ko-KR" altLang="en-US" sz="1050" b="1" baseline="0" dirty="0" smtClean="0"/>
                        <a:t>방안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40549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개발지원</a:t>
                      </a:r>
                      <a:r>
                        <a:rPr lang="en-US" altLang="ko-KR" sz="1050" b="1" dirty="0" smtClean="0"/>
                        <a:t>, </a:t>
                      </a:r>
                      <a:r>
                        <a:rPr lang="ko-KR" altLang="en-US" sz="1050" b="1" dirty="0" err="1" smtClean="0"/>
                        <a:t>장애관리</a:t>
                      </a:r>
                      <a:r>
                        <a:rPr lang="en-US" altLang="ko-KR" sz="1050" b="1" dirty="0" smtClean="0"/>
                        <a:t>, </a:t>
                      </a:r>
                      <a:r>
                        <a:rPr lang="ko-KR" altLang="en-US" sz="1050" b="1" dirty="0" err="1" smtClean="0"/>
                        <a:t>납품계획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65945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mtClean="0"/>
                        <a:t>개발</a:t>
                      </a:r>
                      <a:r>
                        <a:rPr lang="en-US" altLang="ko-KR" sz="1050" b="1" smtClean="0"/>
                        <a:t>/</a:t>
                      </a:r>
                      <a:r>
                        <a:rPr lang="ko-KR" altLang="en-US" sz="1050" b="1" smtClean="0"/>
                        <a:t>운영 환경</a:t>
                      </a: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50" b="1" dirty="0" smtClean="0"/>
                        <a:t>S/W, H/W </a:t>
                      </a:r>
                      <a:r>
                        <a:rPr lang="ko-KR" altLang="en-US" sz="1050" b="1" dirty="0" smtClean="0"/>
                        <a:t>구성도 및 적합성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807976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mtClean="0"/>
                        <a:t>유지관리</a:t>
                      </a:r>
                      <a:r>
                        <a:rPr lang="en-US" altLang="ko-KR" sz="1050" b="1" smtClean="0"/>
                        <a:t>/</a:t>
                      </a:r>
                      <a:r>
                        <a:rPr lang="ko-KR" altLang="en-US" sz="1050" b="1" smtClean="0"/>
                        <a:t>지원</a:t>
                      </a: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기술지원 </a:t>
                      </a:r>
                      <a:r>
                        <a:rPr lang="en-US" altLang="ko-KR" sz="1050" b="1" dirty="0" smtClean="0"/>
                        <a:t>(</a:t>
                      </a:r>
                      <a:r>
                        <a:rPr lang="ko-KR" altLang="en-US" sz="1050" b="1" dirty="0" smtClean="0"/>
                        <a:t>과제수행</a:t>
                      </a:r>
                      <a:r>
                        <a:rPr lang="en-US" altLang="ko-KR" sz="1050" b="1" baseline="0" dirty="0" smtClean="0"/>
                        <a:t> </a:t>
                      </a:r>
                      <a:r>
                        <a:rPr lang="ko-KR" altLang="en-US" sz="1050" b="1" baseline="0" dirty="0" smtClean="0"/>
                        <a:t>및 이후</a:t>
                      </a:r>
                      <a:r>
                        <a:rPr lang="en-US" altLang="ko-KR" sz="1050" b="1" baseline="0" dirty="0" smtClean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596716"/>
                  </a:ext>
                </a:extLst>
              </a:tr>
              <a:tr h="225236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교육 및 유지관리</a:t>
                      </a:r>
                      <a:r>
                        <a:rPr lang="en-US" altLang="ko-KR" sz="1050" b="1" dirty="0" smtClean="0"/>
                        <a:t>, </a:t>
                      </a:r>
                      <a:r>
                        <a:rPr lang="ko-KR" altLang="en-US" sz="1050" b="1" dirty="0" smtClean="0"/>
                        <a:t>하자보수 계획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370103"/>
                  </a:ext>
                </a:extLst>
              </a:tr>
              <a:tr h="22523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smtClean="0"/>
                        <a:t>가격</a:t>
                      </a: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 err="1" smtClean="0"/>
                        <a:t>제안비용</a:t>
                      </a:r>
                      <a:r>
                        <a:rPr lang="ko-KR" altLang="en-US" sz="1050" b="1" dirty="0" smtClean="0"/>
                        <a:t> </a:t>
                      </a:r>
                      <a:endParaRPr lang="en-US" altLang="ko-KR" sz="1050" b="1" dirty="0" smtClean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 smtClean="0"/>
                        <a:t>(GPIS </a:t>
                      </a:r>
                      <a:r>
                        <a:rPr lang="ko-KR" altLang="en-US" sz="1050" b="1" dirty="0" smtClean="0"/>
                        <a:t>통해 제출</a:t>
                      </a:r>
                      <a:r>
                        <a:rPr lang="en-US" altLang="ko-KR" sz="1050" b="1" dirty="0" smtClean="0"/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smtClean="0"/>
                        <a:t>솔루션 납품 비용</a:t>
                      </a:r>
                      <a:endParaRPr lang="ko-KR" altLang="en-US" sz="1050" b="1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843654"/>
                  </a:ext>
                </a:extLst>
              </a:tr>
              <a:tr h="36856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b="1" smtClean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1" dirty="0" smtClean="0"/>
                        <a:t>과제 수행을 위한 기능 개발</a:t>
                      </a:r>
                      <a:endParaRPr lang="en-US" altLang="ko-KR" sz="1050" b="1" dirty="0" smtClean="0"/>
                    </a:p>
                    <a:p>
                      <a:pPr algn="l" latinLnBrk="1"/>
                      <a:r>
                        <a:rPr lang="en-US" altLang="ko-KR" sz="1050" b="1" dirty="0" smtClean="0"/>
                        <a:t>(</a:t>
                      </a:r>
                      <a:r>
                        <a:rPr lang="ko-KR" altLang="en-US" sz="1050" b="1" dirty="0" smtClean="0"/>
                        <a:t>인건비</a:t>
                      </a:r>
                      <a:r>
                        <a:rPr lang="en-US" altLang="ko-KR" sz="1050" b="1" dirty="0" smtClean="0"/>
                        <a:t>)</a:t>
                      </a:r>
                      <a:endParaRPr lang="ko-KR" altLang="en-US" sz="105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41545"/>
                  </a:ext>
                </a:extLst>
              </a:tr>
            </a:tbl>
          </a:graphicData>
        </a:graphic>
      </p:graphicFrame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190431" y="990592"/>
            <a:ext cx="4160837" cy="3238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36000" bIns="0" anchor="ctr"/>
          <a:lstStyle/>
          <a:p>
            <a:pPr>
              <a:lnSpc>
                <a:spcPct val="90000"/>
              </a:lnSpc>
            </a:pPr>
            <a:r>
              <a:rPr lang="en-US" altLang="ko-KR" sz="1400" b="1" smtClean="0">
                <a:latin typeface="+mn-ea"/>
                <a:ea typeface="+mn-ea"/>
              </a:rPr>
              <a:t>3.3 </a:t>
            </a:r>
            <a:r>
              <a:rPr lang="ko-KR" altLang="en-US" sz="1400" b="1" smtClean="0">
                <a:latin typeface="+mn-ea"/>
                <a:ea typeface="+mn-ea"/>
              </a:rPr>
              <a:t>평가 기준</a:t>
            </a:r>
            <a:endParaRPr lang="ko-KR" altLang="en-US" sz="1400" b="1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697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자동화기술PJ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9525">
          <a:solidFill>
            <a:schemeClr val="bg1">
              <a:lumMod val="50000"/>
            </a:schemeClr>
          </a:solidFill>
        </a:ln>
      </a:spPr>
      <a:bodyPr rtlCol="0" anchor="t"/>
      <a:lstStyle>
        <a:defPPr marL="87313" indent="-87313" algn="ctr">
          <a:defRPr sz="1100"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tx1">
              <a:lumMod val="65000"/>
              <a:lumOff val="3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smtClean="0"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자동화기술PJT" id="{D48317EB-8332-409A-9098-002F658C28BC}" vid="{9EEC40ED-ABA6-424F-8BD0-FD0522D28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40879</TotalTime>
  <Words>2233</Words>
  <Application>Microsoft Office PowerPoint</Application>
  <PresentationFormat>A4 용지(210x297mm)</PresentationFormat>
  <Paragraphs>343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Arial</vt:lpstr>
      <vt:lpstr>Tahoma</vt:lpstr>
      <vt:lpstr>Wingdings</vt:lpstr>
      <vt:lpstr>자동화기술PJT</vt:lpstr>
      <vt:lpstr>제안 요청서(RFP)</vt:lpstr>
      <vt:lpstr>PowerPoint 프레젠테이션</vt:lpstr>
      <vt:lpstr>PowerPoint 프레젠테이션</vt:lpstr>
      <vt:lpstr>1. 프로젝트 개요</vt:lpstr>
      <vt:lpstr>2. 제안 요청 내용(1/3)</vt:lpstr>
      <vt:lpstr>2. 제안 요청 내용(1/3) – As-Is/To-Be Architecture</vt:lpstr>
      <vt:lpstr>2. 제안 요청 내용(2/3)</vt:lpstr>
      <vt:lpstr>2. 제안 요청 내용(3/3)</vt:lpstr>
      <vt:lpstr>3. 제안 안내 (1/3)</vt:lpstr>
      <vt:lpstr>3. 제안 안내 (1/3)</vt:lpstr>
      <vt:lpstr>3. 제안 안내 (2/3)</vt:lpstr>
      <vt:lpstr>3. 제안 안내 (3/3)</vt:lpstr>
      <vt:lpstr>별첨1. 제안서 목차 및 내용</vt:lpstr>
      <vt:lpstr>별첨1. 제안서 목차 및 내용</vt:lpstr>
      <vt:lpstr>별첨2. 소요 예산</vt:lpstr>
    </vt:vector>
  </TitlesOfParts>
  <Company>SKhynix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 시스템 구축 제안 요청서</dc:title>
  <dc:creator>김민석(KIM MINSEOK) 경영시스템PI</dc:creator>
  <cp:lastModifiedBy>오기택(OH KITAEK) IT/서비스구매</cp:lastModifiedBy>
  <cp:revision>517</cp:revision>
  <dcterms:created xsi:type="dcterms:W3CDTF">2015-02-26T05:56:13Z</dcterms:created>
  <dcterms:modified xsi:type="dcterms:W3CDTF">2025-03-18T02:54:09Z</dcterms:modified>
</cp:coreProperties>
</file>