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embeddedFont>
    <p:embeddedFont>
      <p:font typeface="Karla"/>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Brian Kapl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Karla-bold.fntdata"/><Relationship Id="rId25" Type="http://schemas.openxmlformats.org/officeDocument/2006/relationships/font" Target="fonts/Karla-regular.fntdata"/><Relationship Id="rId28" Type="http://schemas.openxmlformats.org/officeDocument/2006/relationships/font" Target="fonts/Karla-boldItalic.fntdata"/><Relationship Id="rId27" Type="http://schemas.openxmlformats.org/officeDocument/2006/relationships/font" Target="fonts/Karl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0-26T20:32:37.043">
    <p:pos x="6000" y="0"/>
    <p:text>Do we want to keep this as a linear layout since we're using a relative layout so far in this app. +fuad.balashov@appian.com
_Assigned to Fuad Balashov_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92fW-NHRjWe8H5vFCkbT1e2StNhMBESd-2yvypC1c3I/"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stack.imgur.com/Jk8de.png"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eveloper.android.com/guide/topics/ui/declaring-layout.html#CommonLayout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ackoverflow.com/questions/5404806/last-shot-at-undestanding-what-context-is-in-android"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600"/>
              </a:spcBef>
              <a:buClr>
                <a:schemeClr val="dk1"/>
              </a:buClr>
              <a:buSzPct val="91666"/>
              <a:buFont typeface="Arial"/>
              <a:buNone/>
            </a:pPr>
            <a:r>
              <a:rPr lang="en" sz="1200">
                <a:solidFill>
                  <a:schemeClr val="dk1"/>
                </a:solidFill>
              </a:rPr>
              <a:t>Ben Edgar (here to 10)</a:t>
            </a:r>
          </a:p>
          <a:p>
            <a:pPr lvl="0" rtl="0">
              <a:spcBef>
                <a:spcPts val="0"/>
              </a:spcBef>
              <a:buNone/>
            </a:pPr>
            <a:r>
              <a:rPr lang="en"/>
              <a:t>Course creation notes and tips:</a:t>
            </a:r>
          </a:p>
          <a:p>
            <a:pPr lvl="0" rtl="0">
              <a:spcBef>
                <a:spcPts val="0"/>
              </a:spcBef>
              <a:buNone/>
            </a:pPr>
            <a:r>
              <a:rPr lang="en"/>
              <a:t>	Depending on the complexity, courses can easily take </a:t>
            </a:r>
            <a:r>
              <a:rPr lang="en">
                <a:solidFill>
                  <a:schemeClr val="dk1"/>
                </a:solidFill>
              </a:rPr>
              <a:t>10-12 hours to produce</a:t>
            </a:r>
          </a:p>
          <a:p>
            <a:pPr indent="0" lvl="0" marL="457200" rtl="0">
              <a:lnSpc>
                <a:spcPct val="115000"/>
              </a:lnSpc>
              <a:spcBef>
                <a:spcPts val="0"/>
              </a:spcBef>
              <a:buNone/>
            </a:pPr>
            <a:r>
              <a:rPr lang="en">
                <a:solidFill>
                  <a:schemeClr val="dk1"/>
                </a:solidFill>
              </a:rPr>
              <a:t>Allocate the time each week on your calendar</a:t>
            </a:r>
          </a:p>
          <a:p>
            <a:pPr indent="457200" lvl="0" marL="0" rtl="0">
              <a:lnSpc>
                <a:spcPct val="115000"/>
              </a:lnSpc>
              <a:spcBef>
                <a:spcPts val="0"/>
              </a:spcBef>
              <a:buNone/>
            </a:pPr>
            <a:r>
              <a:rPr lang="en">
                <a:solidFill>
                  <a:schemeClr val="dk1"/>
                </a:solidFill>
              </a:rPr>
              <a:t>Start with an outline of the topics &amp; exercises to be covered and review this with someone before taking the time to go into details</a:t>
            </a:r>
          </a:p>
          <a:p>
            <a:pPr indent="457200" lvl="0" rtl="0">
              <a:lnSpc>
                <a:spcPct val="115000"/>
              </a:lnSpc>
              <a:spcBef>
                <a:spcPts val="0"/>
              </a:spcBef>
              <a:buNone/>
            </a:pPr>
            <a:r>
              <a:rPr lang="en">
                <a:solidFill>
                  <a:schemeClr val="dk1"/>
                </a:solidFill>
              </a:rPr>
              <a:t>Remember your audience, especially for Intro tutorials - you should expect them to know only what is taught in Academy &amp; Bootcamp!</a:t>
            </a:r>
          </a:p>
          <a:p>
            <a:pPr indent="457200" lvl="0" rtl="0">
              <a:lnSpc>
                <a:spcPct val="115000"/>
              </a:lnSpc>
              <a:spcBef>
                <a:spcPts val="0"/>
              </a:spcBef>
              <a:buNone/>
            </a:pPr>
            <a:r>
              <a:rPr lang="en">
                <a:solidFill>
                  <a:schemeClr val="dk1"/>
                </a:solidFill>
              </a:rPr>
              <a:t>See this course as an example: </a:t>
            </a:r>
            <a:r>
              <a:rPr lang="en" u="sng">
                <a:solidFill>
                  <a:schemeClr val="hlink"/>
                </a:solidFill>
                <a:hlinkClick r:id="rId2"/>
              </a:rPr>
              <a:t>https://docs.google.com/presentation/d/192fW-NHRjWe8H5vFCkbT1e2StNhMBESd-2yvypC1c3I/</a:t>
            </a:r>
          </a:p>
          <a:p>
            <a:pPr indent="457200" lvl="0" rtl="0">
              <a:lnSpc>
                <a:spcPct val="115000"/>
              </a:lnSpc>
              <a:spcBef>
                <a:spcPts val="0"/>
              </a:spcBef>
              <a:buNone/>
            </a:pPr>
            <a:r>
              <a:rPr lang="en">
                <a:solidFill>
                  <a:schemeClr val="dk1"/>
                </a:solidFill>
              </a:rPr>
              <a:t>Once you have a rough draft completed, bring it to the Education (Bootcamp) Guild for review.</a:t>
            </a:r>
          </a:p>
          <a:p>
            <a:pPr lvl="0" rtl="0">
              <a:spcBef>
                <a:spcPts val="0"/>
              </a:spcBef>
              <a:buNone/>
            </a:pPr>
            <a:r>
              <a:t/>
            </a:r>
            <a:endParaRPr/>
          </a:p>
          <a:p>
            <a:pPr lvl="0" rtl="0">
              <a:spcBef>
                <a:spcPts val="0"/>
              </a:spcBef>
              <a:buNone/>
            </a:pPr>
            <a:r>
              <a:rPr lang="en"/>
              <a:t>Course Title Slide</a:t>
            </a:r>
          </a:p>
          <a:p>
            <a:pPr lvl="0" rtl="0">
              <a:spcBef>
                <a:spcPts val="0"/>
              </a:spcBef>
              <a:buNone/>
            </a:pPr>
            <a:r>
              <a:rPr lang="en"/>
              <a:t>Guidance: </a:t>
            </a:r>
          </a:p>
          <a:p>
            <a:pPr indent="457200" lvl="0" rtl="0">
              <a:spcBef>
                <a:spcPts val="0"/>
              </a:spcBef>
              <a:buNone/>
            </a:pPr>
            <a:r>
              <a:rPr lang="en"/>
              <a:t>Course Title: </a:t>
            </a:r>
          </a:p>
          <a:p>
            <a:pPr indent="457200" lvl="0" marL="457200" rtl="0">
              <a:spcBef>
                <a:spcPts val="0"/>
              </a:spcBef>
              <a:buNone/>
            </a:pPr>
            <a:r>
              <a:rPr lang="en"/>
              <a:t>Should begin with “Introduction to &lt;Topic&gt;</a:t>
            </a:r>
            <a:r>
              <a:rPr lang="en">
                <a:solidFill>
                  <a:schemeClr val="dk1"/>
                </a:solidFill>
              </a:rPr>
              <a:t>”</a:t>
            </a:r>
            <a:r>
              <a:rPr lang="en"/>
              <a:t> if this is course is the first on a topic.  </a:t>
            </a:r>
          </a:p>
          <a:p>
            <a:pPr indent="457200" lvl="0" marL="457200" rtl="0">
              <a:spcBef>
                <a:spcPts val="0"/>
              </a:spcBef>
              <a:buNone/>
            </a:pPr>
            <a:r>
              <a:rPr lang="en"/>
              <a:t>Should be either “&lt;Topic&gt; &lt;n&gt;” if there is a series that builds on each other.</a:t>
            </a:r>
          </a:p>
          <a:p>
            <a:pPr indent="457200" lvl="0" marL="457200" rtl="0">
              <a:spcBef>
                <a:spcPts val="0"/>
              </a:spcBef>
              <a:buNone/>
            </a:pPr>
            <a:r>
              <a:rPr lang="en"/>
              <a:t>Should be “&lt;Topic&gt;: &lt;Subtopic&gt;” if this is not the Intro course on the topic, but the order of the follow-up courses are unimportant.</a:t>
            </a:r>
          </a:p>
          <a:p>
            <a:pPr indent="0" lvl="0" marL="457200" rtl="0">
              <a:spcBef>
                <a:spcPts val="0"/>
              </a:spcBef>
              <a:buNone/>
            </a:pPr>
            <a:r>
              <a:rPr lang="en"/>
              <a:t>Estimated Completion Time should include exercises and should be in hours.</a:t>
            </a:r>
          </a:p>
          <a:p>
            <a:pPr indent="0" lvl="0" marL="45720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600"/>
              </a:spcBef>
              <a:buClr>
                <a:schemeClr val="dk1"/>
              </a:buClr>
              <a:buSzPct val="100000"/>
            </a:pPr>
            <a:r>
              <a:rPr lang="en" sz="1200">
                <a:solidFill>
                  <a:schemeClr val="dk1"/>
                </a:solidFill>
              </a:rPr>
              <a:t>Add id to button in xml file</a:t>
            </a:r>
          </a:p>
          <a:p>
            <a:pPr indent="-304800" lvl="0" marL="457200" rtl="0">
              <a:spcBef>
                <a:spcPts val="600"/>
              </a:spcBef>
              <a:buClr>
                <a:schemeClr val="dk1"/>
              </a:buClr>
              <a:buSzPct val="100000"/>
            </a:pPr>
            <a:r>
              <a:rPr lang="en" sz="1200">
                <a:solidFill>
                  <a:schemeClr val="dk1"/>
                </a:solidFill>
              </a:rPr>
              <a:t>Get the button in the main activity</a:t>
            </a:r>
          </a:p>
          <a:p>
            <a:pPr indent="-304800" lvl="0" marL="457200" rtl="0">
              <a:spcBef>
                <a:spcPts val="600"/>
              </a:spcBef>
              <a:buClr>
                <a:schemeClr val="dk1"/>
              </a:buClr>
              <a:buSzPct val="100000"/>
            </a:pPr>
            <a:r>
              <a:rPr lang="en" sz="1200">
                <a:solidFill>
                  <a:schemeClr val="dk1"/>
                </a:solidFill>
              </a:rPr>
              <a:t>Add an on click listener</a:t>
            </a:r>
          </a:p>
          <a:p>
            <a:pPr indent="-304800" lvl="0" marL="457200" rtl="0">
              <a:spcBef>
                <a:spcPts val="600"/>
              </a:spcBef>
              <a:buClr>
                <a:schemeClr val="dk1"/>
              </a:buClr>
              <a:buSzPct val="100000"/>
            </a:pPr>
            <a:r>
              <a:rPr lang="en" sz="1200">
                <a:solidFill>
                  <a:schemeClr val="dk1"/>
                </a:solidFill>
              </a:rPr>
              <a:t>Use toast to make message appear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600"/>
              </a:spcBef>
              <a:buNone/>
            </a:pPr>
            <a:r>
              <a:rPr lang="en" sz="1200">
                <a:solidFill>
                  <a:schemeClr val="dk1"/>
                </a:solidFill>
              </a:rPr>
              <a:t>Fuad (here - end)</a:t>
            </a:r>
            <a:br>
              <a:rPr lang="en" sz="1200">
                <a:solidFill>
                  <a:schemeClr val="dk1"/>
                </a:solidFill>
              </a:rPr>
            </a:br>
            <a:r>
              <a:rPr lang="en" sz="1200">
                <a:solidFill>
                  <a:schemeClr val="dk1"/>
                </a:solidFill>
              </a:rPr>
              <a:t>The Activity gives you a lifecycle to hook into for different events, the lifecycle is kind of intense but we can just focus on a few key events:</a:t>
            </a:r>
          </a:p>
          <a:p>
            <a:pPr indent="0" lvl="0" marL="0" rtl="0">
              <a:spcBef>
                <a:spcPts val="600"/>
              </a:spcBef>
              <a:buNone/>
            </a:pPr>
            <a:r>
              <a:rPr lang="en" sz="1200">
                <a:solidFill>
                  <a:schemeClr val="dk1"/>
                </a:solidFill>
              </a:rPr>
              <a:t>	onCreate: When the activity is first made: used to populate data</a:t>
            </a:r>
          </a:p>
          <a:p>
            <a:pPr indent="0" lvl="0" marL="0" rtl="0">
              <a:spcBef>
                <a:spcPts val="600"/>
              </a:spcBef>
              <a:buNone/>
            </a:pPr>
            <a:r>
              <a:rPr lang="en" sz="1200">
                <a:solidFill>
                  <a:schemeClr val="dk1"/>
                </a:solidFill>
              </a:rPr>
              <a:t>	onResume: run before showing the screen: sets up the UI</a:t>
            </a:r>
          </a:p>
          <a:p>
            <a:pPr indent="0" lvl="0" marL="0" rtl="0">
              <a:spcBef>
                <a:spcPts val="600"/>
              </a:spcBef>
              <a:buNone/>
            </a:pPr>
            <a:r>
              <a:rPr lang="en" sz="1200">
                <a:solidFill>
                  <a:schemeClr val="dk1"/>
                </a:solidFill>
              </a:rPr>
              <a:t>	onPause: run before the showing a new activity: saves UI state for when the activity is shown again</a:t>
            </a:r>
          </a:p>
          <a:p>
            <a:pPr indent="457200" lvl="0" rtl="0">
              <a:spcBef>
                <a:spcPts val="600"/>
              </a:spcBef>
              <a:buNone/>
            </a:pPr>
            <a:r>
              <a:rPr lang="en" sz="1200">
                <a:solidFill>
                  <a:schemeClr val="dk1"/>
                </a:solidFill>
              </a:rPr>
              <a:t>More on the lifecycle in this diagram: </a:t>
            </a:r>
            <a:r>
              <a:rPr lang="en" sz="1200" u="sng">
                <a:solidFill>
                  <a:schemeClr val="hlink"/>
                </a:solidFill>
                <a:hlinkClick r:id="rId2"/>
              </a:rPr>
              <a:t>http://i.stack.imgur.com/Jk8de.png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Clr>
                <a:schemeClr val="dk1"/>
              </a:buClr>
              <a:buSzPct val="91666"/>
              <a:buFont typeface="Arial"/>
              <a:buNone/>
            </a:pPr>
            <a:r>
              <a:rPr lang="en" sz="1200">
                <a:solidFill>
                  <a:schemeClr val="dk1"/>
                </a:solidFill>
              </a:rPr>
              <a:t>To build a layout, you can put together multiple xml elements together in a view group</a:t>
            </a:r>
          </a:p>
          <a:p>
            <a:pPr indent="0" lvl="0" marL="0" rtl="0">
              <a:spcBef>
                <a:spcPts val="600"/>
              </a:spcBef>
              <a:buNone/>
            </a:pPr>
            <a:r>
              <a:rPr lang="en" sz="1200">
                <a:solidFill>
                  <a:schemeClr val="dk1"/>
                </a:solidFill>
              </a:rPr>
              <a:t>There are two basic types of View Groups. </a:t>
            </a:r>
          </a:p>
          <a:p>
            <a:pPr indent="-304800" lvl="0" marL="457200" rtl="0">
              <a:spcBef>
                <a:spcPts val="600"/>
              </a:spcBef>
              <a:buClr>
                <a:schemeClr val="dk1"/>
              </a:buClr>
              <a:buSzPct val="100000"/>
              <a:buChar char="-"/>
            </a:pPr>
            <a:r>
              <a:rPr lang="en" sz="1200">
                <a:solidFill>
                  <a:schemeClr val="dk1"/>
                </a:solidFill>
              </a:rPr>
              <a:t>Linear Layouts (that organize child views one after another)</a:t>
            </a:r>
          </a:p>
          <a:p>
            <a:pPr indent="-304800" lvl="0" marL="457200" rtl="0">
              <a:spcBef>
                <a:spcPts val="600"/>
              </a:spcBef>
              <a:buClr>
                <a:schemeClr val="dk1"/>
              </a:buClr>
              <a:buSzPct val="100000"/>
              <a:buChar char="-"/>
            </a:pPr>
            <a:r>
              <a:rPr lang="en" sz="1200">
                <a:solidFill>
                  <a:schemeClr val="dk1"/>
                </a:solidFill>
              </a:rPr>
              <a:t>Relative Layouts (that organize child views in relation to one another)</a:t>
            </a:r>
          </a:p>
          <a:p>
            <a:pPr indent="-304800" lvl="0" marL="457200" rtl="0">
              <a:spcBef>
                <a:spcPts val="600"/>
              </a:spcBef>
              <a:buClr>
                <a:schemeClr val="dk1"/>
              </a:buClr>
              <a:buSzPct val="100000"/>
              <a:buChar char="-"/>
            </a:pPr>
            <a:r>
              <a:rPr lang="en" sz="1200" u="sng">
                <a:solidFill>
                  <a:schemeClr val="hlink"/>
                </a:solidFill>
                <a:hlinkClick r:id="rId2"/>
              </a:rPr>
              <a:t>For more on Relative Layouts Vs Linear Layouts check out the developer docs</a:t>
            </a:r>
          </a:p>
          <a:p>
            <a:pPr indent="0" lvl="0" marL="0" rtl="0">
              <a:spcBef>
                <a:spcPts val="600"/>
              </a:spcBef>
              <a:buNone/>
            </a:pPr>
            <a:r>
              <a:rPr lang="en" sz="1200">
                <a:solidFill>
                  <a:schemeClr val="dk1"/>
                </a:solidFill>
              </a:rPr>
              <a:t>Linear Layouts are clearer to explain so we will discuss those in the presentation.</a:t>
            </a:r>
          </a:p>
          <a:p>
            <a:pPr indent="0" lvl="0" marL="0" rtl="0">
              <a:spcBef>
                <a:spcPts val="600"/>
              </a:spcBef>
              <a:buNone/>
            </a:pPr>
            <a:r>
              <a:rPr lang="en" sz="1200">
                <a:solidFill>
                  <a:schemeClr val="dk1"/>
                </a:solidFill>
              </a:rPr>
              <a:t>On this Linear Layout we have an image and two text views below it. These tags would look something like this in the xml we write.</a:t>
            </a:r>
          </a:p>
          <a:p>
            <a:pPr indent="0" lvl="0" marL="0" rtl="0">
              <a:spcBef>
                <a:spcPts val="600"/>
              </a:spcBef>
              <a:buNone/>
            </a:pPr>
            <a:r>
              <a:rPr lang="en" sz="1200">
                <a:solidFill>
                  <a:schemeClr val="dk1"/>
                </a:solidFill>
              </a:rPr>
              <a:t>However, this xml would not be complete without its attributes...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457200" lvl="0" marL="0" rtl="0">
              <a:spcBef>
                <a:spcPts val="600"/>
              </a:spcBef>
              <a:buNone/>
            </a:pPr>
            <a:r>
              <a:rPr lang="en" sz="1200">
                <a:solidFill>
                  <a:schemeClr val="dk1"/>
                </a:solidFill>
              </a:rPr>
              <a:t>The linear layout uses attributes to define its width and height and the orientation of its child views (vertical or horizontal).</a:t>
            </a:r>
          </a:p>
          <a:p>
            <a:pPr indent="457200" lvl="0" marL="0" rtl="0">
              <a:spcBef>
                <a:spcPts val="600"/>
              </a:spcBef>
              <a:buNone/>
            </a:pPr>
            <a:r>
              <a:rPr lang="en" sz="1200">
                <a:solidFill>
                  <a:schemeClr val="dk1"/>
                </a:solidFill>
              </a:rPr>
              <a:t>The child views also have attributes to define their dimensions, text size, colors, image and on and on. </a:t>
            </a:r>
          </a:p>
          <a:p>
            <a:pPr indent="0" lvl="0" marL="457200" rtl="0">
              <a:spcBef>
                <a:spcPts val="600"/>
              </a:spcBef>
              <a:buNone/>
            </a:pPr>
            <a:r>
              <a:rPr lang="en" sz="1200">
                <a:solidFill>
                  <a:schemeClr val="dk1"/>
                </a:solidFill>
              </a:rPr>
              <a:t>This xml we see could be a standalone file that is used to lay out an activity. We will see how to make use of it later in the presentation.</a:t>
            </a:r>
          </a:p>
          <a:p>
            <a:pPr indent="457200" lvl="0" marL="0" rtl="0">
              <a:spcBef>
                <a:spcPts val="600"/>
              </a:spcBef>
              <a:buNone/>
            </a:pPr>
            <a:r>
              <a:rPr lang="en" sz="1200">
                <a:solidFill>
                  <a:schemeClr val="dk1"/>
                </a:solidFill>
              </a:rPr>
              <a:t>We can note a couple things while we are here!</a:t>
            </a:r>
          </a:p>
          <a:p>
            <a:pPr indent="-304800" lvl="0" marL="457200" rtl="0">
              <a:spcBef>
                <a:spcPts val="600"/>
              </a:spcBef>
              <a:buClr>
                <a:schemeClr val="dk1"/>
              </a:buClr>
              <a:buSzPct val="100000"/>
              <a:buAutoNum type="arabicParenR"/>
            </a:pPr>
            <a:r>
              <a:rPr lang="en" sz="1200">
                <a:solidFill>
                  <a:schemeClr val="dk1"/>
                </a:solidFill>
              </a:rPr>
              <a:t>Width and height can be defined with:</a:t>
            </a:r>
          </a:p>
          <a:p>
            <a:pPr indent="-304800" lvl="0" marL="914400" rtl="0">
              <a:spcBef>
                <a:spcPts val="600"/>
              </a:spcBef>
              <a:buClr>
                <a:schemeClr val="dk1"/>
              </a:buClr>
              <a:buSzPct val="100000"/>
              <a:buChar char="-"/>
            </a:pPr>
            <a:r>
              <a:rPr lang="en" sz="1200">
                <a:solidFill>
                  <a:schemeClr val="dk1"/>
                </a:solidFill>
              </a:rPr>
              <a:t>“dp” (exact sizing) </a:t>
            </a:r>
          </a:p>
          <a:p>
            <a:pPr indent="-304800" lvl="0" marL="914400" rtl="0">
              <a:spcBef>
                <a:spcPts val="600"/>
              </a:spcBef>
              <a:buClr>
                <a:schemeClr val="dk1"/>
              </a:buClr>
              <a:buSzPct val="100000"/>
              <a:buChar char="-"/>
            </a:pPr>
            <a:r>
              <a:rPr lang="en" sz="1200">
                <a:solidFill>
                  <a:schemeClr val="dk1"/>
                </a:solidFill>
              </a:rPr>
              <a:t>wrap_content (minimum to hold content) </a:t>
            </a:r>
          </a:p>
          <a:p>
            <a:pPr indent="-304800" lvl="0" marL="914400" rtl="0">
              <a:spcBef>
                <a:spcPts val="600"/>
              </a:spcBef>
              <a:buClr>
                <a:schemeClr val="dk1"/>
              </a:buClr>
              <a:buSzPct val="100000"/>
              <a:buChar char="-"/>
            </a:pPr>
            <a:r>
              <a:rPr lang="en" sz="1200">
                <a:solidFill>
                  <a:schemeClr val="dk1"/>
                </a:solidFill>
              </a:rPr>
              <a:t>fill_parent (stretches to fill parent)</a:t>
            </a:r>
          </a:p>
          <a:p>
            <a:pPr lvl="0" rtl="0">
              <a:spcBef>
                <a:spcPts val="600"/>
              </a:spcBef>
              <a:buNone/>
            </a:pPr>
            <a:r>
              <a:rPr lang="en" sz="1200">
                <a:solidFill>
                  <a:schemeClr val="dk1"/>
                </a:solidFill>
              </a:rPr>
              <a:t>  2) 	Text size is defined with “sp” (exact sizing for text)</a:t>
            </a:r>
          </a:p>
          <a:p>
            <a:pPr lvl="0" rtl="0">
              <a:spcBef>
                <a:spcPts val="600"/>
              </a:spcBef>
              <a:buNone/>
            </a:pPr>
            <a:r>
              <a:rPr lang="en" sz="1200">
                <a:solidFill>
                  <a:schemeClr val="dk1"/>
                </a:solidFill>
              </a:rPr>
              <a:t>  3)	There must be ONE root element in the xml file, this is normally a View Group (linear layout or relative layout) though it could be a view</a:t>
            </a:r>
          </a:p>
          <a:p>
            <a:pPr lvl="0" rtl="0">
              <a:spcBef>
                <a:spcPts val="600"/>
              </a:spcBef>
              <a:buNone/>
            </a:pPr>
            <a:r>
              <a:rPr lang="en" sz="1200">
                <a:solidFill>
                  <a:schemeClr val="dk1"/>
                </a:solidFill>
              </a:rPr>
              <a:t>  4)	Attributes in an xml file use a namespace (in this case android), all namespaces that are used need to be declared at the top of the file. You don’t need to worry about this too much unless you delete the auto generated one in the first element of the xml file.</a:t>
            </a:r>
          </a:p>
          <a:p>
            <a:pPr lvl="0" rtl="0">
              <a:spcBef>
                <a:spcPts val="600"/>
              </a:spcBef>
              <a:buNone/>
            </a:pPr>
            <a:r>
              <a:rPr lang="en" sz="1200">
                <a:solidFill>
                  <a:schemeClr val="dk1"/>
                </a:solidFill>
              </a:rPr>
              <a:t>  5)	The first line in an xml file defines the version and encoding. You dont need to worry about it, just make sure it’s in your file.</a:t>
            </a:r>
          </a:p>
          <a:p>
            <a:pPr indent="457200" lvl="0" rtl="0">
              <a:spcBef>
                <a:spcPts val="600"/>
              </a:spcBef>
              <a:buNone/>
            </a:pPr>
            <a:r>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t/>
            </a:r>
            <a:endParaRPr sz="1200">
              <a:solidFill>
                <a:schemeClr val="dk1"/>
              </a:solidFill>
            </a:endParaRPr>
          </a:p>
          <a:p>
            <a:pPr indent="-304800" lvl="0" marL="457200" rtl="0">
              <a:spcBef>
                <a:spcPts val="600"/>
              </a:spcBef>
              <a:buClr>
                <a:schemeClr val="dk1"/>
              </a:buClr>
              <a:buSzPct val="100000"/>
            </a:pPr>
            <a:r>
              <a:rPr lang="en" sz="1200">
                <a:solidFill>
                  <a:schemeClr val="dk1"/>
                </a:solidFill>
              </a:rPr>
              <a:t>Centering textview and button</a:t>
            </a:r>
          </a:p>
          <a:p>
            <a:pPr indent="-304800" lvl="0" marL="457200" rtl="0">
              <a:spcBef>
                <a:spcPts val="600"/>
              </a:spcBef>
              <a:buClr>
                <a:schemeClr val="dk1"/>
              </a:buClr>
              <a:buSzPct val="100000"/>
            </a:pPr>
            <a:r>
              <a:rPr lang="en" sz="1200">
                <a:solidFill>
                  <a:schemeClr val="dk1"/>
                </a:solidFill>
              </a:rPr>
              <a:t>Adding id to a textview</a:t>
            </a:r>
          </a:p>
          <a:p>
            <a:pPr indent="-304800" lvl="0" marL="457200" rtl="0">
              <a:spcBef>
                <a:spcPts val="600"/>
              </a:spcBef>
              <a:buClr>
                <a:schemeClr val="dk1"/>
              </a:buClr>
              <a:buSzPct val="100000"/>
            </a:pPr>
            <a:r>
              <a:rPr lang="en" sz="1200">
                <a:solidFill>
                  <a:schemeClr val="dk1"/>
                </a:solidFill>
              </a:rPr>
              <a:t>Positioning the button below the textview</a:t>
            </a:r>
          </a:p>
          <a:p>
            <a:pPr indent="-304800" lvl="0" marL="457200" rtl="0">
              <a:spcBef>
                <a:spcPts val="600"/>
              </a:spcBef>
              <a:buClr>
                <a:schemeClr val="dk1"/>
              </a:buClr>
              <a:buSzPct val="100000"/>
            </a:pPr>
            <a:r>
              <a:rPr lang="en" sz="1200">
                <a:solidFill>
                  <a:schemeClr val="dk1"/>
                </a:solidFill>
              </a:rPr>
              <a:t>Adding an EditView to type in the number above the textview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sz="1200">
                <a:solidFill>
                  <a:schemeClr val="dk1"/>
                </a:solidFill>
              </a:rPr>
              <a:t>Fuad to end</a:t>
            </a:r>
          </a:p>
          <a:p>
            <a:pPr lvl="0" rtl="0">
              <a:spcBef>
                <a:spcPts val="600"/>
              </a:spcBef>
              <a:buNone/>
            </a:pPr>
            <a:r>
              <a:rPr lang="en" sz="1200">
                <a:solidFill>
                  <a:schemeClr val="dk1"/>
                </a:solidFill>
              </a:rPr>
              <a:t>Intents are used to start new activities, generally from another one.</a:t>
            </a:r>
          </a:p>
          <a:p>
            <a:pPr lvl="0" rtl="0">
              <a:spcBef>
                <a:spcPts val="600"/>
              </a:spcBef>
              <a:buNone/>
            </a:pPr>
            <a:r>
              <a:rPr lang="en" sz="1200">
                <a:solidFill>
                  <a:schemeClr val="dk1"/>
                </a:solidFill>
              </a:rPr>
              <a:t>In addition they hold a package of data for the next activity to read.</a:t>
            </a:r>
          </a:p>
          <a:p>
            <a:pPr lvl="0" rtl="0">
              <a:spcBef>
                <a:spcPts val="600"/>
              </a:spcBef>
              <a:buNone/>
            </a:pPr>
            <a:r>
              <a:rPr lang="en" sz="1200">
                <a:solidFill>
                  <a:schemeClr val="dk1"/>
                </a:solidFill>
              </a:rPr>
              <a:t>As you move through activities they are added onto an “Activity Stack”. When you hit the back button you are being transported to the last activity on the stack.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600"/>
              </a:spcBef>
              <a:buClr>
                <a:schemeClr val="dk1"/>
              </a:buClr>
              <a:buSzPct val="100000"/>
              <a:buChar char="-"/>
            </a:pPr>
            <a:r>
              <a:rPr lang="en" sz="1200">
                <a:solidFill>
                  <a:schemeClr val="dk1"/>
                </a:solidFill>
              </a:rPr>
              <a:t>Creating the new activity</a:t>
            </a:r>
          </a:p>
          <a:p>
            <a:pPr indent="-304800" lvl="0" marL="457200" rtl="0">
              <a:spcBef>
                <a:spcPts val="600"/>
              </a:spcBef>
              <a:buClr>
                <a:schemeClr val="dk1"/>
              </a:buClr>
              <a:buSzPct val="100000"/>
              <a:buChar char="-"/>
            </a:pPr>
            <a:r>
              <a:rPr lang="en" sz="1200">
                <a:solidFill>
                  <a:schemeClr val="dk1"/>
                </a:solidFill>
              </a:rPr>
              <a:t>Adding an intent to go from the first activity to the second 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Course Overview Slide</a:t>
            </a:r>
          </a:p>
          <a:p>
            <a:pPr lvl="0" rtl="0">
              <a:spcBef>
                <a:spcPts val="0"/>
              </a:spcBef>
              <a:buNone/>
            </a:pPr>
            <a:r>
              <a:rPr lang="en"/>
              <a:t>Guidance:</a:t>
            </a:r>
          </a:p>
          <a:p>
            <a:pPr lvl="0" rtl="0">
              <a:spcBef>
                <a:spcPts val="0"/>
              </a:spcBef>
              <a:buNone/>
            </a:pPr>
            <a:r>
              <a:rPr lang="en"/>
              <a:t>	Keep this to a single slide with either a bullet list or short description of what the course will cover</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What does an android app have?</a:t>
            </a:r>
          </a:p>
          <a:p>
            <a:pPr indent="-228600" lvl="0" marL="457200" rtl="0">
              <a:spcBef>
                <a:spcPts val="0"/>
              </a:spcBef>
              <a:buChar char="-"/>
            </a:pPr>
            <a:r>
              <a:rPr lang="en"/>
              <a:t>For this exercise we will be exploring a fictional mail app, lets call it… GMayle!</a:t>
            </a:r>
          </a:p>
          <a:p>
            <a:pPr indent="-228600" lvl="0" marL="457200" rtl="0">
              <a:spcBef>
                <a:spcPts val="0"/>
              </a:spcBef>
              <a:buChar char="-"/>
            </a:pPr>
            <a:r>
              <a:rPr lang="en"/>
              <a:t>For starters we have different screens</a:t>
            </a:r>
          </a:p>
          <a:p>
            <a:pPr indent="-228600" lvl="1" marL="914400" rtl="0">
              <a:spcBef>
                <a:spcPts val="0"/>
              </a:spcBef>
              <a:buChar char="-"/>
            </a:pPr>
            <a:r>
              <a:rPr lang="en"/>
              <a:t>These screens are called activities in android</a:t>
            </a:r>
          </a:p>
          <a:p>
            <a:pPr indent="-228600" lvl="1" marL="914400" rtl="0">
              <a:spcBef>
                <a:spcPts val="0"/>
              </a:spcBef>
              <a:buChar char="-"/>
            </a:pPr>
            <a:r>
              <a:rPr lang="en"/>
              <a:t>We also note that we need a way to navigate from one to another, and that the navigations (unlike on web) are well defined.</a:t>
            </a:r>
          </a:p>
          <a:p>
            <a:pPr indent="-228600" lvl="2" marL="1371600" rtl="0">
              <a:spcBef>
                <a:spcPts val="0"/>
              </a:spcBef>
              <a:buChar char="-"/>
            </a:pPr>
            <a:r>
              <a:rPr lang="en"/>
              <a:t>Navigations in android are handled with intents</a:t>
            </a:r>
          </a:p>
          <a:p>
            <a:pPr indent="-228600" lvl="0" marL="457200" rtl="0">
              <a:spcBef>
                <a:spcPts val="0"/>
              </a:spcBef>
              <a:buChar char="-"/>
            </a:pPr>
            <a:r>
              <a:rPr lang="en"/>
              <a:t>If we focus on one of these activities we will see that there are panels of content</a:t>
            </a:r>
          </a:p>
          <a:p>
            <a:pPr indent="-228600" lvl="1" marL="914400" rtl="0">
              <a:spcBef>
                <a:spcPts val="0"/>
              </a:spcBef>
              <a:buChar char="-"/>
            </a:pPr>
            <a:r>
              <a:rPr lang="en"/>
              <a:t>These panels are called fragments</a:t>
            </a:r>
          </a:p>
          <a:p>
            <a:pPr indent="-228600" lvl="0" marL="457200" rtl="0">
              <a:spcBef>
                <a:spcPts val="0"/>
              </a:spcBef>
              <a:buChar char="-"/>
            </a:pPr>
            <a:r>
              <a:rPr lang="en"/>
              <a:t>If we drill down even further we can see that there are are different smaller “views” in the UI (for images, text, etc)</a:t>
            </a:r>
          </a:p>
          <a:p>
            <a:pPr indent="-228600" lvl="1" marL="914400" rtl="0">
              <a:spcBef>
                <a:spcPts val="0"/>
              </a:spcBef>
              <a:buChar char="-"/>
            </a:pPr>
            <a:r>
              <a:rPr lang="en"/>
              <a:t>These are called views and view groups in android</a:t>
            </a:r>
          </a:p>
          <a:p>
            <a:pPr indent="-228600" lvl="0" marL="457200" rtl="0">
              <a:spcBef>
                <a:spcPts val="0"/>
              </a:spcBef>
              <a:buChar char="-"/>
            </a:pPr>
            <a:r>
              <a:rPr lang="en"/>
              <a:t>Finally, we should note that while the Layout is defined by the application the data is not hardcoded in the app, it is pulled from local databases/filesystems and the server</a:t>
            </a:r>
          </a:p>
          <a:p>
            <a:pPr indent="-228600" lvl="1" marL="914400" rtl="0">
              <a:spcBef>
                <a:spcPts val="0"/>
              </a:spcBef>
              <a:buChar char="-"/>
            </a:pPr>
            <a:r>
              <a:rPr lang="en"/>
              <a:t>This data is loaded with async tasks and loaders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457200" lvl="0" rtl="0">
              <a:spcBef>
                <a:spcPts val="600"/>
              </a:spcBef>
              <a:buNone/>
            </a:pPr>
            <a:r>
              <a:rPr lang="en" sz="1200">
                <a:solidFill>
                  <a:schemeClr val="dk1"/>
                </a:solidFill>
              </a:rPr>
              <a:t>Now that we have an idea of what components make up an application lets talk about the toolbox we have to build them!</a:t>
            </a:r>
          </a:p>
          <a:p>
            <a:pPr indent="457200" lvl="0" rtl="0">
              <a:spcBef>
                <a:spcPts val="600"/>
              </a:spcBef>
              <a:buNone/>
            </a:pPr>
            <a:r>
              <a:rPr lang="en" sz="1200">
                <a:solidFill>
                  <a:schemeClr val="dk1"/>
                </a:solidFill>
              </a:rPr>
              <a:t>This consists of XML and Java (maybe ignore android framework here…</a:t>
            </a:r>
          </a:p>
          <a:p>
            <a:pPr indent="457200" lvl="0" rtl="0">
              <a:spcBef>
                <a:spcPts val="600"/>
              </a:spcBef>
              <a:buNone/>
            </a:pPr>
            <a:r>
              <a:rPr lang="en" sz="1200">
                <a:solidFill>
                  <a:schemeClr val="dk1"/>
                </a:solidFill>
              </a:rPr>
              <a:t>XML is used to build the UI’s of the application (Layouts, animations, etc)</a:t>
            </a:r>
          </a:p>
          <a:p>
            <a:pPr indent="457200" lvl="0" rtl="0">
              <a:spcBef>
                <a:spcPts val="600"/>
              </a:spcBef>
              <a:buNone/>
            </a:pPr>
            <a:r>
              <a:rPr lang="en" sz="1200">
                <a:solidFill>
                  <a:schemeClr val="dk1"/>
                </a:solidFill>
              </a:rPr>
              <a:t>Java is used for putting together our application logic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rgbClr val="000000"/>
              </a:buClr>
              <a:buSzPct val="100000"/>
              <a:buFont typeface="Arial"/>
              <a:buNone/>
            </a:pPr>
            <a:r>
              <a:t/>
            </a:r>
            <a:endParaRPr>
              <a:solidFill>
                <a:schemeClr val="dk1"/>
              </a:solidFill>
            </a:endParaRPr>
          </a:p>
          <a:p>
            <a:pPr lvl="0" marR="0" rtl="0" algn="l">
              <a:lnSpc>
                <a:spcPct val="100000"/>
              </a:lnSpc>
              <a:spcBef>
                <a:spcPts val="600"/>
              </a:spcBef>
              <a:spcAft>
                <a:spcPts val="0"/>
              </a:spcAft>
              <a:buNone/>
            </a:pPr>
            <a:r>
              <a:rPr lang="en">
                <a:solidFill>
                  <a:schemeClr val="dk1"/>
                </a:solidFill>
              </a:rPr>
              <a:t>Make sure to point out where resources and java files go.</a:t>
            </a:r>
          </a:p>
          <a:p>
            <a:pPr lvl="0" marR="0" rtl="0" algn="l">
              <a:lnSpc>
                <a:spcPct val="100000"/>
              </a:lnSpc>
              <a:spcBef>
                <a:spcPts val="600"/>
              </a:spcBef>
              <a:spcAft>
                <a:spcPts val="0"/>
              </a:spcAft>
              <a:buNone/>
            </a:pPr>
            <a:r>
              <a:rPr lang="en">
                <a:solidFill>
                  <a:schemeClr val="dk1"/>
                </a:solidFill>
              </a:rPr>
              <a:t>In this project we will be touching on:</a:t>
            </a:r>
          </a:p>
          <a:p>
            <a:pPr indent="-298450" lvl="0" marL="457200" rtl="0">
              <a:spcBef>
                <a:spcPts val="600"/>
              </a:spcBef>
              <a:buClr>
                <a:schemeClr val="dk1"/>
              </a:buClr>
              <a:buSzPct val="100000"/>
              <a:buChar char="-"/>
            </a:pPr>
            <a:r>
              <a:rPr lang="en">
                <a:solidFill>
                  <a:schemeClr val="dk1"/>
                </a:solidFill>
              </a:rPr>
              <a:t>Views, Activities, Intents &amp; AsyncTasks</a:t>
            </a:r>
          </a:p>
          <a:p>
            <a:pPr indent="-298450" lvl="0" marL="457200" rtl="0">
              <a:spcBef>
                <a:spcPts val="600"/>
              </a:spcBef>
              <a:buClr>
                <a:schemeClr val="dk1"/>
              </a:buClr>
              <a:buSzPct val="100000"/>
              <a:buChar char="-"/>
            </a:pPr>
            <a:r>
              <a:rPr lang="en">
                <a:solidFill>
                  <a:schemeClr val="dk1"/>
                </a:solidFill>
              </a:rPr>
              <a:t>Also: gradle, project filestructure</a:t>
            </a:r>
          </a:p>
          <a:p>
            <a:pPr indent="-298450" lvl="0" marL="457200" rtl="0">
              <a:spcBef>
                <a:spcPts val="600"/>
              </a:spcBef>
              <a:buClr>
                <a:schemeClr val="dk1"/>
              </a:buClr>
              <a:buSzPct val="100000"/>
              <a:buChar char="-"/>
            </a:pPr>
            <a:r>
              <a:rPr lang="en">
                <a:solidFill>
                  <a:schemeClr val="dk1"/>
                </a:solidFill>
              </a:rPr>
              <a:t>The Manifest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Clr>
                <a:schemeClr val="dk1"/>
              </a:buClr>
              <a:buSzPct val="91666"/>
              <a:buFont typeface="Arial"/>
              <a:buNone/>
            </a:pPr>
            <a:r>
              <a:rPr lang="en" sz="1200">
                <a:solidFill>
                  <a:schemeClr val="dk1"/>
                </a:solidFill>
              </a:rPr>
              <a:t>Ben Edgar</a:t>
            </a:r>
          </a:p>
          <a:p>
            <a:pPr indent="457200" lvl="0" rtl="0">
              <a:spcBef>
                <a:spcPts val="600"/>
              </a:spcBef>
              <a:buNone/>
            </a:pPr>
            <a:r>
              <a:rPr lang="en" sz="1200">
                <a:solidFill>
                  <a:schemeClr val="dk1"/>
                </a:solidFill>
              </a:rPr>
              <a:t>XML files consist of Tags and attributes. (image1 here: one xml element + image2 the element it describes)</a:t>
            </a:r>
          </a:p>
          <a:p>
            <a:pPr indent="457200" lvl="0" rtl="0">
              <a:spcBef>
                <a:spcPts val="600"/>
              </a:spcBef>
              <a:buNone/>
            </a:pPr>
            <a:r>
              <a:rPr lang="en" sz="1200">
                <a:solidFill>
                  <a:schemeClr val="dk1"/>
                </a:solidFill>
              </a:rPr>
              <a:t>Tags </a:t>
            </a:r>
          </a:p>
          <a:p>
            <a:pPr indent="457200" lvl="0" marL="457200" rtl="0">
              <a:spcBef>
                <a:spcPts val="600"/>
              </a:spcBef>
              <a:buNone/>
            </a:pPr>
            <a:r>
              <a:rPr lang="en" sz="1200">
                <a:solidFill>
                  <a:schemeClr val="dk1"/>
                </a:solidFill>
              </a:rPr>
              <a:t>are surrounded by angle brackets</a:t>
            </a:r>
          </a:p>
          <a:p>
            <a:pPr indent="457200" lvl="0" marL="457200" rtl="0">
              <a:spcBef>
                <a:spcPts val="600"/>
              </a:spcBef>
              <a:buNone/>
            </a:pPr>
            <a:r>
              <a:rPr lang="en" sz="1200">
                <a:solidFill>
                  <a:schemeClr val="dk1"/>
                </a:solidFill>
              </a:rPr>
              <a:t>have a name</a:t>
            </a:r>
          </a:p>
          <a:p>
            <a:pPr indent="457200" lvl="0" marL="457200" rtl="0">
              <a:spcBef>
                <a:spcPts val="600"/>
              </a:spcBef>
              <a:buNone/>
            </a:pPr>
            <a:r>
              <a:rPr lang="en" sz="1200">
                <a:solidFill>
                  <a:schemeClr val="dk1"/>
                </a:solidFill>
              </a:rPr>
              <a:t>Describe a UI component</a:t>
            </a:r>
          </a:p>
          <a:p>
            <a:pPr indent="457200" lvl="0" rtl="0">
              <a:spcBef>
                <a:spcPts val="600"/>
              </a:spcBef>
              <a:buNone/>
            </a:pPr>
            <a:r>
              <a:rPr lang="en" sz="1200">
                <a:solidFill>
                  <a:schemeClr val="dk1"/>
                </a:solidFill>
              </a:rPr>
              <a:t>Attributes</a:t>
            </a:r>
          </a:p>
          <a:p>
            <a:pPr indent="457200" lvl="0" rtl="0">
              <a:spcBef>
                <a:spcPts val="600"/>
              </a:spcBef>
              <a:buNone/>
            </a:pPr>
            <a:r>
              <a:rPr lang="en" sz="1200">
                <a:solidFill>
                  <a:schemeClr val="dk1"/>
                </a:solidFill>
              </a:rPr>
              <a:t>	are listed within a tag</a:t>
            </a:r>
          </a:p>
          <a:p>
            <a:pPr indent="457200" lvl="0" marL="457200" rtl="0">
              <a:spcBef>
                <a:spcPts val="600"/>
              </a:spcBef>
              <a:buNone/>
            </a:pPr>
            <a:r>
              <a:rPr lang="en" sz="1200">
                <a:solidFill>
                  <a:schemeClr val="dk1"/>
                </a:solidFill>
              </a:rPr>
              <a:t>customize the component they describe</a:t>
            </a:r>
          </a:p>
          <a:p>
            <a:pPr indent="457200" lvl="0" marL="457200" rtl="0">
              <a:spcBef>
                <a:spcPts val="600"/>
              </a:spcBef>
              <a:buNone/>
            </a:pPr>
            <a:r>
              <a:rPr lang="en" sz="1200">
                <a:solidFill>
                  <a:schemeClr val="dk1"/>
                </a:solidFill>
              </a:rPr>
              <a:t>sometimes necessary (width, height), just listen to the errors in Android Studio!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600"/>
              </a:spcBef>
              <a:buClr>
                <a:schemeClr val="dk1"/>
              </a:buClr>
              <a:buSzPct val="100000"/>
            </a:pPr>
            <a:r>
              <a:rPr lang="en" sz="1200">
                <a:solidFill>
                  <a:schemeClr val="dk1"/>
                </a:solidFill>
              </a:rPr>
              <a:t>Add button xml to activity_main.xml file</a:t>
            </a:r>
          </a:p>
          <a:p>
            <a:pPr indent="-304800" lvl="0" marL="457200" rtl="0">
              <a:spcBef>
                <a:spcPts val="600"/>
              </a:spcBef>
              <a:buClr>
                <a:schemeClr val="dk1"/>
              </a:buClr>
              <a:buSzPct val="100000"/>
            </a:pPr>
            <a:r>
              <a:rPr lang="en" sz="1200">
                <a:solidFill>
                  <a:schemeClr val="dk1"/>
                </a:solidFill>
              </a:rPr>
              <a:t>Specify length and width to be wrap_content</a:t>
            </a:r>
          </a:p>
          <a:p>
            <a:pPr indent="-304800" lvl="0" marL="457200" rtl="0">
              <a:spcBef>
                <a:spcPts val="600"/>
              </a:spcBef>
              <a:buClr>
                <a:schemeClr val="dk1"/>
              </a:buClr>
              <a:buSzPct val="100000"/>
            </a:pPr>
            <a:r>
              <a:rPr lang="en" sz="1200">
                <a:solidFill>
                  <a:schemeClr val="dk1"/>
                </a:solidFill>
              </a:rPr>
              <a:t>Specify text to be “Click me!”</a:t>
            </a:r>
          </a:p>
          <a:p>
            <a:pPr indent="-304800" lvl="0" marL="457200" rtl="0">
              <a:spcBef>
                <a:spcPts val="600"/>
              </a:spcBef>
              <a:buClr>
                <a:schemeClr val="dk1"/>
              </a:buClr>
              <a:buSzPct val="100000"/>
            </a:pPr>
            <a:r>
              <a:rPr lang="en" sz="1200">
                <a:solidFill>
                  <a:schemeClr val="dk1"/>
                </a:solidFill>
              </a:rPr>
              <a:t>Think about error to make!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sz="1200">
                <a:solidFill>
                  <a:schemeClr val="dk1"/>
                </a:solidFill>
              </a:rPr>
              <a:t>Traditionally, each screen on android is an activity.</a:t>
            </a:r>
          </a:p>
          <a:p>
            <a:pPr lvl="0" rtl="0">
              <a:spcBef>
                <a:spcPts val="600"/>
              </a:spcBef>
              <a:buNone/>
            </a:pPr>
            <a:r>
              <a:rPr lang="en" sz="1200">
                <a:solidFill>
                  <a:schemeClr val="dk1"/>
                </a:solidFill>
              </a:rPr>
              <a:t>The activity encompasses both the app logic and the xml UI definition to build the UI on that screen. </a:t>
            </a:r>
          </a:p>
          <a:p>
            <a:pPr indent="457200" lvl="0" rtl="0">
              <a:spcBef>
                <a:spcPts val="600"/>
              </a:spcBef>
              <a:buNone/>
            </a:pPr>
            <a:r>
              <a:rPr lang="en" sz="1200">
                <a:solidFill>
                  <a:schemeClr val="dk1"/>
                </a:solidFill>
              </a:rPr>
              <a:t>Java is used to add logic and dynamically alter the UI</a:t>
            </a:r>
          </a:p>
          <a:p>
            <a:pPr indent="457200" lvl="0" rtl="0">
              <a:spcBef>
                <a:spcPts val="600"/>
              </a:spcBef>
              <a:buNone/>
            </a:pPr>
            <a:r>
              <a:rPr lang="en" sz="1200">
                <a:solidFill>
                  <a:schemeClr val="dk1"/>
                </a:solidFill>
              </a:rPr>
              <a:t>XML is used to build the static part of the UI, you can also use Java for this but you should avoid doing so.</a:t>
            </a:r>
          </a:p>
          <a:p>
            <a:pPr lvl="0" rtl="0">
              <a:spcBef>
                <a:spcPts val="600"/>
              </a:spcBef>
              <a:buNone/>
            </a:pPr>
            <a:r>
              <a:rPr lang="en" sz="1200">
                <a:solidFill>
                  <a:schemeClr val="dk1"/>
                </a:solidFill>
              </a:rPr>
              <a:t>The activity is passed into all views, broadcast receivers, tasks, etc so they all have a common “parent” to be associated with. It extends a class called context which you can read more about </a:t>
            </a:r>
            <a:r>
              <a:rPr lang="en" sz="1200" u="sng">
                <a:solidFill>
                  <a:schemeClr val="hlink"/>
                </a:solidFill>
                <a:hlinkClick r:id="rId2"/>
              </a:rPr>
              <a:t>here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600"/>
              </a:spcBef>
              <a:buNone/>
            </a:pPr>
            <a:r>
              <a:rPr lang="en" sz="1200">
                <a:solidFill>
                  <a:schemeClr val="dk1"/>
                </a:solidFill>
              </a:rPr>
              <a:t>Each activity is represented with a Java class that you write. This class is responsible for:</a:t>
            </a:r>
          </a:p>
          <a:p>
            <a:pPr indent="-304800" lvl="0" marL="457200" rtl="0">
              <a:spcBef>
                <a:spcPts val="600"/>
              </a:spcBef>
              <a:buClr>
                <a:schemeClr val="dk1"/>
              </a:buClr>
              <a:buSzPct val="100000"/>
              <a:buAutoNum type="arabicParenR"/>
            </a:pPr>
            <a:r>
              <a:rPr lang="en" sz="1200">
                <a:solidFill>
                  <a:schemeClr val="dk1"/>
                </a:solidFill>
              </a:rPr>
              <a:t>Picking the xml file that should represent its UI</a:t>
            </a:r>
          </a:p>
          <a:p>
            <a:pPr indent="-304800" lvl="0" marL="457200" rtl="0">
              <a:spcBef>
                <a:spcPts val="600"/>
              </a:spcBef>
              <a:buClr>
                <a:schemeClr val="dk1"/>
              </a:buClr>
              <a:buSzPct val="100000"/>
              <a:buAutoNum type="arabicParenR"/>
            </a:pPr>
            <a:r>
              <a:rPr lang="en" sz="1200">
                <a:solidFill>
                  <a:schemeClr val="dk1"/>
                </a:solidFill>
              </a:rPr>
              <a:t>Using ids to find elements in the UI</a:t>
            </a:r>
          </a:p>
          <a:p>
            <a:pPr indent="-304800" lvl="0" marL="457200" rtl="0">
              <a:spcBef>
                <a:spcPts val="600"/>
              </a:spcBef>
              <a:buClr>
                <a:schemeClr val="dk1"/>
              </a:buClr>
              <a:buSzPct val="100000"/>
              <a:buAutoNum type="arabicParenR"/>
            </a:pPr>
            <a:r>
              <a:rPr lang="en" sz="1200">
                <a:solidFill>
                  <a:schemeClr val="dk1"/>
                </a:solidFill>
              </a:rPr>
              <a:t>adding listeners to the UI elements and using these to Handling user interactions.</a:t>
            </a:r>
          </a:p>
          <a:p>
            <a:pPr lvl="0" rtl="0">
              <a:spcBef>
                <a:spcPts val="600"/>
              </a:spcBef>
              <a:buNone/>
            </a:pPr>
            <a:r>
              <a:rPr lang="en" sz="1200">
                <a:solidFill>
                  <a:schemeClr val="dk1"/>
                </a:solidFill>
              </a:rPr>
              <a:t>To do this job it uses listeners from the UI elements inside of it to react to user events. These are attached to views which we’ll discuss in a few slides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Shape 11"/>
          <p:cNvSpPr txBox="1"/>
          <p:nvPr>
            <p:ph type="ctrTitle"/>
          </p:nvPr>
        </p:nvSpPr>
        <p:spPr>
          <a:xfrm>
            <a:off x="648300" y="3404550"/>
            <a:ext cx="3530700" cy="11820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3" name="Shape 53"/>
        <p:cNvGrpSpPr/>
        <p:nvPr/>
      </p:nvGrpSpPr>
      <p:grpSpPr>
        <a:xfrm>
          <a:off x="0" y="0"/>
          <a:ext cx="0" cy="0"/>
          <a:chOff x="0" y="0"/>
          <a:chExt cx="0" cy="0"/>
        </a:xfrm>
      </p:grpSpPr>
      <p:sp>
        <p:nvSpPr>
          <p:cNvPr id="54" name="Shape 54"/>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Shape 55"/>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Shape 56"/>
          <p:cNvSpPr txBox="1"/>
          <p:nvPr>
            <p:ph idx="1" type="body"/>
          </p:nvPr>
        </p:nvSpPr>
        <p:spPr>
          <a:xfrm>
            <a:off x="841000" y="4025300"/>
            <a:ext cx="7845900" cy="519600"/>
          </a:xfrm>
          <a:prstGeom prst="rect">
            <a:avLst/>
          </a:prstGeom>
        </p:spPr>
        <p:txBody>
          <a:bodyPr anchorCtr="0" anchor="b" bIns="91425" lIns="91425" rIns="91425" tIns="91425"/>
          <a:lstStyle>
            <a:lvl1pPr lvl="0">
              <a:spcBef>
                <a:spcPts val="360"/>
              </a:spcBef>
              <a:buSzPct val="100000"/>
              <a:buNone/>
              <a:defRPr sz="1200"/>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mpty">
    <p:spTree>
      <p:nvGrpSpPr>
        <p:cNvPr id="60" name="Shape 6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61" name="Shape 61"/>
        <p:cNvGrpSpPr/>
        <p:nvPr/>
      </p:nvGrpSpPr>
      <p:grpSpPr>
        <a:xfrm>
          <a:off x="0" y="0"/>
          <a:ext cx="0" cy="0"/>
          <a:chOff x="0" y="0"/>
          <a:chExt cx="0" cy="0"/>
        </a:xfrm>
      </p:grpSpPr>
      <p:pic>
        <p:nvPicPr>
          <p:cNvPr id="62" name="Shape 62"/>
          <p:cNvPicPr preferRelativeResize="0"/>
          <p:nvPr/>
        </p:nvPicPr>
        <p:blipFill rotWithShape="1">
          <a:blip r:embed="rId2">
            <a:alphaModFix/>
          </a:blip>
          <a:srcRect b="0" l="0" r="0" t="5123"/>
          <a:stretch/>
        </p:blipFill>
        <p:spPr>
          <a:xfrm>
            <a:off x="0" y="0"/>
            <a:ext cx="9144000" cy="4237199"/>
          </a:xfrm>
          <a:prstGeom prst="rect">
            <a:avLst/>
          </a:prstGeom>
          <a:noFill/>
          <a:ln>
            <a:noFill/>
          </a:ln>
        </p:spPr>
      </p:pic>
      <p:sp>
        <p:nvSpPr>
          <p:cNvPr id="63" name="Shape 63"/>
          <p:cNvSpPr txBox="1"/>
          <p:nvPr>
            <p:ph type="ctrTitle"/>
          </p:nvPr>
        </p:nvSpPr>
        <p:spPr>
          <a:xfrm>
            <a:off x="685800" y="1112103"/>
            <a:ext cx="7772400" cy="1631100"/>
          </a:xfrm>
          <a:prstGeom prst="rect">
            <a:avLst/>
          </a:prstGeom>
        </p:spPr>
        <p:txBody>
          <a:bodyPr anchorCtr="0" anchor="b" bIns="91425" lIns="91425" rIns="91425" tIns="91425"/>
          <a:lstStyle>
            <a:lvl1pPr lvl="0" rtl="0" algn="ctr">
              <a:spcBef>
                <a:spcPts val="0"/>
              </a:spcBef>
              <a:buClr>
                <a:srgbClr val="FFFFFF"/>
              </a:buClr>
              <a:buSzPct val="100000"/>
              <a:buFont typeface="Open Sans"/>
              <a:defRPr sz="4800">
                <a:solidFill>
                  <a:srgbClr val="FFFFFF"/>
                </a:solidFill>
                <a:latin typeface="Open Sans"/>
                <a:ea typeface="Open Sans"/>
                <a:cs typeface="Open Sans"/>
                <a:sym typeface="Open Sans"/>
              </a:defRPr>
            </a:lvl1pPr>
            <a:lvl2pPr lvl="1" rtl="0" algn="ctr">
              <a:spcBef>
                <a:spcPts val="0"/>
              </a:spcBef>
              <a:buSzPct val="100000"/>
              <a:buFont typeface="Open Sans"/>
              <a:defRPr sz="4800">
                <a:latin typeface="Open Sans"/>
                <a:ea typeface="Open Sans"/>
                <a:cs typeface="Open Sans"/>
                <a:sym typeface="Open Sans"/>
              </a:defRPr>
            </a:lvl2pPr>
            <a:lvl3pPr lvl="2" rtl="0" algn="ctr">
              <a:spcBef>
                <a:spcPts val="0"/>
              </a:spcBef>
              <a:buSzPct val="100000"/>
              <a:buFont typeface="Open Sans"/>
              <a:defRPr sz="4800">
                <a:latin typeface="Open Sans"/>
                <a:ea typeface="Open Sans"/>
                <a:cs typeface="Open Sans"/>
                <a:sym typeface="Open Sans"/>
              </a:defRPr>
            </a:lvl3pPr>
            <a:lvl4pPr lvl="3" rtl="0" algn="ctr">
              <a:spcBef>
                <a:spcPts val="0"/>
              </a:spcBef>
              <a:buSzPct val="100000"/>
              <a:buFont typeface="Open Sans"/>
              <a:defRPr sz="4800">
                <a:latin typeface="Open Sans"/>
                <a:ea typeface="Open Sans"/>
                <a:cs typeface="Open Sans"/>
                <a:sym typeface="Open Sans"/>
              </a:defRPr>
            </a:lvl4pPr>
            <a:lvl5pPr lvl="4" rtl="0" algn="ctr">
              <a:spcBef>
                <a:spcPts val="0"/>
              </a:spcBef>
              <a:buSzPct val="100000"/>
              <a:buFont typeface="Open Sans"/>
              <a:defRPr sz="4800">
                <a:latin typeface="Open Sans"/>
                <a:ea typeface="Open Sans"/>
                <a:cs typeface="Open Sans"/>
                <a:sym typeface="Open Sans"/>
              </a:defRPr>
            </a:lvl5pPr>
            <a:lvl6pPr lvl="5" rtl="0" algn="ctr">
              <a:spcBef>
                <a:spcPts val="0"/>
              </a:spcBef>
              <a:buSzPct val="100000"/>
              <a:buFont typeface="Open Sans"/>
              <a:defRPr sz="4800">
                <a:latin typeface="Open Sans"/>
                <a:ea typeface="Open Sans"/>
                <a:cs typeface="Open Sans"/>
                <a:sym typeface="Open Sans"/>
              </a:defRPr>
            </a:lvl6pPr>
            <a:lvl7pPr lvl="6" rtl="0" algn="ctr">
              <a:spcBef>
                <a:spcPts val="0"/>
              </a:spcBef>
              <a:buSzPct val="100000"/>
              <a:buFont typeface="Open Sans"/>
              <a:defRPr sz="4800">
                <a:latin typeface="Open Sans"/>
                <a:ea typeface="Open Sans"/>
                <a:cs typeface="Open Sans"/>
                <a:sym typeface="Open Sans"/>
              </a:defRPr>
            </a:lvl7pPr>
            <a:lvl8pPr lvl="7" rtl="0" algn="ctr">
              <a:spcBef>
                <a:spcPts val="0"/>
              </a:spcBef>
              <a:buSzPct val="100000"/>
              <a:buFont typeface="Open Sans"/>
              <a:defRPr sz="4800">
                <a:latin typeface="Open Sans"/>
                <a:ea typeface="Open Sans"/>
                <a:cs typeface="Open Sans"/>
                <a:sym typeface="Open Sans"/>
              </a:defRPr>
            </a:lvl8pPr>
            <a:lvl9pPr lvl="8" rtl="0" algn="ctr">
              <a:spcBef>
                <a:spcPts val="0"/>
              </a:spcBef>
              <a:buSzPct val="100000"/>
              <a:buFont typeface="Open Sans"/>
              <a:defRPr sz="4800">
                <a:latin typeface="Open Sans"/>
                <a:ea typeface="Open Sans"/>
                <a:cs typeface="Open Sans"/>
                <a:sym typeface="Open Sans"/>
              </a:defRPr>
            </a:lvl9pPr>
          </a:lstStyle>
          <a:p/>
        </p:txBody>
      </p:sp>
      <p:sp>
        <p:nvSpPr>
          <p:cNvPr id="64" name="Shape 64"/>
          <p:cNvSpPr txBox="1"/>
          <p:nvPr>
            <p:ph idx="1" type="subTitle"/>
          </p:nvPr>
        </p:nvSpPr>
        <p:spPr>
          <a:xfrm>
            <a:off x="685800" y="2840053"/>
            <a:ext cx="7772400" cy="784800"/>
          </a:xfrm>
          <a:prstGeom prst="rect">
            <a:avLst/>
          </a:prstGeom>
        </p:spPr>
        <p:txBody>
          <a:bodyPr anchorCtr="0" anchor="t" bIns="91425" lIns="91425" rIns="91425" tIns="91425"/>
          <a:lstStyle>
            <a:lvl1pPr lvl="0" rtl="0" algn="ctr">
              <a:spcBef>
                <a:spcPts val="0"/>
              </a:spcBef>
              <a:buClr>
                <a:srgbClr val="FCAF17"/>
              </a:buClr>
              <a:buNone/>
              <a:defRPr>
                <a:solidFill>
                  <a:srgbClr val="FCAF17"/>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65" name="Shape 65"/>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de block with explanation">
    <p:spTree>
      <p:nvGrpSpPr>
        <p:cNvPr id="66" name="Shape 66"/>
        <p:cNvGrpSpPr/>
        <p:nvPr/>
      </p:nvGrpSpPr>
      <p:grpSpPr>
        <a:xfrm>
          <a:off x="0" y="0"/>
          <a:ext cx="0" cy="0"/>
          <a:chOff x="0" y="0"/>
          <a:chExt cx="0" cy="0"/>
        </a:xfrm>
      </p:grpSpPr>
      <p:sp>
        <p:nvSpPr>
          <p:cNvPr id="67" name="Shape 67"/>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68" name="Shape 68"/>
          <p:cNvPicPr preferRelativeResize="0"/>
          <p:nvPr/>
        </p:nvPicPr>
        <p:blipFill rotWithShape="1">
          <a:blip r:embed="rId2">
            <a:alphaModFix/>
          </a:blip>
          <a:srcRect b="0" l="0" r="0" t="75294"/>
          <a:stretch/>
        </p:blipFill>
        <p:spPr>
          <a:xfrm>
            <a:off x="0" y="0"/>
            <a:ext cx="9144000" cy="604500"/>
          </a:xfrm>
          <a:prstGeom prst="rect">
            <a:avLst/>
          </a:prstGeom>
          <a:noFill/>
          <a:ln>
            <a:noFill/>
          </a:ln>
        </p:spPr>
      </p:pic>
      <p:sp>
        <p:nvSpPr>
          <p:cNvPr id="69" name="Shape 69"/>
          <p:cNvSpPr txBox="1"/>
          <p:nvPr>
            <p:ph type="title"/>
          </p:nvPr>
        </p:nvSpPr>
        <p:spPr>
          <a:xfrm>
            <a:off x="457200" y="27155"/>
            <a:ext cx="8229600" cy="604500"/>
          </a:xfrm>
          <a:prstGeom prst="rect">
            <a:avLst/>
          </a:prstGeom>
        </p:spPr>
        <p:txBody>
          <a:bodyPr anchorCtr="0" anchor="b" bIns="91425" lIns="91425" rIns="91425" tIns="91425"/>
          <a:lstStyle>
            <a:lvl1pPr lvl="0" rtl="0">
              <a:spcBef>
                <a:spcPts val="0"/>
              </a:spcBef>
              <a:buClr>
                <a:srgbClr val="FFFFFF"/>
              </a:buClr>
              <a:buSzPct val="100000"/>
              <a:buFont typeface="Open Sans"/>
              <a:defRPr sz="2800">
                <a:solidFill>
                  <a:srgbClr val="FFFFFF"/>
                </a:solidFill>
                <a:latin typeface="Open Sans"/>
                <a:ea typeface="Open Sans"/>
                <a:cs typeface="Open Sans"/>
                <a:sym typeface="Open Sans"/>
              </a:defRPr>
            </a:lvl1pPr>
            <a:lvl2pPr lvl="1" rtl="0">
              <a:spcBef>
                <a:spcPts val="0"/>
              </a:spcBef>
              <a:buFont typeface="Open Sans"/>
              <a:defRPr>
                <a:latin typeface="Open Sans"/>
                <a:ea typeface="Open Sans"/>
                <a:cs typeface="Open Sans"/>
                <a:sym typeface="Open Sans"/>
              </a:defRPr>
            </a:lvl2pPr>
            <a:lvl3pPr lvl="2" rtl="0">
              <a:spcBef>
                <a:spcPts val="0"/>
              </a:spcBef>
              <a:buFont typeface="Open Sans"/>
              <a:defRPr>
                <a:latin typeface="Open Sans"/>
                <a:ea typeface="Open Sans"/>
                <a:cs typeface="Open Sans"/>
                <a:sym typeface="Open Sans"/>
              </a:defRPr>
            </a:lvl3pPr>
            <a:lvl4pPr lvl="3" rtl="0">
              <a:spcBef>
                <a:spcPts val="0"/>
              </a:spcBef>
              <a:buFont typeface="Open Sans"/>
              <a:defRPr>
                <a:latin typeface="Open Sans"/>
                <a:ea typeface="Open Sans"/>
                <a:cs typeface="Open Sans"/>
                <a:sym typeface="Open Sans"/>
              </a:defRPr>
            </a:lvl4pPr>
            <a:lvl5pPr lvl="4" rtl="0">
              <a:spcBef>
                <a:spcPts val="0"/>
              </a:spcBef>
              <a:buFont typeface="Open Sans"/>
              <a:defRPr>
                <a:latin typeface="Open Sans"/>
                <a:ea typeface="Open Sans"/>
                <a:cs typeface="Open Sans"/>
                <a:sym typeface="Open Sans"/>
              </a:defRPr>
            </a:lvl5pPr>
            <a:lvl6pPr lvl="5" rtl="0">
              <a:spcBef>
                <a:spcPts val="0"/>
              </a:spcBef>
              <a:buFont typeface="Open Sans"/>
              <a:defRPr>
                <a:latin typeface="Open Sans"/>
                <a:ea typeface="Open Sans"/>
                <a:cs typeface="Open Sans"/>
                <a:sym typeface="Open Sans"/>
              </a:defRPr>
            </a:lvl6pPr>
            <a:lvl7pPr lvl="6" rtl="0">
              <a:spcBef>
                <a:spcPts val="0"/>
              </a:spcBef>
              <a:buFont typeface="Open Sans"/>
              <a:defRPr>
                <a:latin typeface="Open Sans"/>
                <a:ea typeface="Open Sans"/>
                <a:cs typeface="Open Sans"/>
                <a:sym typeface="Open Sans"/>
              </a:defRPr>
            </a:lvl7pPr>
            <a:lvl8pPr lvl="7" rtl="0">
              <a:spcBef>
                <a:spcPts val="0"/>
              </a:spcBef>
              <a:buFont typeface="Open Sans"/>
              <a:defRPr>
                <a:latin typeface="Open Sans"/>
                <a:ea typeface="Open Sans"/>
                <a:cs typeface="Open Sans"/>
                <a:sym typeface="Open Sans"/>
              </a:defRPr>
            </a:lvl8pPr>
            <a:lvl9pPr lvl="8" rtl="0">
              <a:spcBef>
                <a:spcPts val="0"/>
              </a:spcBef>
              <a:buFont typeface="Open Sans"/>
              <a:defRPr>
                <a:latin typeface="Open Sans"/>
                <a:ea typeface="Open Sans"/>
                <a:cs typeface="Open Sans"/>
                <a:sym typeface="Open Sans"/>
              </a:defRPr>
            </a:lvl9pPr>
          </a:lstStyle>
          <a:p/>
        </p:txBody>
      </p:sp>
      <p:sp>
        <p:nvSpPr>
          <p:cNvPr id="70" name="Shape 70"/>
          <p:cNvSpPr txBox="1"/>
          <p:nvPr>
            <p:ph idx="1" type="body"/>
          </p:nvPr>
        </p:nvSpPr>
        <p:spPr>
          <a:xfrm>
            <a:off x="458975" y="2789100"/>
            <a:ext cx="8229600" cy="21447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1600"/>
            </a:lvl2pPr>
            <a:lvl3pPr lvl="2" rtl="0">
              <a:spcBef>
                <a:spcPts val="0"/>
              </a:spcBef>
              <a:buSzPct val="100000"/>
              <a:defRPr sz="1400"/>
            </a:lvl3pPr>
            <a:lvl4pPr lvl="3" rtl="0">
              <a:spcBef>
                <a:spcPts val="0"/>
              </a:spcBef>
              <a:buSzPct val="100000"/>
              <a:defRPr sz="11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1" name="Shape 71"/>
          <p:cNvSpPr txBox="1"/>
          <p:nvPr>
            <p:ph idx="2" type="body"/>
          </p:nvPr>
        </p:nvSpPr>
        <p:spPr>
          <a:xfrm>
            <a:off x="1306275" y="785525"/>
            <a:ext cx="6508200" cy="18780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lstStyle>
            <a:lvl1pPr lvl="0" rtl="0">
              <a:spcBef>
                <a:spcPts val="0"/>
              </a:spcBef>
              <a:buSzPct val="100000"/>
              <a:buFont typeface="Consolas"/>
              <a:defRPr sz="1200">
                <a:latin typeface="Consolas"/>
                <a:ea typeface="Consolas"/>
                <a:cs typeface="Consolas"/>
                <a:sym typeface="Consolas"/>
              </a:defRPr>
            </a:lvl1pPr>
            <a:lvl2pPr lvl="1" rtl="0">
              <a:spcBef>
                <a:spcPts val="0"/>
              </a:spcBef>
              <a:buSzPct val="100000"/>
              <a:buFont typeface="Consolas"/>
              <a:defRPr sz="1200">
                <a:latin typeface="Consolas"/>
                <a:ea typeface="Consolas"/>
                <a:cs typeface="Consolas"/>
                <a:sym typeface="Consolas"/>
              </a:defRPr>
            </a:lvl2pPr>
            <a:lvl3pPr lvl="2" rtl="0">
              <a:spcBef>
                <a:spcPts val="0"/>
              </a:spcBef>
              <a:buSzPct val="100000"/>
              <a:buFont typeface="Consolas"/>
              <a:defRPr sz="1200">
                <a:latin typeface="Consolas"/>
                <a:ea typeface="Consolas"/>
                <a:cs typeface="Consolas"/>
                <a:sym typeface="Consolas"/>
              </a:defRPr>
            </a:lvl3pPr>
            <a:lvl4pPr lvl="3" rtl="0">
              <a:spcBef>
                <a:spcPts val="0"/>
              </a:spcBef>
              <a:buSzPct val="100000"/>
              <a:buFont typeface="Consolas"/>
              <a:defRPr sz="1200">
                <a:latin typeface="Consolas"/>
                <a:ea typeface="Consolas"/>
                <a:cs typeface="Consolas"/>
                <a:sym typeface="Consolas"/>
              </a:defRPr>
            </a:lvl4pPr>
            <a:lvl5pPr lvl="4" rtl="0">
              <a:spcBef>
                <a:spcPts val="0"/>
              </a:spcBef>
              <a:buSzPct val="100000"/>
              <a:buFont typeface="Consolas"/>
              <a:defRPr sz="1200">
                <a:latin typeface="Consolas"/>
                <a:ea typeface="Consolas"/>
                <a:cs typeface="Consolas"/>
                <a:sym typeface="Consolas"/>
              </a:defRPr>
            </a:lvl5pPr>
            <a:lvl6pPr lvl="5" rtl="0">
              <a:spcBef>
                <a:spcPts val="0"/>
              </a:spcBef>
              <a:buSzPct val="100000"/>
              <a:buFont typeface="Consolas"/>
              <a:defRPr sz="1200">
                <a:latin typeface="Consolas"/>
                <a:ea typeface="Consolas"/>
                <a:cs typeface="Consolas"/>
                <a:sym typeface="Consolas"/>
              </a:defRPr>
            </a:lvl6pPr>
            <a:lvl7pPr lvl="6" rtl="0">
              <a:spcBef>
                <a:spcPts val="0"/>
              </a:spcBef>
              <a:buSzPct val="100000"/>
              <a:buFont typeface="Consolas"/>
              <a:defRPr sz="1200">
                <a:latin typeface="Consolas"/>
                <a:ea typeface="Consolas"/>
                <a:cs typeface="Consolas"/>
                <a:sym typeface="Consolas"/>
              </a:defRPr>
            </a:lvl7pPr>
            <a:lvl8pPr lvl="7" rtl="0">
              <a:spcBef>
                <a:spcPts val="0"/>
              </a:spcBef>
              <a:buSzPct val="100000"/>
              <a:buFont typeface="Consolas"/>
              <a:defRPr sz="1200">
                <a:latin typeface="Consolas"/>
                <a:ea typeface="Consolas"/>
                <a:cs typeface="Consolas"/>
                <a:sym typeface="Consolas"/>
              </a:defRPr>
            </a:lvl8pPr>
            <a:lvl9pPr lvl="8" rtl="0">
              <a:spcBef>
                <a:spcPts val="0"/>
              </a:spcBef>
              <a:buSzPct val="100000"/>
              <a:buFont typeface="Consolas"/>
              <a:defRPr sz="1200">
                <a:latin typeface="Consolas"/>
                <a:ea typeface="Consolas"/>
                <a:cs typeface="Consolas"/>
                <a:sym typeface="Consola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3">
    <p:spTree>
      <p:nvGrpSpPr>
        <p:cNvPr id="72" name="Shape 72"/>
        <p:cNvGrpSpPr/>
        <p:nvPr/>
      </p:nvGrpSpPr>
      <p:grpSpPr>
        <a:xfrm>
          <a:off x="0" y="0"/>
          <a:ext cx="0" cy="0"/>
          <a:chOff x="0" y="0"/>
          <a:chExt cx="0" cy="0"/>
        </a:xfrm>
      </p:grpSpPr>
      <p:pic>
        <p:nvPicPr>
          <p:cNvPr id="73" name="Shape 73"/>
          <p:cNvPicPr preferRelativeResize="0"/>
          <p:nvPr/>
        </p:nvPicPr>
        <p:blipFill rotWithShape="1">
          <a:blip r:embed="rId2">
            <a:alphaModFix/>
          </a:blip>
          <a:srcRect b="0" l="0" r="0" t="5123"/>
          <a:stretch/>
        </p:blipFill>
        <p:spPr>
          <a:xfrm>
            <a:off x="0" y="0"/>
            <a:ext cx="9144000" cy="4237199"/>
          </a:xfrm>
          <a:prstGeom prst="rect">
            <a:avLst/>
          </a:prstGeom>
          <a:noFill/>
          <a:ln>
            <a:noFill/>
          </a:ln>
        </p:spPr>
      </p:pic>
      <p:sp>
        <p:nvSpPr>
          <p:cNvPr id="74" name="Shape 74"/>
          <p:cNvSpPr txBox="1"/>
          <p:nvPr>
            <p:ph type="ctrTitle"/>
          </p:nvPr>
        </p:nvSpPr>
        <p:spPr>
          <a:xfrm>
            <a:off x="685800" y="1583342"/>
            <a:ext cx="7772400" cy="1159800"/>
          </a:xfrm>
          <a:prstGeom prst="rect">
            <a:avLst/>
          </a:prstGeom>
        </p:spPr>
        <p:txBody>
          <a:bodyPr anchorCtr="0" anchor="b" bIns="91425" lIns="91425" rIns="91425" tIns="91425"/>
          <a:lstStyle>
            <a:lvl1pPr lvl="0" rtl="0" algn="ctr">
              <a:spcBef>
                <a:spcPts val="0"/>
              </a:spcBef>
              <a:buClr>
                <a:srgbClr val="FFFFFF"/>
              </a:buClr>
              <a:buSzPct val="100000"/>
              <a:buFont typeface="Open Sans"/>
              <a:defRPr sz="4800">
                <a:solidFill>
                  <a:srgbClr val="FFFFFF"/>
                </a:solidFill>
                <a:latin typeface="Open Sans"/>
                <a:ea typeface="Open Sans"/>
                <a:cs typeface="Open Sans"/>
                <a:sym typeface="Open Sans"/>
              </a:defRPr>
            </a:lvl1pPr>
            <a:lvl2pPr lvl="1" rtl="0" algn="ctr">
              <a:spcBef>
                <a:spcPts val="0"/>
              </a:spcBef>
              <a:buSzPct val="100000"/>
              <a:buFont typeface="Open Sans"/>
              <a:defRPr sz="4800">
                <a:latin typeface="Open Sans"/>
                <a:ea typeface="Open Sans"/>
                <a:cs typeface="Open Sans"/>
                <a:sym typeface="Open Sans"/>
              </a:defRPr>
            </a:lvl2pPr>
            <a:lvl3pPr lvl="2" rtl="0" algn="ctr">
              <a:spcBef>
                <a:spcPts val="0"/>
              </a:spcBef>
              <a:buSzPct val="100000"/>
              <a:buFont typeface="Open Sans"/>
              <a:defRPr sz="4800">
                <a:latin typeface="Open Sans"/>
                <a:ea typeface="Open Sans"/>
                <a:cs typeface="Open Sans"/>
                <a:sym typeface="Open Sans"/>
              </a:defRPr>
            </a:lvl3pPr>
            <a:lvl4pPr lvl="3" rtl="0" algn="ctr">
              <a:spcBef>
                <a:spcPts val="0"/>
              </a:spcBef>
              <a:buSzPct val="100000"/>
              <a:buFont typeface="Open Sans"/>
              <a:defRPr sz="4800">
                <a:latin typeface="Open Sans"/>
                <a:ea typeface="Open Sans"/>
                <a:cs typeface="Open Sans"/>
                <a:sym typeface="Open Sans"/>
              </a:defRPr>
            </a:lvl4pPr>
            <a:lvl5pPr lvl="4" rtl="0" algn="ctr">
              <a:spcBef>
                <a:spcPts val="0"/>
              </a:spcBef>
              <a:buSzPct val="100000"/>
              <a:buFont typeface="Open Sans"/>
              <a:defRPr sz="4800">
                <a:latin typeface="Open Sans"/>
                <a:ea typeface="Open Sans"/>
                <a:cs typeface="Open Sans"/>
                <a:sym typeface="Open Sans"/>
              </a:defRPr>
            </a:lvl5pPr>
            <a:lvl6pPr lvl="5" rtl="0" algn="ctr">
              <a:spcBef>
                <a:spcPts val="0"/>
              </a:spcBef>
              <a:buSzPct val="100000"/>
              <a:buFont typeface="Open Sans"/>
              <a:defRPr sz="4800">
                <a:latin typeface="Open Sans"/>
                <a:ea typeface="Open Sans"/>
                <a:cs typeface="Open Sans"/>
                <a:sym typeface="Open Sans"/>
              </a:defRPr>
            </a:lvl6pPr>
            <a:lvl7pPr lvl="6" rtl="0" algn="ctr">
              <a:spcBef>
                <a:spcPts val="0"/>
              </a:spcBef>
              <a:buSzPct val="100000"/>
              <a:buFont typeface="Open Sans"/>
              <a:defRPr sz="4800">
                <a:latin typeface="Open Sans"/>
                <a:ea typeface="Open Sans"/>
                <a:cs typeface="Open Sans"/>
                <a:sym typeface="Open Sans"/>
              </a:defRPr>
            </a:lvl7pPr>
            <a:lvl8pPr lvl="7" rtl="0" algn="ctr">
              <a:spcBef>
                <a:spcPts val="0"/>
              </a:spcBef>
              <a:buSzPct val="100000"/>
              <a:buFont typeface="Open Sans"/>
              <a:defRPr sz="4800">
                <a:latin typeface="Open Sans"/>
                <a:ea typeface="Open Sans"/>
                <a:cs typeface="Open Sans"/>
                <a:sym typeface="Open Sans"/>
              </a:defRPr>
            </a:lvl8pPr>
            <a:lvl9pPr lvl="8" rtl="0" algn="ctr">
              <a:spcBef>
                <a:spcPts val="0"/>
              </a:spcBef>
              <a:buSzPct val="100000"/>
              <a:buFont typeface="Open Sans"/>
              <a:defRPr sz="4800">
                <a:latin typeface="Open Sans"/>
                <a:ea typeface="Open Sans"/>
                <a:cs typeface="Open Sans"/>
                <a:sym typeface="Open Sans"/>
              </a:defRPr>
            </a:lvl9pPr>
          </a:lstStyle>
          <a:p/>
        </p:txBody>
      </p:sp>
      <p:sp>
        <p:nvSpPr>
          <p:cNvPr id="75" name="Shape 75"/>
          <p:cNvSpPr txBox="1"/>
          <p:nvPr>
            <p:ph idx="1" type="subTitle"/>
          </p:nvPr>
        </p:nvSpPr>
        <p:spPr>
          <a:xfrm>
            <a:off x="685800" y="2840053"/>
            <a:ext cx="7772400" cy="784800"/>
          </a:xfrm>
          <a:prstGeom prst="rect">
            <a:avLst/>
          </a:prstGeom>
        </p:spPr>
        <p:txBody>
          <a:bodyPr anchorCtr="0" anchor="t" bIns="91425" lIns="91425" rIns="91425" tIns="91425"/>
          <a:lstStyle>
            <a:lvl1pPr lvl="0" rtl="0" algn="ctr">
              <a:spcBef>
                <a:spcPts val="0"/>
              </a:spcBef>
              <a:buClr>
                <a:srgbClr val="FCAF17"/>
              </a:buClr>
              <a:buNone/>
              <a:defRPr>
                <a:solidFill>
                  <a:srgbClr val="FCAF17"/>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76" name="Shape 76"/>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Shape 15"/>
          <p:cNvSpPr txBox="1"/>
          <p:nvPr>
            <p:ph type="ctrTitle"/>
          </p:nvPr>
        </p:nvSpPr>
        <p:spPr>
          <a:xfrm>
            <a:off x="648300" y="1583350"/>
            <a:ext cx="3522300" cy="2989800"/>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6" name="Shape 16"/>
          <p:cNvSpPr txBox="1"/>
          <p:nvPr>
            <p:ph idx="1" type="subTitle"/>
          </p:nvPr>
        </p:nvSpPr>
        <p:spPr>
          <a:xfrm>
            <a:off x="6724950" y="3494300"/>
            <a:ext cx="1906200" cy="1031700"/>
          </a:xfrm>
          <a:prstGeom prst="rect">
            <a:avLst/>
          </a:prstGeom>
        </p:spPr>
        <p:txBody>
          <a:bodyPr anchorCtr="0" anchor="b" bIns="91425" lIns="91425" rIns="91425" tIns="91425"/>
          <a:lstStyle>
            <a:lvl1pPr lvl="0" rtl="0" algn="r">
              <a:spcBef>
                <a:spcPts val="0"/>
              </a:spcBef>
              <a:buClr>
                <a:srgbClr val="FFFFFF"/>
              </a:buClr>
              <a:buSzPct val="100000"/>
              <a:buNone/>
              <a:defRPr sz="1800">
                <a:solidFill>
                  <a:srgbClr val="FFFFFF"/>
                </a:solidFill>
              </a:defRPr>
            </a:lvl1pPr>
            <a:lvl2pPr lvl="1" rtl="0" algn="r">
              <a:spcBef>
                <a:spcPts val="0"/>
              </a:spcBef>
              <a:buClr>
                <a:srgbClr val="FFFFFF"/>
              </a:buClr>
              <a:buSzPct val="100000"/>
              <a:buNone/>
              <a:defRPr sz="1800">
                <a:solidFill>
                  <a:srgbClr val="FFFFFF"/>
                </a:solidFill>
              </a:defRPr>
            </a:lvl2pPr>
            <a:lvl3pPr lvl="2" rtl="0" algn="r">
              <a:spcBef>
                <a:spcPts val="0"/>
              </a:spcBef>
              <a:buClr>
                <a:srgbClr val="FFFFFF"/>
              </a:buClr>
              <a:buSzPct val="100000"/>
              <a:buNone/>
              <a:defRPr sz="1800">
                <a:solidFill>
                  <a:srgbClr val="FFFFFF"/>
                </a:solidFill>
              </a:defRPr>
            </a:lvl3pPr>
            <a:lvl4pPr lvl="3" rtl="0" algn="r">
              <a:spcBef>
                <a:spcPts val="0"/>
              </a:spcBef>
              <a:buClr>
                <a:srgbClr val="FFFFFF"/>
              </a:buClr>
              <a:buSzPct val="100000"/>
              <a:buNone/>
              <a:defRPr sz="1800">
                <a:solidFill>
                  <a:srgbClr val="FFFFFF"/>
                </a:solidFill>
              </a:defRPr>
            </a:lvl4pPr>
            <a:lvl5pPr lvl="4" rtl="0" algn="r">
              <a:spcBef>
                <a:spcPts val="0"/>
              </a:spcBef>
              <a:buClr>
                <a:srgbClr val="FFFFFF"/>
              </a:buClr>
              <a:buSzPct val="100000"/>
              <a:buNone/>
              <a:defRPr sz="1800">
                <a:solidFill>
                  <a:srgbClr val="FFFFFF"/>
                </a:solidFill>
              </a:defRPr>
            </a:lvl5pPr>
            <a:lvl6pPr lvl="5" rtl="0" algn="r">
              <a:spcBef>
                <a:spcPts val="0"/>
              </a:spcBef>
              <a:buClr>
                <a:srgbClr val="FFFFFF"/>
              </a:buClr>
              <a:buSzPct val="100000"/>
              <a:buNone/>
              <a:defRPr sz="1800">
                <a:solidFill>
                  <a:srgbClr val="FFFFFF"/>
                </a:solidFill>
              </a:defRPr>
            </a:lvl6pPr>
            <a:lvl7pPr lvl="6" rtl="0" algn="r">
              <a:spcBef>
                <a:spcPts val="0"/>
              </a:spcBef>
              <a:buClr>
                <a:srgbClr val="FFFFFF"/>
              </a:buClr>
              <a:buSzPct val="100000"/>
              <a:buNone/>
              <a:defRPr sz="1800">
                <a:solidFill>
                  <a:srgbClr val="FFFFFF"/>
                </a:solidFill>
              </a:defRPr>
            </a:lvl7pPr>
            <a:lvl8pPr lvl="7" rtl="0" algn="r">
              <a:spcBef>
                <a:spcPts val="0"/>
              </a:spcBef>
              <a:buClr>
                <a:srgbClr val="FFFFFF"/>
              </a:buClr>
              <a:buSzPct val="100000"/>
              <a:buNone/>
              <a:defRPr sz="1800">
                <a:solidFill>
                  <a:srgbClr val="FFFFFF"/>
                </a:solidFill>
              </a:defRPr>
            </a:lvl8pPr>
            <a:lvl9pPr lvl="8" rtl="0" algn="r">
              <a:spcBef>
                <a:spcPts val="0"/>
              </a:spcBef>
              <a:buClr>
                <a:srgbClr val="FFFFFF"/>
              </a:buClr>
              <a:buSzPct val="1000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 image">
    <p:spTree>
      <p:nvGrpSpPr>
        <p:cNvPr id="17" name="Shape 17"/>
        <p:cNvGrpSpPr/>
        <p:nvPr/>
      </p:nvGrpSpPr>
      <p:grpSpPr>
        <a:xfrm>
          <a:off x="0" y="0"/>
          <a:ext cx="0" cy="0"/>
          <a:chOff x="0" y="0"/>
          <a:chExt cx="0" cy="0"/>
        </a:xfrm>
      </p:grpSpPr>
      <p:sp>
        <p:nvSpPr>
          <p:cNvPr id="18" name="Shape 18"/>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Shape 20"/>
          <p:cNvSpPr txBox="1"/>
          <p:nvPr>
            <p:ph type="title"/>
          </p:nvPr>
        </p:nvSpPr>
        <p:spPr>
          <a:xfrm>
            <a:off x="838309" y="1807900"/>
            <a:ext cx="3148200" cy="485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838250" y="2419350"/>
            <a:ext cx="3148200" cy="225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big image">
    <p:spTree>
      <p:nvGrpSpPr>
        <p:cNvPr id="22" name="Shape 22"/>
        <p:cNvGrpSpPr/>
        <p:nvPr/>
      </p:nvGrpSpPr>
      <p:grpSpPr>
        <a:xfrm>
          <a:off x="0" y="0"/>
          <a:ext cx="0" cy="0"/>
          <a:chOff x="0" y="0"/>
          <a:chExt cx="0" cy="0"/>
        </a:xfrm>
      </p:grpSpPr>
      <p:sp>
        <p:nvSpPr>
          <p:cNvPr id="23" name="Shape 23"/>
          <p:cNvSpPr/>
          <p:nvPr/>
        </p:nvSpPr>
        <p:spPr>
          <a:xfrm>
            <a:off x="209250" y="-9675"/>
            <a:ext cx="3076750" cy="5167075"/>
          </a:xfrm>
          <a:custGeom>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Shape 25"/>
          <p:cNvSpPr txBox="1"/>
          <p:nvPr>
            <p:ph type="title"/>
          </p:nvPr>
        </p:nvSpPr>
        <p:spPr>
          <a:xfrm>
            <a:off x="609704" y="4116875"/>
            <a:ext cx="1609800" cy="485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6" name="Shape 26"/>
        <p:cNvGrpSpPr/>
        <p:nvPr/>
      </p:nvGrpSpPr>
      <p:grpSpPr>
        <a:xfrm>
          <a:off x="0" y="0"/>
          <a:ext cx="0" cy="0"/>
          <a:chOff x="0" y="0"/>
          <a:chExt cx="0" cy="0"/>
        </a:xfrm>
      </p:grpSpPr>
      <p:sp>
        <p:nvSpPr>
          <p:cNvPr id="27" name="Shape 2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1612074"/>
            <a:ext cx="1957200" cy="653700"/>
          </a:xfrm>
          <a:prstGeom prst="rect">
            <a:avLst/>
          </a:prstGeom>
          <a:noFill/>
          <a:ln>
            <a:noFill/>
          </a:ln>
        </p:spPr>
        <p:txBody>
          <a:bodyPr anchorCtr="0" anchor="t" bIns="91425" lIns="91425" rIns="91425" tIns="91425">
            <a:noAutofit/>
          </a:bodyPr>
          <a:lstStyle/>
          <a:p>
            <a:pPr lvl="0">
              <a:spcBef>
                <a:spcPts val="0"/>
              </a:spcBef>
              <a:buNone/>
            </a:pPr>
            <a:r>
              <a:rPr lang="en" sz="7200">
                <a:solidFill>
                  <a:srgbClr val="B7B7B7"/>
                </a:solidFill>
                <a:latin typeface="Montserrat"/>
                <a:ea typeface="Montserrat"/>
                <a:cs typeface="Montserrat"/>
                <a:sym typeface="Montserrat"/>
              </a:rPr>
              <a:t>“</a:t>
            </a:r>
          </a:p>
        </p:txBody>
      </p:sp>
      <p:sp>
        <p:nvSpPr>
          <p:cNvPr id="30" name="Shape 30"/>
          <p:cNvSpPr txBox="1"/>
          <p:nvPr>
            <p:ph idx="1" type="body"/>
          </p:nvPr>
        </p:nvSpPr>
        <p:spPr>
          <a:xfrm>
            <a:off x="838250" y="2419350"/>
            <a:ext cx="5324100" cy="2255700"/>
          </a:xfrm>
          <a:prstGeom prst="rect">
            <a:avLst/>
          </a:prstGeom>
        </p:spPr>
        <p:txBody>
          <a:bodyPr anchorCtr="0" anchor="t" bIns="91425" lIns="91425" rIns="91425" tIns="91425"/>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1" name="Shape 31"/>
        <p:cNvGrpSpPr/>
        <p:nvPr/>
      </p:nvGrpSpPr>
      <p:grpSpPr>
        <a:xfrm>
          <a:off x="0" y="0"/>
          <a:ext cx="0" cy="0"/>
          <a:chOff x="0" y="0"/>
          <a:chExt cx="0" cy="0"/>
        </a:xfrm>
      </p:grpSpPr>
      <p:sp>
        <p:nvSpPr>
          <p:cNvPr id="32" name="Shape 32"/>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Shape 34"/>
          <p:cNvSpPr txBox="1"/>
          <p:nvPr>
            <p:ph type="title"/>
          </p:nvPr>
        </p:nvSpPr>
        <p:spPr>
          <a:xfrm>
            <a:off x="838350" y="1807900"/>
            <a:ext cx="5324100" cy="485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txBox="1"/>
          <p:nvPr>
            <p:ph idx="1" type="body"/>
          </p:nvPr>
        </p:nvSpPr>
        <p:spPr>
          <a:xfrm>
            <a:off x="838250" y="2419350"/>
            <a:ext cx="5324100" cy="2255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6" name="Shape 36"/>
        <p:cNvGrpSpPr/>
        <p:nvPr/>
      </p:nvGrpSpPr>
      <p:grpSpPr>
        <a:xfrm>
          <a:off x="0" y="0"/>
          <a:ext cx="0" cy="0"/>
          <a:chOff x="0" y="0"/>
          <a:chExt cx="0" cy="0"/>
        </a:xfrm>
      </p:grpSpPr>
      <p:sp>
        <p:nvSpPr>
          <p:cNvPr id="37" name="Shape 3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Shape 39"/>
          <p:cNvSpPr txBox="1"/>
          <p:nvPr>
            <p:ph type="title"/>
          </p:nvPr>
        </p:nvSpPr>
        <p:spPr>
          <a:xfrm>
            <a:off x="841000" y="1884100"/>
            <a:ext cx="4801500" cy="409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841000" y="2492425"/>
            <a:ext cx="2671800" cy="2433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2" type="body"/>
          </p:nvPr>
        </p:nvSpPr>
        <p:spPr>
          <a:xfrm>
            <a:off x="3673842" y="2492425"/>
            <a:ext cx="2671800" cy="2433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2" name="Shape 42"/>
        <p:cNvGrpSpPr/>
        <p:nvPr/>
      </p:nvGrpSpPr>
      <p:grpSpPr>
        <a:xfrm>
          <a:off x="0" y="0"/>
          <a:ext cx="0" cy="0"/>
          <a:chOff x="0" y="0"/>
          <a:chExt cx="0" cy="0"/>
        </a:xfrm>
      </p:grpSpPr>
      <p:sp>
        <p:nvSpPr>
          <p:cNvPr id="43" name="Shape 43"/>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Shape 45"/>
          <p:cNvSpPr txBox="1"/>
          <p:nvPr>
            <p:ph type="title"/>
          </p:nvPr>
        </p:nvSpPr>
        <p:spPr>
          <a:xfrm>
            <a:off x="841000" y="1884100"/>
            <a:ext cx="4801500" cy="409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 type="body"/>
          </p:nvPr>
        </p:nvSpPr>
        <p:spPr>
          <a:xfrm>
            <a:off x="841000" y="2515375"/>
            <a:ext cx="1988700" cy="24105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7" name="Shape 47"/>
          <p:cNvSpPr txBox="1"/>
          <p:nvPr>
            <p:ph idx="2" type="body"/>
          </p:nvPr>
        </p:nvSpPr>
        <p:spPr>
          <a:xfrm>
            <a:off x="2931574" y="2515375"/>
            <a:ext cx="1988699" cy="24105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8" name="Shape 48"/>
          <p:cNvSpPr txBox="1"/>
          <p:nvPr>
            <p:ph idx="3" type="body"/>
          </p:nvPr>
        </p:nvSpPr>
        <p:spPr>
          <a:xfrm>
            <a:off x="5022149" y="2515375"/>
            <a:ext cx="1988699" cy="24105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Shape 52"/>
          <p:cNvSpPr txBox="1"/>
          <p:nvPr>
            <p:ph type="title"/>
          </p:nvPr>
        </p:nvSpPr>
        <p:spPr>
          <a:xfrm>
            <a:off x="841000" y="1884100"/>
            <a:ext cx="4801500" cy="409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884100"/>
            <a:ext cx="5185200" cy="474600"/>
          </a:xfrm>
          <a:prstGeom prst="rect">
            <a:avLst/>
          </a:prstGeom>
          <a:noFill/>
          <a:ln>
            <a:noFill/>
          </a:ln>
        </p:spPr>
        <p:txBody>
          <a:bodyPr anchorCtr="0" anchor="b" bIns="91425" lIns="91425" rIns="91425" tIns="91425"/>
          <a:lstStyle>
            <a:lvl1pPr lvl="0">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1pPr>
            <a:lvl2pPr lvl="1">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2pPr>
            <a:lvl3pPr lvl="2">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3pPr>
            <a:lvl4pPr lvl="3">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4pPr>
            <a:lvl5pPr lvl="4">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5pPr>
            <a:lvl6pPr lvl="5">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6pPr>
            <a:lvl7pPr lvl="6">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7pPr>
            <a:lvl8pPr lvl="7">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8pPr>
            <a:lvl9pPr lvl="8">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9pPr>
          </a:lstStyle>
          <a:p/>
        </p:txBody>
      </p:sp>
      <p:sp>
        <p:nvSpPr>
          <p:cNvPr id="7" name="Shape 7"/>
          <p:cNvSpPr txBox="1"/>
          <p:nvPr>
            <p:ph idx="1" type="body"/>
          </p:nvPr>
        </p:nvSpPr>
        <p:spPr>
          <a:xfrm>
            <a:off x="457200" y="2495550"/>
            <a:ext cx="5185200" cy="2255700"/>
          </a:xfrm>
          <a:prstGeom prst="rect">
            <a:avLst/>
          </a:prstGeom>
          <a:noFill/>
          <a:ln>
            <a:noFill/>
          </a:ln>
        </p:spPr>
        <p:txBody>
          <a:bodyPr anchorCtr="0" anchor="t" bIns="91425" lIns="91425" rIns="91425" tIns="91425"/>
          <a:lstStyle>
            <a:lvl1pPr lvl="0">
              <a:spcBef>
                <a:spcPts val="600"/>
              </a:spcBef>
              <a:buClr>
                <a:srgbClr val="999999"/>
              </a:buClr>
              <a:buSzPct val="100000"/>
              <a:buFont typeface="Karla"/>
              <a:buChar char="▸"/>
              <a:defRPr sz="1600">
                <a:solidFill>
                  <a:srgbClr val="999999"/>
                </a:solidFill>
                <a:latin typeface="Karla"/>
                <a:ea typeface="Karla"/>
                <a:cs typeface="Karla"/>
                <a:sym typeface="Karla"/>
              </a:defRPr>
            </a:lvl1pPr>
            <a:lvl2pPr lvl="1">
              <a:spcBef>
                <a:spcPts val="480"/>
              </a:spcBef>
              <a:buClr>
                <a:srgbClr val="999999"/>
              </a:buClr>
              <a:buSzPct val="100000"/>
              <a:buFont typeface="Karla"/>
              <a:buChar char="▹"/>
              <a:defRPr sz="1600">
                <a:solidFill>
                  <a:srgbClr val="999999"/>
                </a:solidFill>
                <a:latin typeface="Karla"/>
                <a:ea typeface="Karla"/>
                <a:cs typeface="Karla"/>
                <a:sym typeface="Karla"/>
              </a:defRPr>
            </a:lvl2pPr>
            <a:lvl3pPr lvl="2">
              <a:spcBef>
                <a:spcPts val="480"/>
              </a:spcBef>
              <a:buClr>
                <a:srgbClr val="999999"/>
              </a:buClr>
              <a:buSzPct val="100000"/>
              <a:buFont typeface="Karla"/>
              <a:buChar char="▹"/>
              <a:defRPr sz="1600">
                <a:solidFill>
                  <a:srgbClr val="999999"/>
                </a:solidFill>
                <a:latin typeface="Karla"/>
                <a:ea typeface="Karla"/>
                <a:cs typeface="Karla"/>
                <a:sym typeface="Karla"/>
              </a:defRPr>
            </a:lvl3pPr>
            <a:lvl4pPr lvl="3">
              <a:spcBef>
                <a:spcPts val="360"/>
              </a:spcBef>
              <a:buClr>
                <a:srgbClr val="999999"/>
              </a:buClr>
              <a:buSzPct val="100000"/>
              <a:buFont typeface="Karla"/>
              <a:defRPr sz="1600">
                <a:solidFill>
                  <a:srgbClr val="999999"/>
                </a:solidFill>
                <a:latin typeface="Karla"/>
                <a:ea typeface="Karla"/>
                <a:cs typeface="Karla"/>
                <a:sym typeface="Karla"/>
              </a:defRPr>
            </a:lvl4pPr>
            <a:lvl5pPr lvl="4">
              <a:spcBef>
                <a:spcPts val="360"/>
              </a:spcBef>
              <a:buClr>
                <a:srgbClr val="999999"/>
              </a:buClr>
              <a:buSzPct val="100000"/>
              <a:buFont typeface="Karla"/>
              <a:defRPr sz="1600">
                <a:solidFill>
                  <a:srgbClr val="999999"/>
                </a:solidFill>
                <a:latin typeface="Karla"/>
                <a:ea typeface="Karla"/>
                <a:cs typeface="Karla"/>
                <a:sym typeface="Karla"/>
              </a:defRPr>
            </a:lvl5pPr>
            <a:lvl6pPr lvl="5">
              <a:spcBef>
                <a:spcPts val="360"/>
              </a:spcBef>
              <a:buClr>
                <a:srgbClr val="999999"/>
              </a:buClr>
              <a:buSzPct val="100000"/>
              <a:buFont typeface="Karla"/>
              <a:defRPr sz="1600">
                <a:solidFill>
                  <a:srgbClr val="999999"/>
                </a:solidFill>
                <a:latin typeface="Karla"/>
                <a:ea typeface="Karla"/>
                <a:cs typeface="Karla"/>
                <a:sym typeface="Karla"/>
              </a:defRPr>
            </a:lvl6pPr>
            <a:lvl7pPr lvl="6">
              <a:spcBef>
                <a:spcPts val="360"/>
              </a:spcBef>
              <a:buClr>
                <a:srgbClr val="999999"/>
              </a:buClr>
              <a:buSzPct val="100000"/>
              <a:buFont typeface="Karla"/>
              <a:defRPr sz="1600">
                <a:solidFill>
                  <a:srgbClr val="999999"/>
                </a:solidFill>
                <a:latin typeface="Karla"/>
                <a:ea typeface="Karla"/>
                <a:cs typeface="Karla"/>
                <a:sym typeface="Karla"/>
              </a:defRPr>
            </a:lvl7pPr>
            <a:lvl8pPr lvl="7">
              <a:spcBef>
                <a:spcPts val="360"/>
              </a:spcBef>
              <a:buClr>
                <a:srgbClr val="999999"/>
              </a:buClr>
              <a:buSzPct val="100000"/>
              <a:buFont typeface="Karla"/>
              <a:defRPr sz="1600">
                <a:solidFill>
                  <a:srgbClr val="999999"/>
                </a:solidFill>
                <a:latin typeface="Karla"/>
                <a:ea typeface="Karla"/>
                <a:cs typeface="Karla"/>
                <a:sym typeface="Karla"/>
              </a:defRPr>
            </a:lvl8pPr>
            <a:lvl9pPr lvl="8">
              <a:spcBef>
                <a:spcPts val="360"/>
              </a:spcBef>
              <a:buClr>
                <a:srgbClr val="999999"/>
              </a:buClr>
              <a:buSzPct val="100000"/>
              <a:buFont typeface="Karla"/>
              <a:defRPr sz="1600">
                <a:solidFill>
                  <a:srgbClr val="999999"/>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hyperlink" Target="http://ap.pn/2faEOV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09.png"/><Relationship Id="rId4" Type="http://schemas.openxmlformats.org/officeDocument/2006/relationships/hyperlink" Target="https://github.com/FuadBalashov/AndroidWorkshop/commit/2c6821696aa91263e84fd1d9b5a60bca3eb6ed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09.png"/><Relationship Id="rId4" Type="http://schemas.openxmlformats.org/officeDocument/2006/relationships/hyperlink" Target="https://github.com/FuadBalashov/AndroidWorkshop/commit/2e2c3cf8fe1b40dc7a35eb935f131926db5bf1d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09.png"/><Relationship Id="rId4" Type="http://schemas.openxmlformats.org/officeDocument/2006/relationships/hyperlink" Target="https://github.com/FuadBalashov/AndroidWorkshop/commit/9bbc03efc5447590e6f3fc6b75bb7fb3560427b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07.png"/><Relationship Id="rId4" Type="http://schemas.openxmlformats.org/officeDocument/2006/relationships/image" Target="../media/image08.png"/><Relationship Id="rId5"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04.png"/><Relationship Id="rId4" Type="http://schemas.openxmlformats.org/officeDocument/2006/relationships/image" Target="../media/image06.png"/><Relationship Id="rId5"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9.png"/><Relationship Id="rId4" Type="http://schemas.openxmlformats.org/officeDocument/2006/relationships/hyperlink" Target="https://github.com/FuadBalashov/AndroidWorkshop/commit/69de4c6563ff61dcc6948cf4268328775cd6349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216325" y="4101800"/>
            <a:ext cx="2145725" cy="2552248"/>
          </a:xfrm>
          <a:prstGeom prst="rect">
            <a:avLst/>
          </a:prstGeom>
          <a:noFill/>
          <a:ln>
            <a:noFill/>
          </a:ln>
        </p:spPr>
      </p:pic>
      <p:sp>
        <p:nvSpPr>
          <p:cNvPr id="82" name="Shape 82"/>
          <p:cNvSpPr txBox="1"/>
          <p:nvPr>
            <p:ph type="title"/>
          </p:nvPr>
        </p:nvSpPr>
        <p:spPr>
          <a:xfrm>
            <a:off x="6975100" y="3621350"/>
            <a:ext cx="2008200" cy="1382400"/>
          </a:xfrm>
          <a:prstGeom prst="rect">
            <a:avLst/>
          </a:prstGeom>
        </p:spPr>
        <p:txBody>
          <a:bodyPr anchorCtr="0" anchor="b" bIns="91425" lIns="91425" rIns="91425" tIns="91425">
            <a:noAutofit/>
          </a:bodyPr>
          <a:lstStyle/>
          <a:p>
            <a:pPr lvl="0" rtl="0" algn="r">
              <a:spcBef>
                <a:spcPts val="0"/>
              </a:spcBef>
              <a:buClr>
                <a:schemeClr val="dk1"/>
              </a:buClr>
              <a:buSzPct val="68750"/>
              <a:buFont typeface="Arial"/>
              <a:buNone/>
            </a:pPr>
            <a:r>
              <a:rPr b="0" lang="en" sz="1600">
                <a:solidFill>
                  <a:schemeClr val="lt1"/>
                </a:solidFill>
                <a:latin typeface="Open Sans"/>
                <a:ea typeface="Open Sans"/>
                <a:cs typeface="Open Sans"/>
                <a:sym typeface="Open Sans"/>
              </a:rPr>
              <a:t>Ben Edgar</a:t>
            </a:r>
          </a:p>
          <a:p>
            <a:pPr lvl="0" rtl="0" algn="r">
              <a:spcBef>
                <a:spcPts val="0"/>
              </a:spcBef>
              <a:buClr>
                <a:schemeClr val="dk1"/>
              </a:buClr>
              <a:buSzPct val="68750"/>
              <a:buFont typeface="Arial"/>
              <a:buNone/>
            </a:pPr>
            <a:r>
              <a:rPr b="0" lang="en" sz="1600">
                <a:solidFill>
                  <a:schemeClr val="lt1"/>
                </a:solidFill>
                <a:latin typeface="Open Sans"/>
                <a:ea typeface="Open Sans"/>
                <a:cs typeface="Open Sans"/>
                <a:sym typeface="Open Sans"/>
              </a:rPr>
              <a:t>Brian Kaplan</a:t>
            </a:r>
          </a:p>
          <a:p>
            <a:pPr lvl="0" rtl="0" algn="r">
              <a:spcBef>
                <a:spcPts val="0"/>
              </a:spcBef>
              <a:buClr>
                <a:schemeClr val="dk1"/>
              </a:buClr>
              <a:buSzPct val="68750"/>
              <a:buFont typeface="Arial"/>
              <a:buNone/>
            </a:pPr>
            <a:r>
              <a:rPr b="0" lang="en" sz="1600">
                <a:solidFill>
                  <a:schemeClr val="lt1"/>
                </a:solidFill>
                <a:latin typeface="Open Sans"/>
                <a:ea typeface="Open Sans"/>
                <a:cs typeface="Open Sans"/>
                <a:sym typeface="Open Sans"/>
              </a:rPr>
              <a:t>Fuad Balashov</a:t>
            </a:r>
          </a:p>
        </p:txBody>
      </p:sp>
      <p:sp>
        <p:nvSpPr>
          <p:cNvPr id="83" name="Shape 83"/>
          <p:cNvSpPr txBox="1"/>
          <p:nvPr/>
        </p:nvSpPr>
        <p:spPr>
          <a:xfrm>
            <a:off x="1676400" y="1583342"/>
            <a:ext cx="7772400" cy="1159800"/>
          </a:xfrm>
          <a:prstGeom prst="rect">
            <a:avLst/>
          </a:prstGeom>
          <a:noFill/>
          <a:ln>
            <a:noFill/>
          </a:ln>
        </p:spPr>
        <p:txBody>
          <a:bodyPr anchorCtr="0" anchor="b" bIns="91425" lIns="91425" rIns="91425" tIns="91425">
            <a:noAutofit/>
          </a:bodyPr>
          <a:lstStyle/>
          <a:p>
            <a:pPr lvl="0" rtl="0" algn="ctr">
              <a:spcBef>
                <a:spcPts val="0"/>
              </a:spcBef>
              <a:buNone/>
            </a:pPr>
            <a:r>
              <a:rPr lang="en" sz="6000">
                <a:solidFill>
                  <a:srgbClr val="FFFFFF"/>
                </a:solidFill>
                <a:latin typeface="Open Sans"/>
                <a:ea typeface="Open Sans"/>
                <a:cs typeface="Open Sans"/>
                <a:sym typeface="Open Sans"/>
              </a:rPr>
              <a:t>Intro to Android</a:t>
            </a:r>
          </a:p>
        </p:txBody>
      </p:sp>
      <p:sp>
        <p:nvSpPr>
          <p:cNvPr id="84" name="Shape 84"/>
          <p:cNvSpPr txBox="1"/>
          <p:nvPr/>
        </p:nvSpPr>
        <p:spPr>
          <a:xfrm>
            <a:off x="2809775" y="2602350"/>
            <a:ext cx="5743500" cy="577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Open the Slides @ </a:t>
            </a:r>
            <a:r>
              <a:rPr lang="en" sz="2400" u="sng">
                <a:solidFill>
                  <a:schemeClr val="hlink"/>
                </a:solidFill>
                <a:hlinkClick r:id="rId4"/>
              </a:rPr>
              <a:t>http://ap.pn/2faEOV1</a:t>
            </a:r>
            <a:r>
              <a:rPr lang="en" sz="2400">
                <a:solidFill>
                  <a:srgbClr val="FFFFFF"/>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pic>
        <p:nvPicPr>
          <p:cNvPr id="196" name="Shape 196"/>
          <p:cNvPicPr preferRelativeResize="0"/>
          <p:nvPr/>
        </p:nvPicPr>
        <p:blipFill rotWithShape="1">
          <a:blip r:embed="rId3">
            <a:alphaModFix/>
          </a:blip>
          <a:srcRect b="25923" l="0" r="0" t="29785"/>
          <a:stretch/>
        </p:blipFill>
        <p:spPr>
          <a:xfrm>
            <a:off x="2190250" y="3021975"/>
            <a:ext cx="4607449" cy="1530499"/>
          </a:xfrm>
          <a:prstGeom prst="rect">
            <a:avLst/>
          </a:prstGeom>
          <a:noFill/>
          <a:ln>
            <a:noFill/>
          </a:ln>
        </p:spPr>
      </p:pic>
      <p:sp>
        <p:nvSpPr>
          <p:cNvPr id="197" name="Shape 197"/>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Open Sans"/>
                <a:ea typeface="Open Sans"/>
                <a:cs typeface="Open Sans"/>
                <a:sym typeface="Open Sans"/>
              </a:rPr>
              <a:t>10 min</a:t>
            </a:r>
          </a:p>
        </p:txBody>
      </p:sp>
      <p:sp>
        <p:nvSpPr>
          <p:cNvPr id="198" name="Shape 198"/>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React to our Button</a:t>
            </a:r>
          </a:p>
        </p:txBody>
      </p:sp>
      <p:sp>
        <p:nvSpPr>
          <p:cNvPr id="199" name="Shape 199"/>
          <p:cNvSpPr txBox="1"/>
          <p:nvPr/>
        </p:nvSpPr>
        <p:spPr>
          <a:xfrm>
            <a:off x="853170" y="1557300"/>
            <a:ext cx="3443700" cy="532500"/>
          </a:xfrm>
          <a:prstGeom prst="rect">
            <a:avLst/>
          </a:prstGeom>
          <a:noFill/>
          <a:ln>
            <a:noFill/>
          </a:ln>
        </p:spPr>
        <p:txBody>
          <a:bodyPr anchorCtr="0" anchor="t" bIns="91425" lIns="91425" rIns="91425" tIns="91425">
            <a:noAutofit/>
          </a:bodyPr>
          <a:lstStyle/>
          <a:p>
            <a:pPr lvl="0" rtl="0">
              <a:spcBef>
                <a:spcPts val="0"/>
              </a:spcBef>
              <a:buNone/>
            </a:pPr>
            <a:r>
              <a:rPr lang="en" sz="1800" u="sng">
                <a:solidFill>
                  <a:schemeClr val="hlink"/>
                </a:solidFill>
                <a:hlinkClick r:id="rId4"/>
              </a:rPr>
              <a:t>See the changes here!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idx="1" type="body"/>
          </p:nvPr>
        </p:nvSpPr>
        <p:spPr>
          <a:xfrm>
            <a:off x="381000" y="1276350"/>
            <a:ext cx="4662900" cy="3725700"/>
          </a:xfrm>
          <a:prstGeom prst="rect">
            <a:avLst/>
          </a:prstGeom>
        </p:spPr>
        <p:txBody>
          <a:bodyPr anchorCtr="0" anchor="t" bIns="91425" lIns="91425" rIns="91425" tIns="91425">
            <a:noAutofit/>
          </a:bodyPr>
          <a:lstStyle/>
          <a:p>
            <a:pPr lvl="0" rtl="0">
              <a:spcBef>
                <a:spcPts val="0"/>
              </a:spcBef>
              <a:buNone/>
            </a:pPr>
            <a:r>
              <a:rPr b="1" lang="en" sz="2400">
                <a:solidFill>
                  <a:srgbClr val="000000"/>
                </a:solidFill>
                <a:latin typeface="Open Sans"/>
                <a:ea typeface="Open Sans"/>
                <a:cs typeface="Open Sans"/>
                <a:sym typeface="Open Sans"/>
              </a:rPr>
              <a:t>onCreate</a:t>
            </a:r>
          </a:p>
          <a:p>
            <a:pPr lvl="0" rtl="0">
              <a:spcBef>
                <a:spcPts val="0"/>
              </a:spcBef>
              <a:buNone/>
            </a:pPr>
            <a:r>
              <a:rPr lang="en" sz="2400">
                <a:solidFill>
                  <a:srgbClr val="000000"/>
                </a:solidFill>
                <a:latin typeface="Open Sans"/>
                <a:ea typeface="Open Sans"/>
                <a:cs typeface="Open Sans"/>
                <a:sym typeface="Open Sans"/>
              </a:rPr>
              <a:t>	Activity Created</a:t>
            </a:r>
          </a:p>
          <a:p>
            <a:pPr lvl="0" rtl="0">
              <a:spcBef>
                <a:spcPts val="0"/>
              </a:spcBef>
              <a:buNone/>
            </a:pPr>
            <a:r>
              <a:rPr b="1" lang="en" sz="2400">
                <a:solidFill>
                  <a:srgbClr val="000000"/>
                </a:solidFill>
                <a:latin typeface="Open Sans"/>
                <a:ea typeface="Open Sans"/>
                <a:cs typeface="Open Sans"/>
                <a:sym typeface="Open Sans"/>
              </a:rPr>
              <a:t>onDestroy</a:t>
            </a:r>
          </a:p>
          <a:p>
            <a:pPr lvl="0" rtl="0">
              <a:spcBef>
                <a:spcPts val="0"/>
              </a:spcBef>
              <a:buNone/>
            </a:pPr>
            <a:r>
              <a:rPr lang="en" sz="2400">
                <a:solidFill>
                  <a:srgbClr val="000000"/>
                </a:solidFill>
                <a:latin typeface="Open Sans"/>
                <a:ea typeface="Open Sans"/>
                <a:cs typeface="Open Sans"/>
                <a:sym typeface="Open Sans"/>
              </a:rPr>
              <a:t>	Activity Ending</a:t>
            </a:r>
          </a:p>
          <a:p>
            <a:pPr indent="0" lvl="0" marL="0" rtl="0">
              <a:spcBef>
                <a:spcPts val="0"/>
              </a:spcBef>
              <a:buNone/>
            </a:pPr>
            <a:r>
              <a:rPr b="1" lang="en" sz="2400">
                <a:solidFill>
                  <a:srgbClr val="000000"/>
                </a:solidFill>
                <a:latin typeface="Open Sans"/>
                <a:ea typeface="Open Sans"/>
                <a:cs typeface="Open Sans"/>
                <a:sym typeface="Open Sans"/>
              </a:rPr>
              <a:t>etc...</a:t>
            </a:r>
          </a:p>
        </p:txBody>
      </p:sp>
      <p:pic>
        <p:nvPicPr>
          <p:cNvPr id="205" name="Shape 205"/>
          <p:cNvPicPr preferRelativeResize="0"/>
          <p:nvPr/>
        </p:nvPicPr>
        <p:blipFill>
          <a:blip r:embed="rId3">
            <a:alphaModFix/>
          </a:blip>
          <a:stretch>
            <a:fillRect/>
          </a:stretch>
        </p:blipFill>
        <p:spPr>
          <a:xfrm>
            <a:off x="4937014" y="592625"/>
            <a:ext cx="3612660" cy="4485625"/>
          </a:xfrm>
          <a:prstGeom prst="rect">
            <a:avLst/>
          </a:prstGeom>
          <a:noFill/>
          <a:ln>
            <a:noFill/>
          </a:ln>
        </p:spPr>
      </p:pic>
      <p:sp>
        <p:nvSpPr>
          <p:cNvPr id="206" name="Shape 206"/>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Activity: Lifecycle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grpSp>
        <p:nvGrpSpPr>
          <p:cNvPr id="211" name="Shape 211"/>
          <p:cNvGrpSpPr/>
          <p:nvPr/>
        </p:nvGrpSpPr>
        <p:grpSpPr>
          <a:xfrm>
            <a:off x="1246472" y="1446916"/>
            <a:ext cx="2204730" cy="3568485"/>
            <a:chOff x="1137472" y="1139443"/>
            <a:chExt cx="2428117" cy="3930049"/>
          </a:xfrm>
        </p:grpSpPr>
        <p:pic>
          <p:nvPicPr>
            <p:cNvPr id="212" name="Shape 212"/>
            <p:cNvPicPr preferRelativeResize="0"/>
            <p:nvPr/>
          </p:nvPicPr>
          <p:blipFill>
            <a:blip r:embed="rId4">
              <a:alphaModFix/>
            </a:blip>
            <a:stretch>
              <a:fillRect/>
            </a:stretch>
          </p:blipFill>
          <p:spPr>
            <a:xfrm>
              <a:off x="1137472" y="1139443"/>
              <a:ext cx="2428117" cy="3930049"/>
            </a:xfrm>
            <a:prstGeom prst="rect">
              <a:avLst/>
            </a:prstGeom>
            <a:noFill/>
            <a:ln>
              <a:noFill/>
            </a:ln>
          </p:spPr>
        </p:pic>
        <p:pic>
          <p:nvPicPr>
            <p:cNvPr id="213" name="Shape 213"/>
            <p:cNvPicPr preferRelativeResize="0"/>
            <p:nvPr/>
          </p:nvPicPr>
          <p:blipFill rotWithShape="1">
            <a:blip r:embed="rId5">
              <a:alphaModFix/>
            </a:blip>
            <a:srcRect b="0" l="40863" r="0" t="0"/>
            <a:stretch/>
          </p:blipFill>
          <p:spPr>
            <a:xfrm>
              <a:off x="1279600" y="1680650"/>
              <a:ext cx="1045425" cy="1101774"/>
            </a:xfrm>
            <a:prstGeom prst="rect">
              <a:avLst/>
            </a:prstGeom>
            <a:noFill/>
            <a:ln>
              <a:noFill/>
            </a:ln>
          </p:spPr>
        </p:pic>
      </p:grpSp>
      <p:sp>
        <p:nvSpPr>
          <p:cNvPr id="214" name="Shape 214"/>
          <p:cNvSpPr txBox="1"/>
          <p:nvPr/>
        </p:nvSpPr>
        <p:spPr>
          <a:xfrm>
            <a:off x="1301900" y="1045425"/>
            <a:ext cx="2107500" cy="351300"/>
          </a:xfrm>
          <a:prstGeom prst="rect">
            <a:avLst/>
          </a:prstGeom>
          <a:noFill/>
          <a:ln>
            <a:noFill/>
          </a:ln>
        </p:spPr>
        <p:txBody>
          <a:bodyPr anchorCtr="0" anchor="t" bIns="91425" lIns="91425" rIns="91425" tIns="91425">
            <a:noAutofit/>
          </a:bodyPr>
          <a:lstStyle/>
          <a:p>
            <a:pPr lvl="0" rtl="0" algn="ctr">
              <a:spcBef>
                <a:spcPts val="0"/>
              </a:spcBef>
              <a:buNone/>
            </a:pPr>
            <a:r>
              <a:rPr lang="en" sz="1800">
                <a:latin typeface="Open Sans"/>
                <a:ea typeface="Open Sans"/>
                <a:cs typeface="Open Sans"/>
                <a:sym typeface="Open Sans"/>
              </a:rPr>
              <a:t>Linear Layout</a:t>
            </a:r>
          </a:p>
        </p:txBody>
      </p:sp>
      <p:grpSp>
        <p:nvGrpSpPr>
          <p:cNvPr id="215" name="Shape 215"/>
          <p:cNvGrpSpPr/>
          <p:nvPr/>
        </p:nvGrpSpPr>
        <p:grpSpPr>
          <a:xfrm>
            <a:off x="5193487" y="1045425"/>
            <a:ext cx="2194771" cy="3971979"/>
            <a:chOff x="5574487" y="1045425"/>
            <a:chExt cx="2194771" cy="3971979"/>
          </a:xfrm>
        </p:grpSpPr>
        <p:grpSp>
          <p:nvGrpSpPr>
            <p:cNvPr id="216" name="Shape 216"/>
            <p:cNvGrpSpPr/>
            <p:nvPr/>
          </p:nvGrpSpPr>
          <p:grpSpPr>
            <a:xfrm>
              <a:off x="5574487" y="1444331"/>
              <a:ext cx="2194771" cy="3573073"/>
              <a:chOff x="5574736" y="1139575"/>
              <a:chExt cx="2412632" cy="3927749"/>
            </a:xfrm>
          </p:grpSpPr>
          <p:pic>
            <p:nvPicPr>
              <p:cNvPr id="217" name="Shape 217"/>
              <p:cNvPicPr preferRelativeResize="0"/>
              <p:nvPr/>
            </p:nvPicPr>
            <p:blipFill>
              <a:blip r:embed="rId6">
                <a:alphaModFix/>
              </a:blip>
              <a:stretch>
                <a:fillRect/>
              </a:stretch>
            </p:blipFill>
            <p:spPr>
              <a:xfrm>
                <a:off x="5574736" y="1139575"/>
                <a:ext cx="2412632" cy="3927749"/>
              </a:xfrm>
              <a:prstGeom prst="rect">
                <a:avLst/>
              </a:prstGeom>
              <a:noFill/>
              <a:ln>
                <a:noFill/>
              </a:ln>
            </p:spPr>
          </p:pic>
          <p:pic>
            <p:nvPicPr>
              <p:cNvPr id="218" name="Shape 218"/>
              <p:cNvPicPr preferRelativeResize="0"/>
              <p:nvPr/>
            </p:nvPicPr>
            <p:blipFill rotWithShape="1">
              <a:blip r:embed="rId5">
                <a:alphaModFix/>
              </a:blip>
              <a:srcRect b="0" l="40863" r="0" t="0"/>
              <a:stretch/>
            </p:blipFill>
            <p:spPr>
              <a:xfrm>
                <a:off x="5723346" y="1697376"/>
                <a:ext cx="1045425" cy="1101774"/>
              </a:xfrm>
              <a:prstGeom prst="rect">
                <a:avLst/>
              </a:prstGeom>
              <a:noFill/>
              <a:ln>
                <a:noFill/>
              </a:ln>
            </p:spPr>
          </p:pic>
        </p:grpSp>
        <p:sp>
          <p:nvSpPr>
            <p:cNvPr id="219" name="Shape 219"/>
            <p:cNvSpPr txBox="1"/>
            <p:nvPr/>
          </p:nvSpPr>
          <p:spPr>
            <a:xfrm>
              <a:off x="5645300" y="1045425"/>
              <a:ext cx="2107500" cy="351300"/>
            </a:xfrm>
            <a:prstGeom prst="rect">
              <a:avLst/>
            </a:prstGeom>
            <a:noFill/>
            <a:ln>
              <a:noFill/>
            </a:ln>
          </p:spPr>
          <p:txBody>
            <a:bodyPr anchorCtr="0" anchor="t" bIns="91425" lIns="91425" rIns="91425" tIns="91425">
              <a:noAutofit/>
            </a:bodyPr>
            <a:lstStyle/>
            <a:p>
              <a:pPr lvl="0" rtl="0" algn="ctr">
                <a:spcBef>
                  <a:spcPts val="0"/>
                </a:spcBef>
                <a:buNone/>
              </a:pPr>
              <a:r>
                <a:rPr lang="en" sz="1800"/>
                <a:t>Relative Layout</a:t>
              </a:r>
            </a:p>
          </p:txBody>
        </p:sp>
      </p:grpSp>
      <p:sp>
        <p:nvSpPr>
          <p:cNvPr id="220" name="Shape 220"/>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View Groups: Layouts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nvSpPr>
        <p:spPr>
          <a:xfrm>
            <a:off x="330465" y="1139390"/>
            <a:ext cx="6409800" cy="3363000"/>
          </a:xfrm>
          <a:prstGeom prst="rect">
            <a:avLst/>
          </a:prstGeom>
          <a:noFill/>
          <a:ln>
            <a:noFill/>
          </a:ln>
        </p:spPr>
        <p:txBody>
          <a:bodyPr anchorCtr="0" anchor="ctr" bIns="91425" lIns="91425" rIns="91425" tIns="91425">
            <a:noAutofit/>
          </a:bodyPr>
          <a:lstStyle/>
          <a:p>
            <a:pPr lvl="0" rtl="0">
              <a:spcBef>
                <a:spcPts val="0"/>
              </a:spcBef>
              <a:buNone/>
            </a:pPr>
            <a:r>
              <a:rPr i="1" lang="en" sz="1800">
                <a:solidFill>
                  <a:schemeClr val="dk1"/>
                </a:solidFill>
                <a:highlight>
                  <a:srgbClr val="FFFFFF"/>
                </a:highlight>
                <a:latin typeface="Open Sans"/>
                <a:ea typeface="Open Sans"/>
                <a:cs typeface="Open Sans"/>
                <a:sym typeface="Open Sans"/>
              </a:rPr>
              <a:t>&lt;?</a:t>
            </a:r>
            <a:r>
              <a:rPr b="1" lang="en" sz="1800">
                <a:solidFill>
                  <a:srgbClr val="0000FF"/>
                </a:solidFill>
                <a:highlight>
                  <a:srgbClr val="FFFFFF"/>
                </a:highlight>
                <a:latin typeface="Open Sans"/>
                <a:ea typeface="Open Sans"/>
                <a:cs typeface="Open Sans"/>
                <a:sym typeface="Open Sans"/>
              </a:rPr>
              <a:t>xml version=</a:t>
            </a:r>
            <a:r>
              <a:rPr b="1" lang="en" sz="1800">
                <a:solidFill>
                  <a:srgbClr val="008000"/>
                </a:solidFill>
                <a:highlight>
                  <a:srgbClr val="FFFFFF"/>
                </a:highlight>
                <a:latin typeface="Open Sans"/>
                <a:ea typeface="Open Sans"/>
                <a:cs typeface="Open Sans"/>
                <a:sym typeface="Open Sans"/>
              </a:rPr>
              <a:t>"1.0" </a:t>
            </a:r>
            <a:r>
              <a:rPr b="1" lang="en" sz="1800">
                <a:solidFill>
                  <a:srgbClr val="0000FF"/>
                </a:solidFill>
                <a:highlight>
                  <a:srgbClr val="FFFFFF"/>
                </a:highlight>
                <a:latin typeface="Open Sans"/>
                <a:ea typeface="Open Sans"/>
                <a:cs typeface="Open Sans"/>
                <a:sym typeface="Open Sans"/>
              </a:rPr>
              <a:t>encoding=</a:t>
            </a:r>
            <a:r>
              <a:rPr b="1" lang="en" sz="1800">
                <a:solidFill>
                  <a:srgbClr val="008000"/>
                </a:solidFill>
                <a:highlight>
                  <a:srgbClr val="FFFFFF"/>
                </a:highlight>
                <a:latin typeface="Open Sans"/>
                <a:ea typeface="Open Sans"/>
                <a:cs typeface="Open Sans"/>
                <a:sym typeface="Open Sans"/>
              </a:rPr>
              <a:t>"utf-8"</a:t>
            </a:r>
            <a:r>
              <a:rPr i="1" lang="en" sz="1800">
                <a:solidFill>
                  <a:schemeClr val="dk1"/>
                </a:solidFill>
                <a:highlight>
                  <a:srgbClr val="FFFFFF"/>
                </a:highlight>
                <a:latin typeface="Open Sans"/>
                <a:ea typeface="Open Sans"/>
                <a:cs typeface="Open Sans"/>
                <a:sym typeface="Open Sans"/>
              </a:rPr>
              <a:t>?&gt;</a:t>
            </a:r>
          </a:p>
          <a:p>
            <a:pPr lvl="0" rtl="0">
              <a:spcBef>
                <a:spcPts val="0"/>
              </a:spcBef>
              <a:buNone/>
            </a:pPr>
            <a:r>
              <a:rPr lang="en" sz="1800">
                <a:solidFill>
                  <a:schemeClr val="dk1"/>
                </a:solidFill>
                <a:highlight>
                  <a:srgbClr val="FFFFFF"/>
                </a:highlight>
                <a:latin typeface="Open Sans"/>
                <a:ea typeface="Open Sans"/>
                <a:cs typeface="Open Sans"/>
                <a:sym typeface="Open Sans"/>
              </a:rPr>
              <a:t>&lt;</a:t>
            </a:r>
            <a:r>
              <a:rPr b="1" lang="en" sz="1800">
                <a:solidFill>
                  <a:srgbClr val="000080"/>
                </a:solidFill>
                <a:highlight>
                  <a:srgbClr val="FFFFFF"/>
                </a:highlight>
                <a:latin typeface="Open Sans"/>
                <a:ea typeface="Open Sans"/>
                <a:cs typeface="Open Sans"/>
                <a:sym typeface="Open Sans"/>
              </a:rPr>
              <a:t>RelativeLayout</a:t>
            </a:r>
            <a:r>
              <a:rPr b="1" lang="en" sz="1800">
                <a:solidFill>
                  <a:srgbClr val="000080"/>
                </a:solidFill>
                <a:highlight>
                  <a:srgbClr val="FFFFFF"/>
                </a:highlight>
                <a:latin typeface="Open Sans"/>
                <a:ea typeface="Open Sans"/>
                <a:cs typeface="Open Sans"/>
                <a:sym typeface="Open Sans"/>
              </a:rPr>
              <a:t> </a:t>
            </a:r>
            <a:r>
              <a:rPr lang="en" sz="1800">
                <a:solidFill>
                  <a:schemeClr val="dk1"/>
                </a:solidFill>
                <a:highlight>
                  <a:srgbClr val="FFFFFF"/>
                </a:highlight>
                <a:latin typeface="Open Sans"/>
                <a:ea typeface="Open Sans"/>
                <a:cs typeface="Open Sans"/>
                <a:sym typeface="Open Sans"/>
              </a:rPr>
              <a:t>&gt;</a:t>
            </a:r>
          </a:p>
          <a:p>
            <a:pPr lvl="0" rtl="0">
              <a:spcBef>
                <a:spcPts val="0"/>
              </a:spcBef>
              <a:buNone/>
            </a:pPr>
            <a:r>
              <a:t/>
            </a:r>
            <a:endParaRPr sz="1800">
              <a:solidFill>
                <a:schemeClr val="dk1"/>
              </a:solidFill>
              <a:highlight>
                <a:srgbClr val="FFFFFF"/>
              </a:highlight>
              <a:latin typeface="Open Sans"/>
              <a:ea typeface="Open Sans"/>
              <a:cs typeface="Open Sans"/>
              <a:sym typeface="Open Sans"/>
            </a:endParaRPr>
          </a:p>
          <a:p>
            <a:pPr indent="0" lvl="0" marL="457200" rtl="0">
              <a:spcBef>
                <a:spcPts val="0"/>
              </a:spcBef>
              <a:buNone/>
            </a:pPr>
            <a:r>
              <a:rPr lang="en" sz="1800">
                <a:solidFill>
                  <a:schemeClr val="dk1"/>
                </a:solidFill>
                <a:highlight>
                  <a:srgbClr val="FFFFFF"/>
                </a:highlight>
                <a:latin typeface="Open Sans"/>
                <a:ea typeface="Open Sans"/>
                <a:cs typeface="Open Sans"/>
                <a:sym typeface="Open Sans"/>
              </a:rPr>
              <a:t> &lt;</a:t>
            </a:r>
            <a:r>
              <a:rPr b="1" lang="en" sz="1800">
                <a:solidFill>
                  <a:srgbClr val="000080"/>
                </a:solidFill>
                <a:highlight>
                  <a:srgbClr val="FFFFFF"/>
                </a:highlight>
                <a:latin typeface="Open Sans"/>
                <a:ea typeface="Open Sans"/>
                <a:cs typeface="Open Sans"/>
                <a:sym typeface="Open Sans"/>
              </a:rPr>
              <a:t>ImageView </a:t>
            </a:r>
            <a:r>
              <a:rPr lang="en" sz="1800">
                <a:solidFill>
                  <a:schemeClr val="dk1"/>
                </a:solidFill>
                <a:highlight>
                  <a:srgbClr val="FFFFFF"/>
                </a:highlight>
                <a:latin typeface="Open Sans"/>
                <a:ea typeface="Open Sans"/>
                <a:cs typeface="Open Sans"/>
                <a:sym typeface="Open Sans"/>
              </a:rPr>
              <a:t>/&gt;</a:t>
            </a:r>
          </a:p>
          <a:p>
            <a:pPr indent="0" lvl="0" marL="457200" rtl="0">
              <a:spcBef>
                <a:spcPts val="0"/>
              </a:spcBef>
              <a:buNone/>
            </a:pPr>
            <a:r>
              <a:t/>
            </a:r>
            <a:endParaRPr sz="1800">
              <a:solidFill>
                <a:schemeClr val="dk1"/>
              </a:solidFill>
              <a:highlight>
                <a:srgbClr val="FFFFFF"/>
              </a:highlight>
              <a:latin typeface="Open Sans"/>
              <a:ea typeface="Open Sans"/>
              <a:cs typeface="Open Sans"/>
              <a:sym typeface="Open Sans"/>
            </a:endParaRPr>
          </a:p>
          <a:p>
            <a:pPr indent="0" lvl="0" marL="457200" rtl="0">
              <a:spcBef>
                <a:spcPts val="0"/>
              </a:spcBef>
              <a:buNone/>
            </a:pPr>
            <a:r>
              <a:rPr lang="en" sz="1800">
                <a:solidFill>
                  <a:schemeClr val="dk1"/>
                </a:solidFill>
                <a:highlight>
                  <a:srgbClr val="FFFFFF"/>
                </a:highlight>
                <a:latin typeface="Open Sans"/>
                <a:ea typeface="Open Sans"/>
                <a:cs typeface="Open Sans"/>
                <a:sym typeface="Open Sans"/>
              </a:rPr>
              <a:t> &lt;</a:t>
            </a:r>
            <a:r>
              <a:rPr b="1" lang="en" sz="1800">
                <a:solidFill>
                  <a:srgbClr val="000080"/>
                </a:solidFill>
                <a:highlight>
                  <a:srgbClr val="FFFFFF"/>
                </a:highlight>
                <a:latin typeface="Open Sans"/>
                <a:ea typeface="Open Sans"/>
                <a:cs typeface="Open Sans"/>
                <a:sym typeface="Open Sans"/>
              </a:rPr>
              <a:t>TextView </a:t>
            </a:r>
            <a:r>
              <a:rPr lang="en" sz="1800">
                <a:solidFill>
                  <a:schemeClr val="dk1"/>
                </a:solidFill>
                <a:highlight>
                  <a:srgbClr val="FFFFFF"/>
                </a:highlight>
                <a:latin typeface="Open Sans"/>
                <a:ea typeface="Open Sans"/>
                <a:cs typeface="Open Sans"/>
                <a:sym typeface="Open Sans"/>
              </a:rPr>
              <a:t>/&gt;</a:t>
            </a:r>
          </a:p>
          <a:p>
            <a:pPr lvl="0" rtl="0">
              <a:spcBef>
                <a:spcPts val="0"/>
              </a:spcBef>
              <a:buNone/>
            </a:pPr>
            <a:r>
              <a:t/>
            </a:r>
            <a:endParaRPr sz="1800">
              <a:solidFill>
                <a:schemeClr val="dk1"/>
              </a:solidFill>
              <a:highlight>
                <a:srgbClr val="FFFFFF"/>
              </a:highlight>
              <a:latin typeface="Open Sans"/>
              <a:ea typeface="Open Sans"/>
              <a:cs typeface="Open Sans"/>
              <a:sym typeface="Open Sans"/>
            </a:endParaRPr>
          </a:p>
          <a:p>
            <a:pPr indent="0" lvl="0" marL="457200" rtl="0">
              <a:spcBef>
                <a:spcPts val="0"/>
              </a:spcBef>
              <a:buNone/>
            </a:pPr>
            <a:r>
              <a:rPr lang="en" sz="1800">
                <a:solidFill>
                  <a:schemeClr val="dk1"/>
                </a:solidFill>
                <a:highlight>
                  <a:srgbClr val="FFFFFF"/>
                </a:highlight>
                <a:latin typeface="Open Sans"/>
                <a:ea typeface="Open Sans"/>
                <a:cs typeface="Open Sans"/>
                <a:sym typeface="Open Sans"/>
              </a:rPr>
              <a:t> &lt;</a:t>
            </a:r>
            <a:r>
              <a:rPr b="1" lang="en" sz="1800">
                <a:solidFill>
                  <a:srgbClr val="000080"/>
                </a:solidFill>
                <a:highlight>
                  <a:srgbClr val="FFFFFF"/>
                </a:highlight>
                <a:latin typeface="Open Sans"/>
                <a:ea typeface="Open Sans"/>
                <a:cs typeface="Open Sans"/>
                <a:sym typeface="Open Sans"/>
              </a:rPr>
              <a:t>TextView </a:t>
            </a:r>
            <a:r>
              <a:rPr lang="en" sz="1800">
                <a:solidFill>
                  <a:schemeClr val="dk1"/>
                </a:solidFill>
                <a:highlight>
                  <a:srgbClr val="FFFFFF"/>
                </a:highlight>
                <a:latin typeface="Open Sans"/>
                <a:ea typeface="Open Sans"/>
                <a:cs typeface="Open Sans"/>
                <a:sym typeface="Open Sans"/>
              </a:rPr>
              <a:t>/&gt;</a:t>
            </a:r>
          </a:p>
          <a:p>
            <a:pPr indent="0" lvl="0" marL="457200" rtl="0">
              <a:spcBef>
                <a:spcPts val="0"/>
              </a:spcBef>
              <a:buNone/>
            </a:pPr>
            <a:r>
              <a:t/>
            </a:r>
            <a:endParaRPr sz="1800">
              <a:solidFill>
                <a:schemeClr val="dk1"/>
              </a:solidFill>
              <a:highlight>
                <a:srgbClr val="FFFFFF"/>
              </a:highlight>
              <a:latin typeface="Open Sans"/>
              <a:ea typeface="Open Sans"/>
              <a:cs typeface="Open Sans"/>
              <a:sym typeface="Open Sans"/>
            </a:endParaRPr>
          </a:p>
          <a:p>
            <a:pPr lvl="0" rtl="0">
              <a:spcBef>
                <a:spcPts val="0"/>
              </a:spcBef>
              <a:buNone/>
            </a:pPr>
            <a:r>
              <a:rPr lang="en" sz="1800">
                <a:solidFill>
                  <a:schemeClr val="dk1"/>
                </a:solidFill>
                <a:highlight>
                  <a:srgbClr val="FFFFFF"/>
                </a:highlight>
                <a:latin typeface="Open Sans"/>
                <a:ea typeface="Open Sans"/>
                <a:cs typeface="Open Sans"/>
                <a:sym typeface="Open Sans"/>
              </a:rPr>
              <a:t>&lt;/</a:t>
            </a:r>
            <a:r>
              <a:rPr b="1" lang="en" sz="1800">
                <a:solidFill>
                  <a:srgbClr val="000080"/>
                </a:solidFill>
                <a:latin typeface="Open Sans"/>
                <a:ea typeface="Open Sans"/>
                <a:cs typeface="Open Sans"/>
                <a:sym typeface="Open Sans"/>
              </a:rPr>
              <a:t>RelativeLayout</a:t>
            </a:r>
            <a:r>
              <a:rPr lang="en" sz="1800">
                <a:solidFill>
                  <a:schemeClr val="dk1"/>
                </a:solidFill>
                <a:highlight>
                  <a:srgbClr val="FFFFFF"/>
                </a:highlight>
                <a:latin typeface="Open Sans"/>
                <a:ea typeface="Open Sans"/>
                <a:cs typeface="Open Sans"/>
                <a:sym typeface="Open Sans"/>
              </a:rPr>
              <a:t>&gt;</a:t>
            </a:r>
          </a:p>
        </p:txBody>
      </p:sp>
      <p:grpSp>
        <p:nvGrpSpPr>
          <p:cNvPr id="226" name="Shape 226"/>
          <p:cNvGrpSpPr/>
          <p:nvPr/>
        </p:nvGrpSpPr>
        <p:grpSpPr>
          <a:xfrm>
            <a:off x="5193487" y="1045425"/>
            <a:ext cx="2194771" cy="3971979"/>
            <a:chOff x="5574487" y="1045425"/>
            <a:chExt cx="2194771" cy="3971979"/>
          </a:xfrm>
        </p:grpSpPr>
        <p:grpSp>
          <p:nvGrpSpPr>
            <p:cNvPr id="227" name="Shape 227"/>
            <p:cNvGrpSpPr/>
            <p:nvPr/>
          </p:nvGrpSpPr>
          <p:grpSpPr>
            <a:xfrm>
              <a:off x="5574487" y="1444331"/>
              <a:ext cx="2194771" cy="3573073"/>
              <a:chOff x="5574736" y="1139575"/>
              <a:chExt cx="2412632" cy="3927749"/>
            </a:xfrm>
          </p:grpSpPr>
          <p:pic>
            <p:nvPicPr>
              <p:cNvPr id="228" name="Shape 228"/>
              <p:cNvPicPr preferRelativeResize="0"/>
              <p:nvPr/>
            </p:nvPicPr>
            <p:blipFill>
              <a:blip r:embed="rId3">
                <a:alphaModFix/>
              </a:blip>
              <a:stretch>
                <a:fillRect/>
              </a:stretch>
            </p:blipFill>
            <p:spPr>
              <a:xfrm>
                <a:off x="5574736" y="1139575"/>
                <a:ext cx="2412632" cy="3927749"/>
              </a:xfrm>
              <a:prstGeom prst="rect">
                <a:avLst/>
              </a:prstGeom>
              <a:noFill/>
              <a:ln>
                <a:noFill/>
              </a:ln>
            </p:spPr>
          </p:pic>
          <p:pic>
            <p:nvPicPr>
              <p:cNvPr id="229" name="Shape 229"/>
              <p:cNvPicPr preferRelativeResize="0"/>
              <p:nvPr/>
            </p:nvPicPr>
            <p:blipFill rotWithShape="1">
              <a:blip r:embed="rId4">
                <a:alphaModFix/>
              </a:blip>
              <a:srcRect b="0" l="40863" r="0" t="0"/>
              <a:stretch/>
            </p:blipFill>
            <p:spPr>
              <a:xfrm>
                <a:off x="5723346" y="1697376"/>
                <a:ext cx="1045425" cy="1101774"/>
              </a:xfrm>
              <a:prstGeom prst="rect">
                <a:avLst/>
              </a:prstGeom>
              <a:noFill/>
              <a:ln>
                <a:noFill/>
              </a:ln>
            </p:spPr>
          </p:pic>
        </p:grpSp>
        <p:sp>
          <p:nvSpPr>
            <p:cNvPr id="230" name="Shape 230"/>
            <p:cNvSpPr txBox="1"/>
            <p:nvPr/>
          </p:nvSpPr>
          <p:spPr>
            <a:xfrm>
              <a:off x="5645300" y="1045425"/>
              <a:ext cx="2107500" cy="351300"/>
            </a:xfrm>
            <a:prstGeom prst="rect">
              <a:avLst/>
            </a:prstGeom>
            <a:noFill/>
            <a:ln>
              <a:noFill/>
            </a:ln>
          </p:spPr>
          <p:txBody>
            <a:bodyPr anchorCtr="0" anchor="t" bIns="91425" lIns="91425" rIns="91425" tIns="91425">
              <a:noAutofit/>
            </a:bodyPr>
            <a:lstStyle/>
            <a:p>
              <a:pPr lvl="0" rtl="0" algn="ctr">
                <a:spcBef>
                  <a:spcPts val="0"/>
                </a:spcBef>
                <a:buNone/>
              </a:pPr>
              <a:r>
                <a:rPr lang="en" sz="1800"/>
                <a:t>Relative Layout</a:t>
              </a: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pic>
        <p:nvPicPr>
          <p:cNvPr id="235" name="Shape 235"/>
          <p:cNvPicPr preferRelativeResize="0"/>
          <p:nvPr/>
        </p:nvPicPr>
        <p:blipFill rotWithShape="1">
          <a:blip r:embed="rId3">
            <a:alphaModFix/>
          </a:blip>
          <a:srcRect b="25923" l="0" r="0" t="29785"/>
          <a:stretch/>
        </p:blipFill>
        <p:spPr>
          <a:xfrm>
            <a:off x="2190250" y="3021975"/>
            <a:ext cx="4607449" cy="1530499"/>
          </a:xfrm>
          <a:prstGeom prst="rect">
            <a:avLst/>
          </a:prstGeom>
          <a:noFill/>
          <a:ln>
            <a:noFill/>
          </a:ln>
        </p:spPr>
      </p:pic>
      <p:sp>
        <p:nvSpPr>
          <p:cNvPr id="236" name="Shape 236"/>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rgbClr val="FFFFFF"/>
                </a:solidFill>
                <a:latin typeface="Open Sans"/>
                <a:ea typeface="Open Sans"/>
                <a:cs typeface="Open Sans"/>
                <a:sym typeface="Open Sans"/>
              </a:rPr>
              <a:t>10 min</a:t>
            </a:r>
          </a:p>
        </p:txBody>
      </p:sp>
      <p:sp>
        <p:nvSpPr>
          <p:cNvPr id="237" name="Shape 237"/>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Building on our Activity</a:t>
            </a:r>
          </a:p>
        </p:txBody>
      </p:sp>
      <p:sp>
        <p:nvSpPr>
          <p:cNvPr id="238" name="Shape 238"/>
          <p:cNvSpPr txBox="1"/>
          <p:nvPr/>
        </p:nvSpPr>
        <p:spPr>
          <a:xfrm>
            <a:off x="853170" y="1557300"/>
            <a:ext cx="3443700" cy="532500"/>
          </a:xfrm>
          <a:prstGeom prst="rect">
            <a:avLst/>
          </a:prstGeom>
          <a:noFill/>
          <a:ln>
            <a:noFill/>
          </a:ln>
        </p:spPr>
        <p:txBody>
          <a:bodyPr anchorCtr="0" anchor="t" bIns="91425" lIns="91425" rIns="91425" tIns="91425">
            <a:noAutofit/>
          </a:bodyPr>
          <a:lstStyle/>
          <a:p>
            <a:pPr lvl="0" rtl="0">
              <a:spcBef>
                <a:spcPts val="0"/>
              </a:spcBef>
              <a:buNone/>
            </a:pPr>
            <a:r>
              <a:rPr lang="en" sz="1800" u="sng">
                <a:solidFill>
                  <a:schemeClr val="hlink"/>
                </a:solidFill>
                <a:hlinkClick r:id="rId4"/>
              </a:rPr>
              <a:t>See the changes here!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pic>
        <p:nvPicPr>
          <p:cNvPr id="243" name="Shape 243"/>
          <p:cNvPicPr preferRelativeResize="0"/>
          <p:nvPr/>
        </p:nvPicPr>
        <p:blipFill>
          <a:blip r:embed="rId3">
            <a:alphaModFix/>
          </a:blip>
          <a:stretch>
            <a:fillRect/>
          </a:stretch>
        </p:blipFill>
        <p:spPr>
          <a:xfrm>
            <a:off x="5890537" y="1619037"/>
            <a:ext cx="1834408" cy="3262749"/>
          </a:xfrm>
          <a:prstGeom prst="rect">
            <a:avLst/>
          </a:prstGeom>
          <a:noFill/>
          <a:ln>
            <a:noFill/>
          </a:ln>
        </p:spPr>
      </p:pic>
      <p:sp>
        <p:nvSpPr>
          <p:cNvPr id="244" name="Shape 244"/>
          <p:cNvSpPr txBox="1"/>
          <p:nvPr>
            <p:ph idx="1" type="body"/>
          </p:nvPr>
        </p:nvSpPr>
        <p:spPr>
          <a:xfrm>
            <a:off x="3323437" y="1257225"/>
            <a:ext cx="2316600" cy="615000"/>
          </a:xfrm>
          <a:prstGeom prst="rect">
            <a:avLst/>
          </a:prstGeom>
        </p:spPr>
        <p:txBody>
          <a:bodyPr anchorCtr="0" anchor="t" bIns="91425" lIns="91425" rIns="91425" tIns="91425">
            <a:noAutofit/>
          </a:bodyPr>
          <a:lstStyle/>
          <a:p>
            <a:pPr lvl="0" rtl="0" algn="ctr">
              <a:spcBef>
                <a:spcPts val="0"/>
              </a:spcBef>
              <a:buNone/>
            </a:pPr>
            <a:r>
              <a:rPr lang="en" sz="2400">
                <a:solidFill>
                  <a:srgbClr val="000000"/>
                </a:solidFill>
                <a:latin typeface="Open Sans"/>
                <a:ea typeface="Open Sans"/>
                <a:cs typeface="Open Sans"/>
                <a:sym typeface="Open Sans"/>
              </a:rPr>
              <a:t>Intent</a:t>
            </a:r>
          </a:p>
        </p:txBody>
      </p:sp>
      <p:cxnSp>
        <p:nvCxnSpPr>
          <p:cNvPr id="245" name="Shape 245"/>
          <p:cNvCxnSpPr>
            <a:stCxn id="246" idx="3"/>
            <a:endCxn id="247" idx="1"/>
          </p:cNvCxnSpPr>
          <p:nvPr/>
        </p:nvCxnSpPr>
        <p:spPr>
          <a:xfrm>
            <a:off x="3088474" y="3250412"/>
            <a:ext cx="2786400" cy="0"/>
          </a:xfrm>
          <a:prstGeom prst="straightConnector1">
            <a:avLst/>
          </a:prstGeom>
          <a:noFill/>
          <a:ln cap="flat" cmpd="sng" w="38100">
            <a:solidFill>
              <a:schemeClr val="dk2"/>
            </a:solidFill>
            <a:prstDash val="solid"/>
            <a:round/>
            <a:headEnd len="lg" w="lg" type="none"/>
            <a:tailEnd len="lg" w="lg" type="triangle"/>
          </a:ln>
        </p:spPr>
      </p:cxnSp>
      <p:pic>
        <p:nvPicPr>
          <p:cNvPr id="246" name="Shape 246"/>
          <p:cNvPicPr preferRelativeResize="0"/>
          <p:nvPr/>
        </p:nvPicPr>
        <p:blipFill>
          <a:blip r:embed="rId4">
            <a:alphaModFix/>
          </a:blip>
          <a:stretch>
            <a:fillRect/>
          </a:stretch>
        </p:blipFill>
        <p:spPr>
          <a:xfrm>
            <a:off x="1279774" y="1642676"/>
            <a:ext cx="1808700" cy="3215472"/>
          </a:xfrm>
          <a:prstGeom prst="rect">
            <a:avLst/>
          </a:prstGeom>
          <a:noFill/>
          <a:ln>
            <a:noFill/>
          </a:ln>
        </p:spPr>
      </p:pic>
      <p:pic>
        <p:nvPicPr>
          <p:cNvPr id="248" name="Shape 248"/>
          <p:cNvPicPr preferRelativeResize="0"/>
          <p:nvPr/>
        </p:nvPicPr>
        <p:blipFill>
          <a:blip r:embed="rId5">
            <a:alphaModFix/>
          </a:blip>
          <a:stretch>
            <a:fillRect/>
          </a:stretch>
        </p:blipFill>
        <p:spPr>
          <a:xfrm>
            <a:off x="1177442" y="1637057"/>
            <a:ext cx="1929098" cy="3262731"/>
          </a:xfrm>
          <a:prstGeom prst="rect">
            <a:avLst/>
          </a:prstGeom>
          <a:noFill/>
          <a:ln>
            <a:noFill/>
          </a:ln>
        </p:spPr>
      </p:pic>
      <p:sp>
        <p:nvSpPr>
          <p:cNvPr id="249" name="Shape 249"/>
          <p:cNvSpPr/>
          <p:nvPr/>
        </p:nvSpPr>
        <p:spPr>
          <a:xfrm>
            <a:off x="1179150" y="3805350"/>
            <a:ext cx="1929000" cy="451500"/>
          </a:xfrm>
          <a:prstGeom prst="rect">
            <a:avLst/>
          </a:prstGeom>
          <a:solidFill>
            <a:srgbClr val="777777">
              <a:alpha val="33460"/>
            </a:srgbClr>
          </a:solidFill>
          <a:ln>
            <a:noFill/>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3594175" y="1948425"/>
            <a:ext cx="1808700" cy="1182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Open Sans"/>
                <a:ea typeface="Open Sans"/>
                <a:cs typeface="Open Sans"/>
                <a:sym typeface="Open Sans"/>
              </a:rPr>
              <a:t>Data Bundle</a:t>
            </a:r>
          </a:p>
        </p:txBody>
      </p:sp>
      <p:sp>
        <p:nvSpPr>
          <p:cNvPr id="251" name="Shape 251"/>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Intents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pic>
        <p:nvPicPr>
          <p:cNvPr id="256" name="Shape 256"/>
          <p:cNvPicPr preferRelativeResize="0"/>
          <p:nvPr/>
        </p:nvPicPr>
        <p:blipFill rotWithShape="1">
          <a:blip r:embed="rId3">
            <a:alphaModFix/>
          </a:blip>
          <a:srcRect b="25923" l="0" r="0" t="29785"/>
          <a:stretch/>
        </p:blipFill>
        <p:spPr>
          <a:xfrm>
            <a:off x="2190250" y="3021975"/>
            <a:ext cx="4607449" cy="1530499"/>
          </a:xfrm>
          <a:prstGeom prst="rect">
            <a:avLst/>
          </a:prstGeom>
          <a:noFill/>
          <a:ln>
            <a:noFill/>
          </a:ln>
        </p:spPr>
      </p:pic>
      <p:sp>
        <p:nvSpPr>
          <p:cNvPr id="257" name="Shape 257"/>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Open Sans"/>
                <a:ea typeface="Open Sans"/>
                <a:cs typeface="Open Sans"/>
                <a:sym typeface="Open Sans"/>
              </a:rPr>
              <a:t>10 min</a:t>
            </a:r>
          </a:p>
        </p:txBody>
      </p:sp>
      <p:sp>
        <p:nvSpPr>
          <p:cNvPr id="258" name="Shape 258"/>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Navigating to a new Activity</a:t>
            </a:r>
          </a:p>
        </p:txBody>
      </p:sp>
      <p:sp>
        <p:nvSpPr>
          <p:cNvPr id="259" name="Shape 259"/>
          <p:cNvSpPr txBox="1"/>
          <p:nvPr/>
        </p:nvSpPr>
        <p:spPr>
          <a:xfrm>
            <a:off x="853170" y="1557300"/>
            <a:ext cx="3443700" cy="532500"/>
          </a:xfrm>
          <a:prstGeom prst="rect">
            <a:avLst/>
          </a:prstGeom>
          <a:noFill/>
          <a:ln>
            <a:noFill/>
          </a:ln>
        </p:spPr>
        <p:txBody>
          <a:bodyPr anchorCtr="0" anchor="t" bIns="91425" lIns="91425" rIns="91425" tIns="91425">
            <a:noAutofit/>
          </a:bodyPr>
          <a:lstStyle/>
          <a:p>
            <a:pPr lvl="0" rtl="0">
              <a:spcBef>
                <a:spcPts val="0"/>
              </a:spcBef>
              <a:buNone/>
            </a:pPr>
            <a:r>
              <a:rPr lang="en" sz="1800" u="sng">
                <a:solidFill>
                  <a:schemeClr val="hlink"/>
                </a:solidFill>
                <a:hlinkClick r:id="rId4"/>
              </a:rPr>
              <a:t>See the changes here!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ctrTitle"/>
          </p:nvPr>
        </p:nvSpPr>
        <p:spPr>
          <a:xfrm>
            <a:off x="648300" y="3404550"/>
            <a:ext cx="3530700" cy="1181999"/>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Open Sans"/>
                <a:ea typeface="Open Sans"/>
                <a:cs typeface="Open Sans"/>
                <a:sym typeface="Open Sans"/>
              </a:rPr>
              <a:t>Congratulations!</a:t>
            </a:r>
          </a:p>
        </p:txBody>
      </p:sp>
      <p:sp>
        <p:nvSpPr>
          <p:cNvPr id="265" name="Shape 265"/>
          <p:cNvSpPr txBox="1"/>
          <p:nvPr/>
        </p:nvSpPr>
        <p:spPr>
          <a:xfrm>
            <a:off x="5421925" y="703375"/>
            <a:ext cx="3477900" cy="38832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FFFF"/>
                </a:solidFill>
                <a:latin typeface="Open Sans"/>
                <a:ea typeface="Open Sans"/>
                <a:cs typeface="Open Sans"/>
                <a:sym typeface="Open Sans"/>
              </a:rPr>
              <a:t>Join us to learn about networking and data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Agenda</a:t>
            </a:r>
          </a:p>
        </p:txBody>
      </p:sp>
      <p:sp>
        <p:nvSpPr>
          <p:cNvPr id="90" name="Shape 90"/>
          <p:cNvSpPr txBox="1"/>
          <p:nvPr>
            <p:ph idx="1" type="body"/>
          </p:nvPr>
        </p:nvSpPr>
        <p:spPr>
          <a:xfrm>
            <a:off x="838250" y="1621425"/>
            <a:ext cx="6835800" cy="3053700"/>
          </a:xfrm>
          <a:prstGeom prst="rect">
            <a:avLst/>
          </a:prstGeom>
        </p:spPr>
        <p:txBody>
          <a:bodyPr anchorCtr="0" anchor="t" bIns="91425" lIns="91425" rIns="91425" tIns="91425">
            <a:noAutofit/>
          </a:bodyPr>
          <a:lstStyle/>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Dissecting an Android App</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Views</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Activities</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Layouts</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Intents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3875257" y="2050895"/>
            <a:ext cx="4391592" cy="2767804"/>
          </a:xfrm>
          <a:prstGeom prst="rect">
            <a:avLst/>
          </a:prstGeom>
          <a:noFill/>
          <a:ln>
            <a:noFill/>
          </a:ln>
        </p:spPr>
      </p:pic>
      <p:sp>
        <p:nvSpPr>
          <p:cNvPr id="96" name="Shape 96"/>
          <p:cNvSpPr/>
          <p:nvPr/>
        </p:nvSpPr>
        <p:spPr>
          <a:xfrm>
            <a:off x="3875200" y="2127100"/>
            <a:ext cx="4391700" cy="2691600"/>
          </a:xfrm>
          <a:prstGeom prst="rect">
            <a:avLst/>
          </a:prstGeom>
          <a:noFill/>
          <a:ln cap="flat" cmpd="sng" w="38100">
            <a:solidFill>
              <a:srgbClr val="86C63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7" name="Shape 97"/>
          <p:cNvPicPr preferRelativeResize="0"/>
          <p:nvPr/>
        </p:nvPicPr>
        <p:blipFill>
          <a:blip r:embed="rId4">
            <a:alphaModFix/>
          </a:blip>
          <a:stretch>
            <a:fillRect/>
          </a:stretch>
        </p:blipFill>
        <p:spPr>
          <a:xfrm>
            <a:off x="813299" y="1416724"/>
            <a:ext cx="4391604" cy="2767803"/>
          </a:xfrm>
          <a:prstGeom prst="rect">
            <a:avLst/>
          </a:prstGeom>
          <a:noFill/>
          <a:ln>
            <a:noFill/>
          </a:ln>
        </p:spPr>
      </p:pic>
      <p:sp>
        <p:nvSpPr>
          <p:cNvPr id="98" name="Shape 98"/>
          <p:cNvSpPr/>
          <p:nvPr/>
        </p:nvSpPr>
        <p:spPr>
          <a:xfrm>
            <a:off x="818925" y="1479825"/>
            <a:ext cx="4391700" cy="2543100"/>
          </a:xfrm>
          <a:prstGeom prst="rect">
            <a:avLst/>
          </a:prstGeom>
          <a:noFill/>
          <a:ln cap="flat" cmpd="sng" w="38100">
            <a:solidFill>
              <a:srgbClr val="86C63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1048825" y="1724075"/>
            <a:ext cx="1666800" cy="2298900"/>
          </a:xfrm>
          <a:prstGeom prst="rect">
            <a:avLst/>
          </a:prstGeom>
          <a:noFill/>
          <a:ln cap="flat" cmpd="sng" w="38100">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2715650" y="1724075"/>
            <a:ext cx="2489100" cy="2298900"/>
          </a:xfrm>
          <a:prstGeom prst="rect">
            <a:avLst/>
          </a:prstGeom>
          <a:noFill/>
          <a:ln cap="flat" cmpd="sng" w="38100">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1048775" y="2603600"/>
            <a:ext cx="1666800" cy="3324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2797626" y="3059050"/>
            <a:ext cx="1950000" cy="1653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1039037" y="1551763"/>
            <a:ext cx="291300" cy="124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851823" y="1551751"/>
            <a:ext cx="127800" cy="124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05" name="Shape 105"/>
          <p:cNvPicPr preferRelativeResize="0"/>
          <p:nvPr/>
        </p:nvPicPr>
        <p:blipFill>
          <a:blip r:embed="rId5">
            <a:alphaModFix/>
          </a:blip>
          <a:stretch>
            <a:fillRect/>
          </a:stretch>
        </p:blipFill>
        <p:spPr>
          <a:xfrm>
            <a:off x="6757750" y="1428613"/>
            <a:ext cx="1550099" cy="2757082"/>
          </a:xfrm>
          <a:prstGeom prst="rect">
            <a:avLst/>
          </a:prstGeom>
          <a:noFill/>
          <a:ln>
            <a:noFill/>
          </a:ln>
        </p:spPr>
      </p:pic>
      <p:sp>
        <p:nvSpPr>
          <p:cNvPr id="106" name="Shape 106"/>
          <p:cNvSpPr/>
          <p:nvPr/>
        </p:nvSpPr>
        <p:spPr>
          <a:xfrm>
            <a:off x="6757750" y="1527725"/>
            <a:ext cx="1550100" cy="2452800"/>
          </a:xfrm>
          <a:prstGeom prst="rect">
            <a:avLst/>
          </a:prstGeom>
          <a:noFill/>
          <a:ln cap="flat" cmpd="sng" w="38100">
            <a:solidFill>
              <a:srgbClr val="86C63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6757750" y="1761550"/>
            <a:ext cx="1550100" cy="2218800"/>
          </a:xfrm>
          <a:prstGeom prst="rect">
            <a:avLst/>
          </a:prstGeom>
          <a:noFill/>
          <a:ln cap="flat" cmpd="sng" w="38100">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txBox="1"/>
          <p:nvPr/>
        </p:nvSpPr>
        <p:spPr>
          <a:xfrm>
            <a:off x="748483" y="4121475"/>
            <a:ext cx="1201800" cy="273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86C63A"/>
                </a:solidFill>
              </a:rPr>
              <a:t>Activities</a:t>
            </a:r>
          </a:p>
        </p:txBody>
      </p:sp>
      <p:sp>
        <p:nvSpPr>
          <p:cNvPr id="109" name="Shape 109"/>
          <p:cNvSpPr txBox="1"/>
          <p:nvPr/>
        </p:nvSpPr>
        <p:spPr>
          <a:xfrm>
            <a:off x="729475" y="4376658"/>
            <a:ext cx="1307400" cy="332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9900"/>
                </a:solidFill>
              </a:rPr>
              <a:t>Fragments</a:t>
            </a:r>
          </a:p>
        </p:txBody>
      </p:sp>
      <p:sp>
        <p:nvSpPr>
          <p:cNvPr id="110" name="Shape 110"/>
          <p:cNvSpPr txBox="1"/>
          <p:nvPr/>
        </p:nvSpPr>
        <p:spPr>
          <a:xfrm>
            <a:off x="742792" y="4625500"/>
            <a:ext cx="861300" cy="332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0000FF"/>
                </a:solidFill>
              </a:rPr>
              <a:t>Views</a:t>
            </a:r>
          </a:p>
        </p:txBody>
      </p:sp>
      <p:sp>
        <p:nvSpPr>
          <p:cNvPr id="111" name="Shape 111"/>
          <p:cNvSpPr/>
          <p:nvPr/>
        </p:nvSpPr>
        <p:spPr>
          <a:xfrm>
            <a:off x="6757750" y="2517425"/>
            <a:ext cx="1550100" cy="361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6804650" y="2946825"/>
            <a:ext cx="217800" cy="196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7022450" y="3309423"/>
            <a:ext cx="798600" cy="124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7970038" y="3653486"/>
            <a:ext cx="291300" cy="2730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1098425" y="2977900"/>
            <a:ext cx="151800" cy="1653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2442400" y="3738675"/>
            <a:ext cx="241800" cy="2418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2831025" y="2760804"/>
            <a:ext cx="151800" cy="1653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4758451" y="2724517"/>
            <a:ext cx="151800" cy="1653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7040564" y="1594163"/>
            <a:ext cx="357300" cy="124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6815467" y="1594163"/>
            <a:ext cx="127800" cy="124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txBox="1"/>
          <p:nvPr/>
        </p:nvSpPr>
        <p:spPr>
          <a:xfrm>
            <a:off x="2247232" y="4121905"/>
            <a:ext cx="1261500" cy="273000"/>
          </a:xfrm>
          <a:prstGeom prst="rect">
            <a:avLst/>
          </a:prstGeom>
          <a:noFill/>
          <a:ln>
            <a:noFill/>
          </a:ln>
        </p:spPr>
        <p:txBody>
          <a:bodyPr anchorCtr="0" anchor="t" bIns="91425" lIns="91425" rIns="91425" tIns="91425">
            <a:noAutofit/>
          </a:bodyPr>
          <a:lstStyle/>
          <a:p>
            <a:pPr lvl="0" rtl="0">
              <a:spcBef>
                <a:spcPts val="0"/>
              </a:spcBef>
              <a:buNone/>
            </a:pPr>
            <a:r>
              <a:rPr lang="en" sz="1800"/>
              <a:t>Intents</a:t>
            </a:r>
          </a:p>
        </p:txBody>
      </p:sp>
      <p:sp>
        <p:nvSpPr>
          <p:cNvPr id="122" name="Shape 122"/>
          <p:cNvSpPr txBox="1"/>
          <p:nvPr/>
        </p:nvSpPr>
        <p:spPr>
          <a:xfrm>
            <a:off x="2229637" y="4376655"/>
            <a:ext cx="1744800" cy="526200"/>
          </a:xfrm>
          <a:prstGeom prst="rect">
            <a:avLst/>
          </a:prstGeom>
          <a:noFill/>
          <a:ln>
            <a:noFill/>
          </a:ln>
        </p:spPr>
        <p:txBody>
          <a:bodyPr anchorCtr="0" anchor="t" bIns="91425" lIns="91425" rIns="91425" tIns="91425">
            <a:noAutofit/>
          </a:bodyPr>
          <a:lstStyle/>
          <a:p>
            <a:pPr lvl="0" rtl="0">
              <a:spcBef>
                <a:spcPts val="0"/>
              </a:spcBef>
              <a:buNone/>
            </a:pPr>
            <a:r>
              <a:rPr lang="en" sz="1800"/>
              <a:t>Background Processing</a:t>
            </a:r>
          </a:p>
        </p:txBody>
      </p:sp>
      <p:sp>
        <p:nvSpPr>
          <p:cNvPr id="123" name="Shape 123"/>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Dissecting an Android App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6"/>
                                        </p:tgtEl>
                                      </p:cBhvr>
                                    </p:animEffect>
                                    <p:set>
                                      <p:cBhvr>
                                        <p:cTn dur="1" fill="hold">
                                          <p:stCondLst>
                                            <p:cond delay="0"/>
                                          </p:stCondLst>
                                        </p:cTn>
                                        <p:tgtEl>
                                          <p:spTgt spid="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487148" y="1428750"/>
            <a:ext cx="2199000" cy="3725700"/>
          </a:xfrm>
          <a:prstGeom prst="rect">
            <a:avLst/>
          </a:prstGeom>
        </p:spPr>
        <p:txBody>
          <a:bodyPr anchorCtr="0" anchor="t" bIns="91425" lIns="91425" rIns="91425" tIns="91425">
            <a:noAutofit/>
          </a:bodyPr>
          <a:lstStyle/>
          <a:p>
            <a:pPr lvl="0" rtl="0" algn="ctr">
              <a:spcBef>
                <a:spcPts val="0"/>
              </a:spcBef>
              <a:buNone/>
            </a:pPr>
            <a:r>
              <a:rPr lang="en" sz="2400">
                <a:solidFill>
                  <a:srgbClr val="000000"/>
                </a:solidFill>
                <a:latin typeface="Open Sans"/>
                <a:ea typeface="Open Sans"/>
                <a:cs typeface="Open Sans"/>
                <a:sym typeface="Open Sans"/>
              </a:rPr>
              <a:t>XML</a:t>
            </a:r>
          </a:p>
          <a:p>
            <a:pPr lvl="0" rtl="0" algn="ctr">
              <a:spcBef>
                <a:spcPts val="0"/>
              </a:spcBef>
              <a:buNone/>
            </a:pPr>
            <a:r>
              <a:t/>
            </a:r>
            <a:endParaRPr b="1" sz="2400">
              <a:solidFill>
                <a:srgbClr val="000000"/>
              </a:solidFill>
              <a:latin typeface="Open Sans"/>
              <a:ea typeface="Open Sans"/>
              <a:cs typeface="Open Sans"/>
              <a:sym typeface="Open Sans"/>
            </a:endParaRPr>
          </a:p>
          <a:p>
            <a:pPr lvl="0" rtl="0" algn="ctr">
              <a:spcBef>
                <a:spcPts val="0"/>
              </a:spcBef>
              <a:buNone/>
            </a:pPr>
            <a:r>
              <a:t/>
            </a:r>
            <a:endParaRPr b="1" sz="2400">
              <a:solidFill>
                <a:srgbClr val="000000"/>
              </a:solidFill>
              <a:latin typeface="Open Sans"/>
              <a:ea typeface="Open Sans"/>
              <a:cs typeface="Open Sans"/>
              <a:sym typeface="Open Sans"/>
            </a:endParaRPr>
          </a:p>
          <a:p>
            <a:pPr lvl="0" rtl="0" algn="l">
              <a:spcBef>
                <a:spcPts val="0"/>
              </a:spcBef>
              <a:buNone/>
            </a:pPr>
            <a:r>
              <a:t/>
            </a:r>
            <a:endParaRPr b="1" sz="2400">
              <a:solidFill>
                <a:srgbClr val="000000"/>
              </a:solidFill>
              <a:latin typeface="Open Sans"/>
              <a:ea typeface="Open Sans"/>
              <a:cs typeface="Open Sans"/>
              <a:sym typeface="Open Sans"/>
            </a:endParaRPr>
          </a:p>
          <a:p>
            <a:pPr lvl="0" rtl="0" algn="ctr">
              <a:spcBef>
                <a:spcPts val="0"/>
              </a:spcBef>
              <a:buNone/>
            </a:pPr>
            <a:r>
              <a:rPr lang="en" sz="2400">
                <a:solidFill>
                  <a:srgbClr val="000000"/>
                </a:solidFill>
                <a:latin typeface="Open Sans"/>
                <a:ea typeface="Open Sans"/>
                <a:cs typeface="Open Sans"/>
                <a:sym typeface="Open Sans"/>
              </a:rPr>
              <a:t>Defines UI</a:t>
            </a:r>
          </a:p>
          <a:p>
            <a:pPr lvl="0" rtl="0" algn="l">
              <a:spcBef>
                <a:spcPts val="0"/>
              </a:spcBef>
              <a:buClr>
                <a:schemeClr val="dk1"/>
              </a:buClr>
              <a:buSzPct val="45833"/>
              <a:buFont typeface="Arial"/>
              <a:buNone/>
            </a:pPr>
            <a:r>
              <a:t/>
            </a:r>
            <a:endParaRPr sz="2400">
              <a:solidFill>
                <a:srgbClr val="000000"/>
              </a:solidFill>
              <a:latin typeface="Open Sans"/>
              <a:ea typeface="Open Sans"/>
              <a:cs typeface="Open Sans"/>
              <a:sym typeface="Open Sans"/>
            </a:endParaRPr>
          </a:p>
        </p:txBody>
      </p:sp>
      <p:sp>
        <p:nvSpPr>
          <p:cNvPr id="129" name="Shape 129"/>
          <p:cNvSpPr txBox="1"/>
          <p:nvPr>
            <p:ph idx="1" type="body"/>
          </p:nvPr>
        </p:nvSpPr>
        <p:spPr>
          <a:xfrm>
            <a:off x="3084750" y="1428750"/>
            <a:ext cx="2199000" cy="3725700"/>
          </a:xfrm>
          <a:prstGeom prst="rect">
            <a:avLst/>
          </a:prstGeom>
        </p:spPr>
        <p:txBody>
          <a:bodyPr anchorCtr="0" anchor="t" bIns="91425" lIns="91425" rIns="91425" tIns="91425">
            <a:noAutofit/>
          </a:bodyPr>
          <a:lstStyle/>
          <a:p>
            <a:pPr lvl="0" rtl="0" algn="ctr">
              <a:spcBef>
                <a:spcPts val="0"/>
              </a:spcBef>
              <a:buNone/>
            </a:pPr>
            <a:r>
              <a:rPr lang="en" sz="2400">
                <a:solidFill>
                  <a:srgbClr val="000000"/>
                </a:solidFill>
                <a:latin typeface="Open Sans"/>
                <a:ea typeface="Open Sans"/>
                <a:cs typeface="Open Sans"/>
                <a:sym typeface="Open Sans"/>
              </a:rPr>
              <a:t>Java</a:t>
            </a:r>
          </a:p>
          <a:p>
            <a:pPr lvl="0" rtl="0">
              <a:spcBef>
                <a:spcPts val="0"/>
              </a:spcBef>
              <a:buNone/>
            </a:pPr>
            <a:r>
              <a:t/>
            </a:r>
            <a:endParaRPr b="1" sz="2400">
              <a:solidFill>
                <a:srgbClr val="000000"/>
              </a:solidFill>
              <a:latin typeface="Open Sans"/>
              <a:ea typeface="Open Sans"/>
              <a:cs typeface="Open Sans"/>
              <a:sym typeface="Open Sans"/>
            </a:endParaRPr>
          </a:p>
          <a:p>
            <a:pPr lvl="0" rtl="0">
              <a:spcBef>
                <a:spcPts val="0"/>
              </a:spcBef>
              <a:buNone/>
            </a:pPr>
            <a:r>
              <a:t/>
            </a:r>
            <a:endParaRPr b="1" sz="2400">
              <a:solidFill>
                <a:srgbClr val="000000"/>
              </a:solidFill>
              <a:latin typeface="Open Sans"/>
              <a:ea typeface="Open Sans"/>
              <a:cs typeface="Open Sans"/>
              <a:sym typeface="Open Sans"/>
            </a:endParaRPr>
          </a:p>
          <a:p>
            <a:pPr lvl="0" rtl="0">
              <a:spcBef>
                <a:spcPts val="0"/>
              </a:spcBef>
              <a:buNone/>
            </a:pPr>
            <a:r>
              <a:t/>
            </a:r>
            <a:endParaRPr b="1" sz="2400">
              <a:solidFill>
                <a:srgbClr val="000000"/>
              </a:solidFill>
              <a:latin typeface="Open Sans"/>
              <a:ea typeface="Open Sans"/>
              <a:cs typeface="Open Sans"/>
              <a:sym typeface="Open Sans"/>
            </a:endParaRPr>
          </a:p>
          <a:p>
            <a:pPr lvl="0" rtl="0" algn="ctr">
              <a:spcBef>
                <a:spcPts val="0"/>
              </a:spcBef>
              <a:buNone/>
            </a:pPr>
            <a:r>
              <a:rPr lang="en" sz="2400">
                <a:solidFill>
                  <a:srgbClr val="000000"/>
                </a:solidFill>
                <a:latin typeface="Open Sans"/>
                <a:ea typeface="Open Sans"/>
                <a:cs typeface="Open Sans"/>
                <a:sym typeface="Open Sans"/>
              </a:rPr>
              <a:t>App Logic</a:t>
            </a:r>
          </a:p>
          <a:p>
            <a:pPr lvl="0" rtl="0">
              <a:spcBef>
                <a:spcPts val="0"/>
              </a:spcBef>
              <a:buNone/>
            </a:pPr>
            <a:r>
              <a:t/>
            </a:r>
            <a:endParaRPr sz="2400">
              <a:solidFill>
                <a:srgbClr val="000000"/>
              </a:solidFill>
              <a:latin typeface="Open Sans"/>
              <a:ea typeface="Open Sans"/>
              <a:cs typeface="Open Sans"/>
              <a:sym typeface="Open Sans"/>
            </a:endParaRPr>
          </a:p>
        </p:txBody>
      </p:sp>
      <p:pic>
        <p:nvPicPr>
          <p:cNvPr id="130" name="Shape 130"/>
          <p:cNvPicPr preferRelativeResize="0"/>
          <p:nvPr/>
        </p:nvPicPr>
        <p:blipFill>
          <a:blip r:embed="rId3">
            <a:alphaModFix/>
          </a:blip>
          <a:stretch>
            <a:fillRect/>
          </a:stretch>
        </p:blipFill>
        <p:spPr>
          <a:xfrm>
            <a:off x="895923" y="2113849"/>
            <a:ext cx="1115975" cy="1023658"/>
          </a:xfrm>
          <a:prstGeom prst="rect">
            <a:avLst/>
          </a:prstGeom>
          <a:noFill/>
          <a:ln>
            <a:noFill/>
          </a:ln>
        </p:spPr>
      </p:pic>
      <p:pic>
        <p:nvPicPr>
          <p:cNvPr id="131" name="Shape 131"/>
          <p:cNvPicPr preferRelativeResize="0"/>
          <p:nvPr/>
        </p:nvPicPr>
        <p:blipFill>
          <a:blip r:embed="rId4">
            <a:alphaModFix/>
          </a:blip>
          <a:stretch>
            <a:fillRect/>
          </a:stretch>
        </p:blipFill>
        <p:spPr>
          <a:xfrm>
            <a:off x="3503268" y="2019148"/>
            <a:ext cx="1268100" cy="1268100"/>
          </a:xfrm>
          <a:prstGeom prst="rect">
            <a:avLst/>
          </a:prstGeom>
          <a:noFill/>
          <a:ln>
            <a:noFill/>
          </a:ln>
        </p:spPr>
      </p:pic>
      <p:sp>
        <p:nvSpPr>
          <p:cNvPr id="132" name="Shape 132"/>
          <p:cNvSpPr txBox="1"/>
          <p:nvPr>
            <p:ph idx="1" type="body"/>
          </p:nvPr>
        </p:nvSpPr>
        <p:spPr>
          <a:xfrm>
            <a:off x="5513899" y="1504950"/>
            <a:ext cx="2198999" cy="3725700"/>
          </a:xfrm>
          <a:prstGeom prst="rect">
            <a:avLst/>
          </a:prstGeom>
        </p:spPr>
        <p:txBody>
          <a:bodyPr anchorCtr="0" anchor="t" bIns="91425" lIns="91425" rIns="91425" tIns="91425">
            <a:noAutofit/>
          </a:bodyPr>
          <a:lstStyle/>
          <a:p>
            <a:pPr lvl="0" rtl="0" algn="ctr">
              <a:spcBef>
                <a:spcPts val="0"/>
              </a:spcBef>
              <a:buNone/>
            </a:pPr>
            <a:r>
              <a:rPr lang="en" sz="2400">
                <a:solidFill>
                  <a:srgbClr val="000000"/>
                </a:solidFill>
                <a:latin typeface="Open Sans"/>
                <a:ea typeface="Open Sans"/>
                <a:cs typeface="Open Sans"/>
                <a:sym typeface="Open Sans"/>
              </a:rPr>
              <a:t>Android</a:t>
            </a:r>
          </a:p>
        </p:txBody>
      </p:sp>
      <p:pic>
        <p:nvPicPr>
          <p:cNvPr id="133" name="Shape 133"/>
          <p:cNvPicPr preferRelativeResize="0"/>
          <p:nvPr/>
        </p:nvPicPr>
        <p:blipFill>
          <a:blip r:embed="rId5">
            <a:alphaModFix/>
          </a:blip>
          <a:stretch>
            <a:fillRect/>
          </a:stretch>
        </p:blipFill>
        <p:spPr>
          <a:xfrm>
            <a:off x="6222200" y="2150250"/>
            <a:ext cx="860605" cy="1023649"/>
          </a:xfrm>
          <a:prstGeom prst="rect">
            <a:avLst/>
          </a:prstGeom>
          <a:noFill/>
          <a:ln>
            <a:noFill/>
          </a:ln>
        </p:spPr>
      </p:pic>
      <p:sp>
        <p:nvSpPr>
          <p:cNvPr id="134" name="Shape 134"/>
          <p:cNvSpPr txBox="1"/>
          <p:nvPr/>
        </p:nvSpPr>
        <p:spPr>
          <a:xfrm>
            <a:off x="2605650" y="2089550"/>
            <a:ext cx="788400" cy="891600"/>
          </a:xfrm>
          <a:prstGeom prst="rect">
            <a:avLst/>
          </a:prstGeom>
          <a:noFill/>
          <a:ln>
            <a:noFill/>
          </a:ln>
        </p:spPr>
        <p:txBody>
          <a:bodyPr anchorCtr="0" anchor="t" bIns="91425" lIns="91425" rIns="91425" tIns="91425">
            <a:noAutofit/>
          </a:bodyPr>
          <a:lstStyle/>
          <a:p>
            <a:pPr lvl="0" rtl="0">
              <a:spcBef>
                <a:spcPts val="0"/>
              </a:spcBef>
              <a:buNone/>
            </a:pPr>
            <a:r>
              <a:rPr lang="en" sz="4800">
                <a:latin typeface="Open Sans"/>
                <a:ea typeface="Open Sans"/>
                <a:cs typeface="Open Sans"/>
                <a:sym typeface="Open Sans"/>
              </a:rPr>
              <a:t>+</a:t>
            </a:r>
          </a:p>
        </p:txBody>
      </p:sp>
      <p:sp>
        <p:nvSpPr>
          <p:cNvPr id="135" name="Shape 135"/>
          <p:cNvSpPr txBox="1"/>
          <p:nvPr/>
        </p:nvSpPr>
        <p:spPr>
          <a:xfrm>
            <a:off x="5120250" y="2089550"/>
            <a:ext cx="788400" cy="891600"/>
          </a:xfrm>
          <a:prstGeom prst="rect">
            <a:avLst/>
          </a:prstGeom>
          <a:noFill/>
          <a:ln>
            <a:noFill/>
          </a:ln>
        </p:spPr>
        <p:txBody>
          <a:bodyPr anchorCtr="0" anchor="t" bIns="91425" lIns="91425" rIns="91425" tIns="91425">
            <a:noAutofit/>
          </a:bodyPr>
          <a:lstStyle/>
          <a:p>
            <a:pPr lvl="0" rtl="0">
              <a:spcBef>
                <a:spcPts val="0"/>
              </a:spcBef>
              <a:buNone/>
            </a:pPr>
            <a:r>
              <a:rPr lang="en" sz="4800">
                <a:latin typeface="Open Sans"/>
                <a:ea typeface="Open Sans"/>
                <a:cs typeface="Open Sans"/>
                <a:sym typeface="Open Sans"/>
              </a:rPr>
              <a:t>=</a:t>
            </a:r>
          </a:p>
        </p:txBody>
      </p:sp>
      <p:sp>
        <p:nvSpPr>
          <p:cNvPr id="136" name="Shape 136"/>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Your Toolbox</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p:nvPr/>
        </p:nvSpPr>
        <p:spPr>
          <a:xfrm>
            <a:off x="2520224" y="2138100"/>
            <a:ext cx="1281600" cy="814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latin typeface="Open Sans"/>
                <a:ea typeface="Open Sans"/>
                <a:cs typeface="Open Sans"/>
                <a:sym typeface="Open Sans"/>
              </a:rPr>
              <a:t>Intent</a:t>
            </a:r>
          </a:p>
          <a:p>
            <a:pPr lvl="0" rtl="0" algn="ctr">
              <a:spcBef>
                <a:spcPts val="0"/>
              </a:spcBef>
              <a:buNone/>
            </a:pPr>
            <a:r>
              <a:t/>
            </a:r>
            <a:endParaRPr sz="1800">
              <a:latin typeface="Open Sans"/>
              <a:ea typeface="Open Sans"/>
              <a:cs typeface="Open Sans"/>
              <a:sym typeface="Open Sans"/>
            </a:endParaRPr>
          </a:p>
        </p:txBody>
      </p:sp>
      <p:cxnSp>
        <p:nvCxnSpPr>
          <p:cNvPr id="142" name="Shape 142"/>
          <p:cNvCxnSpPr/>
          <p:nvPr/>
        </p:nvCxnSpPr>
        <p:spPr>
          <a:xfrm>
            <a:off x="2316675" y="3129100"/>
            <a:ext cx="1664400" cy="0"/>
          </a:xfrm>
          <a:prstGeom prst="straightConnector1">
            <a:avLst/>
          </a:prstGeom>
          <a:noFill/>
          <a:ln cap="flat" cmpd="sng" w="38100">
            <a:solidFill>
              <a:schemeClr val="dk2"/>
            </a:solidFill>
            <a:prstDash val="solid"/>
            <a:round/>
            <a:headEnd len="lg" w="lg" type="none"/>
            <a:tailEnd len="lg" w="lg" type="triangle"/>
          </a:ln>
        </p:spPr>
      </p:cxnSp>
      <p:pic>
        <p:nvPicPr>
          <p:cNvPr id="143" name="Shape 143"/>
          <p:cNvPicPr preferRelativeResize="0"/>
          <p:nvPr/>
        </p:nvPicPr>
        <p:blipFill>
          <a:blip r:embed="rId3">
            <a:alphaModFix/>
          </a:blip>
          <a:stretch>
            <a:fillRect/>
          </a:stretch>
        </p:blipFill>
        <p:spPr>
          <a:xfrm>
            <a:off x="551025" y="1552325"/>
            <a:ext cx="1779895" cy="2966499"/>
          </a:xfrm>
          <a:prstGeom prst="rect">
            <a:avLst/>
          </a:prstGeom>
          <a:noFill/>
          <a:ln>
            <a:noFill/>
          </a:ln>
        </p:spPr>
      </p:pic>
      <p:pic>
        <p:nvPicPr>
          <p:cNvPr id="144" name="Shape 144"/>
          <p:cNvPicPr preferRelativeResize="0"/>
          <p:nvPr/>
        </p:nvPicPr>
        <p:blipFill>
          <a:blip r:embed="rId3">
            <a:alphaModFix/>
          </a:blip>
          <a:stretch>
            <a:fillRect/>
          </a:stretch>
        </p:blipFill>
        <p:spPr>
          <a:xfrm>
            <a:off x="3980025" y="1552325"/>
            <a:ext cx="1779895" cy="2966499"/>
          </a:xfrm>
          <a:prstGeom prst="rect">
            <a:avLst/>
          </a:prstGeom>
          <a:noFill/>
          <a:ln>
            <a:noFill/>
          </a:ln>
        </p:spPr>
      </p:pic>
      <p:sp>
        <p:nvSpPr>
          <p:cNvPr id="145" name="Shape 145"/>
          <p:cNvSpPr txBox="1"/>
          <p:nvPr/>
        </p:nvSpPr>
        <p:spPr>
          <a:xfrm>
            <a:off x="3980975" y="2131750"/>
            <a:ext cx="1774800" cy="1438500"/>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Open Sans"/>
                <a:ea typeface="Open Sans"/>
                <a:cs typeface="Open Sans"/>
                <a:sym typeface="Open Sans"/>
              </a:rPr>
              <a:t>Activity</a:t>
            </a:r>
          </a:p>
          <a:p>
            <a:pPr lvl="0" rtl="0" algn="ctr">
              <a:spcBef>
                <a:spcPts val="0"/>
              </a:spcBef>
              <a:buClr>
                <a:schemeClr val="dk1"/>
              </a:buClr>
              <a:buSzPct val="61111"/>
              <a:buFont typeface="Arial"/>
              <a:buNone/>
            </a:pPr>
            <a:r>
              <a:rPr lang="en" sz="1800">
                <a:solidFill>
                  <a:schemeClr val="dk1"/>
                </a:solidFill>
                <a:latin typeface="Open Sans"/>
                <a:ea typeface="Open Sans"/>
                <a:cs typeface="Open Sans"/>
                <a:sym typeface="Open Sans"/>
              </a:rPr>
              <a:t>View a Meme</a:t>
            </a:r>
          </a:p>
        </p:txBody>
      </p:sp>
      <p:sp>
        <p:nvSpPr>
          <p:cNvPr id="146" name="Shape 146"/>
          <p:cNvSpPr txBox="1"/>
          <p:nvPr/>
        </p:nvSpPr>
        <p:spPr>
          <a:xfrm>
            <a:off x="627250" y="2131753"/>
            <a:ext cx="1647600" cy="1438500"/>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Open Sans"/>
                <a:ea typeface="Open Sans"/>
                <a:cs typeface="Open Sans"/>
                <a:sym typeface="Open Sans"/>
              </a:rPr>
              <a:t>Activity</a:t>
            </a:r>
          </a:p>
          <a:p>
            <a:pPr lvl="0" rtl="0" algn="ctr">
              <a:spcBef>
                <a:spcPts val="0"/>
              </a:spcBef>
              <a:buNone/>
            </a:pPr>
            <a:r>
              <a:rPr lang="en" sz="1800">
                <a:solidFill>
                  <a:schemeClr val="dk1"/>
                </a:solidFill>
                <a:latin typeface="Open Sans"/>
                <a:ea typeface="Open Sans"/>
                <a:cs typeface="Open Sans"/>
                <a:sym typeface="Open Sans"/>
              </a:rPr>
              <a:t>Type a Number</a:t>
            </a:r>
          </a:p>
        </p:txBody>
      </p:sp>
      <p:sp>
        <p:nvSpPr>
          <p:cNvPr id="147" name="Shape 147"/>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Let’s Build an App</a:t>
            </a:r>
          </a:p>
        </p:txBody>
      </p:sp>
      <p:sp>
        <p:nvSpPr>
          <p:cNvPr id="148" name="Shape 148"/>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Open Sans"/>
                <a:ea typeface="Open Sans"/>
                <a:cs typeface="Open Sans"/>
                <a:sym typeface="Open Sans"/>
              </a:rPr>
              <a:t>10 min</a:t>
            </a:r>
          </a:p>
        </p:txBody>
      </p:sp>
      <p:grpSp>
        <p:nvGrpSpPr>
          <p:cNvPr id="149" name="Shape 149"/>
          <p:cNvGrpSpPr/>
          <p:nvPr/>
        </p:nvGrpSpPr>
        <p:grpSpPr>
          <a:xfrm>
            <a:off x="5755810" y="2187725"/>
            <a:ext cx="3007207" cy="1308204"/>
            <a:chOff x="6534635" y="2232137"/>
            <a:chExt cx="3007207" cy="1308204"/>
          </a:xfrm>
        </p:grpSpPr>
        <p:grpSp>
          <p:nvGrpSpPr>
            <p:cNvPr id="150" name="Shape 150"/>
            <p:cNvGrpSpPr/>
            <p:nvPr/>
          </p:nvGrpSpPr>
          <p:grpSpPr>
            <a:xfrm>
              <a:off x="6534635" y="2499785"/>
              <a:ext cx="1177364" cy="791814"/>
              <a:chOff x="6534635" y="2499785"/>
              <a:chExt cx="1177364" cy="791814"/>
            </a:xfrm>
          </p:grpSpPr>
          <p:cxnSp>
            <p:nvCxnSpPr>
              <p:cNvPr id="151" name="Shape 151"/>
              <p:cNvCxnSpPr/>
              <p:nvPr/>
            </p:nvCxnSpPr>
            <p:spPr>
              <a:xfrm>
                <a:off x="6534635" y="2499785"/>
                <a:ext cx="1135500" cy="0"/>
              </a:xfrm>
              <a:prstGeom prst="straightConnector1">
                <a:avLst/>
              </a:prstGeom>
              <a:noFill/>
              <a:ln cap="flat" cmpd="sng" w="38100">
                <a:solidFill>
                  <a:schemeClr val="dk2"/>
                </a:solidFill>
                <a:prstDash val="solid"/>
                <a:round/>
                <a:headEnd len="lg" w="lg" type="none"/>
                <a:tailEnd len="lg" w="lg" type="triangle"/>
              </a:ln>
            </p:spPr>
          </p:cxnSp>
          <p:cxnSp>
            <p:nvCxnSpPr>
              <p:cNvPr id="152" name="Shape 152"/>
              <p:cNvCxnSpPr/>
              <p:nvPr/>
            </p:nvCxnSpPr>
            <p:spPr>
              <a:xfrm rot="10800000">
                <a:off x="6542900" y="3291600"/>
                <a:ext cx="1169100" cy="0"/>
              </a:xfrm>
              <a:prstGeom prst="straightConnector1">
                <a:avLst/>
              </a:prstGeom>
              <a:noFill/>
              <a:ln cap="flat" cmpd="sng" w="38100">
                <a:solidFill>
                  <a:schemeClr val="dk2"/>
                </a:solidFill>
                <a:prstDash val="solid"/>
                <a:round/>
                <a:headEnd len="lg" w="lg" type="none"/>
                <a:tailEnd len="lg" w="lg" type="triangle"/>
              </a:ln>
            </p:spPr>
          </p:cxnSp>
        </p:grpSp>
        <p:sp>
          <p:nvSpPr>
            <p:cNvPr id="153" name="Shape 153"/>
            <p:cNvSpPr/>
            <p:nvPr/>
          </p:nvSpPr>
          <p:spPr>
            <a:xfrm>
              <a:off x="7444375" y="2232137"/>
              <a:ext cx="2097467" cy="1308204"/>
            </a:xfrm>
            <a:prstGeom prst="clou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t>Network</a:t>
              </a:r>
              <a:r>
                <a:rPr lang="en" sz="1800"/>
                <a:t> </a:t>
              </a:r>
            </a:p>
            <a:p>
              <a:pPr lvl="0" rtl="0" algn="ctr">
                <a:spcBef>
                  <a:spcPts val="0"/>
                </a:spcBef>
                <a:buNone/>
              </a:pPr>
              <a:r>
                <a:rPr lang="en" sz="1800"/>
                <a:t>AsyncTask</a:t>
              </a:r>
            </a:p>
          </p:txBody>
        </p:sp>
      </p:grpSp>
      <p:sp>
        <p:nvSpPr>
          <p:cNvPr id="154" name="Shape 154"/>
          <p:cNvSpPr txBox="1"/>
          <p:nvPr/>
        </p:nvSpPr>
        <p:spPr>
          <a:xfrm>
            <a:off x="2486675" y="2506550"/>
            <a:ext cx="1387200" cy="4857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chemeClr val="dk1"/>
                </a:solidFill>
                <a:latin typeface="Open Sans"/>
                <a:ea typeface="Open Sans"/>
                <a:cs typeface="Open Sans"/>
                <a:sym typeface="Open Sans"/>
              </a:rPr>
              <a:t>Number</a:t>
            </a:r>
            <a:r>
              <a:rPr lang="en" sz="1800">
                <a:solidFill>
                  <a:schemeClr val="dk1"/>
                </a:solidFill>
                <a:latin typeface="Open Sans"/>
                <a:ea typeface="Open Sans"/>
                <a:cs typeface="Open Sans"/>
                <a:sym typeface="Open Sans"/>
              </a:rPr>
              <a:t> Id</a:t>
            </a:r>
          </a:p>
        </p:txBody>
      </p:sp>
      <p:pic>
        <p:nvPicPr>
          <p:cNvPr descr="leo2.PNG" id="155" name="Shape 155"/>
          <p:cNvPicPr preferRelativeResize="0"/>
          <p:nvPr/>
        </p:nvPicPr>
        <p:blipFill>
          <a:blip r:embed="rId4">
            <a:alphaModFix/>
          </a:blip>
          <a:stretch>
            <a:fillRect/>
          </a:stretch>
        </p:blipFill>
        <p:spPr>
          <a:xfrm>
            <a:off x="4018264" y="2920425"/>
            <a:ext cx="1700235" cy="108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nvSpPr>
        <p:spPr>
          <a:xfrm>
            <a:off x="457200" y="2053250"/>
            <a:ext cx="4992600" cy="1143300"/>
          </a:xfrm>
          <a:prstGeom prst="rect">
            <a:avLst/>
          </a:prstGeom>
          <a:noFill/>
          <a:ln>
            <a:noFill/>
          </a:ln>
        </p:spPr>
        <p:txBody>
          <a:bodyPr anchorCtr="0" anchor="ctr" bIns="91425" lIns="91425" rIns="91425" tIns="91425">
            <a:noAutofit/>
          </a:bodyPr>
          <a:lstStyle/>
          <a:p>
            <a:pPr lvl="0" rtl="0">
              <a:spcBef>
                <a:spcPts val="0"/>
              </a:spcBef>
              <a:buNone/>
            </a:pPr>
            <a:r>
              <a:rPr b="1" lang="en" sz="1800">
                <a:solidFill>
                  <a:srgbClr val="000080"/>
                </a:solidFill>
                <a:highlight>
                  <a:srgbClr val="FFFFFF"/>
                </a:highlight>
                <a:latin typeface="Open Sans"/>
                <a:ea typeface="Open Sans"/>
                <a:cs typeface="Open Sans"/>
                <a:sym typeface="Open Sans"/>
              </a:rPr>
              <a:t> </a:t>
            </a:r>
            <a:r>
              <a:rPr b="1" lang="en" sz="1800">
                <a:solidFill>
                  <a:srgbClr val="660E7A"/>
                </a:solidFill>
                <a:highlight>
                  <a:srgbClr val="FFFFFF"/>
                </a:highlight>
                <a:latin typeface="Open Sans"/>
                <a:ea typeface="Open Sans"/>
                <a:cs typeface="Open Sans"/>
                <a:sym typeface="Open Sans"/>
              </a:rPr>
              <a:t>android</a:t>
            </a:r>
            <a:r>
              <a:rPr b="1" lang="en" sz="1800">
                <a:solidFill>
                  <a:srgbClr val="0000FF"/>
                </a:solidFill>
                <a:highlight>
                  <a:srgbClr val="FFFFFF"/>
                </a:highlight>
                <a:latin typeface="Open Sans"/>
                <a:ea typeface="Open Sans"/>
                <a:cs typeface="Open Sans"/>
                <a:sym typeface="Open Sans"/>
              </a:rPr>
              <a:t>:layout_width=</a:t>
            </a:r>
            <a:r>
              <a:rPr b="1" lang="en" sz="1800">
                <a:solidFill>
                  <a:srgbClr val="008000"/>
                </a:solidFill>
                <a:highlight>
                  <a:srgbClr val="FFFFFF"/>
                </a:highlight>
                <a:latin typeface="Open Sans"/>
                <a:ea typeface="Open Sans"/>
                <a:cs typeface="Open Sans"/>
                <a:sym typeface="Open Sans"/>
              </a:rPr>
              <a:t>"wrap_content"</a:t>
            </a:r>
          </a:p>
          <a:p>
            <a:pPr lvl="0" rtl="0">
              <a:spcBef>
                <a:spcPts val="0"/>
              </a:spcBef>
              <a:buNone/>
            </a:pPr>
            <a:r>
              <a:rPr b="1" lang="en" sz="1800">
                <a:solidFill>
                  <a:srgbClr val="008000"/>
                </a:solidFill>
                <a:highlight>
                  <a:srgbClr val="FFFFFF"/>
                </a:highlight>
                <a:latin typeface="Open Sans"/>
                <a:ea typeface="Open Sans"/>
                <a:cs typeface="Open Sans"/>
                <a:sym typeface="Open Sans"/>
              </a:rPr>
              <a:t> </a:t>
            </a:r>
            <a:r>
              <a:rPr b="1" lang="en" sz="1800">
                <a:solidFill>
                  <a:srgbClr val="660E7A"/>
                </a:solidFill>
                <a:highlight>
                  <a:srgbClr val="FFFFFF"/>
                </a:highlight>
                <a:latin typeface="Open Sans"/>
                <a:ea typeface="Open Sans"/>
                <a:cs typeface="Open Sans"/>
                <a:sym typeface="Open Sans"/>
              </a:rPr>
              <a:t>android</a:t>
            </a:r>
            <a:r>
              <a:rPr b="1" lang="en" sz="1800">
                <a:solidFill>
                  <a:srgbClr val="0000FF"/>
                </a:solidFill>
                <a:highlight>
                  <a:srgbClr val="FFFFFF"/>
                </a:highlight>
                <a:latin typeface="Open Sans"/>
                <a:ea typeface="Open Sans"/>
                <a:cs typeface="Open Sans"/>
                <a:sym typeface="Open Sans"/>
              </a:rPr>
              <a:t>:layout_height=</a:t>
            </a:r>
            <a:r>
              <a:rPr b="1" lang="en" sz="1800">
                <a:solidFill>
                  <a:srgbClr val="008000"/>
                </a:solidFill>
                <a:highlight>
                  <a:srgbClr val="FFFFFF"/>
                </a:highlight>
                <a:latin typeface="Open Sans"/>
                <a:ea typeface="Open Sans"/>
                <a:cs typeface="Open Sans"/>
                <a:sym typeface="Open Sans"/>
              </a:rPr>
              <a:t>"wrap_content"</a:t>
            </a:r>
          </a:p>
          <a:p>
            <a:pPr lvl="0" rtl="0">
              <a:spcBef>
                <a:spcPts val="0"/>
              </a:spcBef>
              <a:buNone/>
            </a:pPr>
            <a:r>
              <a:rPr b="1" lang="en" sz="1800">
                <a:solidFill>
                  <a:srgbClr val="008000"/>
                </a:solidFill>
                <a:highlight>
                  <a:srgbClr val="FFFFFF"/>
                </a:highlight>
                <a:latin typeface="Open Sans"/>
                <a:ea typeface="Open Sans"/>
                <a:cs typeface="Open Sans"/>
                <a:sym typeface="Open Sans"/>
              </a:rPr>
              <a:t> </a:t>
            </a:r>
            <a:r>
              <a:rPr b="1" lang="en" sz="1800">
                <a:solidFill>
                  <a:srgbClr val="660E7A"/>
                </a:solidFill>
                <a:highlight>
                  <a:srgbClr val="FFFFFF"/>
                </a:highlight>
                <a:latin typeface="Open Sans"/>
                <a:ea typeface="Open Sans"/>
                <a:cs typeface="Open Sans"/>
                <a:sym typeface="Open Sans"/>
              </a:rPr>
              <a:t>android</a:t>
            </a:r>
            <a:r>
              <a:rPr b="1" lang="en" sz="1800">
                <a:solidFill>
                  <a:srgbClr val="0000FF"/>
                </a:solidFill>
                <a:highlight>
                  <a:srgbClr val="FFFFFF"/>
                </a:highlight>
                <a:latin typeface="Open Sans"/>
                <a:ea typeface="Open Sans"/>
                <a:cs typeface="Open Sans"/>
                <a:sym typeface="Open Sans"/>
              </a:rPr>
              <a:t>:src=</a:t>
            </a:r>
            <a:r>
              <a:rPr b="1" lang="en" sz="1800">
                <a:solidFill>
                  <a:srgbClr val="008000"/>
                </a:solidFill>
                <a:highlight>
                  <a:srgbClr val="FFFFFF"/>
                </a:highlight>
                <a:latin typeface="Open Sans"/>
                <a:ea typeface="Open Sans"/>
                <a:cs typeface="Open Sans"/>
                <a:sym typeface="Open Sans"/>
              </a:rPr>
              <a:t>"@drawable/peaceful_road"</a:t>
            </a:r>
          </a:p>
        </p:txBody>
      </p:sp>
      <p:sp>
        <p:nvSpPr>
          <p:cNvPr id="161" name="Shape 161"/>
          <p:cNvSpPr txBox="1"/>
          <p:nvPr/>
        </p:nvSpPr>
        <p:spPr>
          <a:xfrm>
            <a:off x="460900" y="919975"/>
            <a:ext cx="6290700" cy="3138900"/>
          </a:xfrm>
          <a:prstGeom prst="rect">
            <a:avLst/>
          </a:prstGeom>
          <a:noFill/>
          <a:ln>
            <a:noFill/>
          </a:ln>
        </p:spPr>
        <p:txBody>
          <a:bodyPr anchorCtr="0" anchor="ctr" bIns="91425" lIns="91425" rIns="91425" tIns="91425">
            <a:noAutofit/>
          </a:bodyPr>
          <a:lstStyle/>
          <a:p>
            <a:pPr lvl="0" rtl="0">
              <a:spcBef>
                <a:spcPts val="0"/>
              </a:spcBef>
              <a:buNone/>
            </a:pPr>
            <a:r>
              <a:rPr lang="en" sz="1800">
                <a:solidFill>
                  <a:schemeClr val="dk1"/>
                </a:solidFill>
                <a:highlight>
                  <a:srgbClr val="FFFFFF"/>
                </a:highlight>
                <a:latin typeface="Open Sans"/>
                <a:ea typeface="Open Sans"/>
                <a:cs typeface="Open Sans"/>
                <a:sym typeface="Open Sans"/>
              </a:rPr>
              <a:t>&lt;</a:t>
            </a:r>
            <a:r>
              <a:rPr b="1" lang="en" sz="1800">
                <a:solidFill>
                  <a:srgbClr val="000080"/>
                </a:solidFill>
                <a:highlight>
                  <a:srgbClr val="FFFFFF"/>
                </a:highlight>
                <a:latin typeface="Open Sans"/>
                <a:ea typeface="Open Sans"/>
                <a:cs typeface="Open Sans"/>
                <a:sym typeface="Open Sans"/>
              </a:rPr>
              <a:t>ImageView</a:t>
            </a:r>
          </a:p>
          <a:p>
            <a:pPr lvl="0" rtl="0">
              <a:spcBef>
                <a:spcPts val="0"/>
              </a:spcBef>
              <a:buNone/>
            </a:pPr>
            <a:r>
              <a:t/>
            </a:r>
            <a:endParaRPr b="1" sz="1800">
              <a:solidFill>
                <a:srgbClr val="000080"/>
              </a:solidFill>
              <a:highlight>
                <a:srgbClr val="FFFFFF"/>
              </a:highlight>
              <a:latin typeface="Open Sans"/>
              <a:ea typeface="Open Sans"/>
              <a:cs typeface="Open Sans"/>
              <a:sym typeface="Open Sans"/>
            </a:endParaRPr>
          </a:p>
          <a:p>
            <a:pPr lvl="0" rtl="0">
              <a:spcBef>
                <a:spcPts val="0"/>
              </a:spcBef>
              <a:buNone/>
            </a:pPr>
            <a:r>
              <a:t/>
            </a:r>
            <a:endParaRPr sz="1800">
              <a:solidFill>
                <a:schemeClr val="dk1"/>
              </a:solidFill>
              <a:latin typeface="Open Sans"/>
              <a:ea typeface="Open Sans"/>
              <a:cs typeface="Open Sans"/>
              <a:sym typeface="Open Sans"/>
            </a:endParaRPr>
          </a:p>
          <a:p>
            <a:pPr indent="0" lvl="0" marL="3657600" rtl="0">
              <a:spcBef>
                <a:spcPts val="0"/>
              </a:spcBef>
              <a:buNone/>
            </a:pPr>
            <a:r>
              <a:rPr lang="en" sz="180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r>
              <a:rPr lang="en" sz="1800">
                <a:solidFill>
                  <a:schemeClr val="dk1"/>
                </a:solidFill>
                <a:latin typeface="Open Sans"/>
                <a:ea typeface="Open Sans"/>
                <a:cs typeface="Open Sans"/>
                <a:sym typeface="Open Sans"/>
              </a:rPr>
              <a:t>   </a:t>
            </a:r>
            <a:r>
              <a:rPr lang="en" sz="1800">
                <a:solidFill>
                  <a:schemeClr val="dk1"/>
                </a:solidFill>
                <a:highlight>
                  <a:srgbClr val="FFFFFF"/>
                </a:highlight>
                <a:latin typeface="Open Sans"/>
                <a:ea typeface="Open Sans"/>
                <a:cs typeface="Open Sans"/>
                <a:sym typeface="Open Sans"/>
              </a:rPr>
              <a:t>/&gt;</a:t>
            </a:r>
          </a:p>
        </p:txBody>
      </p:sp>
      <p:pic>
        <p:nvPicPr>
          <p:cNvPr id="162" name="Shape 162"/>
          <p:cNvPicPr preferRelativeResize="0"/>
          <p:nvPr/>
        </p:nvPicPr>
        <p:blipFill rotWithShape="1">
          <a:blip r:embed="rId3">
            <a:alphaModFix/>
          </a:blip>
          <a:srcRect b="0" l="40863" r="0" t="0"/>
          <a:stretch/>
        </p:blipFill>
        <p:spPr>
          <a:xfrm>
            <a:off x="5975362" y="1537550"/>
            <a:ext cx="2015574" cy="2124224"/>
          </a:xfrm>
          <a:prstGeom prst="rect">
            <a:avLst/>
          </a:prstGeom>
          <a:noFill/>
          <a:ln>
            <a:noFill/>
          </a:ln>
        </p:spPr>
      </p:pic>
      <p:sp>
        <p:nvSpPr>
          <p:cNvPr id="163" name="Shape 163"/>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Views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3">
            <a:alphaModFix/>
          </a:blip>
          <a:srcRect b="25923" l="0" r="0" t="29785"/>
          <a:stretch/>
        </p:blipFill>
        <p:spPr>
          <a:xfrm>
            <a:off x="2190250" y="3021975"/>
            <a:ext cx="4607449" cy="1530499"/>
          </a:xfrm>
          <a:prstGeom prst="rect">
            <a:avLst/>
          </a:prstGeom>
          <a:noFill/>
          <a:ln>
            <a:noFill/>
          </a:ln>
        </p:spPr>
      </p:pic>
      <p:sp>
        <p:nvSpPr>
          <p:cNvPr id="169" name="Shape 169"/>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Open Sans"/>
                <a:ea typeface="Open Sans"/>
                <a:cs typeface="Open Sans"/>
                <a:sym typeface="Open Sans"/>
              </a:rPr>
              <a:t>10 min</a:t>
            </a:r>
          </a:p>
        </p:txBody>
      </p:sp>
      <p:sp>
        <p:nvSpPr>
          <p:cNvPr id="170" name="Shape 170"/>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Let’s Build a Button</a:t>
            </a:r>
          </a:p>
        </p:txBody>
      </p:sp>
      <p:sp>
        <p:nvSpPr>
          <p:cNvPr id="171" name="Shape 171"/>
          <p:cNvSpPr txBox="1"/>
          <p:nvPr/>
        </p:nvSpPr>
        <p:spPr>
          <a:xfrm>
            <a:off x="853170" y="1557300"/>
            <a:ext cx="3443700" cy="532500"/>
          </a:xfrm>
          <a:prstGeom prst="rect">
            <a:avLst/>
          </a:prstGeom>
          <a:noFill/>
          <a:ln>
            <a:noFill/>
          </a:ln>
        </p:spPr>
        <p:txBody>
          <a:bodyPr anchorCtr="0" anchor="t" bIns="91425" lIns="91425" rIns="91425" tIns="91425">
            <a:noAutofit/>
          </a:bodyPr>
          <a:lstStyle/>
          <a:p>
            <a:pPr lvl="0">
              <a:spcBef>
                <a:spcPts val="0"/>
              </a:spcBef>
              <a:buNone/>
            </a:pPr>
            <a:r>
              <a:rPr lang="en" sz="1800" u="sng">
                <a:solidFill>
                  <a:schemeClr val="hlink"/>
                </a:solidFill>
                <a:hlinkClick r:id="rId4"/>
              </a:rPr>
              <a:t>See the changes here!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pic>
        <p:nvPicPr>
          <p:cNvPr id="176" name="Shape 176"/>
          <p:cNvPicPr preferRelativeResize="0"/>
          <p:nvPr/>
        </p:nvPicPr>
        <p:blipFill>
          <a:blip r:embed="rId3">
            <a:alphaModFix/>
          </a:blip>
          <a:stretch>
            <a:fillRect/>
          </a:stretch>
        </p:blipFill>
        <p:spPr>
          <a:xfrm>
            <a:off x="578340" y="1801625"/>
            <a:ext cx="1268100" cy="1268100"/>
          </a:xfrm>
          <a:prstGeom prst="rect">
            <a:avLst/>
          </a:prstGeom>
          <a:noFill/>
          <a:ln>
            <a:noFill/>
          </a:ln>
        </p:spPr>
      </p:pic>
      <p:pic>
        <p:nvPicPr>
          <p:cNvPr id="177" name="Shape 177"/>
          <p:cNvPicPr preferRelativeResize="0"/>
          <p:nvPr/>
        </p:nvPicPr>
        <p:blipFill>
          <a:blip r:embed="rId4">
            <a:alphaModFix/>
          </a:blip>
          <a:stretch>
            <a:fillRect/>
          </a:stretch>
        </p:blipFill>
        <p:spPr>
          <a:xfrm>
            <a:off x="2452399" y="1371049"/>
            <a:ext cx="4391604" cy="2767803"/>
          </a:xfrm>
          <a:prstGeom prst="rect">
            <a:avLst/>
          </a:prstGeom>
          <a:noFill/>
          <a:ln>
            <a:noFill/>
          </a:ln>
        </p:spPr>
      </p:pic>
      <p:sp>
        <p:nvSpPr>
          <p:cNvPr id="178" name="Shape 178"/>
          <p:cNvSpPr txBox="1"/>
          <p:nvPr/>
        </p:nvSpPr>
        <p:spPr>
          <a:xfrm>
            <a:off x="6834600" y="1314175"/>
            <a:ext cx="2355300" cy="3717600"/>
          </a:xfrm>
          <a:prstGeom prst="rect">
            <a:avLst/>
          </a:prstGeom>
          <a:noFill/>
          <a:ln>
            <a:noFill/>
          </a:ln>
        </p:spPr>
        <p:txBody>
          <a:bodyPr anchorCtr="0" anchor="t" bIns="91425" lIns="91425" rIns="91425" tIns="91425">
            <a:noAutofit/>
          </a:bodyPr>
          <a:lstStyle/>
          <a:p>
            <a:pPr lvl="0" rtl="0" algn="ctr">
              <a:spcBef>
                <a:spcPts val="600"/>
              </a:spcBef>
              <a:buNone/>
            </a:pPr>
            <a:r>
              <a:rPr lang="en" sz="2400">
                <a:solidFill>
                  <a:schemeClr val="dk1"/>
                </a:solidFill>
              </a:rPr>
              <a:t>UI</a:t>
            </a:r>
          </a:p>
        </p:txBody>
      </p:sp>
      <p:pic>
        <p:nvPicPr>
          <p:cNvPr id="179" name="Shape 179"/>
          <p:cNvPicPr preferRelativeResize="0"/>
          <p:nvPr/>
        </p:nvPicPr>
        <p:blipFill>
          <a:blip r:embed="rId5">
            <a:alphaModFix/>
          </a:blip>
          <a:stretch>
            <a:fillRect/>
          </a:stretch>
        </p:blipFill>
        <p:spPr>
          <a:xfrm>
            <a:off x="7233675" y="1888749"/>
            <a:ext cx="1115975" cy="1023658"/>
          </a:xfrm>
          <a:prstGeom prst="rect">
            <a:avLst/>
          </a:prstGeom>
          <a:noFill/>
          <a:ln>
            <a:noFill/>
          </a:ln>
        </p:spPr>
      </p:pic>
      <p:pic>
        <p:nvPicPr>
          <p:cNvPr id="180" name="Shape 180"/>
          <p:cNvPicPr preferRelativeResize="0"/>
          <p:nvPr/>
        </p:nvPicPr>
        <p:blipFill>
          <a:blip r:embed="rId3">
            <a:alphaModFix/>
          </a:blip>
          <a:stretch>
            <a:fillRect/>
          </a:stretch>
        </p:blipFill>
        <p:spPr>
          <a:xfrm>
            <a:off x="8406200" y="2174287"/>
            <a:ext cx="490125" cy="490125"/>
          </a:xfrm>
          <a:prstGeom prst="rect">
            <a:avLst/>
          </a:prstGeom>
          <a:noFill/>
          <a:ln>
            <a:noFill/>
          </a:ln>
        </p:spPr>
      </p:pic>
      <p:sp>
        <p:nvSpPr>
          <p:cNvPr id="181" name="Shape 181"/>
          <p:cNvSpPr txBox="1"/>
          <p:nvPr/>
        </p:nvSpPr>
        <p:spPr>
          <a:xfrm>
            <a:off x="2681000" y="4138850"/>
            <a:ext cx="5373600" cy="687900"/>
          </a:xfrm>
          <a:prstGeom prst="rect">
            <a:avLst/>
          </a:prstGeom>
          <a:noFill/>
          <a:ln>
            <a:noFill/>
          </a:ln>
        </p:spPr>
        <p:txBody>
          <a:bodyPr anchorCtr="0" anchor="ctr" bIns="91425" lIns="91425" rIns="91425" tIns="91425">
            <a:noAutofit/>
          </a:bodyPr>
          <a:lstStyle/>
          <a:p>
            <a:pPr lvl="0" rtl="0">
              <a:spcBef>
                <a:spcPts val="600"/>
              </a:spcBef>
              <a:buNone/>
            </a:pPr>
            <a:r>
              <a:rPr lang="en" sz="2400">
                <a:solidFill>
                  <a:schemeClr val="dk1"/>
                </a:solidFill>
              </a:rPr>
              <a:t>Everyone wants a piece of it</a:t>
            </a:r>
          </a:p>
        </p:txBody>
      </p:sp>
      <p:sp>
        <p:nvSpPr>
          <p:cNvPr id="182" name="Shape 182"/>
          <p:cNvSpPr txBox="1"/>
          <p:nvPr/>
        </p:nvSpPr>
        <p:spPr>
          <a:xfrm>
            <a:off x="52800" y="1314175"/>
            <a:ext cx="2355300" cy="639900"/>
          </a:xfrm>
          <a:prstGeom prst="rect">
            <a:avLst/>
          </a:prstGeom>
          <a:noFill/>
          <a:ln>
            <a:noFill/>
          </a:ln>
        </p:spPr>
        <p:txBody>
          <a:bodyPr anchorCtr="0" anchor="t" bIns="91425" lIns="91425" rIns="91425" tIns="91425">
            <a:noAutofit/>
          </a:bodyPr>
          <a:lstStyle/>
          <a:p>
            <a:pPr lvl="0" rtl="0" algn="ctr">
              <a:spcBef>
                <a:spcPts val="600"/>
              </a:spcBef>
              <a:buNone/>
            </a:pPr>
            <a:r>
              <a:rPr lang="en" sz="2400">
                <a:solidFill>
                  <a:schemeClr val="dk1"/>
                </a:solidFill>
              </a:rPr>
              <a:t>App Logic</a:t>
            </a:r>
          </a:p>
        </p:txBody>
      </p:sp>
      <p:sp>
        <p:nvSpPr>
          <p:cNvPr id="183" name="Shape 183"/>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Activities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idx="1" type="body"/>
          </p:nvPr>
        </p:nvSpPr>
        <p:spPr>
          <a:xfrm>
            <a:off x="52850" y="2798825"/>
            <a:ext cx="4075800" cy="2127000"/>
          </a:xfrm>
          <a:prstGeom prst="rect">
            <a:avLst/>
          </a:prstGeom>
        </p:spPr>
        <p:txBody>
          <a:bodyPr anchorCtr="0" anchor="t" bIns="91425" lIns="91425" rIns="91425" tIns="91425">
            <a:noAutofit/>
          </a:bodyPr>
          <a:lstStyle/>
          <a:p>
            <a:pPr lvl="0" rtl="0" algn="ctr">
              <a:spcBef>
                <a:spcPts val="0"/>
              </a:spcBef>
              <a:buNone/>
            </a:pPr>
            <a:r>
              <a:rPr lang="en" sz="2400">
                <a:solidFill>
                  <a:srgbClr val="000000"/>
                </a:solidFill>
                <a:latin typeface="Open Sans"/>
                <a:ea typeface="Open Sans"/>
                <a:cs typeface="Open Sans"/>
                <a:sym typeface="Open Sans"/>
              </a:rPr>
              <a:t>Responds to UI events</a:t>
            </a:r>
          </a:p>
          <a:p>
            <a:pPr indent="0" lvl="0" marL="0" rtl="0" algn="ctr">
              <a:spcBef>
                <a:spcPts val="0"/>
              </a:spcBef>
              <a:buNone/>
            </a:pPr>
            <a:r>
              <a:rPr lang="en" sz="1800">
                <a:solidFill>
                  <a:srgbClr val="000000"/>
                </a:solidFill>
                <a:latin typeface="Open Sans"/>
                <a:ea typeface="Open Sans"/>
                <a:cs typeface="Open Sans"/>
                <a:sym typeface="Open Sans"/>
              </a:rPr>
              <a:t>clicks, touches, scrolls</a:t>
            </a:r>
          </a:p>
        </p:txBody>
      </p:sp>
      <p:pic>
        <p:nvPicPr>
          <p:cNvPr id="189" name="Shape 189"/>
          <p:cNvPicPr preferRelativeResize="0"/>
          <p:nvPr/>
        </p:nvPicPr>
        <p:blipFill>
          <a:blip r:embed="rId3">
            <a:alphaModFix/>
          </a:blip>
          <a:stretch>
            <a:fillRect/>
          </a:stretch>
        </p:blipFill>
        <p:spPr>
          <a:xfrm>
            <a:off x="4067201" y="1599649"/>
            <a:ext cx="4391604" cy="2767803"/>
          </a:xfrm>
          <a:prstGeom prst="rect">
            <a:avLst/>
          </a:prstGeom>
          <a:noFill/>
          <a:ln>
            <a:noFill/>
          </a:ln>
        </p:spPr>
      </p:pic>
      <p:pic>
        <p:nvPicPr>
          <p:cNvPr id="190" name="Shape 190"/>
          <p:cNvPicPr preferRelativeResize="0"/>
          <p:nvPr/>
        </p:nvPicPr>
        <p:blipFill>
          <a:blip r:embed="rId4">
            <a:alphaModFix/>
          </a:blip>
          <a:stretch>
            <a:fillRect/>
          </a:stretch>
        </p:blipFill>
        <p:spPr>
          <a:xfrm>
            <a:off x="1467650" y="1725425"/>
            <a:ext cx="1268100" cy="1268100"/>
          </a:xfrm>
          <a:prstGeom prst="rect">
            <a:avLst/>
          </a:prstGeom>
          <a:noFill/>
          <a:ln>
            <a:noFill/>
          </a:ln>
        </p:spPr>
      </p:pic>
      <p:sp>
        <p:nvSpPr>
          <p:cNvPr id="191" name="Shape 191"/>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Activity: Managing Events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