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embeddedFont>
    <p:embeddedFont>
      <p:font typeface="Karl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Fuad Balasho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Karla-regular.fntdata"/><Relationship Id="rId21" Type="http://schemas.openxmlformats.org/officeDocument/2006/relationships/font" Target="fonts/Montserrat-bold.fntdata"/><Relationship Id="rId24" Type="http://schemas.openxmlformats.org/officeDocument/2006/relationships/font" Target="fonts/Karla-italic.fntdata"/><Relationship Id="rId23" Type="http://schemas.openxmlformats.org/officeDocument/2006/relationships/font" Target="fonts/Karl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Karl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1-01T03:29:30.011">
    <p:pos x="6000" y="0"/>
    <p:text>+brian.kaplan@appian.com after thinking about this I think you are right that we can just leave it in, mention they exist in case they see them online, but say that using an http client will make thier lives easier (like you said). The only thing to add is that I think that OkHttp just runs the logic on background threads that it manages, which is why we need to use runOnUiThread unlike async tasks which automatically run their response function on the UI thread. I got my info from here, a lot of other info too, but a good read: https://packetzoom.com/blog/which-android-http-library-to-use.html.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92fW-NHRjWe8H5vFCkbT1e2StNhMBESd-2yvypC1c3I/"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Brian Kaplan (here - 9)</a:t>
            </a:r>
          </a:p>
          <a:p>
            <a:pPr lvl="0" rtl="0">
              <a:spcBef>
                <a:spcPts val="0"/>
              </a:spcBef>
              <a:buNone/>
            </a:pPr>
            <a:r>
              <a:rPr lang="en"/>
              <a:t>Course creation notes and tips:</a:t>
            </a:r>
          </a:p>
          <a:p>
            <a:pPr lvl="0" rtl="0">
              <a:spcBef>
                <a:spcPts val="0"/>
              </a:spcBef>
              <a:buNone/>
            </a:pPr>
            <a:r>
              <a:rPr lang="en"/>
              <a:t>	Depending on the complexity, courses can easily take </a:t>
            </a:r>
            <a:r>
              <a:rPr lang="en">
                <a:solidFill>
                  <a:schemeClr val="dk1"/>
                </a:solidFill>
              </a:rPr>
              <a:t>10-12 hours to produce</a:t>
            </a:r>
          </a:p>
          <a:p>
            <a:pPr indent="0" lvl="0" marL="457200" rtl="0">
              <a:lnSpc>
                <a:spcPct val="115000"/>
              </a:lnSpc>
              <a:spcBef>
                <a:spcPts val="0"/>
              </a:spcBef>
              <a:buNone/>
            </a:pPr>
            <a:r>
              <a:rPr lang="en">
                <a:solidFill>
                  <a:schemeClr val="dk1"/>
                </a:solidFill>
              </a:rPr>
              <a:t>Allocate the time each week on your calendar</a:t>
            </a:r>
          </a:p>
          <a:p>
            <a:pPr indent="457200" lvl="0" marL="0" rtl="0">
              <a:lnSpc>
                <a:spcPct val="115000"/>
              </a:lnSpc>
              <a:spcBef>
                <a:spcPts val="0"/>
              </a:spcBef>
              <a:buNone/>
            </a:pPr>
            <a:r>
              <a:rPr lang="en">
                <a:solidFill>
                  <a:schemeClr val="dk1"/>
                </a:solidFill>
              </a:rPr>
              <a:t>Start with an outline of the topics &amp; exercises to be covered and review this with someone before taking the time to go into details</a:t>
            </a:r>
          </a:p>
          <a:p>
            <a:pPr indent="457200" lvl="0" rtl="0">
              <a:lnSpc>
                <a:spcPct val="115000"/>
              </a:lnSpc>
              <a:spcBef>
                <a:spcPts val="0"/>
              </a:spcBef>
              <a:buNone/>
            </a:pPr>
            <a:r>
              <a:rPr lang="en">
                <a:solidFill>
                  <a:schemeClr val="dk1"/>
                </a:solidFill>
              </a:rPr>
              <a:t>Remember your audience, especially for Intro tutorials - you should expect them to know only what is taught in Academy &amp; Bootcamp!</a:t>
            </a:r>
          </a:p>
          <a:p>
            <a:pPr indent="457200" lvl="0" rtl="0">
              <a:lnSpc>
                <a:spcPct val="115000"/>
              </a:lnSpc>
              <a:spcBef>
                <a:spcPts val="0"/>
              </a:spcBef>
              <a:buNone/>
            </a:pPr>
            <a:r>
              <a:rPr lang="en">
                <a:solidFill>
                  <a:schemeClr val="dk1"/>
                </a:solidFill>
              </a:rPr>
              <a:t>See this course as an example: </a:t>
            </a:r>
            <a:r>
              <a:rPr lang="en" u="sng">
                <a:solidFill>
                  <a:schemeClr val="hlink"/>
                </a:solidFill>
                <a:hlinkClick r:id="rId2"/>
              </a:rPr>
              <a:t>https://docs.google.com/presentation/d/192fW-NHRjWe8H5vFCkbT1e2StNhMBESd-2yvypC1c3I/</a:t>
            </a:r>
          </a:p>
          <a:p>
            <a:pPr indent="457200" lvl="0" rtl="0">
              <a:lnSpc>
                <a:spcPct val="115000"/>
              </a:lnSpc>
              <a:spcBef>
                <a:spcPts val="0"/>
              </a:spcBef>
              <a:buNone/>
            </a:pPr>
            <a:r>
              <a:rPr lang="en">
                <a:solidFill>
                  <a:schemeClr val="dk1"/>
                </a:solidFill>
              </a:rPr>
              <a:t>Once you have a rough draft completed, bring it to the Education (Bootcamp) Guild for review.</a:t>
            </a:r>
          </a:p>
          <a:p>
            <a:pPr lvl="0" rtl="0">
              <a:spcBef>
                <a:spcPts val="0"/>
              </a:spcBef>
              <a:buNone/>
            </a:pPr>
            <a:r>
              <a:t/>
            </a:r>
            <a:endParaRPr/>
          </a:p>
          <a:p>
            <a:pPr lvl="0" rtl="0">
              <a:spcBef>
                <a:spcPts val="0"/>
              </a:spcBef>
              <a:buNone/>
            </a:pPr>
            <a:r>
              <a:rPr lang="en"/>
              <a:t>Course Title Slide</a:t>
            </a:r>
          </a:p>
          <a:p>
            <a:pPr lvl="0" rtl="0">
              <a:spcBef>
                <a:spcPts val="0"/>
              </a:spcBef>
              <a:buNone/>
            </a:pPr>
            <a:r>
              <a:rPr lang="en"/>
              <a:t>Guidance: </a:t>
            </a:r>
          </a:p>
          <a:p>
            <a:pPr indent="457200" lvl="0" rtl="0">
              <a:spcBef>
                <a:spcPts val="0"/>
              </a:spcBef>
              <a:buNone/>
            </a:pPr>
            <a:r>
              <a:rPr lang="en"/>
              <a:t>Course Title: </a:t>
            </a:r>
          </a:p>
          <a:p>
            <a:pPr indent="457200" lvl="0" marL="457200" rtl="0">
              <a:spcBef>
                <a:spcPts val="0"/>
              </a:spcBef>
              <a:buNone/>
            </a:pPr>
            <a:r>
              <a:rPr lang="en"/>
              <a:t>Should begin with “Introduction to &lt;Topic&gt;</a:t>
            </a:r>
            <a:r>
              <a:rPr lang="en">
                <a:solidFill>
                  <a:schemeClr val="dk1"/>
                </a:solidFill>
              </a:rPr>
              <a:t>”</a:t>
            </a:r>
            <a:r>
              <a:rPr lang="en"/>
              <a:t> if this is course is the first on a topic.  </a:t>
            </a:r>
          </a:p>
          <a:p>
            <a:pPr indent="457200" lvl="0" marL="457200" rtl="0">
              <a:spcBef>
                <a:spcPts val="0"/>
              </a:spcBef>
              <a:buNone/>
            </a:pPr>
            <a:r>
              <a:rPr lang="en"/>
              <a:t>Should be either “&lt;Topic&gt; &lt;n&gt;” if there is a series that builds on each other.</a:t>
            </a:r>
          </a:p>
          <a:p>
            <a:pPr indent="457200" lvl="0" marL="457200" rtl="0">
              <a:spcBef>
                <a:spcPts val="0"/>
              </a:spcBef>
              <a:buNone/>
            </a:pPr>
            <a:r>
              <a:rPr lang="en"/>
              <a:t>Should be “&lt;Topic&gt;: &lt;Subtopic&gt;” if this is not the Intro course on the topic, but the order of the follow-up courses are unimportant.</a:t>
            </a:r>
          </a:p>
          <a:p>
            <a:pPr indent="0" lvl="0" marL="457200" rtl="0">
              <a:spcBef>
                <a:spcPts val="0"/>
              </a:spcBef>
              <a:buNone/>
            </a:pPr>
            <a:r>
              <a:rPr lang="en"/>
              <a:t>Estimated Completion Time should include exercises and should be in hours.</a:t>
            </a:r>
          </a:p>
          <a:p>
            <a:pPr indent="0" lvl="0" marL="45720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marR="0" rtl="0" algn="l">
              <a:lnSpc>
                <a:spcPct val="100000"/>
              </a:lnSpc>
              <a:spcBef>
                <a:spcPts val="600"/>
              </a:spcBef>
              <a:spcAft>
                <a:spcPts val="0"/>
              </a:spcAft>
              <a:buClr>
                <a:schemeClr val="dk1"/>
              </a:buClr>
              <a:buSzPct val="100000"/>
              <a:buChar char="-"/>
            </a:pPr>
            <a:r>
              <a:rPr lang="en" sz="1200">
                <a:solidFill>
                  <a:schemeClr val="dk1"/>
                </a:solidFill>
              </a:rPr>
              <a:t>Now that we’re getting out data in our response callback let’s do something with it</a:t>
            </a:r>
          </a:p>
          <a:p>
            <a:pPr indent="-304800" lvl="1" marL="914400" marR="0" rtl="0" algn="l">
              <a:lnSpc>
                <a:spcPct val="100000"/>
              </a:lnSpc>
              <a:spcBef>
                <a:spcPts val="600"/>
              </a:spcBef>
              <a:spcAft>
                <a:spcPts val="0"/>
              </a:spcAft>
              <a:buClr>
                <a:schemeClr val="dk1"/>
              </a:buClr>
              <a:buSzPct val="100000"/>
              <a:buChar char="-"/>
            </a:pPr>
            <a:r>
              <a:rPr lang="en" sz="1200">
                <a:solidFill>
                  <a:schemeClr val="dk1"/>
                </a:solidFill>
              </a:rPr>
              <a:t>We need to parse out the data that we want and we can do that by using JSONObject and JSONArray</a:t>
            </a:r>
          </a:p>
          <a:p>
            <a:pPr indent="-304800" lvl="1" marL="914400" marR="0" rtl="0" algn="l">
              <a:lnSpc>
                <a:spcPct val="100000"/>
              </a:lnSpc>
              <a:spcBef>
                <a:spcPts val="600"/>
              </a:spcBef>
              <a:spcAft>
                <a:spcPts val="0"/>
              </a:spcAft>
              <a:buClr>
                <a:schemeClr val="dk1"/>
              </a:buClr>
              <a:buSzPct val="100000"/>
              <a:buChar char="-"/>
            </a:pPr>
            <a:r>
              <a:rPr lang="en" sz="1200">
                <a:solidFill>
                  <a:schemeClr val="dk1"/>
                </a:solidFill>
              </a:rPr>
              <a:t>We can’t update our UI on this background thread (inside the callback) so we need a way to get back on the UI Thread</a:t>
            </a:r>
          </a:p>
          <a:p>
            <a:pPr indent="-304800" lvl="1" marL="914400" marR="0" rtl="0" algn="l">
              <a:lnSpc>
                <a:spcPct val="100000"/>
              </a:lnSpc>
              <a:spcBef>
                <a:spcPts val="600"/>
              </a:spcBef>
              <a:spcAft>
                <a:spcPts val="0"/>
              </a:spcAft>
              <a:buClr>
                <a:schemeClr val="dk1"/>
              </a:buClr>
              <a:buSzPct val="100000"/>
              <a:buChar char="-"/>
            </a:pPr>
            <a:r>
              <a:rPr lang="en" sz="1200">
                <a:solidFill>
                  <a:schemeClr val="dk1"/>
                </a:solidFill>
              </a:rPr>
              <a:t>runOnUiThread to the rescue</a:t>
            </a:r>
          </a:p>
          <a:p>
            <a:pPr indent="-304800" lvl="2" marL="1371600" marR="0" rtl="0" algn="l">
              <a:lnSpc>
                <a:spcPct val="100000"/>
              </a:lnSpc>
              <a:spcBef>
                <a:spcPts val="600"/>
              </a:spcBef>
              <a:spcAft>
                <a:spcPts val="0"/>
              </a:spcAft>
              <a:buClr>
                <a:schemeClr val="dk1"/>
              </a:buClr>
              <a:buSzPct val="100000"/>
              <a:buChar char="-"/>
            </a:pPr>
            <a:r>
              <a:rPr lang="en" sz="1200">
                <a:solidFill>
                  <a:schemeClr val="dk1"/>
                </a:solidFill>
              </a:rPr>
              <a:t>This function requires a reference to an activity and we don’t have that reference inside the callback</a:t>
            </a:r>
          </a:p>
          <a:p>
            <a:pPr indent="-304800" lvl="3" marL="1828800" marR="0" rtl="0" algn="l">
              <a:lnSpc>
                <a:spcPct val="100000"/>
              </a:lnSpc>
              <a:spcBef>
                <a:spcPts val="600"/>
              </a:spcBef>
              <a:spcAft>
                <a:spcPts val="0"/>
              </a:spcAft>
              <a:buClr>
                <a:schemeClr val="dk1"/>
              </a:buClr>
              <a:buSzPct val="100000"/>
              <a:buChar char="-"/>
            </a:pPr>
            <a:r>
              <a:rPr lang="en" sz="1200">
                <a:solidFill>
                  <a:schemeClr val="dk1"/>
                </a:solidFill>
              </a:rPr>
              <a:t>We could pass a reference to the activity when we make the meme client but it’s better to make an interface call instead</a:t>
            </a:r>
          </a:p>
          <a:p>
            <a:pPr indent="-304800" lvl="0" marL="457200" marR="0" rtl="0" algn="l">
              <a:lnSpc>
                <a:spcPct val="100000"/>
              </a:lnSpc>
              <a:spcBef>
                <a:spcPts val="600"/>
              </a:spcBef>
              <a:spcAft>
                <a:spcPts val="0"/>
              </a:spcAft>
              <a:buClr>
                <a:schemeClr val="dk1"/>
              </a:buClr>
              <a:buSzPct val="100000"/>
              <a:buChar char="-"/>
            </a:pPr>
            <a:r>
              <a:rPr lang="en" sz="1200">
                <a:solidFill>
                  <a:schemeClr val="dk1"/>
                </a:solidFill>
              </a:rPr>
              <a:t>Now let’s add a new dependency called Picasso</a:t>
            </a:r>
          </a:p>
          <a:p>
            <a:pPr indent="-304800" lvl="1" marL="914400" marR="0" rtl="0" algn="l">
              <a:lnSpc>
                <a:spcPct val="100000"/>
              </a:lnSpc>
              <a:spcBef>
                <a:spcPts val="600"/>
              </a:spcBef>
              <a:spcAft>
                <a:spcPts val="0"/>
              </a:spcAft>
              <a:buClr>
                <a:schemeClr val="dk1"/>
              </a:buClr>
              <a:buSzPct val="100000"/>
              <a:buChar char="-"/>
            </a:pPr>
            <a:r>
              <a:rPr lang="en" sz="1200">
                <a:solidFill>
                  <a:schemeClr val="dk1"/>
                </a:solidFill>
              </a:rPr>
              <a:t>Add the dependency to your build.gradle in the dependencies section and Android Studio will do all the downloading and linking for you</a:t>
            </a:r>
          </a:p>
          <a:p>
            <a:pPr indent="-304800" lvl="1" marL="914400" marR="0" rtl="0" algn="l">
              <a:lnSpc>
                <a:spcPct val="100000"/>
              </a:lnSpc>
              <a:spcBef>
                <a:spcPts val="600"/>
              </a:spcBef>
              <a:spcAft>
                <a:spcPts val="0"/>
              </a:spcAft>
              <a:buClr>
                <a:schemeClr val="dk1"/>
              </a:buClr>
              <a:buSzPct val="100000"/>
              <a:buChar char="-"/>
            </a:pPr>
            <a:r>
              <a:rPr lang="en" sz="1200">
                <a:solidFill>
                  <a:schemeClr val="dk1"/>
                </a:solidFill>
              </a:rPr>
              <a:t>All you have to do is call the classes in your coded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600"/>
              </a:spcBef>
              <a:buClr>
                <a:schemeClr val="dk1"/>
              </a:buClr>
              <a:buSzPct val="100000"/>
              <a:buChar char="-"/>
            </a:pPr>
            <a:r>
              <a:rPr lang="en" sz="1200">
                <a:solidFill>
                  <a:schemeClr val="dk1"/>
                </a:solidFill>
              </a:rPr>
              <a:t>Write Meme code and display the meme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600"/>
              </a:spcBef>
              <a:buClr>
                <a:schemeClr val="dk1"/>
              </a:buClr>
              <a:buSzPct val="100000"/>
              <a:buChar char="-"/>
            </a:pPr>
            <a:r>
              <a:rPr lang="en" sz="1200">
                <a:solidFill>
                  <a:schemeClr val="dk1"/>
                </a:solidFill>
              </a:rPr>
              <a:t>We use SQLite as a client side DB</a:t>
            </a:r>
          </a:p>
          <a:p>
            <a:pPr indent="-304800" lvl="1" marL="914400" rtl="0">
              <a:spcBef>
                <a:spcPts val="480"/>
              </a:spcBef>
              <a:buClr>
                <a:schemeClr val="dk1"/>
              </a:buClr>
              <a:buSzPct val="100000"/>
              <a:buChar char="-"/>
            </a:pPr>
            <a:r>
              <a:rPr lang="en" sz="1200">
                <a:solidFill>
                  <a:schemeClr val="dk1"/>
                </a:solidFill>
              </a:rPr>
              <a:t>file based SQL Database</a:t>
            </a:r>
          </a:p>
          <a:p>
            <a:pPr indent="-304800" lvl="1" marL="914400" rtl="0">
              <a:spcBef>
                <a:spcPts val="480"/>
              </a:spcBef>
              <a:buClr>
                <a:schemeClr val="dk1"/>
              </a:buClr>
              <a:buSzPct val="100000"/>
              <a:buChar char="-"/>
            </a:pPr>
            <a:r>
              <a:rPr lang="en" sz="1200">
                <a:solidFill>
                  <a:schemeClr val="dk1"/>
                </a:solidFill>
              </a:rPr>
              <a:t>ex: Offline data</a:t>
            </a:r>
          </a:p>
          <a:p>
            <a:pPr indent="-304800" lvl="2" marL="1371600" rtl="0">
              <a:spcBef>
                <a:spcPts val="480"/>
              </a:spcBef>
              <a:buClr>
                <a:schemeClr val="dk1"/>
              </a:buClr>
              <a:buSzPct val="100000"/>
              <a:buChar char="-"/>
            </a:pPr>
            <a:r>
              <a:rPr lang="en" sz="1200">
                <a:solidFill>
                  <a:schemeClr val="dk1"/>
                </a:solidFill>
              </a:rPr>
              <a:t>Cached responses for news feed, or actions list</a:t>
            </a:r>
          </a:p>
          <a:p>
            <a:pPr indent="-304800" lvl="2" marL="1371600" rtl="0">
              <a:spcBef>
                <a:spcPts val="480"/>
              </a:spcBef>
              <a:buClr>
                <a:schemeClr val="dk1"/>
              </a:buClr>
              <a:buSzPct val="100000"/>
              <a:buChar char="-"/>
            </a:pPr>
            <a:r>
              <a:rPr lang="en" sz="1200">
                <a:solidFill>
                  <a:schemeClr val="dk1"/>
                </a:solidFill>
              </a:rPr>
              <a:t>Cached forms you fill out</a:t>
            </a:r>
          </a:p>
          <a:p>
            <a:pPr indent="-304800" lvl="1" marL="914400" rtl="0">
              <a:spcBef>
                <a:spcPts val="480"/>
              </a:spcBef>
              <a:buClr>
                <a:schemeClr val="dk1"/>
              </a:buClr>
              <a:buSzPct val="100000"/>
              <a:buChar char="-"/>
            </a:pPr>
            <a:r>
              <a:rPr lang="en" sz="1200">
                <a:solidFill>
                  <a:schemeClr val="dk1"/>
                </a:solidFill>
              </a:rPr>
              <a:t>User data</a:t>
            </a:r>
          </a:p>
          <a:p>
            <a:pPr indent="-304800" lvl="0" marL="457200" rtl="0">
              <a:spcBef>
                <a:spcPts val="600"/>
              </a:spcBef>
              <a:buClr>
                <a:schemeClr val="dk1"/>
              </a:buClr>
              <a:buSzPct val="100000"/>
              <a:buChar char="-"/>
            </a:pPr>
            <a:r>
              <a:rPr lang="en" sz="1200">
                <a:solidFill>
                  <a:schemeClr val="dk1"/>
                </a:solidFill>
              </a:rPr>
              <a:t>File System</a:t>
            </a:r>
          </a:p>
          <a:p>
            <a:pPr indent="-304800" lvl="1" marL="914400" rtl="0">
              <a:spcBef>
                <a:spcPts val="480"/>
              </a:spcBef>
              <a:buClr>
                <a:schemeClr val="dk1"/>
              </a:buClr>
              <a:buSzPct val="100000"/>
              <a:buChar char="-"/>
            </a:pPr>
            <a:r>
              <a:rPr lang="en" sz="1200">
                <a:solidFill>
                  <a:schemeClr val="dk1"/>
                </a:solidFill>
              </a:rPr>
              <a:t>pictures</a:t>
            </a:r>
          </a:p>
          <a:p>
            <a:pPr indent="-304800" lvl="1" marL="914400" rtl="0">
              <a:spcBef>
                <a:spcPts val="480"/>
              </a:spcBef>
              <a:buClr>
                <a:schemeClr val="dk1"/>
              </a:buClr>
              <a:buSzPct val="100000"/>
              <a:buChar char="-"/>
            </a:pPr>
            <a:r>
              <a:rPr lang="en" sz="1200">
                <a:solidFill>
                  <a:schemeClr val="dk1"/>
                </a:solidFill>
              </a:rPr>
              <a:t>Cached response contents</a:t>
            </a:r>
          </a:p>
          <a:p>
            <a:pPr indent="-304800" lvl="0" marL="457200" rtl="0">
              <a:spcBef>
                <a:spcPts val="480"/>
              </a:spcBef>
              <a:buClr>
                <a:schemeClr val="dk1"/>
              </a:buClr>
              <a:buSzPct val="100000"/>
              <a:buChar char="-"/>
            </a:pPr>
            <a:r>
              <a:rPr lang="en" sz="1200">
                <a:solidFill>
                  <a:schemeClr val="dk1"/>
                </a:solidFill>
              </a:rPr>
              <a:t>Shared Preferences let you store a java object in the android OS. You identify it with a String which you can later use to retrieve it. Its really easy to use so make use of it for hacking buuuut, any app can grab that information if they figure out the string you used to store the data. So note that it is insecure for the long run, however, I use it all the time for hacking!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Course Overview Slide</a:t>
            </a:r>
          </a:p>
          <a:p>
            <a:pPr lvl="0" rtl="0">
              <a:spcBef>
                <a:spcPts val="0"/>
              </a:spcBef>
              <a:buNone/>
            </a:pPr>
            <a:r>
              <a:rPr lang="en"/>
              <a:t>Guidance:</a:t>
            </a:r>
          </a:p>
          <a:p>
            <a:pPr lvl="0" rtl="0">
              <a:spcBef>
                <a:spcPts val="0"/>
              </a:spcBef>
              <a:buNone/>
            </a:pPr>
            <a:r>
              <a:rPr lang="en"/>
              <a:t>	Keep this to a single slide with either a bullet list or short description of what the course will cover</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Course Overview Slide</a:t>
            </a:r>
          </a:p>
          <a:p>
            <a:pPr lvl="0" rtl="0">
              <a:spcBef>
                <a:spcPts val="0"/>
              </a:spcBef>
              <a:buNone/>
            </a:pPr>
            <a:r>
              <a:rPr lang="en"/>
              <a:t>Guidance:</a:t>
            </a:r>
          </a:p>
          <a:p>
            <a:pPr lvl="0" rtl="0">
              <a:spcBef>
                <a:spcPts val="0"/>
              </a:spcBef>
              <a:buNone/>
            </a:pPr>
            <a:r>
              <a:rPr lang="en"/>
              <a:t>	Keep this to a single slide with either a bullet list or short description of what the course will cover</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does an android app have?</a:t>
            </a:r>
          </a:p>
          <a:p>
            <a:pPr indent="-228600" lvl="0" marL="457200" rtl="0">
              <a:spcBef>
                <a:spcPts val="0"/>
              </a:spcBef>
              <a:buChar char="-"/>
            </a:pPr>
            <a:r>
              <a:rPr lang="en"/>
              <a:t>For this exercise we will be exploring a fictional mail app, lets call it… GMayle!</a:t>
            </a:r>
          </a:p>
          <a:p>
            <a:pPr indent="-228600" lvl="0" marL="457200" rtl="0">
              <a:spcBef>
                <a:spcPts val="0"/>
              </a:spcBef>
              <a:buChar char="-"/>
            </a:pPr>
            <a:r>
              <a:rPr lang="en"/>
              <a:t>For starters we have different screens</a:t>
            </a:r>
          </a:p>
          <a:p>
            <a:pPr indent="-228600" lvl="1" marL="914400" rtl="0">
              <a:spcBef>
                <a:spcPts val="0"/>
              </a:spcBef>
              <a:buChar char="-"/>
            </a:pPr>
            <a:r>
              <a:rPr lang="en"/>
              <a:t>These screens are called activities in android</a:t>
            </a:r>
          </a:p>
          <a:p>
            <a:pPr indent="-228600" lvl="1" marL="914400" rtl="0">
              <a:spcBef>
                <a:spcPts val="0"/>
              </a:spcBef>
              <a:buChar char="-"/>
            </a:pPr>
            <a:r>
              <a:rPr lang="en"/>
              <a:t>We also note that we need a way to navigate from one to another, and that the navigations (unlike on web) are well defined.</a:t>
            </a:r>
          </a:p>
          <a:p>
            <a:pPr indent="-228600" lvl="2" marL="1371600" rtl="0">
              <a:spcBef>
                <a:spcPts val="0"/>
              </a:spcBef>
              <a:buChar char="-"/>
            </a:pPr>
            <a:r>
              <a:rPr lang="en"/>
              <a:t>Navigations in android are handled with intents</a:t>
            </a:r>
          </a:p>
          <a:p>
            <a:pPr indent="-228600" lvl="0" marL="457200" rtl="0">
              <a:spcBef>
                <a:spcPts val="0"/>
              </a:spcBef>
              <a:buChar char="-"/>
            </a:pPr>
            <a:r>
              <a:rPr lang="en"/>
              <a:t>If we focus on one of these activities we will see that there are panels of content</a:t>
            </a:r>
          </a:p>
          <a:p>
            <a:pPr indent="-228600" lvl="1" marL="914400" rtl="0">
              <a:spcBef>
                <a:spcPts val="0"/>
              </a:spcBef>
              <a:buChar char="-"/>
            </a:pPr>
            <a:r>
              <a:rPr lang="en"/>
              <a:t>These panels are called fragments</a:t>
            </a:r>
          </a:p>
          <a:p>
            <a:pPr indent="-228600" lvl="0" marL="457200" rtl="0">
              <a:spcBef>
                <a:spcPts val="0"/>
              </a:spcBef>
              <a:buChar char="-"/>
            </a:pPr>
            <a:r>
              <a:rPr lang="en"/>
              <a:t>If we drill down even further we can see that there are are different smaller “views” in the UI (for images, text, etc)</a:t>
            </a:r>
          </a:p>
          <a:p>
            <a:pPr indent="-228600" lvl="1" marL="914400" rtl="0">
              <a:spcBef>
                <a:spcPts val="0"/>
              </a:spcBef>
              <a:buChar char="-"/>
            </a:pPr>
            <a:r>
              <a:rPr lang="en"/>
              <a:t>These are called views and view groups in android</a:t>
            </a:r>
          </a:p>
          <a:p>
            <a:pPr indent="-228600" lvl="0" marL="457200" rtl="0">
              <a:spcBef>
                <a:spcPts val="0"/>
              </a:spcBef>
              <a:buChar char="-"/>
            </a:pPr>
            <a:r>
              <a:rPr lang="en"/>
              <a:t>Finally, we should note that while the Layout is defined by the application the data is not hardcoded in the app, it is pulled from local databases/filesystems and the server</a:t>
            </a:r>
          </a:p>
          <a:p>
            <a:pPr indent="-228600" lvl="1" marL="914400" rtl="0">
              <a:spcBef>
                <a:spcPts val="0"/>
              </a:spcBef>
              <a:buChar char="-"/>
            </a:pPr>
            <a:r>
              <a:rPr lang="en"/>
              <a:t>This data is loaded with async tasks and loaders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chemeClr val="dk1"/>
                </a:solidFill>
              </a:rPr>
              <a:t>Make sure to point out where resources and java files go.</a:t>
            </a:r>
          </a:p>
          <a:p>
            <a:pPr lvl="0" marR="0" rtl="0" algn="l">
              <a:lnSpc>
                <a:spcPct val="100000"/>
              </a:lnSpc>
              <a:spcBef>
                <a:spcPts val="600"/>
              </a:spcBef>
              <a:spcAft>
                <a:spcPts val="0"/>
              </a:spcAft>
              <a:buNone/>
            </a:pPr>
            <a:r>
              <a:rPr lang="en">
                <a:solidFill>
                  <a:schemeClr val="dk1"/>
                </a:solidFill>
              </a:rPr>
              <a:t>In this project we will be touching on:</a:t>
            </a:r>
          </a:p>
          <a:p>
            <a:pPr indent="-298450" lvl="0" marL="457200" rtl="0">
              <a:spcBef>
                <a:spcPts val="600"/>
              </a:spcBef>
              <a:buClr>
                <a:schemeClr val="dk1"/>
              </a:buClr>
              <a:buSzPct val="100000"/>
              <a:buChar char="-"/>
            </a:pPr>
            <a:r>
              <a:rPr lang="en">
                <a:solidFill>
                  <a:schemeClr val="dk1"/>
                </a:solidFill>
              </a:rPr>
              <a:t>Views, Activities, Intents &amp; AsyncTasks</a:t>
            </a:r>
          </a:p>
          <a:p>
            <a:pPr indent="-298450" lvl="0" marL="457200" rtl="0">
              <a:spcBef>
                <a:spcPts val="600"/>
              </a:spcBef>
              <a:buClr>
                <a:schemeClr val="dk1"/>
              </a:buClr>
              <a:buSzPct val="100000"/>
              <a:buChar char="-"/>
            </a:pPr>
            <a:r>
              <a:rPr lang="en">
                <a:solidFill>
                  <a:schemeClr val="dk1"/>
                </a:solidFill>
              </a:rPr>
              <a:t>Also: gradle, project filestructure</a:t>
            </a:r>
          </a:p>
          <a:p>
            <a:pPr indent="-298450" lvl="0" marL="457200" rtl="0">
              <a:spcBef>
                <a:spcPts val="600"/>
              </a:spcBef>
              <a:buClr>
                <a:schemeClr val="dk1"/>
              </a:buClr>
              <a:buSzPct val="100000"/>
              <a:buChar char="-"/>
            </a:pPr>
            <a:r>
              <a:rPr lang="en">
                <a:solidFill>
                  <a:schemeClr val="dk1"/>
                </a:solidFill>
              </a:rPr>
              <a:t>The Manifest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sz="1200">
                <a:solidFill>
                  <a:schemeClr val="dk1"/>
                </a:solidFill>
              </a:rPr>
              <a:t>Intents are used to start new activities, generally from another one.</a:t>
            </a:r>
          </a:p>
          <a:p>
            <a:pPr lvl="0" rtl="0">
              <a:spcBef>
                <a:spcPts val="600"/>
              </a:spcBef>
              <a:buNone/>
            </a:pPr>
            <a:r>
              <a:rPr lang="en" sz="1200">
                <a:solidFill>
                  <a:schemeClr val="dk1"/>
                </a:solidFill>
              </a:rPr>
              <a:t>In addition they hold a package of data for the next activity to read.</a:t>
            </a:r>
          </a:p>
          <a:p>
            <a:pPr lvl="0" rtl="0">
              <a:spcBef>
                <a:spcPts val="600"/>
              </a:spcBef>
              <a:buNone/>
            </a:pPr>
            <a:r>
              <a:rPr lang="en" sz="1200">
                <a:solidFill>
                  <a:schemeClr val="dk1"/>
                </a:solidFill>
              </a:rPr>
              <a:t>As you move through activities they are added onto an “Activity Stack”. When you hit the back button you are being transported to the last activity on the stack.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600"/>
              </a:spcBef>
              <a:buClr>
                <a:schemeClr val="dk1"/>
              </a:buClr>
              <a:buSzPct val="100000"/>
              <a:buChar char="-"/>
            </a:pPr>
            <a:r>
              <a:rPr lang="en" sz="1200">
                <a:solidFill>
                  <a:schemeClr val="dk1"/>
                </a:solidFill>
              </a:rPr>
              <a:t>Passing the number the user types into the second activity via the intent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600"/>
              </a:spcBef>
              <a:buClr>
                <a:schemeClr val="dk1"/>
              </a:buClr>
              <a:buSzPct val="100000"/>
              <a:buChar char="-"/>
            </a:pPr>
            <a:r>
              <a:rPr lang="en" sz="1200">
                <a:solidFill>
                  <a:schemeClr val="dk1"/>
                </a:solidFill>
              </a:rPr>
              <a:t>Separate threads for fetching data so you don’t block the UI thread</a:t>
            </a:r>
          </a:p>
          <a:p>
            <a:pPr indent="-304800" lvl="1" marL="914400" rtl="0">
              <a:spcBef>
                <a:spcPts val="480"/>
              </a:spcBef>
              <a:buClr>
                <a:schemeClr val="dk1"/>
              </a:buClr>
              <a:buSzPct val="100000"/>
              <a:buChar char="-"/>
            </a:pPr>
            <a:r>
              <a:rPr lang="en" sz="1200">
                <a:solidFill>
                  <a:schemeClr val="dk1"/>
                </a:solidFill>
              </a:rPr>
              <a:t>spawned by the UI thread </a:t>
            </a:r>
          </a:p>
          <a:p>
            <a:pPr indent="-304800" lvl="1" marL="914400" rtl="0">
              <a:spcBef>
                <a:spcPts val="480"/>
              </a:spcBef>
              <a:buClr>
                <a:schemeClr val="dk1"/>
              </a:buClr>
              <a:buSzPct val="100000"/>
              <a:buChar char="-"/>
            </a:pPr>
            <a:r>
              <a:rPr lang="en" sz="1200">
                <a:solidFill>
                  <a:schemeClr val="dk1"/>
                </a:solidFill>
              </a:rPr>
              <a:t>can’t directly touch the UI</a:t>
            </a:r>
          </a:p>
          <a:p>
            <a:pPr indent="-304800" lvl="0" marL="457200" rtl="0">
              <a:spcBef>
                <a:spcPts val="600"/>
              </a:spcBef>
              <a:buClr>
                <a:schemeClr val="dk1"/>
              </a:buClr>
              <a:buSzPct val="100000"/>
              <a:buChar char="-"/>
            </a:pPr>
            <a:r>
              <a:rPr lang="en" sz="1200">
                <a:solidFill>
                  <a:schemeClr val="dk1"/>
                </a:solidFill>
              </a:rPr>
              <a:t>How we fetch Data (locally and from network): we extend one of these abstract classes!</a:t>
            </a:r>
          </a:p>
          <a:p>
            <a:pPr indent="-304800" lvl="1" marL="914400" rtl="0">
              <a:spcBef>
                <a:spcPts val="480"/>
              </a:spcBef>
              <a:buClr>
                <a:schemeClr val="dk1"/>
              </a:buClr>
              <a:buSzPct val="100000"/>
              <a:buChar char="-"/>
            </a:pPr>
            <a:r>
              <a:rPr lang="en" sz="1200">
                <a:solidFill>
                  <a:schemeClr val="dk1"/>
                </a:solidFill>
              </a:rPr>
              <a:t>Async Tasks (we used to use these everywhere)</a:t>
            </a:r>
          </a:p>
          <a:p>
            <a:pPr indent="-304800" lvl="1" marL="914400" rtl="0">
              <a:spcBef>
                <a:spcPts val="480"/>
              </a:spcBef>
              <a:buClr>
                <a:schemeClr val="dk1"/>
              </a:buClr>
              <a:buSzPct val="100000"/>
              <a:buChar char="-"/>
            </a:pPr>
            <a:r>
              <a:rPr lang="en" sz="1200">
                <a:solidFill>
                  <a:schemeClr val="dk1"/>
                </a:solidFill>
              </a:rPr>
              <a:t>Loaders (we are using these nowadays)</a:t>
            </a:r>
          </a:p>
          <a:p>
            <a:pPr indent="-304800" lvl="1" marL="914400" rtl="0">
              <a:spcBef>
                <a:spcPts val="480"/>
              </a:spcBef>
              <a:buClr>
                <a:schemeClr val="dk1"/>
              </a:buClr>
              <a:buSzPct val="100000"/>
              <a:buChar char="-"/>
            </a:pPr>
            <a:r>
              <a:rPr lang="en" sz="1200">
                <a:solidFill>
                  <a:schemeClr val="dk1"/>
                </a:solidFill>
              </a:rPr>
              <a:t>Then we just fill in the abstract methods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marR="0" rtl="0" algn="l">
              <a:lnSpc>
                <a:spcPct val="100000"/>
              </a:lnSpc>
              <a:spcBef>
                <a:spcPts val="600"/>
              </a:spcBef>
              <a:spcAft>
                <a:spcPts val="0"/>
              </a:spcAft>
              <a:buClr>
                <a:schemeClr val="dk1"/>
              </a:buClr>
              <a:buSzPct val="100000"/>
              <a:buChar char="-"/>
            </a:pPr>
            <a:r>
              <a:rPr lang="en" sz="1200">
                <a:solidFill>
                  <a:schemeClr val="dk1"/>
                </a:solidFill>
              </a:rPr>
              <a:t>The most efficient way of making web requests in Java right not is by Squares OkHttp Client library.</a:t>
            </a:r>
          </a:p>
          <a:p>
            <a:pPr indent="-304800" lvl="1" marL="914400" marR="0" rtl="0" algn="l">
              <a:lnSpc>
                <a:spcPct val="100000"/>
              </a:lnSpc>
              <a:spcBef>
                <a:spcPts val="600"/>
              </a:spcBef>
              <a:spcAft>
                <a:spcPts val="0"/>
              </a:spcAft>
              <a:buClr>
                <a:schemeClr val="dk1"/>
              </a:buClr>
              <a:buSzPct val="100000"/>
              <a:buChar char="-"/>
            </a:pPr>
            <a:r>
              <a:rPr lang="en" sz="1200">
                <a:solidFill>
                  <a:schemeClr val="dk1"/>
                </a:solidFill>
              </a:rPr>
              <a:t>It works by creating instance of their class, building requests using a Request class and the enquing those requests with the instance class. </a:t>
            </a:r>
          </a:p>
          <a:p>
            <a:pPr indent="-304800" lvl="1" marL="914400" marR="0" rtl="0" algn="l">
              <a:lnSpc>
                <a:spcPct val="100000"/>
              </a:lnSpc>
              <a:spcBef>
                <a:spcPts val="600"/>
              </a:spcBef>
              <a:spcAft>
                <a:spcPts val="0"/>
              </a:spcAft>
              <a:buClr>
                <a:schemeClr val="dk1"/>
              </a:buClr>
              <a:buSzPct val="100000"/>
              <a:buChar char="-"/>
            </a:pPr>
            <a:r>
              <a:rPr lang="en" sz="1200">
                <a:solidFill>
                  <a:schemeClr val="dk1"/>
                </a:solidFill>
              </a:rPr>
              <a:t>There are built in callbacks that return the responses for you so you write minimal code in order to get your server responses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600"/>
              </a:spcBef>
              <a:buClr>
                <a:schemeClr val="dk1"/>
              </a:buClr>
              <a:buSzPct val="100000"/>
              <a:buChar char="-"/>
            </a:pPr>
            <a:r>
              <a:rPr lang="en" sz="1200">
                <a:solidFill>
                  <a:schemeClr val="dk1"/>
                </a:solidFill>
              </a:rPr>
              <a:t>Write Meme code and display the meme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Shape 11"/>
          <p:cNvSpPr txBox="1"/>
          <p:nvPr>
            <p:ph type="ctrTitle"/>
          </p:nvPr>
        </p:nvSpPr>
        <p:spPr>
          <a:xfrm>
            <a:off x="648300" y="3404550"/>
            <a:ext cx="3530700" cy="11820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3" name="Shape 53"/>
        <p:cNvGrpSpPr/>
        <p:nvPr/>
      </p:nvGrpSpPr>
      <p:grpSpPr>
        <a:xfrm>
          <a:off x="0" y="0"/>
          <a:ext cx="0" cy="0"/>
          <a:chOff x="0" y="0"/>
          <a:chExt cx="0" cy="0"/>
        </a:xfrm>
      </p:grpSpPr>
      <p:sp>
        <p:nvSpPr>
          <p:cNvPr id="54" name="Shape 54"/>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Shape 56"/>
          <p:cNvSpPr txBox="1"/>
          <p:nvPr>
            <p:ph idx="1" type="body"/>
          </p:nvPr>
        </p:nvSpPr>
        <p:spPr>
          <a:xfrm>
            <a:off x="841000" y="4025300"/>
            <a:ext cx="7845900" cy="519600"/>
          </a:xfrm>
          <a:prstGeom prst="rect">
            <a:avLst/>
          </a:prstGeom>
        </p:spPr>
        <p:txBody>
          <a:bodyPr anchorCtr="0" anchor="b" bIns="91425" lIns="91425" rIns="91425" tIns="91425"/>
          <a:lstStyle>
            <a:lvl1pPr lvl="0">
              <a:spcBef>
                <a:spcPts val="360"/>
              </a:spcBef>
              <a:buSzPct val="100000"/>
              <a:buNone/>
              <a:defRPr sz="1200"/>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ty">
    <p:spTree>
      <p:nvGrpSpPr>
        <p:cNvPr id="60" name="Shape 6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61" name="Shape 61"/>
        <p:cNvGrpSpPr/>
        <p:nvPr/>
      </p:nvGrpSpPr>
      <p:grpSpPr>
        <a:xfrm>
          <a:off x="0" y="0"/>
          <a:ext cx="0" cy="0"/>
          <a:chOff x="0" y="0"/>
          <a:chExt cx="0" cy="0"/>
        </a:xfrm>
      </p:grpSpPr>
      <p:pic>
        <p:nvPicPr>
          <p:cNvPr id="62" name="Shape 62"/>
          <p:cNvPicPr preferRelativeResize="0"/>
          <p:nvPr/>
        </p:nvPicPr>
        <p:blipFill rotWithShape="1">
          <a:blip r:embed="rId2">
            <a:alphaModFix/>
          </a:blip>
          <a:srcRect b="0" l="0" r="0" t="5123"/>
          <a:stretch/>
        </p:blipFill>
        <p:spPr>
          <a:xfrm>
            <a:off x="0" y="0"/>
            <a:ext cx="9144000" cy="4237199"/>
          </a:xfrm>
          <a:prstGeom prst="rect">
            <a:avLst/>
          </a:prstGeom>
          <a:noFill/>
          <a:ln>
            <a:noFill/>
          </a:ln>
        </p:spPr>
      </p:pic>
      <p:sp>
        <p:nvSpPr>
          <p:cNvPr id="63" name="Shape 63"/>
          <p:cNvSpPr txBox="1"/>
          <p:nvPr>
            <p:ph type="ctrTitle"/>
          </p:nvPr>
        </p:nvSpPr>
        <p:spPr>
          <a:xfrm>
            <a:off x="685800" y="1112103"/>
            <a:ext cx="7772400" cy="1631100"/>
          </a:xfrm>
          <a:prstGeom prst="rect">
            <a:avLst/>
          </a:prstGeom>
        </p:spPr>
        <p:txBody>
          <a:bodyPr anchorCtr="0" anchor="b" bIns="91425" lIns="91425" rIns="91425" tIns="91425"/>
          <a:lstStyle>
            <a:lvl1pPr lvl="0" rtl="0" algn="ctr">
              <a:spcBef>
                <a:spcPts val="0"/>
              </a:spcBef>
              <a:buClr>
                <a:srgbClr val="FFFFFF"/>
              </a:buClr>
              <a:buSzPct val="100000"/>
              <a:buFont typeface="Open Sans"/>
              <a:defRPr sz="4800">
                <a:solidFill>
                  <a:srgbClr val="FFFFFF"/>
                </a:solidFill>
                <a:latin typeface="Open Sans"/>
                <a:ea typeface="Open Sans"/>
                <a:cs typeface="Open Sans"/>
                <a:sym typeface="Open Sans"/>
              </a:defRPr>
            </a:lvl1pPr>
            <a:lvl2pPr lvl="1" rtl="0" algn="ctr">
              <a:spcBef>
                <a:spcPts val="0"/>
              </a:spcBef>
              <a:buSzPct val="100000"/>
              <a:buFont typeface="Open Sans"/>
              <a:defRPr sz="4800">
                <a:latin typeface="Open Sans"/>
                <a:ea typeface="Open Sans"/>
                <a:cs typeface="Open Sans"/>
                <a:sym typeface="Open Sans"/>
              </a:defRPr>
            </a:lvl2pPr>
            <a:lvl3pPr lvl="2" rtl="0" algn="ctr">
              <a:spcBef>
                <a:spcPts val="0"/>
              </a:spcBef>
              <a:buSzPct val="100000"/>
              <a:buFont typeface="Open Sans"/>
              <a:defRPr sz="4800">
                <a:latin typeface="Open Sans"/>
                <a:ea typeface="Open Sans"/>
                <a:cs typeface="Open Sans"/>
                <a:sym typeface="Open Sans"/>
              </a:defRPr>
            </a:lvl3pPr>
            <a:lvl4pPr lvl="3" rtl="0" algn="ctr">
              <a:spcBef>
                <a:spcPts val="0"/>
              </a:spcBef>
              <a:buSzPct val="100000"/>
              <a:buFont typeface="Open Sans"/>
              <a:defRPr sz="4800">
                <a:latin typeface="Open Sans"/>
                <a:ea typeface="Open Sans"/>
                <a:cs typeface="Open Sans"/>
                <a:sym typeface="Open Sans"/>
              </a:defRPr>
            </a:lvl4pPr>
            <a:lvl5pPr lvl="4" rtl="0" algn="ctr">
              <a:spcBef>
                <a:spcPts val="0"/>
              </a:spcBef>
              <a:buSzPct val="100000"/>
              <a:buFont typeface="Open Sans"/>
              <a:defRPr sz="4800">
                <a:latin typeface="Open Sans"/>
                <a:ea typeface="Open Sans"/>
                <a:cs typeface="Open Sans"/>
                <a:sym typeface="Open Sans"/>
              </a:defRPr>
            </a:lvl5pPr>
            <a:lvl6pPr lvl="5" rtl="0" algn="ctr">
              <a:spcBef>
                <a:spcPts val="0"/>
              </a:spcBef>
              <a:buSzPct val="100000"/>
              <a:buFont typeface="Open Sans"/>
              <a:defRPr sz="4800">
                <a:latin typeface="Open Sans"/>
                <a:ea typeface="Open Sans"/>
                <a:cs typeface="Open Sans"/>
                <a:sym typeface="Open Sans"/>
              </a:defRPr>
            </a:lvl6pPr>
            <a:lvl7pPr lvl="6" rtl="0" algn="ctr">
              <a:spcBef>
                <a:spcPts val="0"/>
              </a:spcBef>
              <a:buSzPct val="100000"/>
              <a:buFont typeface="Open Sans"/>
              <a:defRPr sz="4800">
                <a:latin typeface="Open Sans"/>
                <a:ea typeface="Open Sans"/>
                <a:cs typeface="Open Sans"/>
                <a:sym typeface="Open Sans"/>
              </a:defRPr>
            </a:lvl7pPr>
            <a:lvl8pPr lvl="7" rtl="0" algn="ctr">
              <a:spcBef>
                <a:spcPts val="0"/>
              </a:spcBef>
              <a:buSzPct val="100000"/>
              <a:buFont typeface="Open Sans"/>
              <a:defRPr sz="4800">
                <a:latin typeface="Open Sans"/>
                <a:ea typeface="Open Sans"/>
                <a:cs typeface="Open Sans"/>
                <a:sym typeface="Open Sans"/>
              </a:defRPr>
            </a:lvl8pPr>
            <a:lvl9pPr lvl="8" rtl="0" algn="ctr">
              <a:spcBef>
                <a:spcPts val="0"/>
              </a:spcBef>
              <a:buSzPct val="100000"/>
              <a:buFont typeface="Open Sans"/>
              <a:defRPr sz="4800">
                <a:latin typeface="Open Sans"/>
                <a:ea typeface="Open Sans"/>
                <a:cs typeface="Open Sans"/>
                <a:sym typeface="Open Sans"/>
              </a:defRPr>
            </a:lvl9pPr>
          </a:lstStyle>
          <a:p/>
        </p:txBody>
      </p:sp>
      <p:sp>
        <p:nvSpPr>
          <p:cNvPr id="64" name="Shape 64"/>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rgbClr val="FCAF17"/>
              </a:buClr>
              <a:buNone/>
              <a:defRPr>
                <a:solidFill>
                  <a:srgbClr val="FCAF17"/>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65" name="Shape 65"/>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block with explanation">
    <p:spTree>
      <p:nvGrpSpPr>
        <p:cNvPr id="66" name="Shape 66"/>
        <p:cNvGrpSpPr/>
        <p:nvPr/>
      </p:nvGrpSpPr>
      <p:grpSpPr>
        <a:xfrm>
          <a:off x="0" y="0"/>
          <a:ext cx="0" cy="0"/>
          <a:chOff x="0" y="0"/>
          <a:chExt cx="0" cy="0"/>
        </a:xfrm>
      </p:grpSpPr>
      <p:sp>
        <p:nvSpPr>
          <p:cNvPr id="67" name="Shape 67"/>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68" name="Shape 68"/>
          <p:cNvPicPr preferRelativeResize="0"/>
          <p:nvPr/>
        </p:nvPicPr>
        <p:blipFill rotWithShape="1">
          <a:blip r:embed="rId2">
            <a:alphaModFix/>
          </a:blip>
          <a:srcRect b="0" l="0" r="0" t="75294"/>
          <a:stretch/>
        </p:blipFill>
        <p:spPr>
          <a:xfrm>
            <a:off x="0" y="0"/>
            <a:ext cx="9144000" cy="604500"/>
          </a:xfrm>
          <a:prstGeom prst="rect">
            <a:avLst/>
          </a:prstGeom>
          <a:noFill/>
          <a:ln>
            <a:noFill/>
          </a:ln>
        </p:spPr>
      </p:pic>
      <p:sp>
        <p:nvSpPr>
          <p:cNvPr id="69" name="Shape 69"/>
          <p:cNvSpPr txBox="1"/>
          <p:nvPr>
            <p:ph type="title"/>
          </p:nvPr>
        </p:nvSpPr>
        <p:spPr>
          <a:xfrm>
            <a:off x="457200" y="27155"/>
            <a:ext cx="8229600" cy="604500"/>
          </a:xfrm>
          <a:prstGeom prst="rect">
            <a:avLst/>
          </a:prstGeom>
        </p:spPr>
        <p:txBody>
          <a:bodyPr anchorCtr="0" anchor="b" bIns="91425" lIns="91425" rIns="91425" tIns="91425"/>
          <a:lstStyle>
            <a:lvl1pPr lvl="0" rtl="0">
              <a:spcBef>
                <a:spcPts val="0"/>
              </a:spcBef>
              <a:buClr>
                <a:srgbClr val="FFFFFF"/>
              </a:buClr>
              <a:buSzPct val="100000"/>
              <a:buFont typeface="Open Sans"/>
              <a:defRPr sz="2800">
                <a:solidFill>
                  <a:srgbClr val="FFFFFF"/>
                </a:solidFill>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p:txBody>
      </p:sp>
      <p:sp>
        <p:nvSpPr>
          <p:cNvPr id="70" name="Shape 70"/>
          <p:cNvSpPr txBox="1"/>
          <p:nvPr>
            <p:ph idx="1" type="body"/>
          </p:nvPr>
        </p:nvSpPr>
        <p:spPr>
          <a:xfrm>
            <a:off x="458975" y="2789100"/>
            <a:ext cx="8229600" cy="21447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1600"/>
            </a:lvl2pPr>
            <a:lvl3pPr lvl="2" rtl="0">
              <a:spcBef>
                <a:spcPts val="0"/>
              </a:spcBef>
              <a:buSzPct val="100000"/>
              <a:defRPr sz="1400"/>
            </a:lvl3pPr>
            <a:lvl4pPr lvl="3" rtl="0">
              <a:spcBef>
                <a:spcPts val="0"/>
              </a:spcBef>
              <a:buSzPct val="100000"/>
              <a:defRPr sz="11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1" name="Shape 71"/>
          <p:cNvSpPr txBox="1"/>
          <p:nvPr>
            <p:ph idx="2" type="body"/>
          </p:nvPr>
        </p:nvSpPr>
        <p:spPr>
          <a:xfrm>
            <a:off x="1306275" y="785525"/>
            <a:ext cx="6508200" cy="18780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lstStyle>
            <a:lvl1pPr lvl="0" rtl="0">
              <a:spcBef>
                <a:spcPts val="0"/>
              </a:spcBef>
              <a:buSzPct val="100000"/>
              <a:buFont typeface="Consolas"/>
              <a:defRPr sz="1200">
                <a:latin typeface="Consolas"/>
                <a:ea typeface="Consolas"/>
                <a:cs typeface="Consolas"/>
                <a:sym typeface="Consolas"/>
              </a:defRPr>
            </a:lvl1pPr>
            <a:lvl2pPr lvl="1" rtl="0">
              <a:spcBef>
                <a:spcPts val="0"/>
              </a:spcBef>
              <a:buSzPct val="100000"/>
              <a:buFont typeface="Consolas"/>
              <a:defRPr sz="1200">
                <a:latin typeface="Consolas"/>
                <a:ea typeface="Consolas"/>
                <a:cs typeface="Consolas"/>
                <a:sym typeface="Consolas"/>
              </a:defRPr>
            </a:lvl2pPr>
            <a:lvl3pPr lvl="2" rtl="0">
              <a:spcBef>
                <a:spcPts val="0"/>
              </a:spcBef>
              <a:buSzPct val="100000"/>
              <a:buFont typeface="Consolas"/>
              <a:defRPr sz="1200">
                <a:latin typeface="Consolas"/>
                <a:ea typeface="Consolas"/>
                <a:cs typeface="Consolas"/>
                <a:sym typeface="Consolas"/>
              </a:defRPr>
            </a:lvl3pPr>
            <a:lvl4pPr lvl="3" rtl="0">
              <a:spcBef>
                <a:spcPts val="0"/>
              </a:spcBef>
              <a:buSzPct val="100000"/>
              <a:buFont typeface="Consolas"/>
              <a:defRPr sz="1200">
                <a:latin typeface="Consolas"/>
                <a:ea typeface="Consolas"/>
                <a:cs typeface="Consolas"/>
                <a:sym typeface="Consolas"/>
              </a:defRPr>
            </a:lvl4pPr>
            <a:lvl5pPr lvl="4" rtl="0">
              <a:spcBef>
                <a:spcPts val="0"/>
              </a:spcBef>
              <a:buSzPct val="100000"/>
              <a:buFont typeface="Consolas"/>
              <a:defRPr sz="1200">
                <a:latin typeface="Consolas"/>
                <a:ea typeface="Consolas"/>
                <a:cs typeface="Consolas"/>
                <a:sym typeface="Consolas"/>
              </a:defRPr>
            </a:lvl5pPr>
            <a:lvl6pPr lvl="5" rtl="0">
              <a:spcBef>
                <a:spcPts val="0"/>
              </a:spcBef>
              <a:buSzPct val="100000"/>
              <a:buFont typeface="Consolas"/>
              <a:defRPr sz="1200">
                <a:latin typeface="Consolas"/>
                <a:ea typeface="Consolas"/>
                <a:cs typeface="Consolas"/>
                <a:sym typeface="Consolas"/>
              </a:defRPr>
            </a:lvl6pPr>
            <a:lvl7pPr lvl="6" rtl="0">
              <a:spcBef>
                <a:spcPts val="0"/>
              </a:spcBef>
              <a:buSzPct val="100000"/>
              <a:buFont typeface="Consolas"/>
              <a:defRPr sz="1200">
                <a:latin typeface="Consolas"/>
                <a:ea typeface="Consolas"/>
                <a:cs typeface="Consolas"/>
                <a:sym typeface="Consolas"/>
              </a:defRPr>
            </a:lvl7pPr>
            <a:lvl8pPr lvl="7" rtl="0">
              <a:spcBef>
                <a:spcPts val="0"/>
              </a:spcBef>
              <a:buSzPct val="100000"/>
              <a:buFont typeface="Consolas"/>
              <a:defRPr sz="1200">
                <a:latin typeface="Consolas"/>
                <a:ea typeface="Consolas"/>
                <a:cs typeface="Consolas"/>
                <a:sym typeface="Consolas"/>
              </a:defRPr>
            </a:lvl8pPr>
            <a:lvl9pPr lvl="8" rtl="0">
              <a:spcBef>
                <a:spcPts val="0"/>
              </a:spcBef>
              <a:buSzPct val="100000"/>
              <a:buFont typeface="Consolas"/>
              <a:defRPr sz="1200">
                <a:latin typeface="Consolas"/>
                <a:ea typeface="Consolas"/>
                <a:cs typeface="Consolas"/>
                <a:sym typeface="Consola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3">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2">
            <a:alphaModFix/>
          </a:blip>
          <a:srcRect b="0" l="0" r="0" t="5123"/>
          <a:stretch/>
        </p:blipFill>
        <p:spPr>
          <a:xfrm>
            <a:off x="0" y="0"/>
            <a:ext cx="9144000" cy="4237199"/>
          </a:xfrm>
          <a:prstGeom prst="rect">
            <a:avLst/>
          </a:prstGeom>
          <a:noFill/>
          <a:ln>
            <a:noFill/>
          </a:ln>
        </p:spPr>
      </p:pic>
      <p:sp>
        <p:nvSpPr>
          <p:cNvPr id="74" name="Shape 74"/>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Clr>
                <a:srgbClr val="FFFFFF"/>
              </a:buClr>
              <a:buSzPct val="100000"/>
              <a:buFont typeface="Open Sans"/>
              <a:defRPr sz="4800">
                <a:solidFill>
                  <a:srgbClr val="FFFFFF"/>
                </a:solidFill>
                <a:latin typeface="Open Sans"/>
                <a:ea typeface="Open Sans"/>
                <a:cs typeface="Open Sans"/>
                <a:sym typeface="Open Sans"/>
              </a:defRPr>
            </a:lvl1pPr>
            <a:lvl2pPr lvl="1" rtl="0" algn="ctr">
              <a:spcBef>
                <a:spcPts val="0"/>
              </a:spcBef>
              <a:buSzPct val="100000"/>
              <a:buFont typeface="Open Sans"/>
              <a:defRPr sz="4800">
                <a:latin typeface="Open Sans"/>
                <a:ea typeface="Open Sans"/>
                <a:cs typeface="Open Sans"/>
                <a:sym typeface="Open Sans"/>
              </a:defRPr>
            </a:lvl2pPr>
            <a:lvl3pPr lvl="2" rtl="0" algn="ctr">
              <a:spcBef>
                <a:spcPts val="0"/>
              </a:spcBef>
              <a:buSzPct val="100000"/>
              <a:buFont typeface="Open Sans"/>
              <a:defRPr sz="4800">
                <a:latin typeface="Open Sans"/>
                <a:ea typeface="Open Sans"/>
                <a:cs typeface="Open Sans"/>
                <a:sym typeface="Open Sans"/>
              </a:defRPr>
            </a:lvl3pPr>
            <a:lvl4pPr lvl="3" rtl="0" algn="ctr">
              <a:spcBef>
                <a:spcPts val="0"/>
              </a:spcBef>
              <a:buSzPct val="100000"/>
              <a:buFont typeface="Open Sans"/>
              <a:defRPr sz="4800">
                <a:latin typeface="Open Sans"/>
                <a:ea typeface="Open Sans"/>
                <a:cs typeface="Open Sans"/>
                <a:sym typeface="Open Sans"/>
              </a:defRPr>
            </a:lvl4pPr>
            <a:lvl5pPr lvl="4" rtl="0" algn="ctr">
              <a:spcBef>
                <a:spcPts val="0"/>
              </a:spcBef>
              <a:buSzPct val="100000"/>
              <a:buFont typeface="Open Sans"/>
              <a:defRPr sz="4800">
                <a:latin typeface="Open Sans"/>
                <a:ea typeface="Open Sans"/>
                <a:cs typeface="Open Sans"/>
                <a:sym typeface="Open Sans"/>
              </a:defRPr>
            </a:lvl5pPr>
            <a:lvl6pPr lvl="5" rtl="0" algn="ctr">
              <a:spcBef>
                <a:spcPts val="0"/>
              </a:spcBef>
              <a:buSzPct val="100000"/>
              <a:buFont typeface="Open Sans"/>
              <a:defRPr sz="4800">
                <a:latin typeface="Open Sans"/>
                <a:ea typeface="Open Sans"/>
                <a:cs typeface="Open Sans"/>
                <a:sym typeface="Open Sans"/>
              </a:defRPr>
            </a:lvl6pPr>
            <a:lvl7pPr lvl="6" rtl="0" algn="ctr">
              <a:spcBef>
                <a:spcPts val="0"/>
              </a:spcBef>
              <a:buSzPct val="100000"/>
              <a:buFont typeface="Open Sans"/>
              <a:defRPr sz="4800">
                <a:latin typeface="Open Sans"/>
                <a:ea typeface="Open Sans"/>
                <a:cs typeface="Open Sans"/>
                <a:sym typeface="Open Sans"/>
              </a:defRPr>
            </a:lvl7pPr>
            <a:lvl8pPr lvl="7" rtl="0" algn="ctr">
              <a:spcBef>
                <a:spcPts val="0"/>
              </a:spcBef>
              <a:buSzPct val="100000"/>
              <a:buFont typeface="Open Sans"/>
              <a:defRPr sz="4800">
                <a:latin typeface="Open Sans"/>
                <a:ea typeface="Open Sans"/>
                <a:cs typeface="Open Sans"/>
                <a:sym typeface="Open Sans"/>
              </a:defRPr>
            </a:lvl8pPr>
            <a:lvl9pPr lvl="8" rtl="0" algn="ctr">
              <a:spcBef>
                <a:spcPts val="0"/>
              </a:spcBef>
              <a:buSzPct val="100000"/>
              <a:buFont typeface="Open Sans"/>
              <a:defRPr sz="4800">
                <a:latin typeface="Open Sans"/>
                <a:ea typeface="Open Sans"/>
                <a:cs typeface="Open Sans"/>
                <a:sym typeface="Open Sans"/>
              </a:defRPr>
            </a:lvl9pPr>
          </a:lstStyle>
          <a:p/>
        </p:txBody>
      </p:sp>
      <p:sp>
        <p:nvSpPr>
          <p:cNvPr id="75" name="Shape 75"/>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rgbClr val="FCAF17"/>
              </a:buClr>
              <a:buNone/>
              <a:defRPr>
                <a:solidFill>
                  <a:srgbClr val="FCAF17"/>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76" name="Shape 76"/>
          <p:cNvSpPr txBox="1"/>
          <p:nvPr>
            <p:ph idx="12" type="sldNum"/>
          </p:nvPr>
        </p:nvSpPr>
        <p:spPr>
          <a:xfrm>
            <a:off x="8556791" y="4749850"/>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Shape 15"/>
          <p:cNvSpPr txBox="1"/>
          <p:nvPr>
            <p:ph type="ctrTitle"/>
          </p:nvPr>
        </p:nvSpPr>
        <p:spPr>
          <a:xfrm>
            <a:off x="648300" y="1583350"/>
            <a:ext cx="3522300" cy="29898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6" name="Shape 16"/>
          <p:cNvSpPr txBox="1"/>
          <p:nvPr>
            <p:ph idx="1" type="subTitle"/>
          </p:nvPr>
        </p:nvSpPr>
        <p:spPr>
          <a:xfrm>
            <a:off x="6724950" y="3494300"/>
            <a:ext cx="1906200" cy="1031700"/>
          </a:xfrm>
          <a:prstGeom prst="rect">
            <a:avLst/>
          </a:prstGeom>
        </p:spPr>
        <p:txBody>
          <a:bodyPr anchorCtr="0" anchor="b" bIns="91425" lIns="91425" rIns="91425" tIns="91425"/>
          <a:lstStyle>
            <a:lvl1pPr lvl="0" rtl="0" algn="r">
              <a:spcBef>
                <a:spcPts val="0"/>
              </a:spcBef>
              <a:buClr>
                <a:srgbClr val="FFFFFF"/>
              </a:buClr>
              <a:buSzPct val="100000"/>
              <a:buNone/>
              <a:defRPr sz="1800">
                <a:solidFill>
                  <a:srgbClr val="FFFFFF"/>
                </a:solidFill>
              </a:defRPr>
            </a:lvl1pPr>
            <a:lvl2pPr lvl="1" rtl="0" algn="r">
              <a:spcBef>
                <a:spcPts val="0"/>
              </a:spcBef>
              <a:buClr>
                <a:srgbClr val="FFFFFF"/>
              </a:buClr>
              <a:buSzPct val="100000"/>
              <a:buNone/>
              <a:defRPr sz="1800">
                <a:solidFill>
                  <a:srgbClr val="FFFFFF"/>
                </a:solidFill>
              </a:defRPr>
            </a:lvl2pPr>
            <a:lvl3pPr lvl="2" rtl="0" algn="r">
              <a:spcBef>
                <a:spcPts val="0"/>
              </a:spcBef>
              <a:buClr>
                <a:srgbClr val="FFFFFF"/>
              </a:buClr>
              <a:buSzPct val="100000"/>
              <a:buNone/>
              <a:defRPr sz="1800">
                <a:solidFill>
                  <a:srgbClr val="FFFFFF"/>
                </a:solidFill>
              </a:defRPr>
            </a:lvl3pPr>
            <a:lvl4pPr lvl="3" rtl="0" algn="r">
              <a:spcBef>
                <a:spcPts val="0"/>
              </a:spcBef>
              <a:buClr>
                <a:srgbClr val="FFFFFF"/>
              </a:buClr>
              <a:buSzPct val="100000"/>
              <a:buNone/>
              <a:defRPr sz="1800">
                <a:solidFill>
                  <a:srgbClr val="FFFFFF"/>
                </a:solidFill>
              </a:defRPr>
            </a:lvl4pPr>
            <a:lvl5pPr lvl="4" rtl="0" algn="r">
              <a:spcBef>
                <a:spcPts val="0"/>
              </a:spcBef>
              <a:buClr>
                <a:srgbClr val="FFFFFF"/>
              </a:buClr>
              <a:buSzPct val="100000"/>
              <a:buNone/>
              <a:defRPr sz="1800">
                <a:solidFill>
                  <a:srgbClr val="FFFFFF"/>
                </a:solidFill>
              </a:defRPr>
            </a:lvl5pPr>
            <a:lvl6pPr lvl="5" rtl="0" algn="r">
              <a:spcBef>
                <a:spcPts val="0"/>
              </a:spcBef>
              <a:buClr>
                <a:srgbClr val="FFFFFF"/>
              </a:buClr>
              <a:buSzPct val="100000"/>
              <a:buNone/>
              <a:defRPr sz="1800">
                <a:solidFill>
                  <a:srgbClr val="FFFFFF"/>
                </a:solidFill>
              </a:defRPr>
            </a:lvl6pPr>
            <a:lvl7pPr lvl="6" rtl="0" algn="r">
              <a:spcBef>
                <a:spcPts val="0"/>
              </a:spcBef>
              <a:buClr>
                <a:srgbClr val="FFFFFF"/>
              </a:buClr>
              <a:buSzPct val="100000"/>
              <a:buNone/>
              <a:defRPr sz="1800">
                <a:solidFill>
                  <a:srgbClr val="FFFFFF"/>
                </a:solidFill>
              </a:defRPr>
            </a:lvl7pPr>
            <a:lvl8pPr lvl="7" rtl="0" algn="r">
              <a:spcBef>
                <a:spcPts val="0"/>
              </a:spcBef>
              <a:buClr>
                <a:srgbClr val="FFFFFF"/>
              </a:buClr>
              <a:buSzPct val="100000"/>
              <a:buNone/>
              <a:defRPr sz="1800">
                <a:solidFill>
                  <a:srgbClr val="FFFFFF"/>
                </a:solidFill>
              </a:defRPr>
            </a:lvl8pPr>
            <a:lvl9pPr lvl="8" rtl="0" algn="r">
              <a:spcBef>
                <a:spcPts val="0"/>
              </a:spcBef>
              <a:buClr>
                <a:srgbClr val="FFFFFF"/>
              </a:buClr>
              <a:buSzPct val="1000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 image">
    <p:spTree>
      <p:nvGrpSpPr>
        <p:cNvPr id="17" name="Shape 17"/>
        <p:cNvGrpSpPr/>
        <p:nvPr/>
      </p:nvGrpSpPr>
      <p:grpSpPr>
        <a:xfrm>
          <a:off x="0" y="0"/>
          <a:ext cx="0" cy="0"/>
          <a:chOff x="0" y="0"/>
          <a:chExt cx="0" cy="0"/>
        </a:xfrm>
      </p:grpSpPr>
      <p:sp>
        <p:nvSpPr>
          <p:cNvPr id="18" name="Shape 18"/>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Shape 20"/>
          <p:cNvSpPr txBox="1"/>
          <p:nvPr>
            <p:ph type="title"/>
          </p:nvPr>
        </p:nvSpPr>
        <p:spPr>
          <a:xfrm>
            <a:off x="838309" y="1807900"/>
            <a:ext cx="3148200" cy="485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838250" y="2419350"/>
            <a:ext cx="3148200" cy="225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ig image">
    <p:spTree>
      <p:nvGrpSpPr>
        <p:cNvPr id="22" name="Shape 22"/>
        <p:cNvGrpSpPr/>
        <p:nvPr/>
      </p:nvGrpSpPr>
      <p:grpSpPr>
        <a:xfrm>
          <a:off x="0" y="0"/>
          <a:ext cx="0" cy="0"/>
          <a:chOff x="0" y="0"/>
          <a:chExt cx="0" cy="0"/>
        </a:xfrm>
      </p:grpSpPr>
      <p:sp>
        <p:nvSpPr>
          <p:cNvPr id="23" name="Shape 23"/>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Shape 25"/>
          <p:cNvSpPr txBox="1"/>
          <p:nvPr>
            <p:ph type="title"/>
          </p:nvPr>
        </p:nvSpPr>
        <p:spPr>
          <a:xfrm>
            <a:off x="609704" y="4116875"/>
            <a:ext cx="1609800" cy="485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6" name="Shape 26"/>
        <p:cNvGrpSpPr/>
        <p:nvPr/>
      </p:nvGrpSpPr>
      <p:grpSpPr>
        <a:xfrm>
          <a:off x="0" y="0"/>
          <a:ext cx="0" cy="0"/>
          <a:chOff x="0" y="0"/>
          <a:chExt cx="0" cy="0"/>
        </a:xfrm>
      </p:grpSpPr>
      <p:sp>
        <p:nvSpPr>
          <p:cNvPr id="27" name="Shape 2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1612074"/>
            <a:ext cx="1957200" cy="653700"/>
          </a:xfrm>
          <a:prstGeom prst="rect">
            <a:avLst/>
          </a:prstGeom>
          <a:noFill/>
          <a:ln>
            <a:noFill/>
          </a:ln>
        </p:spPr>
        <p:txBody>
          <a:bodyPr anchorCtr="0" anchor="t" bIns="91425" lIns="91425" rIns="91425" tIns="91425">
            <a:noAutofit/>
          </a:bodyPr>
          <a:lstStyle/>
          <a:p>
            <a:pPr lvl="0">
              <a:spcBef>
                <a:spcPts val="0"/>
              </a:spcBef>
              <a:buNone/>
            </a:pPr>
            <a:r>
              <a:rPr lang="en" sz="7200">
                <a:solidFill>
                  <a:srgbClr val="B7B7B7"/>
                </a:solidFill>
                <a:latin typeface="Montserrat"/>
                <a:ea typeface="Montserrat"/>
                <a:cs typeface="Montserrat"/>
                <a:sym typeface="Montserrat"/>
              </a:rPr>
              <a:t>“</a:t>
            </a:r>
          </a:p>
        </p:txBody>
      </p:sp>
      <p:sp>
        <p:nvSpPr>
          <p:cNvPr id="30" name="Shape 30"/>
          <p:cNvSpPr txBox="1"/>
          <p:nvPr>
            <p:ph idx="1" type="body"/>
          </p:nvPr>
        </p:nvSpPr>
        <p:spPr>
          <a:xfrm>
            <a:off x="838250" y="2419350"/>
            <a:ext cx="5324100" cy="2255700"/>
          </a:xfrm>
          <a:prstGeom prst="rect">
            <a:avLst/>
          </a:prstGeom>
        </p:spPr>
        <p:txBody>
          <a:bodyPr anchorCtr="0" anchor="t" bIns="91425" lIns="91425" rIns="91425" tIns="91425"/>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1" name="Shape 31"/>
        <p:cNvGrpSpPr/>
        <p:nvPr/>
      </p:nvGrpSpPr>
      <p:grpSpPr>
        <a:xfrm>
          <a:off x="0" y="0"/>
          <a:ext cx="0" cy="0"/>
          <a:chOff x="0" y="0"/>
          <a:chExt cx="0" cy="0"/>
        </a:xfrm>
      </p:grpSpPr>
      <p:sp>
        <p:nvSpPr>
          <p:cNvPr id="32" name="Shape 32"/>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Shape 34"/>
          <p:cNvSpPr txBox="1"/>
          <p:nvPr>
            <p:ph type="title"/>
          </p:nvPr>
        </p:nvSpPr>
        <p:spPr>
          <a:xfrm>
            <a:off x="838350" y="1807900"/>
            <a:ext cx="5324100" cy="485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 type="body"/>
          </p:nvPr>
        </p:nvSpPr>
        <p:spPr>
          <a:xfrm>
            <a:off x="838250" y="2419350"/>
            <a:ext cx="5324100" cy="225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6" name="Shape 36"/>
        <p:cNvGrpSpPr/>
        <p:nvPr/>
      </p:nvGrpSpPr>
      <p:grpSpPr>
        <a:xfrm>
          <a:off x="0" y="0"/>
          <a:ext cx="0" cy="0"/>
          <a:chOff x="0" y="0"/>
          <a:chExt cx="0" cy="0"/>
        </a:xfrm>
      </p:grpSpPr>
      <p:sp>
        <p:nvSpPr>
          <p:cNvPr id="37" name="Shape 3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Shape 39"/>
          <p:cNvSpPr txBox="1"/>
          <p:nvPr>
            <p:ph type="title"/>
          </p:nvPr>
        </p:nvSpPr>
        <p:spPr>
          <a:xfrm>
            <a:off x="841000" y="1884100"/>
            <a:ext cx="4801500"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841000" y="24924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2" type="body"/>
          </p:nvPr>
        </p:nvSpPr>
        <p:spPr>
          <a:xfrm>
            <a:off x="3673842" y="24924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2" name="Shape 42"/>
        <p:cNvGrpSpPr/>
        <p:nvPr/>
      </p:nvGrpSpPr>
      <p:grpSpPr>
        <a:xfrm>
          <a:off x="0" y="0"/>
          <a:ext cx="0" cy="0"/>
          <a:chOff x="0" y="0"/>
          <a:chExt cx="0" cy="0"/>
        </a:xfrm>
      </p:grpSpPr>
      <p:sp>
        <p:nvSpPr>
          <p:cNvPr id="43" name="Shape 4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Shape 45"/>
          <p:cNvSpPr txBox="1"/>
          <p:nvPr>
            <p:ph type="title"/>
          </p:nvPr>
        </p:nvSpPr>
        <p:spPr>
          <a:xfrm>
            <a:off x="841000" y="1884100"/>
            <a:ext cx="4801500" cy="409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 type="body"/>
          </p:nvPr>
        </p:nvSpPr>
        <p:spPr>
          <a:xfrm>
            <a:off x="841000" y="2515375"/>
            <a:ext cx="1988700" cy="24105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7" name="Shape 47"/>
          <p:cNvSpPr txBox="1"/>
          <p:nvPr>
            <p:ph idx="2" type="body"/>
          </p:nvPr>
        </p:nvSpPr>
        <p:spPr>
          <a:xfrm>
            <a:off x="2931574" y="2515375"/>
            <a:ext cx="1988699" cy="24105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8" name="Shape 48"/>
          <p:cNvSpPr txBox="1"/>
          <p:nvPr>
            <p:ph idx="3" type="body"/>
          </p:nvPr>
        </p:nvSpPr>
        <p:spPr>
          <a:xfrm>
            <a:off x="5022149" y="2515375"/>
            <a:ext cx="1988699" cy="24105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Shape 52"/>
          <p:cNvSpPr txBox="1"/>
          <p:nvPr>
            <p:ph type="title"/>
          </p:nvPr>
        </p:nvSpPr>
        <p:spPr>
          <a:xfrm>
            <a:off x="841000" y="1884100"/>
            <a:ext cx="4801500"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884100"/>
            <a:ext cx="5185200" cy="474600"/>
          </a:xfrm>
          <a:prstGeom prst="rect">
            <a:avLst/>
          </a:prstGeom>
          <a:noFill/>
          <a:ln>
            <a:noFill/>
          </a:ln>
        </p:spPr>
        <p:txBody>
          <a:bodyPr anchorCtr="0" anchor="b" bIns="91425" lIns="91425" rIns="91425" tIns="91425"/>
          <a:lstStyle>
            <a:lvl1pPr lvl="0">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1pPr>
            <a:lvl2pPr lvl="1">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2pPr>
            <a:lvl3pPr lvl="2">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3pPr>
            <a:lvl4pPr lvl="3">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4pPr>
            <a:lvl5pPr lvl="4">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5pPr>
            <a:lvl6pPr lvl="5">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6pPr>
            <a:lvl7pPr lvl="6">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7pPr>
            <a:lvl8pPr lvl="7">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8pPr>
            <a:lvl9pPr lvl="8">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9pPr>
          </a:lstStyle>
          <a:p/>
        </p:txBody>
      </p:sp>
      <p:sp>
        <p:nvSpPr>
          <p:cNvPr id="7" name="Shape 7"/>
          <p:cNvSpPr txBox="1"/>
          <p:nvPr>
            <p:ph idx="1" type="body"/>
          </p:nvPr>
        </p:nvSpPr>
        <p:spPr>
          <a:xfrm>
            <a:off x="457200" y="2495550"/>
            <a:ext cx="5185200" cy="2255700"/>
          </a:xfrm>
          <a:prstGeom prst="rect">
            <a:avLst/>
          </a:prstGeom>
          <a:noFill/>
          <a:ln>
            <a:noFill/>
          </a:ln>
        </p:spPr>
        <p:txBody>
          <a:bodyPr anchorCtr="0" anchor="t" bIns="91425" lIns="91425" rIns="91425" tIns="91425"/>
          <a:lstStyle>
            <a:lvl1pPr lvl="0">
              <a:spcBef>
                <a:spcPts val="600"/>
              </a:spcBef>
              <a:buClr>
                <a:srgbClr val="999999"/>
              </a:buClr>
              <a:buSzPct val="100000"/>
              <a:buFont typeface="Karla"/>
              <a:buChar char="▸"/>
              <a:defRPr sz="1600">
                <a:solidFill>
                  <a:srgbClr val="999999"/>
                </a:solidFill>
                <a:latin typeface="Karla"/>
                <a:ea typeface="Karla"/>
                <a:cs typeface="Karla"/>
                <a:sym typeface="Karla"/>
              </a:defRPr>
            </a:lvl1pPr>
            <a:lvl2pPr lvl="1">
              <a:spcBef>
                <a:spcPts val="480"/>
              </a:spcBef>
              <a:buClr>
                <a:srgbClr val="999999"/>
              </a:buClr>
              <a:buSzPct val="100000"/>
              <a:buFont typeface="Karla"/>
              <a:buChar char="▹"/>
              <a:defRPr sz="1600">
                <a:solidFill>
                  <a:srgbClr val="999999"/>
                </a:solidFill>
                <a:latin typeface="Karla"/>
                <a:ea typeface="Karla"/>
                <a:cs typeface="Karla"/>
                <a:sym typeface="Karla"/>
              </a:defRPr>
            </a:lvl2pPr>
            <a:lvl3pPr lvl="2">
              <a:spcBef>
                <a:spcPts val="480"/>
              </a:spcBef>
              <a:buClr>
                <a:srgbClr val="999999"/>
              </a:buClr>
              <a:buSzPct val="100000"/>
              <a:buFont typeface="Karla"/>
              <a:buChar char="▹"/>
              <a:defRPr sz="1600">
                <a:solidFill>
                  <a:srgbClr val="999999"/>
                </a:solidFill>
                <a:latin typeface="Karla"/>
                <a:ea typeface="Karla"/>
                <a:cs typeface="Karla"/>
                <a:sym typeface="Karla"/>
              </a:defRPr>
            </a:lvl3pPr>
            <a:lvl4pPr lvl="3">
              <a:spcBef>
                <a:spcPts val="360"/>
              </a:spcBef>
              <a:buClr>
                <a:srgbClr val="999999"/>
              </a:buClr>
              <a:buSzPct val="100000"/>
              <a:buFont typeface="Karla"/>
              <a:defRPr sz="1600">
                <a:solidFill>
                  <a:srgbClr val="999999"/>
                </a:solidFill>
                <a:latin typeface="Karla"/>
                <a:ea typeface="Karla"/>
                <a:cs typeface="Karla"/>
                <a:sym typeface="Karla"/>
              </a:defRPr>
            </a:lvl4pPr>
            <a:lvl5pPr lvl="4">
              <a:spcBef>
                <a:spcPts val="360"/>
              </a:spcBef>
              <a:buClr>
                <a:srgbClr val="999999"/>
              </a:buClr>
              <a:buSzPct val="100000"/>
              <a:buFont typeface="Karla"/>
              <a:defRPr sz="1600">
                <a:solidFill>
                  <a:srgbClr val="999999"/>
                </a:solidFill>
                <a:latin typeface="Karla"/>
                <a:ea typeface="Karla"/>
                <a:cs typeface="Karla"/>
                <a:sym typeface="Karla"/>
              </a:defRPr>
            </a:lvl5pPr>
            <a:lvl6pPr lvl="5">
              <a:spcBef>
                <a:spcPts val="360"/>
              </a:spcBef>
              <a:buClr>
                <a:srgbClr val="999999"/>
              </a:buClr>
              <a:buSzPct val="100000"/>
              <a:buFont typeface="Karla"/>
              <a:defRPr sz="1600">
                <a:solidFill>
                  <a:srgbClr val="999999"/>
                </a:solidFill>
                <a:latin typeface="Karla"/>
                <a:ea typeface="Karla"/>
                <a:cs typeface="Karla"/>
                <a:sym typeface="Karla"/>
              </a:defRPr>
            </a:lvl6pPr>
            <a:lvl7pPr lvl="6">
              <a:spcBef>
                <a:spcPts val="360"/>
              </a:spcBef>
              <a:buClr>
                <a:srgbClr val="999999"/>
              </a:buClr>
              <a:buSzPct val="100000"/>
              <a:buFont typeface="Karla"/>
              <a:defRPr sz="1600">
                <a:solidFill>
                  <a:srgbClr val="999999"/>
                </a:solidFill>
                <a:latin typeface="Karla"/>
                <a:ea typeface="Karla"/>
                <a:cs typeface="Karla"/>
                <a:sym typeface="Karla"/>
              </a:defRPr>
            </a:lvl7pPr>
            <a:lvl8pPr lvl="7">
              <a:spcBef>
                <a:spcPts val="360"/>
              </a:spcBef>
              <a:buClr>
                <a:srgbClr val="999999"/>
              </a:buClr>
              <a:buSzPct val="100000"/>
              <a:buFont typeface="Karla"/>
              <a:defRPr sz="1600">
                <a:solidFill>
                  <a:srgbClr val="999999"/>
                </a:solidFill>
                <a:latin typeface="Karla"/>
                <a:ea typeface="Karla"/>
                <a:cs typeface="Karla"/>
                <a:sym typeface="Karla"/>
              </a:defRPr>
            </a:lvl8pPr>
            <a:lvl9pPr lvl="8">
              <a:spcBef>
                <a:spcPts val="360"/>
              </a:spcBef>
              <a:buClr>
                <a:srgbClr val="999999"/>
              </a:buClr>
              <a:buSzPct val="100000"/>
              <a:buFont typeface="Karla"/>
              <a:defRPr sz="1600">
                <a:solidFill>
                  <a:srgbClr val="999999"/>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hyperlink" Target="http://ap.pn/2faBVT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08.png"/><Relationship Id="rId4" Type="http://schemas.openxmlformats.org/officeDocument/2006/relationships/hyperlink" Target="https://github.com/FuadBalashov/AndroidWorkshop/commit/8e5193d496e6dac540bc6133b6582d005fa5515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ap.pn/2iNIl0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10.png"/><Relationship Id="rId5"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hyperlink" Target="https://github.com/FuadBalashov/AndroidWorkshop/commit/8155f5749da30a000d8c823109259d7212f675a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hyperlink" Target="https://github.com/FuadBalashov/AndroidWorkshop/commit/222bacdad75f8df8ea99aa38319908fb8c3313b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216325" y="4101800"/>
            <a:ext cx="2145725" cy="2552248"/>
          </a:xfrm>
          <a:prstGeom prst="rect">
            <a:avLst/>
          </a:prstGeom>
          <a:noFill/>
          <a:ln>
            <a:noFill/>
          </a:ln>
        </p:spPr>
      </p:pic>
      <p:sp>
        <p:nvSpPr>
          <p:cNvPr id="82" name="Shape 82"/>
          <p:cNvSpPr txBox="1"/>
          <p:nvPr/>
        </p:nvSpPr>
        <p:spPr>
          <a:xfrm>
            <a:off x="6975100" y="3621350"/>
            <a:ext cx="2008200" cy="1382400"/>
          </a:xfrm>
          <a:prstGeom prst="rect">
            <a:avLst/>
          </a:prstGeom>
          <a:noFill/>
          <a:ln>
            <a:noFill/>
          </a:ln>
        </p:spPr>
        <p:txBody>
          <a:bodyPr anchorCtr="0" anchor="b" bIns="91425" lIns="91425" rIns="91425" tIns="91425">
            <a:noAutofit/>
          </a:bodyPr>
          <a:lstStyle/>
          <a:p>
            <a:pPr lvl="0" rtl="0" algn="r">
              <a:spcBef>
                <a:spcPts val="0"/>
              </a:spcBef>
              <a:buClr>
                <a:schemeClr val="dk1"/>
              </a:buClr>
              <a:buSzPct val="68750"/>
              <a:buFont typeface="Arial"/>
              <a:buNone/>
            </a:pPr>
            <a:r>
              <a:rPr lang="en" sz="1600">
                <a:solidFill>
                  <a:schemeClr val="lt1"/>
                </a:solidFill>
                <a:latin typeface="Open Sans"/>
                <a:ea typeface="Open Sans"/>
                <a:cs typeface="Open Sans"/>
                <a:sym typeface="Open Sans"/>
              </a:rPr>
              <a:t>Ben Edgar</a:t>
            </a:r>
          </a:p>
          <a:p>
            <a:pPr lvl="0" rtl="0" algn="r">
              <a:spcBef>
                <a:spcPts val="0"/>
              </a:spcBef>
              <a:buClr>
                <a:schemeClr val="dk1"/>
              </a:buClr>
              <a:buSzPct val="68750"/>
              <a:buFont typeface="Arial"/>
              <a:buNone/>
            </a:pPr>
            <a:r>
              <a:rPr lang="en" sz="1600">
                <a:solidFill>
                  <a:schemeClr val="lt1"/>
                </a:solidFill>
                <a:latin typeface="Open Sans"/>
                <a:ea typeface="Open Sans"/>
                <a:cs typeface="Open Sans"/>
                <a:sym typeface="Open Sans"/>
              </a:rPr>
              <a:t>Brian Kaplan</a:t>
            </a:r>
          </a:p>
          <a:p>
            <a:pPr lvl="0" rtl="0" algn="r">
              <a:spcBef>
                <a:spcPts val="0"/>
              </a:spcBef>
              <a:buNone/>
            </a:pPr>
            <a:r>
              <a:rPr lang="en" sz="1600">
                <a:solidFill>
                  <a:schemeClr val="lt1"/>
                </a:solidFill>
                <a:latin typeface="Open Sans"/>
                <a:ea typeface="Open Sans"/>
                <a:cs typeface="Open Sans"/>
                <a:sym typeface="Open Sans"/>
              </a:rPr>
              <a:t>Fuad Balashov</a:t>
            </a:r>
          </a:p>
        </p:txBody>
      </p:sp>
      <p:sp>
        <p:nvSpPr>
          <p:cNvPr id="83" name="Shape 83"/>
          <p:cNvSpPr txBox="1"/>
          <p:nvPr/>
        </p:nvSpPr>
        <p:spPr>
          <a:xfrm>
            <a:off x="1676400" y="1583342"/>
            <a:ext cx="7772400" cy="1159800"/>
          </a:xfrm>
          <a:prstGeom prst="rect">
            <a:avLst/>
          </a:prstGeom>
          <a:noFill/>
          <a:ln>
            <a:noFill/>
          </a:ln>
        </p:spPr>
        <p:txBody>
          <a:bodyPr anchorCtr="0" anchor="b" bIns="91425" lIns="91425" rIns="91425" tIns="91425">
            <a:noAutofit/>
          </a:bodyPr>
          <a:lstStyle/>
          <a:p>
            <a:pPr lvl="0" rtl="0" algn="ctr">
              <a:spcBef>
                <a:spcPts val="0"/>
              </a:spcBef>
              <a:buNone/>
            </a:pPr>
            <a:r>
              <a:rPr lang="en" sz="6000">
                <a:solidFill>
                  <a:srgbClr val="FFFFFF"/>
                </a:solidFill>
                <a:latin typeface="Open Sans"/>
                <a:ea typeface="Open Sans"/>
                <a:cs typeface="Open Sans"/>
                <a:sym typeface="Open Sans"/>
              </a:rPr>
              <a:t>Intro to Android</a:t>
            </a:r>
          </a:p>
        </p:txBody>
      </p:sp>
      <p:sp>
        <p:nvSpPr>
          <p:cNvPr id="84" name="Shape 84"/>
          <p:cNvSpPr txBox="1"/>
          <p:nvPr/>
        </p:nvSpPr>
        <p:spPr>
          <a:xfrm>
            <a:off x="2809775" y="2602350"/>
            <a:ext cx="5743500" cy="577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Open the Slides @ </a:t>
            </a:r>
            <a:r>
              <a:rPr lang="en" sz="2400" u="sng">
                <a:solidFill>
                  <a:schemeClr val="hlink"/>
                </a:solidFill>
                <a:hlinkClick r:id="rId4"/>
              </a:rPr>
              <a:t>http://ap.pn/2faBVTX</a:t>
            </a:r>
            <a:r>
              <a:rPr lang="en" sz="2400">
                <a:solidFill>
                  <a:srgbClr val="FFFFFF"/>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838350" y="741100"/>
            <a:ext cx="63318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JSON, Picasso and the UI Thread</a:t>
            </a:r>
          </a:p>
        </p:txBody>
      </p:sp>
      <p:sp>
        <p:nvSpPr>
          <p:cNvPr id="188" name="Shape 188"/>
          <p:cNvSpPr txBox="1"/>
          <p:nvPr/>
        </p:nvSpPr>
        <p:spPr>
          <a:xfrm>
            <a:off x="0" y="1226800"/>
            <a:ext cx="8843700" cy="3763200"/>
          </a:xfrm>
          <a:prstGeom prst="rect">
            <a:avLst/>
          </a:prstGeom>
          <a:noFill/>
          <a:ln>
            <a:noFill/>
          </a:ln>
        </p:spPr>
        <p:txBody>
          <a:bodyPr anchorCtr="0" anchor="t" bIns="91425" lIns="91425" rIns="91425" tIns="91425">
            <a:noAutofit/>
          </a:bodyPr>
          <a:lstStyle/>
          <a:p>
            <a:pPr indent="-228600" lvl="0" marL="457200">
              <a:spcBef>
                <a:spcPts val="0"/>
              </a:spcBef>
              <a:buChar char="-"/>
            </a:pPr>
            <a:r>
              <a:rPr lang="en" u="sng"/>
              <a:t>Background Thread (Meme Client)</a:t>
            </a:r>
          </a:p>
          <a:p>
            <a:pPr indent="0" lvl="0" marL="457200">
              <a:spcBef>
                <a:spcPts val="0"/>
              </a:spcBef>
              <a:buNone/>
            </a:pPr>
            <a:r>
              <a:rPr lang="en"/>
              <a:t>Http Response OK 200 -&gt; </a:t>
            </a:r>
          </a:p>
          <a:p>
            <a:pPr indent="0" lvl="0" marL="914400" rtl="0">
              <a:spcBef>
                <a:spcPts val="0"/>
              </a:spcBef>
              <a:buNone/>
            </a:pPr>
            <a:r>
              <a:rPr lang="en"/>
              <a:t>Body = JSONObject from Body -&gt; </a:t>
            </a:r>
          </a:p>
          <a:p>
            <a:pPr indent="457200" lvl="0" marL="914400" rtl="0">
              <a:spcBef>
                <a:spcPts val="0"/>
              </a:spcBef>
              <a:buNone/>
            </a:pPr>
            <a:r>
              <a:rPr lang="en"/>
              <a:t>Data = JSONArray from Body-&gt; </a:t>
            </a:r>
          </a:p>
          <a:p>
            <a:pPr indent="457200" lvl="0" marL="1371600" rtl="0">
              <a:spcBef>
                <a:spcPts val="0"/>
              </a:spcBef>
              <a:buNone/>
            </a:pPr>
            <a:r>
              <a:rPr lang="en"/>
              <a:t>meme = JSONObject from Data[memeID]-</a:t>
            </a:r>
            <a:r>
              <a:rPr lang="en"/>
              <a:t>&gt; </a:t>
            </a:r>
          </a:p>
          <a:p>
            <a:pPr indent="457200" lvl="0" marL="1828800" rtl="0">
              <a:spcBef>
                <a:spcPts val="0"/>
              </a:spcBef>
              <a:buNone/>
            </a:pPr>
            <a:r>
              <a:rPr lang="en"/>
              <a:t>link = meme.getString(“link”) -&gt;</a:t>
            </a:r>
          </a:p>
          <a:p>
            <a:pPr indent="457200" lvl="0" marL="2286000" rtl="0">
              <a:spcBef>
                <a:spcPts val="0"/>
              </a:spcBef>
              <a:buNone/>
            </a:pPr>
            <a:r>
              <a:rPr lang="en"/>
              <a:t>handler.returnMeme(link) -&gt; Back to Details Activity</a:t>
            </a:r>
          </a:p>
          <a:p>
            <a:pPr indent="457200" lvl="0" marL="2743200" rtl="0">
              <a:spcBef>
                <a:spcPts val="0"/>
              </a:spcBef>
              <a:buNone/>
            </a:pPr>
            <a:r>
              <a:t/>
            </a:r>
            <a:endParaRPr/>
          </a:p>
          <a:p>
            <a:pPr indent="457200" lvl="0" marL="2743200" rtl="0">
              <a:spcBef>
                <a:spcPts val="0"/>
              </a:spcBef>
              <a:buNone/>
            </a:pPr>
            <a:r>
              <a:t/>
            </a:r>
            <a:endParaRPr/>
          </a:p>
          <a:p>
            <a:pPr indent="457200" lvl="0" marL="2743200" rtl="0">
              <a:spcBef>
                <a:spcPts val="0"/>
              </a:spcBef>
              <a:buNone/>
            </a:pPr>
            <a:r>
              <a:t/>
            </a:r>
            <a:endParaRPr/>
          </a:p>
          <a:p>
            <a:pPr indent="-228600" lvl="0" marL="457200" rtl="0">
              <a:spcBef>
                <a:spcPts val="0"/>
              </a:spcBef>
              <a:buChar char="-"/>
            </a:pPr>
            <a:r>
              <a:rPr lang="en" u="sng"/>
              <a:t>Background Thread (Details Activity)</a:t>
            </a:r>
          </a:p>
          <a:p>
            <a:pPr indent="457200" lvl="0" marL="0" rtl="0">
              <a:spcBef>
                <a:spcPts val="0"/>
              </a:spcBef>
              <a:buNone/>
            </a:pPr>
            <a:r>
              <a:rPr lang="en"/>
              <a:t>Switch to the UI Thread -&gt; runOnUiThread</a:t>
            </a:r>
          </a:p>
          <a:p>
            <a:pPr indent="0" lvl="0" marL="0" rtl="0">
              <a:spcBef>
                <a:spcPts val="0"/>
              </a:spcBef>
              <a:buNone/>
            </a:pPr>
            <a:r>
              <a:t/>
            </a:r>
            <a:endParaRPr u="sng"/>
          </a:p>
          <a:p>
            <a:pPr indent="-228600" lvl="0" marL="457200" rtl="0">
              <a:spcBef>
                <a:spcPts val="0"/>
              </a:spcBef>
              <a:buChar char="-"/>
            </a:pPr>
            <a:r>
              <a:rPr lang="en" u="sng"/>
              <a:t>UI Thread (Details Activity) </a:t>
            </a:r>
          </a:p>
          <a:p>
            <a:pPr indent="387350" lvl="0" marL="0" rtl="0">
              <a:spcBef>
                <a:spcPts val="0"/>
              </a:spcBef>
              <a:buClr>
                <a:srgbClr val="000000"/>
              </a:buClr>
              <a:buFont typeface="Arial"/>
              <a:buNone/>
            </a:pPr>
            <a:r>
              <a:rPr lang="en"/>
              <a:t>picasso.with(DetailsActivity.this).load(link).into(mImageView);</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id="193" name="Shape 193"/>
          <p:cNvPicPr preferRelativeResize="0"/>
          <p:nvPr/>
        </p:nvPicPr>
        <p:blipFill rotWithShape="1">
          <a:blip r:embed="rId3">
            <a:alphaModFix/>
          </a:blip>
          <a:srcRect b="25923" l="0" r="0" t="29785"/>
          <a:stretch/>
        </p:blipFill>
        <p:spPr>
          <a:xfrm>
            <a:off x="2190250" y="3021975"/>
            <a:ext cx="4607449" cy="1530499"/>
          </a:xfrm>
          <a:prstGeom prst="rect">
            <a:avLst/>
          </a:prstGeom>
          <a:noFill/>
          <a:ln>
            <a:noFill/>
          </a:ln>
        </p:spPr>
      </p:pic>
      <p:sp>
        <p:nvSpPr>
          <p:cNvPr id="194" name="Shape 194"/>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10 min</a:t>
            </a:r>
          </a:p>
        </p:txBody>
      </p:sp>
      <p:sp>
        <p:nvSpPr>
          <p:cNvPr id="195" name="Shape 195"/>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Showing our Meme</a:t>
            </a:r>
          </a:p>
        </p:txBody>
      </p:sp>
      <p:sp>
        <p:nvSpPr>
          <p:cNvPr id="196" name="Shape 196"/>
          <p:cNvSpPr txBox="1"/>
          <p:nvPr/>
        </p:nvSpPr>
        <p:spPr>
          <a:xfrm>
            <a:off x="853170" y="1557300"/>
            <a:ext cx="3443700" cy="532500"/>
          </a:xfrm>
          <a:prstGeom prst="rect">
            <a:avLst/>
          </a:prstGeom>
          <a:noFill/>
          <a:ln>
            <a:noFill/>
          </a:ln>
        </p:spPr>
        <p:txBody>
          <a:bodyPr anchorCtr="0" anchor="t" bIns="91425" lIns="91425" rIns="91425" tIns="91425">
            <a:noAutofit/>
          </a:bodyPr>
          <a:lstStyle/>
          <a:p>
            <a:pPr lvl="0" rtl="0">
              <a:spcBef>
                <a:spcPts val="0"/>
              </a:spcBef>
              <a:buNone/>
            </a:pPr>
            <a:r>
              <a:rPr lang="en" sz="1800" u="sng">
                <a:solidFill>
                  <a:srgbClr val="1155CC"/>
                </a:solidFill>
                <a:hlinkClick r:id="rId4"/>
              </a:rPr>
              <a:t>See the changes here!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539374" y="1428761"/>
            <a:ext cx="2083275" cy="1475400"/>
          </a:xfrm>
          <a:prstGeom prst="rect">
            <a:avLst/>
          </a:prstGeom>
          <a:noFill/>
          <a:ln>
            <a:noFill/>
          </a:ln>
        </p:spPr>
      </p:pic>
      <p:sp>
        <p:nvSpPr>
          <p:cNvPr id="202" name="Shape 202"/>
          <p:cNvSpPr txBox="1"/>
          <p:nvPr/>
        </p:nvSpPr>
        <p:spPr>
          <a:xfrm>
            <a:off x="5250" y="2737975"/>
            <a:ext cx="2924100" cy="2015700"/>
          </a:xfrm>
          <a:prstGeom prst="rect">
            <a:avLst/>
          </a:prstGeom>
          <a:noFill/>
          <a:ln>
            <a:noFill/>
          </a:ln>
        </p:spPr>
        <p:txBody>
          <a:bodyPr anchorCtr="0" anchor="t" bIns="91425" lIns="91425" rIns="91425" tIns="91425">
            <a:noAutofit/>
          </a:bodyPr>
          <a:lstStyle/>
          <a:p>
            <a:pPr lvl="0" rtl="0" algn="ctr">
              <a:spcBef>
                <a:spcPts val="600"/>
              </a:spcBef>
              <a:buNone/>
            </a:pPr>
            <a:r>
              <a:rPr lang="en" sz="2400">
                <a:solidFill>
                  <a:schemeClr val="dk1"/>
                </a:solidFill>
                <a:latin typeface="Open Sans"/>
                <a:ea typeface="Open Sans"/>
                <a:cs typeface="Open Sans"/>
                <a:sym typeface="Open Sans"/>
              </a:rPr>
              <a:t>Shared Prefs</a:t>
            </a:r>
          </a:p>
          <a:p>
            <a:pPr indent="0" lvl="0" marL="0" rtl="0" algn="ctr">
              <a:spcBef>
                <a:spcPts val="480"/>
              </a:spcBef>
              <a:buNone/>
            </a:pPr>
            <a:r>
              <a:rPr lang="en" sz="1800">
                <a:solidFill>
                  <a:schemeClr val="dk1"/>
                </a:solidFill>
                <a:latin typeface="Open Sans"/>
                <a:ea typeface="Open Sans"/>
                <a:cs typeface="Open Sans"/>
                <a:sym typeface="Open Sans"/>
              </a:rPr>
              <a:t>Small volatile data</a:t>
            </a:r>
          </a:p>
          <a:p>
            <a:pPr indent="0" lvl="0" marL="0" rtl="0" algn="ctr">
              <a:spcBef>
                <a:spcPts val="480"/>
              </a:spcBef>
              <a:buNone/>
            </a:pPr>
            <a:r>
              <a:rPr lang="en" sz="1800">
                <a:solidFill>
                  <a:schemeClr val="dk1"/>
                </a:solidFill>
                <a:latin typeface="Open Sans"/>
                <a:ea typeface="Open Sans"/>
                <a:cs typeface="Open Sans"/>
                <a:sym typeface="Open Sans"/>
              </a:rPr>
              <a:t>Great 4 Hacking!</a:t>
            </a:r>
          </a:p>
        </p:txBody>
      </p:sp>
      <p:sp>
        <p:nvSpPr>
          <p:cNvPr id="203" name="Shape 203"/>
          <p:cNvSpPr txBox="1"/>
          <p:nvPr>
            <p:ph idx="1" type="body"/>
          </p:nvPr>
        </p:nvSpPr>
        <p:spPr>
          <a:xfrm>
            <a:off x="3101628" y="2742975"/>
            <a:ext cx="2982300" cy="1607400"/>
          </a:xfrm>
          <a:prstGeom prst="rect">
            <a:avLst/>
          </a:prstGeom>
        </p:spPr>
        <p:txBody>
          <a:bodyPr anchorCtr="0" anchor="t" bIns="91425" lIns="91425" rIns="91425" tIns="91425">
            <a:noAutofit/>
          </a:bodyPr>
          <a:lstStyle/>
          <a:p>
            <a:pPr lvl="0" marR="0" rtl="0" algn="ctr">
              <a:lnSpc>
                <a:spcPct val="100000"/>
              </a:lnSpc>
              <a:spcBef>
                <a:spcPts val="600"/>
              </a:spcBef>
              <a:spcAft>
                <a:spcPts val="0"/>
              </a:spcAft>
              <a:buNone/>
            </a:pPr>
            <a:r>
              <a:rPr lang="en" sz="2400">
                <a:solidFill>
                  <a:srgbClr val="000000"/>
                </a:solidFill>
                <a:latin typeface="Open Sans"/>
                <a:ea typeface="Open Sans"/>
                <a:cs typeface="Open Sans"/>
                <a:sym typeface="Open Sans"/>
              </a:rPr>
              <a:t>Client Side DB</a:t>
            </a:r>
          </a:p>
          <a:p>
            <a:pPr lvl="0" marR="0" rtl="0" algn="ctr">
              <a:lnSpc>
                <a:spcPct val="100000"/>
              </a:lnSpc>
              <a:spcBef>
                <a:spcPts val="600"/>
              </a:spcBef>
              <a:spcAft>
                <a:spcPts val="0"/>
              </a:spcAft>
              <a:buNone/>
            </a:pPr>
            <a:r>
              <a:rPr lang="en" sz="1800">
                <a:solidFill>
                  <a:srgbClr val="000000"/>
                </a:solidFill>
                <a:latin typeface="Open Sans"/>
                <a:ea typeface="Open Sans"/>
                <a:cs typeface="Open Sans"/>
                <a:sym typeface="Open Sans"/>
              </a:rPr>
              <a:t>User Data</a:t>
            </a:r>
          </a:p>
          <a:p>
            <a:pPr lvl="0" marR="0" rtl="0" algn="ctr">
              <a:lnSpc>
                <a:spcPct val="100000"/>
              </a:lnSpc>
              <a:spcBef>
                <a:spcPts val="600"/>
              </a:spcBef>
              <a:spcAft>
                <a:spcPts val="0"/>
              </a:spcAft>
              <a:buNone/>
            </a:pPr>
            <a:r>
              <a:rPr lang="en" sz="1800">
                <a:solidFill>
                  <a:srgbClr val="000000"/>
                </a:solidFill>
                <a:latin typeface="Open Sans"/>
                <a:ea typeface="Open Sans"/>
                <a:cs typeface="Open Sans"/>
                <a:sym typeface="Open Sans"/>
              </a:rPr>
              <a:t>Email Data</a:t>
            </a:r>
          </a:p>
        </p:txBody>
      </p:sp>
      <p:pic>
        <p:nvPicPr>
          <p:cNvPr id="204" name="Shape 204"/>
          <p:cNvPicPr preferRelativeResize="0"/>
          <p:nvPr/>
        </p:nvPicPr>
        <p:blipFill>
          <a:blip r:embed="rId4">
            <a:alphaModFix/>
          </a:blip>
          <a:stretch>
            <a:fillRect/>
          </a:stretch>
        </p:blipFill>
        <p:spPr>
          <a:xfrm>
            <a:off x="3233379" y="1276350"/>
            <a:ext cx="2760874" cy="1927774"/>
          </a:xfrm>
          <a:prstGeom prst="rect">
            <a:avLst/>
          </a:prstGeom>
          <a:noFill/>
          <a:ln>
            <a:noFill/>
          </a:ln>
        </p:spPr>
      </p:pic>
      <p:grpSp>
        <p:nvGrpSpPr>
          <p:cNvPr id="205" name="Shape 205"/>
          <p:cNvGrpSpPr/>
          <p:nvPr/>
        </p:nvGrpSpPr>
        <p:grpSpPr>
          <a:xfrm>
            <a:off x="6783268" y="1352560"/>
            <a:ext cx="1555481" cy="1607473"/>
            <a:chOff x="4348307" y="1562671"/>
            <a:chExt cx="1477049" cy="1477049"/>
          </a:xfrm>
        </p:grpSpPr>
        <p:pic>
          <p:nvPicPr>
            <p:cNvPr id="206" name="Shape 206"/>
            <p:cNvPicPr preferRelativeResize="0"/>
            <p:nvPr/>
          </p:nvPicPr>
          <p:blipFill>
            <a:blip r:embed="rId5">
              <a:alphaModFix/>
            </a:blip>
            <a:stretch>
              <a:fillRect/>
            </a:stretch>
          </p:blipFill>
          <p:spPr>
            <a:xfrm>
              <a:off x="4348307" y="1562671"/>
              <a:ext cx="1477049" cy="1477049"/>
            </a:xfrm>
            <a:prstGeom prst="rect">
              <a:avLst/>
            </a:prstGeom>
            <a:noFill/>
            <a:ln>
              <a:noFill/>
            </a:ln>
          </p:spPr>
        </p:pic>
        <p:pic>
          <p:nvPicPr>
            <p:cNvPr id="207" name="Shape 207"/>
            <p:cNvPicPr preferRelativeResize="0"/>
            <p:nvPr/>
          </p:nvPicPr>
          <p:blipFill>
            <a:blip r:embed="rId6">
              <a:alphaModFix/>
            </a:blip>
            <a:stretch>
              <a:fillRect/>
            </a:stretch>
          </p:blipFill>
          <p:spPr>
            <a:xfrm>
              <a:off x="4900282" y="2161641"/>
              <a:ext cx="381974" cy="444425"/>
            </a:xfrm>
            <a:prstGeom prst="rect">
              <a:avLst/>
            </a:prstGeom>
            <a:noFill/>
            <a:ln>
              <a:noFill/>
            </a:ln>
          </p:spPr>
        </p:pic>
      </p:grpSp>
      <p:sp>
        <p:nvSpPr>
          <p:cNvPr id="208" name="Shape 208"/>
          <p:cNvSpPr txBox="1"/>
          <p:nvPr/>
        </p:nvSpPr>
        <p:spPr>
          <a:xfrm>
            <a:off x="6526884" y="2743211"/>
            <a:ext cx="2083200" cy="2015700"/>
          </a:xfrm>
          <a:prstGeom prst="rect">
            <a:avLst/>
          </a:prstGeom>
          <a:noFill/>
          <a:ln>
            <a:noFill/>
          </a:ln>
        </p:spPr>
        <p:txBody>
          <a:bodyPr anchorCtr="0" anchor="t" bIns="91425" lIns="91425" rIns="91425" tIns="91425">
            <a:noAutofit/>
          </a:bodyPr>
          <a:lstStyle/>
          <a:p>
            <a:pPr lvl="0" rtl="0" algn="ctr">
              <a:spcBef>
                <a:spcPts val="600"/>
              </a:spcBef>
              <a:buNone/>
            </a:pPr>
            <a:r>
              <a:rPr lang="en" sz="2400">
                <a:solidFill>
                  <a:schemeClr val="dk1"/>
                </a:solidFill>
                <a:latin typeface="Open Sans"/>
                <a:ea typeface="Open Sans"/>
                <a:cs typeface="Open Sans"/>
                <a:sym typeface="Open Sans"/>
              </a:rPr>
              <a:t>Filesystem</a:t>
            </a:r>
          </a:p>
          <a:p>
            <a:pPr indent="0" lvl="0" marL="0" rtl="0" algn="ctr">
              <a:spcBef>
                <a:spcPts val="480"/>
              </a:spcBef>
              <a:buNone/>
            </a:pPr>
            <a:r>
              <a:rPr lang="en" sz="1800">
                <a:solidFill>
                  <a:schemeClr val="dk1"/>
                </a:solidFill>
                <a:latin typeface="Open Sans"/>
                <a:ea typeface="Open Sans"/>
                <a:cs typeface="Open Sans"/>
                <a:sym typeface="Open Sans"/>
              </a:rPr>
              <a:t>Pictures</a:t>
            </a:r>
          </a:p>
          <a:p>
            <a:pPr indent="0" lvl="0" marL="0" rtl="0" algn="ctr">
              <a:spcBef>
                <a:spcPts val="480"/>
              </a:spcBef>
              <a:buNone/>
            </a:pPr>
            <a:r>
              <a:rPr lang="en" sz="1800">
                <a:solidFill>
                  <a:schemeClr val="dk1"/>
                </a:solidFill>
                <a:latin typeface="Open Sans"/>
                <a:ea typeface="Open Sans"/>
                <a:cs typeface="Open Sans"/>
                <a:sym typeface="Open Sans"/>
              </a:rPr>
              <a:t>Files</a:t>
            </a:r>
          </a:p>
        </p:txBody>
      </p:sp>
      <p:sp>
        <p:nvSpPr>
          <p:cNvPr id="209" name="Shape 209"/>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Local Data Storage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idx="1" type="body"/>
          </p:nvPr>
        </p:nvSpPr>
        <p:spPr>
          <a:xfrm>
            <a:off x="838250" y="1621425"/>
            <a:ext cx="6835800" cy="3053700"/>
          </a:xfrm>
          <a:prstGeom prst="rect">
            <a:avLst/>
          </a:prstGeom>
        </p:spPr>
        <p:txBody>
          <a:bodyPr anchorCtr="0" anchor="t" bIns="91425" lIns="91425" rIns="91425" tIns="91425">
            <a:noAutofit/>
          </a:bodyPr>
          <a:lstStyle/>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GPS</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Bluetooth</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Camera</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Maps</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Lists &amp; Grids: RecyclerViews</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Libraries for Everything</a:t>
            </a:r>
          </a:p>
          <a:p>
            <a:pPr indent="-342900" lvl="1" marL="1371600" rtl="0">
              <a:lnSpc>
                <a:spcPct val="115000"/>
              </a:lnSpc>
              <a:spcBef>
                <a:spcPts val="0"/>
              </a:spcBef>
              <a:spcAft>
                <a:spcPts val="0"/>
              </a:spcAft>
              <a:buClr>
                <a:srgbClr val="000000"/>
              </a:buClr>
              <a:buSzPct val="100000"/>
              <a:buFont typeface="Open Sans"/>
            </a:pPr>
            <a:r>
              <a:rPr lang="en" sz="1800">
                <a:solidFill>
                  <a:srgbClr val="000000"/>
                </a:solidFill>
                <a:latin typeface="Open Sans"/>
                <a:ea typeface="Open Sans"/>
                <a:cs typeface="Open Sans"/>
                <a:sym typeface="Open Sans"/>
              </a:rPr>
              <a:t>Speech Recognition, Barcode Scanning</a:t>
            </a:r>
          </a:p>
        </p:txBody>
      </p:sp>
      <p:sp>
        <p:nvSpPr>
          <p:cNvPr id="215" name="Shape 215"/>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Other Cool Stuff</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ctrTitle"/>
          </p:nvPr>
        </p:nvSpPr>
        <p:spPr>
          <a:xfrm>
            <a:off x="648300" y="3404550"/>
            <a:ext cx="3530700" cy="1181999"/>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Open Sans"/>
                <a:ea typeface="Open Sans"/>
                <a:cs typeface="Open Sans"/>
                <a:sym typeface="Open Sans"/>
              </a:rPr>
              <a:t>Congratulations!</a:t>
            </a:r>
          </a:p>
        </p:txBody>
      </p:sp>
      <p:sp>
        <p:nvSpPr>
          <p:cNvPr id="221" name="Shape 221"/>
          <p:cNvSpPr txBox="1"/>
          <p:nvPr/>
        </p:nvSpPr>
        <p:spPr>
          <a:xfrm>
            <a:off x="4892600" y="703375"/>
            <a:ext cx="4007100" cy="38832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Stop by if you have any questions</a:t>
            </a:r>
          </a:p>
          <a:p>
            <a:pPr lvl="0" rtl="0" algn="ctr">
              <a:spcBef>
                <a:spcPts val="0"/>
              </a:spcBef>
              <a:buNone/>
            </a:pPr>
            <a:r>
              <a:rPr lang="en" sz="1800">
                <a:solidFill>
                  <a:srgbClr val="FFFFFF"/>
                </a:solidFill>
                <a:latin typeface="Open Sans"/>
                <a:ea typeface="Open Sans"/>
                <a:cs typeface="Open Sans"/>
                <a:sym typeface="Open Sans"/>
              </a:rPr>
              <a:t>GLHF!</a:t>
            </a:r>
          </a:p>
          <a:p>
            <a:pPr lvl="0" rtl="0" algn="ctr">
              <a:spcBef>
                <a:spcPts val="0"/>
              </a:spcBef>
              <a:buNone/>
            </a:pPr>
            <a:r>
              <a:t/>
            </a:r>
            <a:endParaRPr sz="1800">
              <a:solidFill>
                <a:srgbClr val="FFFFFF"/>
              </a:solidFill>
              <a:latin typeface="Open Sans"/>
              <a:ea typeface="Open Sans"/>
              <a:cs typeface="Open Sans"/>
              <a:sym typeface="Open Sans"/>
            </a:endParaRPr>
          </a:p>
          <a:p>
            <a:pPr lvl="0" rtl="0" algn="ctr">
              <a:spcBef>
                <a:spcPts val="0"/>
              </a:spcBef>
              <a:buNone/>
            </a:pPr>
            <a:r>
              <a:t/>
            </a:r>
            <a:endParaRPr sz="1800">
              <a:solidFill>
                <a:srgbClr val="FFFFFF"/>
              </a:solidFill>
              <a:latin typeface="Open Sans"/>
              <a:ea typeface="Open Sans"/>
              <a:cs typeface="Open Sans"/>
              <a:sym typeface="Open Sans"/>
            </a:endParaRPr>
          </a:p>
          <a:p>
            <a:pPr lvl="0" rtl="0" algn="ctr">
              <a:spcBef>
                <a:spcPts val="0"/>
              </a:spcBef>
              <a:buNone/>
            </a:pPr>
            <a:r>
              <a:t/>
            </a:r>
            <a:endParaRPr sz="1800">
              <a:solidFill>
                <a:srgbClr val="FFFFFF"/>
              </a:solidFill>
              <a:latin typeface="Open Sans"/>
              <a:ea typeface="Open Sans"/>
              <a:cs typeface="Open Sans"/>
              <a:sym typeface="Open Sans"/>
            </a:endParaRPr>
          </a:p>
        </p:txBody>
      </p:sp>
      <p:sp>
        <p:nvSpPr>
          <p:cNvPr id="222" name="Shape 222"/>
          <p:cNvSpPr txBox="1"/>
          <p:nvPr/>
        </p:nvSpPr>
        <p:spPr>
          <a:xfrm>
            <a:off x="163800" y="259200"/>
            <a:ext cx="3933300" cy="2948400"/>
          </a:xfrm>
          <a:prstGeom prst="rect">
            <a:avLst/>
          </a:prstGeom>
          <a:noFill/>
          <a:ln>
            <a:noFill/>
          </a:ln>
        </p:spPr>
        <p:txBody>
          <a:bodyPr anchorCtr="0" anchor="t" bIns="91425" lIns="91425" rIns="91425" tIns="91425">
            <a:noAutofit/>
          </a:bodyPr>
          <a:lstStyle/>
          <a:p>
            <a:pPr lvl="0" rtl="0" algn="ctr">
              <a:spcBef>
                <a:spcPts val="0"/>
              </a:spcBef>
              <a:buClr>
                <a:schemeClr val="dk1"/>
              </a:buClr>
              <a:buSzPct val="61111"/>
              <a:buFont typeface="Arial"/>
              <a:buNone/>
            </a:pPr>
            <a:r>
              <a:rPr lang="en" sz="1800">
                <a:latin typeface="Open Sans"/>
                <a:ea typeface="Open Sans"/>
                <a:cs typeface="Open Sans"/>
                <a:sym typeface="Open Sans"/>
              </a:rPr>
              <a:t>Please fill out this short survey to help us improve this workshop!</a:t>
            </a:r>
          </a:p>
          <a:p>
            <a:pPr lvl="0" rtl="0" algn="ctr">
              <a:spcBef>
                <a:spcPts val="0"/>
              </a:spcBef>
              <a:buClr>
                <a:schemeClr val="dk1"/>
              </a:buClr>
              <a:buSzPct val="61111"/>
              <a:buFont typeface="Arial"/>
              <a:buNone/>
            </a:pPr>
            <a:r>
              <a:rPr lang="en" sz="1800" u="sng">
                <a:solidFill>
                  <a:schemeClr val="hlink"/>
                </a:solidFill>
                <a:latin typeface="Open Sans"/>
                <a:ea typeface="Open Sans"/>
                <a:cs typeface="Open Sans"/>
                <a:sym typeface="Open Sans"/>
                <a:hlinkClick r:id="rId3"/>
              </a:rPr>
              <a:t>ap.pn/2iNIl0m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Agenda</a:t>
            </a:r>
          </a:p>
        </p:txBody>
      </p:sp>
      <p:sp>
        <p:nvSpPr>
          <p:cNvPr id="90" name="Shape 90"/>
          <p:cNvSpPr txBox="1"/>
          <p:nvPr>
            <p:ph idx="1" type="body"/>
          </p:nvPr>
        </p:nvSpPr>
        <p:spPr>
          <a:xfrm>
            <a:off x="838250" y="1545225"/>
            <a:ext cx="6835800" cy="3053700"/>
          </a:xfrm>
          <a:prstGeom prst="rect">
            <a:avLst/>
          </a:prstGeom>
        </p:spPr>
        <p:txBody>
          <a:bodyPr anchorCtr="0" anchor="t" bIns="91425" lIns="91425" rIns="91425" tIns="91425">
            <a:noAutofit/>
          </a:bodyPr>
          <a:lstStyle/>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More on Intents</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Networking</a:t>
            </a:r>
          </a:p>
          <a:p>
            <a:pPr indent="-381000" lvl="0" marL="457200" rtl="0">
              <a:lnSpc>
                <a:spcPct val="115000"/>
              </a:lnSpc>
              <a:spcBef>
                <a:spcPts val="0"/>
              </a:spcBef>
              <a:spcAft>
                <a:spcPts val="0"/>
              </a:spcAft>
              <a:buClr>
                <a:srgbClr val="000000"/>
              </a:buClr>
              <a:buSzPct val="100000"/>
              <a:buFont typeface="Open Sans"/>
            </a:pPr>
            <a:r>
              <a:rPr lang="en" sz="2400">
                <a:solidFill>
                  <a:schemeClr val="dk1"/>
                </a:solidFill>
                <a:latin typeface="Open Sans"/>
                <a:ea typeface="Open Sans"/>
                <a:cs typeface="Open Sans"/>
                <a:sym typeface="Open Sans"/>
              </a:rPr>
              <a:t>Local Storage</a:t>
            </a:r>
          </a:p>
          <a:p>
            <a:pPr indent="-381000" lvl="1" marL="1371600" rtl="0">
              <a:lnSpc>
                <a:spcPct val="115000"/>
              </a:lnSpc>
              <a:spcBef>
                <a:spcPts val="0"/>
              </a:spcBef>
              <a:buClr>
                <a:schemeClr val="dk1"/>
              </a:buClr>
              <a:buSzPct val="100000"/>
              <a:buFont typeface="Open Sans"/>
            </a:pPr>
            <a:r>
              <a:rPr lang="en" sz="2400">
                <a:solidFill>
                  <a:schemeClr val="dk1"/>
                </a:solidFill>
                <a:latin typeface="Open Sans"/>
                <a:ea typeface="Open Sans"/>
                <a:cs typeface="Open Sans"/>
                <a:sym typeface="Open Sans"/>
              </a:rPr>
              <a:t>SQLite, Preferences</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Other Cool Stuff</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3875257" y="2050895"/>
            <a:ext cx="4391592" cy="2767804"/>
          </a:xfrm>
          <a:prstGeom prst="rect">
            <a:avLst/>
          </a:prstGeom>
          <a:noFill/>
          <a:ln>
            <a:noFill/>
          </a:ln>
        </p:spPr>
      </p:pic>
      <p:sp>
        <p:nvSpPr>
          <p:cNvPr id="96" name="Shape 96"/>
          <p:cNvSpPr/>
          <p:nvPr/>
        </p:nvSpPr>
        <p:spPr>
          <a:xfrm>
            <a:off x="3875200" y="2127100"/>
            <a:ext cx="4391700" cy="2691600"/>
          </a:xfrm>
          <a:prstGeom prst="rect">
            <a:avLst/>
          </a:prstGeom>
          <a:noFill/>
          <a:ln cap="flat" cmpd="sng" w="38100">
            <a:solidFill>
              <a:srgbClr val="86C63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7" name="Shape 97"/>
          <p:cNvPicPr preferRelativeResize="0"/>
          <p:nvPr/>
        </p:nvPicPr>
        <p:blipFill>
          <a:blip r:embed="rId4">
            <a:alphaModFix/>
          </a:blip>
          <a:stretch>
            <a:fillRect/>
          </a:stretch>
        </p:blipFill>
        <p:spPr>
          <a:xfrm>
            <a:off x="813299" y="1416724"/>
            <a:ext cx="4391604" cy="2767803"/>
          </a:xfrm>
          <a:prstGeom prst="rect">
            <a:avLst/>
          </a:prstGeom>
          <a:noFill/>
          <a:ln>
            <a:noFill/>
          </a:ln>
        </p:spPr>
      </p:pic>
      <p:sp>
        <p:nvSpPr>
          <p:cNvPr id="98" name="Shape 98"/>
          <p:cNvSpPr/>
          <p:nvPr/>
        </p:nvSpPr>
        <p:spPr>
          <a:xfrm>
            <a:off x="818925" y="1479825"/>
            <a:ext cx="4391700" cy="2543100"/>
          </a:xfrm>
          <a:prstGeom prst="rect">
            <a:avLst/>
          </a:prstGeom>
          <a:noFill/>
          <a:ln cap="flat" cmpd="sng" w="38100">
            <a:solidFill>
              <a:srgbClr val="86C63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1048825" y="1724075"/>
            <a:ext cx="1666800" cy="2298900"/>
          </a:xfrm>
          <a:prstGeom prst="rect">
            <a:avLst/>
          </a:prstGeom>
          <a:noFill/>
          <a:ln cap="flat" cmpd="sng" w="38100">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2715650" y="1724075"/>
            <a:ext cx="2489100" cy="2298900"/>
          </a:xfrm>
          <a:prstGeom prst="rect">
            <a:avLst/>
          </a:prstGeom>
          <a:noFill/>
          <a:ln cap="flat" cmpd="sng" w="38100">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1048775" y="2603600"/>
            <a:ext cx="1666800" cy="3324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2797626" y="3059050"/>
            <a:ext cx="1950000" cy="1653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1039037" y="1551763"/>
            <a:ext cx="2913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851823" y="1551751"/>
            <a:ext cx="1278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05" name="Shape 105"/>
          <p:cNvPicPr preferRelativeResize="0"/>
          <p:nvPr/>
        </p:nvPicPr>
        <p:blipFill>
          <a:blip r:embed="rId5">
            <a:alphaModFix/>
          </a:blip>
          <a:stretch>
            <a:fillRect/>
          </a:stretch>
        </p:blipFill>
        <p:spPr>
          <a:xfrm>
            <a:off x="6757750" y="1428613"/>
            <a:ext cx="1550099" cy="2757082"/>
          </a:xfrm>
          <a:prstGeom prst="rect">
            <a:avLst/>
          </a:prstGeom>
          <a:noFill/>
          <a:ln>
            <a:noFill/>
          </a:ln>
        </p:spPr>
      </p:pic>
      <p:sp>
        <p:nvSpPr>
          <p:cNvPr id="106" name="Shape 106"/>
          <p:cNvSpPr/>
          <p:nvPr/>
        </p:nvSpPr>
        <p:spPr>
          <a:xfrm>
            <a:off x="6757750" y="1527725"/>
            <a:ext cx="1550100" cy="2452800"/>
          </a:xfrm>
          <a:prstGeom prst="rect">
            <a:avLst/>
          </a:prstGeom>
          <a:noFill/>
          <a:ln cap="flat" cmpd="sng" w="38100">
            <a:solidFill>
              <a:srgbClr val="86C63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6757750" y="1761550"/>
            <a:ext cx="1550100" cy="2218800"/>
          </a:xfrm>
          <a:prstGeom prst="rect">
            <a:avLst/>
          </a:prstGeom>
          <a:noFill/>
          <a:ln cap="flat" cmpd="sng" w="38100">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txBox="1"/>
          <p:nvPr/>
        </p:nvSpPr>
        <p:spPr>
          <a:xfrm>
            <a:off x="809100" y="4121469"/>
            <a:ext cx="976800" cy="273000"/>
          </a:xfrm>
          <a:prstGeom prst="rect">
            <a:avLst/>
          </a:prstGeom>
          <a:noFill/>
          <a:ln>
            <a:noFill/>
          </a:ln>
        </p:spPr>
        <p:txBody>
          <a:bodyPr anchorCtr="0" anchor="t" bIns="91425" lIns="91425" rIns="91425" tIns="91425">
            <a:noAutofit/>
          </a:bodyPr>
          <a:lstStyle/>
          <a:p>
            <a:pPr lvl="0" rtl="0">
              <a:spcBef>
                <a:spcPts val="0"/>
              </a:spcBef>
              <a:buNone/>
            </a:pPr>
            <a:r>
              <a:rPr lang="en">
                <a:solidFill>
                  <a:srgbClr val="86C63A"/>
                </a:solidFill>
              </a:rPr>
              <a:t>Activities</a:t>
            </a:r>
          </a:p>
        </p:txBody>
      </p:sp>
      <p:sp>
        <p:nvSpPr>
          <p:cNvPr id="109" name="Shape 109"/>
          <p:cNvSpPr txBox="1"/>
          <p:nvPr/>
        </p:nvSpPr>
        <p:spPr>
          <a:xfrm>
            <a:off x="793651" y="4376653"/>
            <a:ext cx="1062600" cy="332400"/>
          </a:xfrm>
          <a:prstGeom prst="rect">
            <a:avLst/>
          </a:prstGeom>
          <a:noFill/>
          <a:ln>
            <a:noFill/>
          </a:ln>
        </p:spPr>
        <p:txBody>
          <a:bodyPr anchorCtr="0" anchor="t" bIns="91425" lIns="91425" rIns="91425" tIns="91425">
            <a:noAutofit/>
          </a:bodyPr>
          <a:lstStyle/>
          <a:p>
            <a:pPr lvl="0" rtl="0">
              <a:spcBef>
                <a:spcPts val="0"/>
              </a:spcBef>
              <a:buNone/>
            </a:pPr>
            <a:r>
              <a:rPr lang="en">
                <a:solidFill>
                  <a:srgbClr val="FF9900"/>
                </a:solidFill>
              </a:rPr>
              <a:t>Fragments</a:t>
            </a:r>
          </a:p>
        </p:txBody>
      </p:sp>
      <p:sp>
        <p:nvSpPr>
          <p:cNvPr id="110" name="Shape 110"/>
          <p:cNvSpPr txBox="1"/>
          <p:nvPr/>
        </p:nvSpPr>
        <p:spPr>
          <a:xfrm>
            <a:off x="804474" y="4625494"/>
            <a:ext cx="699899" cy="332400"/>
          </a:xfrm>
          <a:prstGeom prst="rect">
            <a:avLst/>
          </a:prstGeom>
          <a:noFill/>
          <a:ln>
            <a:noFill/>
          </a:ln>
        </p:spPr>
        <p:txBody>
          <a:bodyPr anchorCtr="0" anchor="t" bIns="91425" lIns="91425" rIns="91425" tIns="91425">
            <a:noAutofit/>
          </a:bodyPr>
          <a:lstStyle/>
          <a:p>
            <a:pPr lvl="0" rtl="0">
              <a:spcBef>
                <a:spcPts val="0"/>
              </a:spcBef>
              <a:buNone/>
            </a:pPr>
            <a:r>
              <a:rPr lang="en">
                <a:solidFill>
                  <a:srgbClr val="0000FF"/>
                </a:solidFill>
              </a:rPr>
              <a:t>Views</a:t>
            </a:r>
          </a:p>
        </p:txBody>
      </p:sp>
      <p:sp>
        <p:nvSpPr>
          <p:cNvPr id="111" name="Shape 111"/>
          <p:cNvSpPr/>
          <p:nvPr/>
        </p:nvSpPr>
        <p:spPr>
          <a:xfrm>
            <a:off x="6757750" y="2517425"/>
            <a:ext cx="1550100" cy="361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6804650" y="2946825"/>
            <a:ext cx="217800" cy="196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7022450" y="3309423"/>
            <a:ext cx="7986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7970038" y="3653486"/>
            <a:ext cx="291300" cy="2730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1098425" y="2977900"/>
            <a:ext cx="151800" cy="1653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2442400" y="3738675"/>
            <a:ext cx="241800" cy="2418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2831025" y="2760804"/>
            <a:ext cx="151800" cy="1653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4758451" y="2724517"/>
            <a:ext cx="151800" cy="1653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7040564" y="1594163"/>
            <a:ext cx="3573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6815467" y="1594163"/>
            <a:ext cx="127800" cy="124500"/>
          </a:xfrm>
          <a:prstGeom prst="rect">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txBox="1"/>
          <p:nvPr/>
        </p:nvSpPr>
        <p:spPr>
          <a:xfrm>
            <a:off x="2027149" y="4121900"/>
            <a:ext cx="1025100" cy="273000"/>
          </a:xfrm>
          <a:prstGeom prst="rect">
            <a:avLst/>
          </a:prstGeom>
          <a:noFill/>
          <a:ln>
            <a:noFill/>
          </a:ln>
        </p:spPr>
        <p:txBody>
          <a:bodyPr anchorCtr="0" anchor="t" bIns="91425" lIns="91425" rIns="91425" tIns="91425">
            <a:noAutofit/>
          </a:bodyPr>
          <a:lstStyle/>
          <a:p>
            <a:pPr lvl="0" rtl="0">
              <a:spcBef>
                <a:spcPts val="0"/>
              </a:spcBef>
              <a:buNone/>
            </a:pPr>
            <a:r>
              <a:rPr lang="en"/>
              <a:t>Intents</a:t>
            </a:r>
          </a:p>
        </p:txBody>
      </p:sp>
      <p:sp>
        <p:nvSpPr>
          <p:cNvPr id="122" name="Shape 122"/>
          <p:cNvSpPr txBox="1"/>
          <p:nvPr/>
        </p:nvSpPr>
        <p:spPr>
          <a:xfrm>
            <a:off x="2012850" y="4376650"/>
            <a:ext cx="1418100" cy="526200"/>
          </a:xfrm>
          <a:prstGeom prst="rect">
            <a:avLst/>
          </a:prstGeom>
          <a:noFill/>
          <a:ln>
            <a:noFill/>
          </a:ln>
        </p:spPr>
        <p:txBody>
          <a:bodyPr anchorCtr="0" anchor="t" bIns="91425" lIns="91425" rIns="91425" tIns="91425">
            <a:noAutofit/>
          </a:bodyPr>
          <a:lstStyle/>
          <a:p>
            <a:pPr lvl="0" rtl="0">
              <a:spcBef>
                <a:spcPts val="0"/>
              </a:spcBef>
              <a:buNone/>
            </a:pPr>
            <a:r>
              <a:rPr lang="en"/>
              <a:t>Background Processing</a:t>
            </a:r>
          </a:p>
        </p:txBody>
      </p:sp>
      <p:sp>
        <p:nvSpPr>
          <p:cNvPr id="123" name="Shape 123"/>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Dissecting an Android App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6"/>
                                        </p:tgtEl>
                                      </p:cBhvr>
                                    </p:animEffect>
                                    <p:set>
                                      <p:cBhvr>
                                        <p:cTn dur="1" fill="hold">
                                          <p:stCondLst>
                                            <p:cond delay="0"/>
                                          </p:stCondLst>
                                        </p:cTn>
                                        <p:tgtEl>
                                          <p:spTgt spid="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grpSp>
        <p:nvGrpSpPr>
          <p:cNvPr id="128" name="Shape 128"/>
          <p:cNvGrpSpPr/>
          <p:nvPr/>
        </p:nvGrpSpPr>
        <p:grpSpPr>
          <a:xfrm>
            <a:off x="551025" y="1552325"/>
            <a:ext cx="8211993" cy="2966499"/>
            <a:chOff x="551025" y="1552325"/>
            <a:chExt cx="8211993" cy="2966499"/>
          </a:xfrm>
        </p:grpSpPr>
        <p:grpSp>
          <p:nvGrpSpPr>
            <p:cNvPr id="129" name="Shape 129"/>
            <p:cNvGrpSpPr/>
            <p:nvPr/>
          </p:nvGrpSpPr>
          <p:grpSpPr>
            <a:xfrm>
              <a:off x="2316675" y="2138100"/>
              <a:ext cx="6446342" cy="1357829"/>
              <a:chOff x="3095500" y="2182512"/>
              <a:chExt cx="6446342" cy="1357829"/>
            </a:xfrm>
          </p:grpSpPr>
          <p:grpSp>
            <p:nvGrpSpPr>
              <p:cNvPr id="130" name="Shape 130"/>
              <p:cNvGrpSpPr/>
              <p:nvPr/>
            </p:nvGrpSpPr>
            <p:grpSpPr>
              <a:xfrm>
                <a:off x="3095500" y="2182512"/>
                <a:ext cx="4616500" cy="1109087"/>
                <a:chOff x="3095500" y="2182512"/>
                <a:chExt cx="4616500" cy="1109087"/>
              </a:xfrm>
            </p:grpSpPr>
            <p:sp>
              <p:nvSpPr>
                <p:cNvPr id="131" name="Shape 131"/>
                <p:cNvSpPr/>
                <p:nvPr/>
              </p:nvSpPr>
              <p:spPr>
                <a:xfrm>
                  <a:off x="3299050" y="2182512"/>
                  <a:ext cx="1346700" cy="814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t>Intent</a:t>
                  </a:r>
                </a:p>
                <a:p>
                  <a:pPr lvl="0" rtl="0" algn="ctr">
                    <a:spcBef>
                      <a:spcPts val="0"/>
                    </a:spcBef>
                    <a:buNone/>
                  </a:pPr>
                  <a:r>
                    <a:rPr lang="en" sz="1800"/>
                    <a:t>Number</a:t>
                  </a:r>
                  <a:r>
                    <a:rPr lang="en" sz="1800"/>
                    <a:t> Id</a:t>
                  </a:r>
                </a:p>
              </p:txBody>
            </p:sp>
            <p:cxnSp>
              <p:nvCxnSpPr>
                <p:cNvPr id="132" name="Shape 132"/>
                <p:cNvCxnSpPr/>
                <p:nvPr/>
              </p:nvCxnSpPr>
              <p:spPr>
                <a:xfrm>
                  <a:off x="3095500" y="3173512"/>
                  <a:ext cx="1664400" cy="0"/>
                </a:xfrm>
                <a:prstGeom prst="straightConnector1">
                  <a:avLst/>
                </a:prstGeom>
                <a:noFill/>
                <a:ln cap="flat" cmpd="sng" w="38100">
                  <a:solidFill>
                    <a:schemeClr val="dk2"/>
                  </a:solidFill>
                  <a:prstDash val="solid"/>
                  <a:round/>
                  <a:headEnd len="lg" w="lg" type="none"/>
                  <a:tailEnd len="lg" w="lg" type="triangle"/>
                </a:ln>
              </p:spPr>
            </p:cxnSp>
            <p:cxnSp>
              <p:nvCxnSpPr>
                <p:cNvPr id="133" name="Shape 133"/>
                <p:cNvCxnSpPr/>
                <p:nvPr/>
              </p:nvCxnSpPr>
              <p:spPr>
                <a:xfrm>
                  <a:off x="6534635" y="2499785"/>
                  <a:ext cx="1135500" cy="0"/>
                </a:xfrm>
                <a:prstGeom prst="straightConnector1">
                  <a:avLst/>
                </a:prstGeom>
                <a:noFill/>
                <a:ln cap="flat" cmpd="sng" w="38100">
                  <a:solidFill>
                    <a:schemeClr val="dk2"/>
                  </a:solidFill>
                  <a:prstDash val="solid"/>
                  <a:round/>
                  <a:headEnd len="lg" w="lg" type="none"/>
                  <a:tailEnd len="lg" w="lg" type="triangle"/>
                </a:ln>
              </p:spPr>
            </p:cxnSp>
            <p:cxnSp>
              <p:nvCxnSpPr>
                <p:cNvPr id="134" name="Shape 134"/>
                <p:cNvCxnSpPr/>
                <p:nvPr/>
              </p:nvCxnSpPr>
              <p:spPr>
                <a:xfrm rot="10800000">
                  <a:off x="6542900" y="3291600"/>
                  <a:ext cx="1169100" cy="0"/>
                </a:xfrm>
                <a:prstGeom prst="straightConnector1">
                  <a:avLst/>
                </a:prstGeom>
                <a:noFill/>
                <a:ln cap="flat" cmpd="sng" w="38100">
                  <a:solidFill>
                    <a:schemeClr val="dk2"/>
                  </a:solidFill>
                  <a:prstDash val="solid"/>
                  <a:round/>
                  <a:headEnd len="lg" w="lg" type="none"/>
                  <a:tailEnd len="lg" w="lg" type="triangle"/>
                </a:ln>
              </p:spPr>
            </p:cxnSp>
          </p:grpSp>
          <p:sp>
            <p:nvSpPr>
              <p:cNvPr id="135" name="Shape 135"/>
              <p:cNvSpPr/>
              <p:nvPr/>
            </p:nvSpPr>
            <p:spPr>
              <a:xfrm>
                <a:off x="7444375" y="2232137"/>
                <a:ext cx="2097467" cy="1308204"/>
              </a:xfrm>
              <a:prstGeom prst="clou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Network </a:t>
                </a:r>
              </a:p>
              <a:p>
                <a:pPr lvl="0" rtl="0" algn="ctr">
                  <a:spcBef>
                    <a:spcPts val="0"/>
                  </a:spcBef>
                  <a:buNone/>
                </a:pPr>
                <a:r>
                  <a:rPr lang="en" sz="1800"/>
                  <a:t>AsyncTask</a:t>
                </a:r>
              </a:p>
            </p:txBody>
          </p:sp>
        </p:grpSp>
        <p:pic>
          <p:nvPicPr>
            <p:cNvPr id="136" name="Shape 136"/>
            <p:cNvPicPr preferRelativeResize="0"/>
            <p:nvPr/>
          </p:nvPicPr>
          <p:blipFill>
            <a:blip r:embed="rId3">
              <a:alphaModFix/>
            </a:blip>
            <a:stretch>
              <a:fillRect/>
            </a:stretch>
          </p:blipFill>
          <p:spPr>
            <a:xfrm>
              <a:off x="551025" y="1552325"/>
              <a:ext cx="1779895" cy="2966499"/>
            </a:xfrm>
            <a:prstGeom prst="rect">
              <a:avLst/>
            </a:prstGeom>
            <a:noFill/>
            <a:ln>
              <a:noFill/>
            </a:ln>
          </p:spPr>
        </p:pic>
        <p:pic>
          <p:nvPicPr>
            <p:cNvPr id="137" name="Shape 137"/>
            <p:cNvPicPr preferRelativeResize="0"/>
            <p:nvPr/>
          </p:nvPicPr>
          <p:blipFill>
            <a:blip r:embed="rId3">
              <a:alphaModFix/>
            </a:blip>
            <a:stretch>
              <a:fillRect/>
            </a:stretch>
          </p:blipFill>
          <p:spPr>
            <a:xfrm>
              <a:off x="3980025" y="1552325"/>
              <a:ext cx="1779895" cy="2966499"/>
            </a:xfrm>
            <a:prstGeom prst="rect">
              <a:avLst/>
            </a:prstGeom>
            <a:noFill/>
            <a:ln>
              <a:noFill/>
            </a:ln>
          </p:spPr>
        </p:pic>
      </p:grpSp>
      <p:sp>
        <p:nvSpPr>
          <p:cNvPr id="138" name="Shape 138"/>
          <p:cNvSpPr txBox="1"/>
          <p:nvPr/>
        </p:nvSpPr>
        <p:spPr>
          <a:xfrm>
            <a:off x="4056250" y="2131753"/>
            <a:ext cx="1647600" cy="1438500"/>
          </a:xfrm>
          <a:prstGeom prst="rect">
            <a:avLst/>
          </a:prstGeom>
          <a:noFill/>
          <a:ln>
            <a:noFill/>
          </a:ln>
        </p:spPr>
        <p:txBody>
          <a:bodyPr anchorCtr="0" anchor="t" bIns="91425" lIns="91425" rIns="91425" tIns="91425">
            <a:noAutofit/>
          </a:bodyPr>
          <a:lstStyle/>
          <a:p>
            <a:pPr lvl="0" rtl="0" algn="ctr">
              <a:spcBef>
                <a:spcPts val="0"/>
              </a:spcBef>
              <a:buNone/>
            </a:pPr>
            <a:r>
              <a:rPr lang="en" sz="2400"/>
              <a:t>Activity</a:t>
            </a:r>
          </a:p>
          <a:p>
            <a:pPr lvl="0" rtl="0" algn="ctr">
              <a:spcBef>
                <a:spcPts val="0"/>
              </a:spcBef>
              <a:buClr>
                <a:schemeClr val="dk1"/>
              </a:buClr>
              <a:buFont typeface="Arial"/>
              <a:buNone/>
            </a:pPr>
            <a:r>
              <a:rPr lang="en">
                <a:solidFill>
                  <a:schemeClr val="dk1"/>
                </a:solidFill>
              </a:rPr>
              <a:t>View a Meme!</a:t>
            </a:r>
          </a:p>
        </p:txBody>
      </p:sp>
      <p:sp>
        <p:nvSpPr>
          <p:cNvPr id="139" name="Shape 139"/>
          <p:cNvSpPr txBox="1"/>
          <p:nvPr/>
        </p:nvSpPr>
        <p:spPr>
          <a:xfrm>
            <a:off x="627250" y="2131753"/>
            <a:ext cx="1647600" cy="1438500"/>
          </a:xfrm>
          <a:prstGeom prst="rect">
            <a:avLst/>
          </a:prstGeom>
          <a:noFill/>
          <a:ln>
            <a:noFill/>
          </a:ln>
        </p:spPr>
        <p:txBody>
          <a:bodyPr anchorCtr="0" anchor="t" bIns="91425" lIns="91425" rIns="91425" tIns="91425">
            <a:noAutofit/>
          </a:bodyPr>
          <a:lstStyle/>
          <a:p>
            <a:pPr lvl="0" rtl="0" algn="ctr">
              <a:spcBef>
                <a:spcPts val="0"/>
              </a:spcBef>
              <a:buNone/>
            </a:pPr>
            <a:r>
              <a:rPr lang="en" sz="2400"/>
              <a:t>Activity</a:t>
            </a:r>
          </a:p>
          <a:p>
            <a:pPr lvl="0" rtl="0" algn="ctr">
              <a:spcBef>
                <a:spcPts val="0"/>
              </a:spcBef>
              <a:buNone/>
            </a:pPr>
            <a:r>
              <a:rPr lang="en">
                <a:solidFill>
                  <a:schemeClr val="dk1"/>
                </a:solidFill>
              </a:rPr>
              <a:t>Pick a Number</a:t>
            </a:r>
          </a:p>
        </p:txBody>
      </p:sp>
      <p:sp>
        <p:nvSpPr>
          <p:cNvPr id="140" name="Shape 140"/>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Let’s Build an App</a:t>
            </a:r>
          </a:p>
        </p:txBody>
      </p:sp>
      <p:pic>
        <p:nvPicPr>
          <p:cNvPr descr="leo2.PNG" id="141" name="Shape 141"/>
          <p:cNvPicPr preferRelativeResize="0"/>
          <p:nvPr/>
        </p:nvPicPr>
        <p:blipFill>
          <a:blip r:embed="rId4">
            <a:alphaModFix/>
          </a:blip>
          <a:stretch>
            <a:fillRect/>
          </a:stretch>
        </p:blipFill>
        <p:spPr>
          <a:xfrm>
            <a:off x="4018264" y="2920425"/>
            <a:ext cx="1700235" cy="1086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5890537" y="1619037"/>
            <a:ext cx="1834408" cy="3262749"/>
          </a:xfrm>
          <a:prstGeom prst="rect">
            <a:avLst/>
          </a:prstGeom>
          <a:noFill/>
          <a:ln>
            <a:noFill/>
          </a:ln>
        </p:spPr>
      </p:pic>
      <p:sp>
        <p:nvSpPr>
          <p:cNvPr id="147" name="Shape 147"/>
          <p:cNvSpPr txBox="1"/>
          <p:nvPr>
            <p:ph idx="1" type="body"/>
          </p:nvPr>
        </p:nvSpPr>
        <p:spPr>
          <a:xfrm>
            <a:off x="3323437" y="1028625"/>
            <a:ext cx="2316600" cy="6150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Open Sans"/>
                <a:ea typeface="Open Sans"/>
                <a:cs typeface="Open Sans"/>
                <a:sym typeface="Open Sans"/>
              </a:rPr>
              <a:t>Intent with Data</a:t>
            </a:r>
          </a:p>
        </p:txBody>
      </p:sp>
      <p:sp>
        <p:nvSpPr>
          <p:cNvPr id="148" name="Shape 148"/>
          <p:cNvSpPr/>
          <p:nvPr/>
        </p:nvSpPr>
        <p:spPr>
          <a:xfrm>
            <a:off x="3594175" y="1948425"/>
            <a:ext cx="1808700" cy="1182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latin typeface="Open Sans"/>
                <a:ea typeface="Open Sans"/>
                <a:cs typeface="Open Sans"/>
                <a:sym typeface="Open Sans"/>
              </a:rPr>
              <a:t>- New Activity</a:t>
            </a:r>
          </a:p>
          <a:p>
            <a:pPr lvl="0" rtl="0">
              <a:spcBef>
                <a:spcPts val="0"/>
              </a:spcBef>
              <a:buNone/>
            </a:pPr>
            <a:r>
              <a:rPr lang="en" sz="1800">
                <a:latin typeface="Open Sans"/>
                <a:ea typeface="Open Sans"/>
                <a:cs typeface="Open Sans"/>
                <a:sym typeface="Open Sans"/>
              </a:rPr>
              <a:t>- Meme ID</a:t>
            </a:r>
          </a:p>
        </p:txBody>
      </p:sp>
      <p:cxnSp>
        <p:nvCxnSpPr>
          <p:cNvPr id="149" name="Shape 149"/>
          <p:cNvCxnSpPr>
            <a:stCxn id="150" idx="3"/>
            <a:endCxn id="151" idx="1"/>
          </p:cNvCxnSpPr>
          <p:nvPr/>
        </p:nvCxnSpPr>
        <p:spPr>
          <a:xfrm>
            <a:off x="3088474" y="3250412"/>
            <a:ext cx="2786400" cy="0"/>
          </a:xfrm>
          <a:prstGeom prst="straightConnector1">
            <a:avLst/>
          </a:prstGeom>
          <a:noFill/>
          <a:ln cap="flat" cmpd="sng" w="38100">
            <a:solidFill>
              <a:schemeClr val="dk2"/>
            </a:solidFill>
            <a:prstDash val="solid"/>
            <a:round/>
            <a:headEnd len="lg" w="lg" type="none"/>
            <a:tailEnd len="lg" w="lg" type="triangle"/>
          </a:ln>
        </p:spPr>
      </p:cxnSp>
      <p:pic>
        <p:nvPicPr>
          <p:cNvPr id="150" name="Shape 150"/>
          <p:cNvPicPr preferRelativeResize="0"/>
          <p:nvPr/>
        </p:nvPicPr>
        <p:blipFill>
          <a:blip r:embed="rId4">
            <a:alphaModFix/>
          </a:blip>
          <a:stretch>
            <a:fillRect/>
          </a:stretch>
        </p:blipFill>
        <p:spPr>
          <a:xfrm>
            <a:off x="1279774" y="1642676"/>
            <a:ext cx="1808700" cy="3215472"/>
          </a:xfrm>
          <a:prstGeom prst="rect">
            <a:avLst/>
          </a:prstGeom>
          <a:noFill/>
          <a:ln>
            <a:noFill/>
          </a:ln>
        </p:spPr>
      </p:pic>
      <p:pic>
        <p:nvPicPr>
          <p:cNvPr id="152" name="Shape 152"/>
          <p:cNvPicPr preferRelativeResize="0"/>
          <p:nvPr/>
        </p:nvPicPr>
        <p:blipFill>
          <a:blip r:embed="rId5">
            <a:alphaModFix/>
          </a:blip>
          <a:stretch>
            <a:fillRect/>
          </a:stretch>
        </p:blipFill>
        <p:spPr>
          <a:xfrm>
            <a:off x="1177442" y="1637057"/>
            <a:ext cx="1929098" cy="3262731"/>
          </a:xfrm>
          <a:prstGeom prst="rect">
            <a:avLst/>
          </a:prstGeom>
          <a:noFill/>
          <a:ln>
            <a:noFill/>
          </a:ln>
        </p:spPr>
      </p:pic>
      <p:sp>
        <p:nvSpPr>
          <p:cNvPr id="153" name="Shape 153"/>
          <p:cNvSpPr/>
          <p:nvPr/>
        </p:nvSpPr>
        <p:spPr>
          <a:xfrm>
            <a:off x="1179150" y="3805350"/>
            <a:ext cx="1929000" cy="451500"/>
          </a:xfrm>
          <a:prstGeom prst="rect">
            <a:avLst/>
          </a:prstGeom>
          <a:solidFill>
            <a:srgbClr val="777777">
              <a:alpha val="33460"/>
            </a:srgbClr>
          </a:solidFill>
          <a:ln>
            <a:noFill/>
          </a:ln>
        </p:spPr>
        <p:txBody>
          <a:bodyPr anchorCtr="0" anchor="ctr" bIns="91425" lIns="91425" rIns="91425" tIns="91425">
            <a:noAutofit/>
          </a:bodyPr>
          <a:lstStyle/>
          <a:p>
            <a:pPr lvl="0">
              <a:spcBef>
                <a:spcPts val="0"/>
              </a:spcBef>
              <a:buNone/>
            </a:pPr>
            <a:r>
              <a:t/>
            </a:r>
            <a:endParaRPr/>
          </a:p>
        </p:txBody>
      </p:sp>
      <p:sp>
        <p:nvSpPr>
          <p:cNvPr id="154" name="Shape 154"/>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Intents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id="159" name="Shape 159"/>
          <p:cNvPicPr preferRelativeResize="0"/>
          <p:nvPr/>
        </p:nvPicPr>
        <p:blipFill rotWithShape="1">
          <a:blip r:embed="rId3">
            <a:alphaModFix/>
          </a:blip>
          <a:srcRect b="25923" l="0" r="0" t="29785"/>
          <a:stretch/>
        </p:blipFill>
        <p:spPr>
          <a:xfrm>
            <a:off x="2190250" y="3021975"/>
            <a:ext cx="4607449" cy="1530499"/>
          </a:xfrm>
          <a:prstGeom prst="rect">
            <a:avLst/>
          </a:prstGeom>
          <a:noFill/>
          <a:ln>
            <a:noFill/>
          </a:ln>
        </p:spPr>
      </p:pic>
      <p:sp>
        <p:nvSpPr>
          <p:cNvPr id="160" name="Shape 160"/>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10 min</a:t>
            </a:r>
          </a:p>
        </p:txBody>
      </p:sp>
      <p:sp>
        <p:nvSpPr>
          <p:cNvPr id="161" name="Shape 161"/>
          <p:cNvSpPr txBox="1"/>
          <p:nvPr>
            <p:ph type="title"/>
          </p:nvPr>
        </p:nvSpPr>
        <p:spPr>
          <a:xfrm>
            <a:off x="838350" y="664900"/>
            <a:ext cx="6242100" cy="5988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Passing more info in our Intent</a:t>
            </a:r>
          </a:p>
        </p:txBody>
      </p:sp>
      <p:sp>
        <p:nvSpPr>
          <p:cNvPr id="162" name="Shape 162"/>
          <p:cNvSpPr txBox="1"/>
          <p:nvPr/>
        </p:nvSpPr>
        <p:spPr>
          <a:xfrm>
            <a:off x="853170" y="1557300"/>
            <a:ext cx="3443700" cy="532500"/>
          </a:xfrm>
          <a:prstGeom prst="rect">
            <a:avLst/>
          </a:prstGeom>
          <a:noFill/>
          <a:ln>
            <a:noFill/>
          </a:ln>
        </p:spPr>
        <p:txBody>
          <a:bodyPr anchorCtr="0" anchor="t" bIns="91425" lIns="91425" rIns="91425" tIns="91425">
            <a:noAutofit/>
          </a:bodyPr>
          <a:lstStyle/>
          <a:p>
            <a:pPr lvl="0" rtl="0">
              <a:spcBef>
                <a:spcPts val="0"/>
              </a:spcBef>
              <a:buNone/>
            </a:pPr>
            <a:r>
              <a:rPr lang="en" sz="1800" u="sng">
                <a:solidFill>
                  <a:srgbClr val="1155CC"/>
                </a:solidFill>
                <a:hlinkClick r:id="rId4"/>
              </a:rPr>
              <a:t>See the changes here!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Background Processing</a:t>
            </a:r>
          </a:p>
        </p:txBody>
      </p:sp>
      <p:sp>
        <p:nvSpPr>
          <p:cNvPr id="168" name="Shape 168"/>
          <p:cNvSpPr txBox="1"/>
          <p:nvPr>
            <p:ph idx="1" type="body"/>
          </p:nvPr>
        </p:nvSpPr>
        <p:spPr>
          <a:xfrm>
            <a:off x="838250" y="1621425"/>
            <a:ext cx="6835800" cy="3053700"/>
          </a:xfrm>
          <a:prstGeom prst="rect">
            <a:avLst/>
          </a:prstGeom>
        </p:spPr>
        <p:txBody>
          <a:bodyPr anchorCtr="0" anchor="t" bIns="91425" lIns="91425" rIns="91425" tIns="91425">
            <a:noAutofit/>
          </a:bodyPr>
          <a:lstStyle/>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Runs separate from UI Thread</a:t>
            </a:r>
          </a:p>
          <a:p>
            <a:pPr indent="-381000" lvl="0" marL="457200" rtl="0">
              <a:lnSpc>
                <a:spcPct val="115000"/>
              </a:lnSpc>
              <a:spcBef>
                <a:spcPts val="0"/>
              </a:spcBef>
              <a:spcAft>
                <a:spcPts val="0"/>
              </a:spcAft>
              <a:buClr>
                <a:srgbClr val="000000"/>
              </a:buClr>
              <a:buSzPct val="100000"/>
              <a:buFont typeface="Open Sans"/>
            </a:pPr>
            <a:r>
              <a:rPr lang="en" sz="2400">
                <a:solidFill>
                  <a:srgbClr val="000000"/>
                </a:solidFill>
                <a:latin typeface="Open Sans"/>
                <a:ea typeface="Open Sans"/>
                <a:cs typeface="Open Sans"/>
                <a:sym typeface="Open Sans"/>
              </a:rPr>
              <a:t>Loaders, Loopers or AsyncTasks</a:t>
            </a:r>
          </a:p>
          <a:p>
            <a:pPr indent="-381000" lvl="0" marL="457200" rtl="0">
              <a:lnSpc>
                <a:spcPct val="115000"/>
              </a:lnSpc>
              <a:spcBef>
                <a:spcPts val="0"/>
              </a:spcBef>
              <a:spcAft>
                <a:spcPts val="0"/>
              </a:spcAft>
              <a:buClr>
                <a:srgbClr val="000000"/>
              </a:buClr>
              <a:buSzPct val="100000"/>
              <a:buFont typeface="Open Sans"/>
            </a:pPr>
            <a:r>
              <a:rPr lang="en" sz="2400">
                <a:solidFill>
                  <a:schemeClr val="dk1"/>
                </a:solidFill>
              </a:rPr>
              <a:t>Perfect for sending/fetching Data</a:t>
            </a:r>
          </a:p>
          <a:p>
            <a:pPr indent="-381000" lvl="0" marL="914400" rtl="0">
              <a:spcBef>
                <a:spcPts val="0"/>
              </a:spcBef>
              <a:buClr>
                <a:srgbClr val="000000"/>
              </a:buClr>
              <a:buSzPct val="100000"/>
              <a:buFont typeface="Open Sans"/>
            </a:pPr>
            <a:r>
              <a:rPr lang="en" sz="2400">
                <a:solidFill>
                  <a:schemeClr val="dk1"/>
                </a:solidFill>
              </a:rPr>
              <a:t>Network</a:t>
            </a:r>
          </a:p>
          <a:p>
            <a:pPr indent="-381000" lvl="0" marL="914400" rtl="0">
              <a:spcBef>
                <a:spcPts val="480"/>
              </a:spcBef>
              <a:buClr>
                <a:schemeClr val="dk1"/>
              </a:buClr>
              <a:buSzPct val="100000"/>
            </a:pPr>
            <a:r>
              <a:rPr lang="en" sz="2400">
                <a:solidFill>
                  <a:schemeClr val="dk1"/>
                </a:solidFill>
              </a:rPr>
              <a:t>Bluetooth</a:t>
            </a:r>
          </a:p>
          <a:p>
            <a:pPr indent="-381000" lvl="0" marL="914400" rtl="0">
              <a:spcBef>
                <a:spcPts val="480"/>
              </a:spcBef>
              <a:buClr>
                <a:schemeClr val="dk1"/>
              </a:buClr>
              <a:buSzPct val="100000"/>
            </a:pPr>
            <a:r>
              <a:rPr lang="en" sz="2400">
                <a:solidFill>
                  <a:schemeClr val="dk1"/>
                </a:solidFill>
              </a:rPr>
              <a:t>Local Database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1" type="body"/>
          </p:nvPr>
        </p:nvSpPr>
        <p:spPr>
          <a:xfrm>
            <a:off x="1214800" y="1200150"/>
            <a:ext cx="4704000" cy="3725700"/>
          </a:xfrm>
          <a:prstGeom prst="rect">
            <a:avLst/>
          </a:prstGeom>
          <a:ln cap="flat" cmpd="sng" w="38100">
            <a:solidFill>
              <a:srgbClr val="666666"/>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3600">
                <a:solidFill>
                  <a:srgbClr val="000000"/>
                </a:solidFill>
                <a:latin typeface="Open Sans"/>
                <a:ea typeface="Open Sans"/>
                <a:cs typeface="Open Sans"/>
                <a:sym typeface="Open Sans"/>
              </a:rPr>
              <a:t>OkHttpClient</a:t>
            </a:r>
          </a:p>
          <a:p>
            <a:pPr lvl="0" marR="0" rtl="0" algn="l">
              <a:lnSpc>
                <a:spcPct val="100000"/>
              </a:lnSpc>
              <a:spcBef>
                <a:spcPts val="600"/>
              </a:spcBef>
              <a:spcAft>
                <a:spcPts val="0"/>
              </a:spcAft>
              <a:buNone/>
            </a:pPr>
            <a:r>
              <a:t/>
            </a:r>
            <a:endParaRPr>
              <a:solidFill>
                <a:srgbClr val="000000"/>
              </a:solidFill>
              <a:latin typeface="Open Sans"/>
              <a:ea typeface="Open Sans"/>
              <a:cs typeface="Open Sans"/>
              <a:sym typeface="Open Sans"/>
            </a:endParaRPr>
          </a:p>
          <a:p>
            <a:pPr lvl="0" marR="0" rtl="0" algn="ctr">
              <a:lnSpc>
                <a:spcPct val="100000"/>
              </a:lnSpc>
              <a:spcBef>
                <a:spcPts val="600"/>
              </a:spcBef>
              <a:spcAft>
                <a:spcPts val="0"/>
              </a:spcAft>
              <a:buNone/>
            </a:pPr>
            <a:r>
              <a:rPr lang="en">
                <a:solidFill>
                  <a:srgbClr val="000000"/>
                </a:solidFill>
                <a:latin typeface="Open Sans"/>
                <a:ea typeface="Open Sans"/>
                <a:cs typeface="Open Sans"/>
                <a:sym typeface="Open Sans"/>
              </a:rPr>
              <a:t>onFailure</a:t>
            </a:r>
          </a:p>
          <a:p>
            <a:pPr lvl="0" marR="0" rtl="0" algn="ctr">
              <a:lnSpc>
                <a:spcPct val="100000"/>
              </a:lnSpc>
              <a:spcBef>
                <a:spcPts val="600"/>
              </a:spcBef>
              <a:spcAft>
                <a:spcPts val="0"/>
              </a:spcAft>
              <a:buNone/>
            </a:pPr>
            <a:r>
              <a:rPr lang="en" sz="1800">
                <a:solidFill>
                  <a:srgbClr val="000000"/>
                </a:solidFill>
                <a:latin typeface="Open Sans"/>
                <a:ea typeface="Open Sans"/>
                <a:cs typeface="Open Sans"/>
                <a:sym typeface="Open Sans"/>
              </a:rPr>
              <a:t>(long running process)</a:t>
            </a:r>
            <a:br>
              <a:rPr lang="en" sz="1800">
                <a:solidFill>
                  <a:srgbClr val="000000"/>
                </a:solidFill>
                <a:latin typeface="Open Sans"/>
                <a:ea typeface="Open Sans"/>
                <a:cs typeface="Open Sans"/>
                <a:sym typeface="Open Sans"/>
              </a:rPr>
            </a:br>
          </a:p>
          <a:p>
            <a:pPr lvl="0" marR="0" rtl="0" algn="ctr">
              <a:lnSpc>
                <a:spcPct val="100000"/>
              </a:lnSpc>
              <a:spcBef>
                <a:spcPts val="600"/>
              </a:spcBef>
              <a:spcAft>
                <a:spcPts val="0"/>
              </a:spcAft>
              <a:buNone/>
            </a:pPr>
            <a:r>
              <a:rPr lang="en">
                <a:solidFill>
                  <a:srgbClr val="000000"/>
                </a:solidFill>
                <a:latin typeface="Open Sans"/>
                <a:ea typeface="Open Sans"/>
                <a:cs typeface="Open Sans"/>
                <a:sym typeface="Open Sans"/>
              </a:rPr>
              <a:t>onSuccess</a:t>
            </a:r>
          </a:p>
          <a:p>
            <a:pPr lvl="0" marR="0" rtl="0" algn="ctr">
              <a:lnSpc>
                <a:spcPct val="100000"/>
              </a:lnSpc>
              <a:spcBef>
                <a:spcPts val="600"/>
              </a:spcBef>
              <a:spcAft>
                <a:spcPts val="0"/>
              </a:spcAft>
              <a:buNone/>
            </a:pPr>
            <a:r>
              <a:rPr lang="en" sz="1800">
                <a:solidFill>
                  <a:srgbClr val="000000"/>
                </a:solidFill>
                <a:latin typeface="Open Sans"/>
                <a:ea typeface="Open Sans"/>
                <a:cs typeface="Open Sans"/>
                <a:sym typeface="Open Sans"/>
              </a:rPr>
              <a:t>(update UI component on the UI Thread)</a:t>
            </a:r>
          </a:p>
        </p:txBody>
      </p:sp>
      <p:sp>
        <p:nvSpPr>
          <p:cNvPr id="174" name="Shape 174"/>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Networking with OkHttp</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25923" l="0" r="0" t="29785"/>
          <a:stretch/>
        </p:blipFill>
        <p:spPr>
          <a:xfrm>
            <a:off x="2190250" y="3021975"/>
            <a:ext cx="4607449" cy="1530499"/>
          </a:xfrm>
          <a:prstGeom prst="rect">
            <a:avLst/>
          </a:prstGeom>
          <a:noFill/>
          <a:ln>
            <a:noFill/>
          </a:ln>
        </p:spPr>
      </p:pic>
      <p:sp>
        <p:nvSpPr>
          <p:cNvPr id="180" name="Shape 180"/>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10 min</a:t>
            </a:r>
          </a:p>
        </p:txBody>
      </p:sp>
      <p:sp>
        <p:nvSpPr>
          <p:cNvPr id="181" name="Shape 181"/>
          <p:cNvSpPr txBox="1"/>
          <p:nvPr>
            <p:ph type="title"/>
          </p:nvPr>
        </p:nvSpPr>
        <p:spPr>
          <a:xfrm>
            <a:off x="838350" y="741100"/>
            <a:ext cx="5324100" cy="485700"/>
          </a:xfrm>
          <a:prstGeom prst="rect">
            <a:avLst/>
          </a:prstGeom>
        </p:spPr>
        <p:txBody>
          <a:bodyPr anchorCtr="0" anchor="b" bIns="91425" lIns="91425" rIns="91425" tIns="91425">
            <a:noAutofit/>
          </a:bodyPr>
          <a:lstStyle/>
          <a:p>
            <a:pPr lvl="0" rtl="0">
              <a:spcBef>
                <a:spcPts val="0"/>
              </a:spcBef>
              <a:buNone/>
            </a:pPr>
            <a:r>
              <a:rPr b="0" lang="en" sz="3000">
                <a:solidFill>
                  <a:srgbClr val="000000"/>
                </a:solidFill>
                <a:latin typeface="Open Sans"/>
                <a:ea typeface="Open Sans"/>
                <a:cs typeface="Open Sans"/>
                <a:sym typeface="Open Sans"/>
              </a:rPr>
              <a:t>Networking</a:t>
            </a:r>
          </a:p>
        </p:txBody>
      </p:sp>
      <p:sp>
        <p:nvSpPr>
          <p:cNvPr id="182" name="Shape 182"/>
          <p:cNvSpPr txBox="1"/>
          <p:nvPr/>
        </p:nvSpPr>
        <p:spPr>
          <a:xfrm>
            <a:off x="853170" y="1557300"/>
            <a:ext cx="3443700" cy="532500"/>
          </a:xfrm>
          <a:prstGeom prst="rect">
            <a:avLst/>
          </a:prstGeom>
          <a:noFill/>
          <a:ln>
            <a:noFill/>
          </a:ln>
        </p:spPr>
        <p:txBody>
          <a:bodyPr anchorCtr="0" anchor="t" bIns="91425" lIns="91425" rIns="91425" tIns="91425">
            <a:noAutofit/>
          </a:bodyPr>
          <a:lstStyle/>
          <a:p>
            <a:pPr lvl="0" rtl="0">
              <a:spcBef>
                <a:spcPts val="0"/>
              </a:spcBef>
              <a:buNone/>
            </a:pPr>
            <a:r>
              <a:rPr lang="en" sz="1800" u="sng">
                <a:solidFill>
                  <a:srgbClr val="1155CC"/>
                </a:solidFill>
                <a:hlinkClick r:id="rId4"/>
              </a:rPr>
              <a:t>See the changes here!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