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Open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7" name="Rose Wang"/>
  <p:cmAuthor clrIdx="1" id="1" initials="" lastIdx="2" name="Aboli Kumthekar"/>
  <p:cmAuthor clrIdx="2" id="2" initials="" lastIdx="1" name="Fuad Balashov"/>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OpenSans-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OpenSans-italic.fntdata"/><Relationship Id="rId10" Type="http://schemas.openxmlformats.org/officeDocument/2006/relationships/slide" Target="slides/slide5.xml"/><Relationship Id="rId54"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dt="2016-10-28T22:42:25.249">
    <p:pos x="6000" y="0"/>
    <p:text>Tell them to sit next to people who know JS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2" dt="2016-10-28T22:35:36.662">
    <p:pos x="6000" y="0"/>
    <p:text>Cover difference between jsx and js</p:text>
  </p:cm>
  <p:cm authorId="0" idx="3" dt="2016-10-28T22:35:36.662">
    <p:pos x="6000" y="100"/>
    <p:text>Explain what a dependency is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4" dt="2016-11-04T21:39:25.091">
    <p:pos x="6000" y="0"/>
    <p:text>Update app.jsx description, add screenshot/gif of the npm commands</p:text>
  </p:cm>
  <p:cm authorId="1" idx="1" dt="2016-11-04T21:39:25.091">
    <p:pos x="6000" y="100"/>
    <p:text>Turn off the hover thing in sublime - I can help</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2" idx="1" dt="2016-10-19T21:28:22.285">
    <p:pos x="6000" y="0"/>
    <p:text>We should just make this part of the starter project.</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5" dt="2016-11-04T23:05:47.683">
    <p:pos x="6000" y="0"/>
    <p:text>Go over what const and let are</p:text>
  </p:cm>
  <p:cm authorId="1" idx="2" dt="2016-11-04T23:05:47.683">
    <p:pos x="6000" y="100"/>
    <p:text>Also what lint is</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6" dt="2016-10-28T22:44:11.172">
    <p:pos x="6000" y="0"/>
    <p:text>What is less? (css w/ variables)</p:text>
  </p:cm>
  <p:cm authorId="0" idx="7" dt="2016-10-28T22:44:11.172">
    <p:pos x="6000" y="100"/>
    <p:text>Talk about browser debugger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Now, this sounds pretty expensive, to mitigate this React takes the View that you build and diffs it against what is currently on the screen and only updates the parts of the UI that changed.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Show these files as we go along</a:t>
            </a:r>
          </a:p>
          <a:p>
            <a:pPr lvl="0">
              <a:spcBef>
                <a:spcPts val="0"/>
              </a:spcBef>
              <a:buNone/>
            </a:pPr>
            <a:r>
              <a:rPr lang="en"/>
              <a:t>TODO: add links to files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React’s component lifecycle allows us to have more control over the stages that a component goes through in a predictable manner. Don’t worry about all of these methods - we will get to the relevant ones through our exercise, and this diagram is useful for seeing all the methods that are available for use.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5" name="Shape 4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React’s component lifecycle allows us to have more control over the stages that a component goes through in a predictable manner. Don’t worry about all of these methods - we will get to the relevant ones through our exercise, and this diagram is useful for seeing all the methods that are available for use.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8" name="Shape 4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5" name="Shape 495"/>
        <p:cNvGrpSpPr/>
        <p:nvPr/>
      </p:nvGrpSpPr>
      <p:grpSpPr>
        <a:xfrm>
          <a:off x="0" y="0"/>
          <a:ext cx="0" cy="0"/>
          <a:chOff x="0" y="0"/>
          <a:chExt cx="0" cy="0"/>
        </a:xfrm>
      </p:grpSpPr>
      <p:sp>
        <p:nvSpPr>
          <p:cNvPr id="496" name="Shape 4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7" name="Shape 4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React’s component lifecycle allows us to have more control over the stages that a component goes through in a predictable manner. Don’t worry about all of these methods - we will get to the relevant ones through our exercise, and this diagram is useful for seeing all the methods that are available for use.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9" name="Shape 529"/>
        <p:cNvGrpSpPr/>
        <p:nvPr/>
      </p:nvGrpSpPr>
      <p:grpSpPr>
        <a:xfrm>
          <a:off x="0" y="0"/>
          <a:ext cx="0" cy="0"/>
          <a:chOff x="0" y="0"/>
          <a:chExt cx="0" cy="0"/>
        </a:xfrm>
      </p:grpSpPr>
      <p:sp>
        <p:nvSpPr>
          <p:cNvPr id="530" name="Shape 5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1" name="Shape 5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7" name="Shape 537"/>
        <p:cNvGrpSpPr/>
        <p:nvPr/>
      </p:nvGrpSpPr>
      <p:grpSpPr>
        <a:xfrm>
          <a:off x="0" y="0"/>
          <a:ext cx="0" cy="0"/>
          <a:chOff x="0" y="0"/>
          <a:chExt cx="0" cy="0"/>
        </a:xfrm>
      </p:grpSpPr>
      <p:sp>
        <p:nvSpPr>
          <p:cNvPr id="538" name="Shape 5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9" name="Shape 5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React’s component lifecycle allows us to have more control over the stages that a component goes through in a predictable manner. Don’t worry about all of these methods - we will get to the relevant ones through our exercise, and this diagram is useful for seeing all the methods that are available for use.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0" name="Shape 570"/>
        <p:cNvGrpSpPr/>
        <p:nvPr/>
      </p:nvGrpSpPr>
      <p:grpSpPr>
        <a:xfrm>
          <a:off x="0" y="0"/>
          <a:ext cx="0" cy="0"/>
          <a:chOff x="0" y="0"/>
          <a:chExt cx="0" cy="0"/>
        </a:xfrm>
      </p:grpSpPr>
      <p:sp>
        <p:nvSpPr>
          <p:cNvPr id="571" name="Shape 5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2" name="Shape 5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8" name="Shape 578"/>
        <p:cNvGrpSpPr/>
        <p:nvPr/>
      </p:nvGrpSpPr>
      <p:grpSpPr>
        <a:xfrm>
          <a:off x="0" y="0"/>
          <a:ext cx="0" cy="0"/>
          <a:chOff x="0" y="0"/>
          <a:chExt cx="0" cy="0"/>
        </a:xfrm>
      </p:grpSpPr>
      <p:sp>
        <p:nvSpPr>
          <p:cNvPr id="579" name="Shape 5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0" name="Shape 5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4" name="Shape 584"/>
        <p:cNvGrpSpPr/>
        <p:nvPr/>
      </p:nvGrpSpPr>
      <p:grpSpPr>
        <a:xfrm>
          <a:off x="0" y="0"/>
          <a:ext cx="0" cy="0"/>
          <a:chOff x="0" y="0"/>
          <a:chExt cx="0" cy="0"/>
        </a:xfrm>
      </p:grpSpPr>
      <p:sp>
        <p:nvSpPr>
          <p:cNvPr id="585" name="Shape 5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6" name="Shape 5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2" name="Shape 592"/>
        <p:cNvGrpSpPr/>
        <p:nvPr/>
      </p:nvGrpSpPr>
      <p:grpSpPr>
        <a:xfrm>
          <a:off x="0" y="0"/>
          <a:ext cx="0" cy="0"/>
          <a:chOff x="0" y="0"/>
          <a:chExt cx="0" cy="0"/>
        </a:xfrm>
      </p:grpSpPr>
      <p:sp>
        <p:nvSpPr>
          <p:cNvPr id="593" name="Shape 5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4" name="Shape 5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8" name="Shape 598"/>
        <p:cNvGrpSpPr/>
        <p:nvPr/>
      </p:nvGrpSpPr>
      <p:grpSpPr>
        <a:xfrm>
          <a:off x="0" y="0"/>
          <a:ext cx="0" cy="0"/>
          <a:chOff x="0" y="0"/>
          <a:chExt cx="0" cy="0"/>
        </a:xfrm>
      </p:grpSpPr>
      <p:sp>
        <p:nvSpPr>
          <p:cNvPr id="599" name="Shape 5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0" name="Shape 6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1000"/>
              </a:spcBef>
              <a:spcAft>
                <a:spcPts val="1600"/>
              </a:spcAft>
              <a:buNone/>
            </a:pPr>
            <a:r>
              <a:rPr lang="en" sz="1000">
                <a:latin typeface="Open Sans"/>
                <a:ea typeface="Open Sans"/>
                <a:cs typeface="Open Sans"/>
                <a:sym typeface="Open Sans"/>
              </a:rPr>
              <a:t>Link to handout: https://docs.google.com/document/d/1PFxSwu9vYmv1dOBGvVwo4xHQJ82-fv8E83LvsqO2VqQ/edit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4" name="Shape 604"/>
        <p:cNvGrpSpPr/>
        <p:nvPr/>
      </p:nvGrpSpPr>
      <p:grpSpPr>
        <a:xfrm>
          <a:off x="0" y="0"/>
          <a:ext cx="0" cy="0"/>
          <a:chOff x="0" y="0"/>
          <a:chExt cx="0" cy="0"/>
        </a:xfrm>
      </p:grpSpPr>
      <p:sp>
        <p:nvSpPr>
          <p:cNvPr id="605" name="Shape 6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6" name="Shape 6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rgbClr val="000000"/>
              </a:buClr>
              <a:buSzPct val="100000"/>
              <a:buFont typeface="Arial"/>
              <a:buNone/>
            </a:pPr>
            <a:r>
              <a:rPr lang="en"/>
              <a:t>While having each message as a component may not have a lot of value right now, it will be helpful to see how we make React components and we’ll add some more complex logic later on.</a:t>
            </a:r>
          </a:p>
          <a:p>
            <a:pPr lvl="0">
              <a:spcBef>
                <a:spcPts val="0"/>
              </a:spcBef>
              <a:buClr>
                <a:srgbClr val="000000"/>
              </a:buClr>
              <a:buSzPct val="100000"/>
              <a:buFont typeface="Arial"/>
              <a:buNone/>
            </a:pPr>
            <a:r>
              <a:t/>
            </a:r>
            <a:endParaRPr/>
          </a:p>
          <a:p>
            <a:pPr lvl="0" rtl="0">
              <a:spcBef>
                <a:spcPts val="0"/>
              </a:spcBef>
              <a:buClr>
                <a:srgbClr val="000000"/>
              </a:buClr>
              <a:buSzPct val="100000"/>
              <a:buFont typeface="Arial"/>
              <a:buNone/>
            </a:pPr>
            <a:r>
              <a:rPr lang="en"/>
              <a:t>Go over why components are useful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0" name="Shape 610"/>
        <p:cNvGrpSpPr/>
        <p:nvPr/>
      </p:nvGrpSpPr>
      <p:grpSpPr>
        <a:xfrm>
          <a:off x="0" y="0"/>
          <a:ext cx="0" cy="0"/>
          <a:chOff x="0" y="0"/>
          <a:chExt cx="0" cy="0"/>
        </a:xfrm>
      </p:grpSpPr>
      <p:sp>
        <p:nvSpPr>
          <p:cNvPr id="611" name="Shape 6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2" name="Shape 6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rgbClr val="000000"/>
              </a:buClr>
              <a:buSzPct val="100000"/>
              <a:buFont typeface="Arial"/>
              <a:buNone/>
            </a:pPr>
            <a:r>
              <a:rPr lang="en"/>
              <a:t>While having each message as a component may not have a lot of value right now, it will be helpful to see how we make React components and we’ll add some more complex logic later 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2" name="Shape 622"/>
        <p:cNvGrpSpPr/>
        <p:nvPr/>
      </p:nvGrpSpPr>
      <p:grpSpPr>
        <a:xfrm>
          <a:off x="0" y="0"/>
          <a:ext cx="0" cy="0"/>
          <a:chOff x="0" y="0"/>
          <a:chExt cx="0" cy="0"/>
        </a:xfrm>
      </p:grpSpPr>
      <p:sp>
        <p:nvSpPr>
          <p:cNvPr id="623" name="Shape 6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4" name="Shape 6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rgbClr val="000000"/>
              </a:buClr>
              <a:buSzPct val="100000"/>
              <a:buFont typeface="Arial"/>
              <a:buNone/>
            </a:pPr>
            <a:r>
              <a:rPr lang="en"/>
              <a:t>While having each message as a component may not have a lot of value right now, it will be helpful to see how we make React components and we’ll add some more complex logic later 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8" name="Shape 628"/>
        <p:cNvGrpSpPr/>
        <p:nvPr/>
      </p:nvGrpSpPr>
      <p:grpSpPr>
        <a:xfrm>
          <a:off x="0" y="0"/>
          <a:ext cx="0" cy="0"/>
          <a:chOff x="0" y="0"/>
          <a:chExt cx="0" cy="0"/>
        </a:xfrm>
      </p:grpSpPr>
      <p:sp>
        <p:nvSpPr>
          <p:cNvPr id="629" name="Shape 6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0" name="Shape 6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4" name="Shape 634"/>
        <p:cNvGrpSpPr/>
        <p:nvPr/>
      </p:nvGrpSpPr>
      <p:grpSpPr>
        <a:xfrm>
          <a:off x="0" y="0"/>
          <a:ext cx="0" cy="0"/>
          <a:chOff x="0" y="0"/>
          <a:chExt cx="0" cy="0"/>
        </a:xfrm>
      </p:grpSpPr>
      <p:sp>
        <p:nvSpPr>
          <p:cNvPr id="635" name="Shape 6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6" name="Shape 6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0" name="Shape 640"/>
        <p:cNvGrpSpPr/>
        <p:nvPr/>
      </p:nvGrpSpPr>
      <p:grpSpPr>
        <a:xfrm>
          <a:off x="0" y="0"/>
          <a:ext cx="0" cy="0"/>
          <a:chOff x="0" y="0"/>
          <a:chExt cx="0" cy="0"/>
        </a:xfrm>
      </p:grpSpPr>
      <p:sp>
        <p:nvSpPr>
          <p:cNvPr id="641" name="Shape 6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2" name="Shape 6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9" name="Shape 649"/>
        <p:cNvGrpSpPr/>
        <p:nvPr/>
      </p:nvGrpSpPr>
      <p:grpSpPr>
        <a:xfrm>
          <a:off x="0" y="0"/>
          <a:ext cx="0" cy="0"/>
          <a:chOff x="0" y="0"/>
          <a:chExt cx="0" cy="0"/>
        </a:xfrm>
      </p:grpSpPr>
      <p:sp>
        <p:nvSpPr>
          <p:cNvPr id="650" name="Shape 6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1" name="Shape 6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7" name="Shape 657"/>
        <p:cNvGrpSpPr/>
        <p:nvPr/>
      </p:nvGrpSpPr>
      <p:grpSpPr>
        <a:xfrm>
          <a:off x="0" y="0"/>
          <a:ext cx="0" cy="0"/>
          <a:chOff x="0" y="0"/>
          <a:chExt cx="0" cy="0"/>
        </a:xfrm>
      </p:grpSpPr>
      <p:sp>
        <p:nvSpPr>
          <p:cNvPr id="658" name="Shape 6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9" name="Shape 6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6" name="Shape 666"/>
        <p:cNvGrpSpPr/>
        <p:nvPr/>
      </p:nvGrpSpPr>
      <p:grpSpPr>
        <a:xfrm>
          <a:off x="0" y="0"/>
          <a:ext cx="0" cy="0"/>
          <a:chOff x="0" y="0"/>
          <a:chExt cx="0" cy="0"/>
        </a:xfrm>
      </p:grpSpPr>
      <p:sp>
        <p:nvSpPr>
          <p:cNvPr id="667" name="Shape 6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8" name="Shape 6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2" name="Shape 672"/>
        <p:cNvGrpSpPr/>
        <p:nvPr/>
      </p:nvGrpSpPr>
      <p:grpSpPr>
        <a:xfrm>
          <a:off x="0" y="0"/>
          <a:ext cx="0" cy="0"/>
          <a:chOff x="0" y="0"/>
          <a:chExt cx="0" cy="0"/>
        </a:xfrm>
      </p:grpSpPr>
      <p:sp>
        <p:nvSpPr>
          <p:cNvPr id="673" name="Shape 6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4" name="Shape 6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9" name="Shape 679"/>
        <p:cNvGrpSpPr/>
        <p:nvPr/>
      </p:nvGrpSpPr>
      <p:grpSpPr>
        <a:xfrm>
          <a:off x="0" y="0"/>
          <a:ext cx="0" cy="0"/>
          <a:chOff x="0" y="0"/>
          <a:chExt cx="0" cy="0"/>
        </a:xfrm>
      </p:grpSpPr>
      <p:sp>
        <p:nvSpPr>
          <p:cNvPr id="680" name="Shape 6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1" name="Shape 6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Let’s say you have a complex view, with lots of different entry points (like facebook’s UI, or Appian’s).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5" name="Shape 685"/>
        <p:cNvGrpSpPr/>
        <p:nvPr/>
      </p:nvGrpSpPr>
      <p:grpSpPr>
        <a:xfrm>
          <a:off x="0" y="0"/>
          <a:ext cx="0" cy="0"/>
          <a:chOff x="0" y="0"/>
          <a:chExt cx="0" cy="0"/>
        </a:xfrm>
      </p:grpSpPr>
      <p:sp>
        <p:nvSpPr>
          <p:cNvPr id="686" name="Shape 6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7" name="Shape 6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1" name="Shape 691"/>
        <p:cNvGrpSpPr/>
        <p:nvPr/>
      </p:nvGrpSpPr>
      <p:grpSpPr>
        <a:xfrm>
          <a:off x="0" y="0"/>
          <a:ext cx="0" cy="0"/>
          <a:chOff x="0" y="0"/>
          <a:chExt cx="0" cy="0"/>
        </a:xfrm>
      </p:grpSpPr>
      <p:sp>
        <p:nvSpPr>
          <p:cNvPr id="692" name="Shape 6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3" name="Shape 6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8" name="Shape 698"/>
        <p:cNvGrpSpPr/>
        <p:nvPr/>
      </p:nvGrpSpPr>
      <p:grpSpPr>
        <a:xfrm>
          <a:off x="0" y="0"/>
          <a:ext cx="0" cy="0"/>
          <a:chOff x="0" y="0"/>
          <a:chExt cx="0" cy="0"/>
        </a:xfrm>
      </p:grpSpPr>
      <p:sp>
        <p:nvSpPr>
          <p:cNvPr id="699" name="Shape 6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0" name="Shape 7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5" name="Shape 705"/>
        <p:cNvGrpSpPr/>
        <p:nvPr/>
      </p:nvGrpSpPr>
      <p:grpSpPr>
        <a:xfrm>
          <a:off x="0" y="0"/>
          <a:ext cx="0" cy="0"/>
          <a:chOff x="0" y="0"/>
          <a:chExt cx="0" cy="0"/>
        </a:xfrm>
      </p:grpSpPr>
      <p:sp>
        <p:nvSpPr>
          <p:cNvPr id="706" name="Shape 7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7" name="Shape 7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1" name="Shape 711"/>
        <p:cNvGrpSpPr/>
        <p:nvPr/>
      </p:nvGrpSpPr>
      <p:grpSpPr>
        <a:xfrm>
          <a:off x="0" y="0"/>
          <a:ext cx="0" cy="0"/>
          <a:chOff x="0" y="0"/>
          <a:chExt cx="0" cy="0"/>
        </a:xfrm>
      </p:grpSpPr>
      <p:sp>
        <p:nvSpPr>
          <p:cNvPr id="712" name="Shape 7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3" name="Shape 7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7" name="Shape 717"/>
        <p:cNvGrpSpPr/>
        <p:nvPr/>
      </p:nvGrpSpPr>
      <p:grpSpPr>
        <a:xfrm>
          <a:off x="0" y="0"/>
          <a:ext cx="0" cy="0"/>
          <a:chOff x="0" y="0"/>
          <a:chExt cx="0" cy="0"/>
        </a:xfrm>
      </p:grpSpPr>
      <p:sp>
        <p:nvSpPr>
          <p:cNvPr id="718" name="Shape 7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9" name="Shape 7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5" name="Shape 725"/>
        <p:cNvGrpSpPr/>
        <p:nvPr/>
      </p:nvGrpSpPr>
      <p:grpSpPr>
        <a:xfrm>
          <a:off x="0" y="0"/>
          <a:ext cx="0" cy="0"/>
          <a:chOff x="0" y="0"/>
          <a:chExt cx="0" cy="0"/>
        </a:xfrm>
      </p:grpSpPr>
      <p:sp>
        <p:nvSpPr>
          <p:cNvPr id="726" name="Shape 7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7" name="Shape 7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1000"/>
              </a:spcBef>
              <a:spcAft>
                <a:spcPts val="1600"/>
              </a:spcAft>
              <a:buNone/>
            </a:pPr>
            <a:r>
              <a:rPr lang="en" sz="1000">
                <a:solidFill>
                  <a:schemeClr val="dk1"/>
                </a:solidFill>
                <a:latin typeface="Open Sans"/>
                <a:ea typeface="Open Sans"/>
                <a:cs typeface="Open Sans"/>
                <a:sym typeface="Open Sans"/>
              </a:rPr>
              <a:t>Link to handout: https://docs.google.com/document/d/1PFxSwu9vYmv1dOBGvVwo4xHQJ82-fv8E83LvsqO2VqQ/edit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1" name="Shape 731"/>
        <p:cNvGrpSpPr/>
        <p:nvPr/>
      </p:nvGrpSpPr>
      <p:grpSpPr>
        <a:xfrm>
          <a:off x="0" y="0"/>
          <a:ext cx="0" cy="0"/>
          <a:chOff x="0" y="0"/>
          <a:chExt cx="0" cy="0"/>
        </a:xfrm>
      </p:grpSpPr>
      <p:sp>
        <p:nvSpPr>
          <p:cNvPr id="732" name="Shape 7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3" name="Shape 7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Let’s say you have a complex view, with lots of different entry points (like facebook’s UI, or Appian’s).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Keeping the state of your UI consistent quickly becomes a challenge! Making a post should put the new post on the screen, sending notifications to others and updating the list of people you have messages with.</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rgbClr val="000000"/>
              </a:buClr>
              <a:buSzPct val="100000"/>
              <a:buFont typeface="Arial"/>
              <a:buNone/>
            </a:pPr>
            <a:r>
              <a:rPr lang="en"/>
              <a:t>React simplifies this by centralizing where your ‘logic’ for the view lives.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 Rather than views modifying other views, they instead change the central logic which triggers a rebuild of the whole UI with the new data.</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 Rather than views modifying other views, they instead change the central logic which triggers a rebuild of the whole UI with the new data.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ap.pn/2exnBXp" TargetMode="External"/><Relationship Id="rId4" Type="http://schemas.openxmlformats.org/officeDocument/2006/relationships/hyperlink" Target="https://nodejs.org/en/download/" TargetMode="External"/><Relationship Id="rId9" Type="http://schemas.openxmlformats.org/officeDocument/2006/relationships/hyperlink" Target="https://packagecontrol.io/installation" TargetMode="External"/><Relationship Id="rId5" Type="http://schemas.openxmlformats.org/officeDocument/2006/relationships/hyperlink" Target="https://www.sublimetext.com/" TargetMode="External"/><Relationship Id="rId6" Type="http://schemas.openxmlformats.org/officeDocument/2006/relationships/hyperlink" Target="https://www.sublimetext.com/" TargetMode="External"/><Relationship Id="rId7" Type="http://schemas.openxmlformats.org/officeDocument/2006/relationships/hyperlink" Target="https://drive.google.com/open?id=0B0i9-EkbmYJPd3J4dDZOYTcyTm8" TargetMode="External"/><Relationship Id="rId8" Type="http://schemas.openxmlformats.org/officeDocument/2006/relationships/hyperlink" Target="http://bit.ly/2fC4Bsw"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0.png"/><Relationship Id="rId4" Type="http://schemas.openxmlformats.org/officeDocument/2006/relationships/image" Target="../media/image0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nodejs.org/en/download/" TargetMode="External"/><Relationship Id="rId4" Type="http://schemas.openxmlformats.org/officeDocument/2006/relationships/hyperlink" Target="https://www.sublimetext.com/" TargetMode="External"/><Relationship Id="rId5" Type="http://schemas.openxmlformats.org/officeDocument/2006/relationships/hyperlink" Target="https://www.sublimetext.com/" TargetMode="External"/><Relationship Id="rId6" Type="http://schemas.openxmlformats.org/officeDocument/2006/relationships/hyperlink" Target="https://drive.google.com/open?id=0B0i9-EkbmYJPd3J4dDZOYTcyTm8" TargetMode="External"/><Relationship Id="rId7" Type="http://schemas.openxmlformats.org/officeDocument/2006/relationships/hyperlink" Target="http://bit.ly/2fC4Bsw" TargetMode="External"/><Relationship Id="rId8" Type="http://schemas.openxmlformats.org/officeDocument/2006/relationships/hyperlink" Target="https://packagecontrol.io/installa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2.xml"/><Relationship Id="rId4" Type="http://schemas.openxmlformats.org/officeDocument/2006/relationships/image" Target="../media/image07.png"/><Relationship Id="rId5" Type="http://schemas.openxmlformats.org/officeDocument/2006/relationships/image" Target="../media/image20.png"/><Relationship Id="rId6"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8.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omments" Target="../comments/commen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9.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facebook.github.io/react/docs/component-specs.html#lifecycle-method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facebook.github.io/react/docs/component-specs.html#lifecycle-method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0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facebook.github.io/react/docs/component-specs.html#lifecycle-method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facebook.github.io/react/docs/component-specs.html#lifecycle-method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comments" Target="../comments/comment4.xml"/><Relationship Id="rId4" Type="http://schemas.openxmlformats.org/officeDocument/2006/relationships/hyperlink" Target="https://github.com/roseswang/ReactWorkshop/commit/9d2505699f744853afde2650fa31cb41b3c992a5"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0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comments" Target="../comments/commen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github.com/roseswang/ReactWorkshop/commit/a96c695d3e663209b9f6e86da98d1774be41ac7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04.png"/><Relationship Id="rId4" Type="http://schemas.openxmlformats.org/officeDocument/2006/relationships/image" Target="../media/image0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github.com/roseswang/ReactWorkshop/commit/2550095dcdac83855e6ad45ee543369776cf09a0"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2.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3.png"/><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6.pn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comments" Target="../comments/comment6.xml"/><Relationship Id="rId4" Type="http://schemas.openxmlformats.org/officeDocument/2006/relationships/hyperlink" Target="https://github.com/roseswang/ReactWorkshop/commit/bcff1c31557bcd5b45af68c8b2e1323e82a5ce8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facebook.github.io/react/"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github.com/roseswang/ReactWorkshop/commit/1e993599d1e6d5da6bcbded1c9b2d0a44245b402" TargetMode="External"/><Relationship Id="rId4" Type="http://schemas.openxmlformats.org/officeDocument/2006/relationships/hyperlink" Target="https://notehub.org/0qy3r"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www.destroyallsoftware.com/talks/wat"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7.xml"/><Relationship Id="rId3" Type="http://schemas.openxmlformats.org/officeDocument/2006/relationships/hyperlink" Target="http://ap.pn/2iNIl0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0.png"/><Relationship Id="rId4"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0.png"/><Relationship Id="rId4"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0.png"/><Relationship Id="rId4"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0.png"/><Relationship Id="rId4"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0.png"/><Relationship Id="rId4"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Setup</a:t>
            </a:r>
          </a:p>
        </p:txBody>
      </p:sp>
      <p:sp>
        <p:nvSpPr>
          <p:cNvPr id="55" name="Shape 55"/>
          <p:cNvSpPr txBox="1"/>
          <p:nvPr>
            <p:ph idx="1" type="body"/>
          </p:nvPr>
        </p:nvSpPr>
        <p:spPr>
          <a:xfrm>
            <a:off x="311700" y="1151675"/>
            <a:ext cx="8520600" cy="3799200"/>
          </a:xfrm>
          <a:prstGeom prst="rect">
            <a:avLst/>
          </a:prstGeom>
        </p:spPr>
        <p:txBody>
          <a:bodyPr anchorCtr="0" anchor="t" bIns="91425" lIns="91425" rIns="91425" tIns="91425">
            <a:noAutofit/>
          </a:bodyPr>
          <a:lstStyle/>
          <a:p>
            <a:pPr indent="-228600" lvl="0" marL="457200" rtl="0">
              <a:spcBef>
                <a:spcPts val="0"/>
              </a:spcBef>
              <a:spcAft>
                <a:spcPts val="0"/>
              </a:spcAft>
              <a:buFont typeface="Open Sans"/>
              <a:buAutoNum type="arabicPeriod"/>
            </a:pPr>
            <a:r>
              <a:rPr lang="en">
                <a:latin typeface="Open Sans"/>
                <a:ea typeface="Open Sans"/>
                <a:cs typeface="Open Sans"/>
                <a:sym typeface="Open Sans"/>
              </a:rPr>
              <a:t>Open these slides @ </a:t>
            </a:r>
            <a:r>
              <a:rPr lang="en" u="sng">
                <a:solidFill>
                  <a:schemeClr val="hlink"/>
                </a:solidFill>
                <a:latin typeface="Open Sans"/>
                <a:ea typeface="Open Sans"/>
                <a:cs typeface="Open Sans"/>
                <a:sym typeface="Open Sans"/>
                <a:hlinkClick r:id="rId3"/>
              </a:rPr>
              <a:t>http://ap.pn/2exnBXp</a:t>
            </a:r>
          </a:p>
          <a:p>
            <a:pPr indent="-228600" lvl="0" marL="457200" rtl="0">
              <a:spcBef>
                <a:spcPts val="0"/>
              </a:spcBef>
              <a:spcAft>
                <a:spcPts val="0"/>
              </a:spcAft>
              <a:buFont typeface="Open Sans"/>
              <a:buAutoNum type="arabicPeriod"/>
            </a:pPr>
            <a:r>
              <a:rPr lang="en">
                <a:latin typeface="Open Sans"/>
                <a:ea typeface="Open Sans"/>
                <a:cs typeface="Open Sans"/>
                <a:sym typeface="Open Sans"/>
              </a:rPr>
              <a:t>Download and install Node.js (version 4.5):</a:t>
            </a:r>
            <a:br>
              <a:rPr lang="en">
                <a:latin typeface="Open Sans"/>
                <a:ea typeface="Open Sans"/>
                <a:cs typeface="Open Sans"/>
                <a:sym typeface="Open Sans"/>
              </a:rPr>
            </a:br>
            <a:r>
              <a:rPr lang="en">
                <a:latin typeface="Open Sans"/>
                <a:ea typeface="Open Sans"/>
                <a:cs typeface="Open Sans"/>
                <a:sym typeface="Open Sans"/>
              </a:rPr>
              <a:t>	</a:t>
            </a:r>
            <a:r>
              <a:rPr lang="en" u="sng">
                <a:solidFill>
                  <a:schemeClr val="hlink"/>
                </a:solidFill>
                <a:latin typeface="Open Sans"/>
                <a:ea typeface="Open Sans"/>
                <a:cs typeface="Open Sans"/>
                <a:sym typeface="Open Sans"/>
                <a:hlinkClick r:id="rId4"/>
              </a:rPr>
              <a:t>https://nodejs.org/en/download/</a:t>
            </a:r>
            <a:r>
              <a:rPr lang="en" u="sng">
                <a:solidFill>
                  <a:schemeClr val="hlink"/>
                </a:solidFill>
                <a:latin typeface="Open Sans"/>
                <a:ea typeface="Open Sans"/>
                <a:cs typeface="Open Sans"/>
                <a:sym typeface="Open Sans"/>
              </a:rPr>
              <a:t> </a:t>
            </a:r>
          </a:p>
          <a:p>
            <a:pPr indent="457200" lvl="0" marL="457200" rtl="0">
              <a:spcBef>
                <a:spcPts val="0"/>
              </a:spcBef>
              <a:spcAft>
                <a:spcPts val="0"/>
              </a:spcAft>
              <a:buNone/>
            </a:pPr>
            <a:r>
              <a:rPr lang="en" sz="1400">
                <a:latin typeface="Open Sans"/>
                <a:ea typeface="Open Sans"/>
                <a:cs typeface="Open Sans"/>
                <a:sym typeface="Open Sans"/>
              </a:rPr>
              <a:t>Note: Windows users may use the Node.js command prompt</a:t>
            </a:r>
          </a:p>
          <a:p>
            <a:pPr indent="-228600" lvl="0" marL="457200" rtl="0">
              <a:spcBef>
                <a:spcPts val="0"/>
              </a:spcBef>
              <a:buFont typeface="Open Sans"/>
              <a:buAutoNum type="arabicPeriod"/>
            </a:pPr>
            <a:r>
              <a:rPr lang="en">
                <a:latin typeface="Open Sans"/>
                <a:ea typeface="Open Sans"/>
                <a:cs typeface="Open Sans"/>
                <a:sym typeface="Open Sans"/>
              </a:rPr>
              <a:t>Download and install the latest version of </a:t>
            </a:r>
            <a:r>
              <a:rPr lang="en" u="sng">
                <a:solidFill>
                  <a:schemeClr val="hlink"/>
                </a:solidFill>
                <a:latin typeface="Open Sans"/>
                <a:ea typeface="Open Sans"/>
                <a:cs typeface="Open Sans"/>
                <a:sym typeface="Open Sans"/>
                <a:hlinkClick r:id="rId5"/>
              </a:rPr>
              <a:t>Sublime</a:t>
            </a:r>
            <a:r>
              <a:rPr lang="en">
                <a:latin typeface="Open Sans"/>
                <a:ea typeface="Open Sans"/>
                <a:cs typeface="Open Sans"/>
                <a:sym typeface="Open Sans"/>
              </a:rPr>
              <a:t> (or preferred editor):</a:t>
            </a:r>
            <a:br>
              <a:rPr lang="en">
                <a:latin typeface="Open Sans"/>
                <a:ea typeface="Open Sans"/>
                <a:cs typeface="Open Sans"/>
                <a:sym typeface="Open Sans"/>
              </a:rPr>
            </a:br>
            <a:r>
              <a:rPr lang="en">
                <a:latin typeface="Open Sans"/>
                <a:ea typeface="Open Sans"/>
                <a:cs typeface="Open Sans"/>
                <a:sym typeface="Open Sans"/>
              </a:rPr>
              <a:t>	</a:t>
            </a:r>
            <a:r>
              <a:rPr lang="en" u="sng">
                <a:solidFill>
                  <a:schemeClr val="hlink"/>
                </a:solidFill>
                <a:latin typeface="Open Sans"/>
                <a:ea typeface="Open Sans"/>
                <a:cs typeface="Open Sans"/>
                <a:sym typeface="Open Sans"/>
                <a:hlinkClick r:id="rId6"/>
              </a:rPr>
              <a:t>https://www.sublimetext.com/</a:t>
            </a:r>
            <a:r>
              <a:rPr lang="en">
                <a:latin typeface="Open Sans"/>
                <a:ea typeface="Open Sans"/>
                <a:cs typeface="Open Sans"/>
                <a:sym typeface="Open Sans"/>
              </a:rPr>
              <a:t> </a:t>
            </a:r>
          </a:p>
          <a:p>
            <a:pPr indent="-228600" lvl="0" marL="457200" rtl="0">
              <a:spcBef>
                <a:spcPts val="0"/>
              </a:spcBef>
              <a:buFont typeface="Open Sans"/>
              <a:buAutoNum type="arabicPeriod"/>
            </a:pPr>
            <a:r>
              <a:rPr lang="en">
                <a:latin typeface="Open Sans"/>
                <a:ea typeface="Open Sans"/>
                <a:cs typeface="Open Sans"/>
                <a:sym typeface="Open Sans"/>
              </a:rPr>
              <a:t>Download and unzip the </a:t>
            </a:r>
            <a:r>
              <a:rPr lang="en" u="sng">
                <a:solidFill>
                  <a:schemeClr val="hlink"/>
                </a:solidFill>
                <a:latin typeface="Open Sans"/>
                <a:ea typeface="Open Sans"/>
                <a:cs typeface="Open Sans"/>
                <a:sym typeface="Open Sans"/>
                <a:hlinkClick r:id="rId7"/>
              </a:rPr>
              <a:t>starter project</a:t>
            </a:r>
            <a:r>
              <a:rPr lang="en"/>
              <a:t>: </a:t>
            </a:r>
            <a:r>
              <a:rPr lang="en" u="sng">
                <a:solidFill>
                  <a:schemeClr val="hlink"/>
                </a:solidFill>
                <a:latin typeface="Open Sans"/>
                <a:ea typeface="Open Sans"/>
                <a:cs typeface="Open Sans"/>
                <a:sym typeface="Open Sans"/>
                <a:hlinkClick r:id="rId8"/>
              </a:rPr>
              <a:t>http://bit.ly/2fC4Bsw</a:t>
            </a:r>
          </a:p>
          <a:p>
            <a:pPr indent="-228600" lvl="0" marL="457200" rtl="0">
              <a:spcBef>
                <a:spcPts val="0"/>
              </a:spcBef>
              <a:buFont typeface="Open Sans"/>
              <a:buAutoNum type="arabicPeriod"/>
            </a:pPr>
            <a:r>
              <a:rPr lang="en">
                <a:latin typeface="Open Sans"/>
                <a:ea typeface="Open Sans"/>
                <a:cs typeface="Open Sans"/>
                <a:sym typeface="Open Sans"/>
              </a:rPr>
              <a:t>Open Sublime or IDE of choice</a:t>
            </a:r>
          </a:p>
          <a:p>
            <a:pPr indent="-228600" lvl="1" marL="914400" rtl="0">
              <a:spcBef>
                <a:spcPts val="0"/>
              </a:spcBef>
              <a:buFont typeface="Open Sans"/>
              <a:buAutoNum type="alphaLcPeriod"/>
            </a:pPr>
            <a:r>
              <a:rPr lang="en">
                <a:latin typeface="Open Sans"/>
                <a:ea typeface="Open Sans"/>
                <a:cs typeface="Open Sans"/>
                <a:sym typeface="Open Sans"/>
              </a:rPr>
              <a:t>Install “</a:t>
            </a:r>
            <a:r>
              <a:rPr lang="en" u="sng">
                <a:solidFill>
                  <a:schemeClr val="accent5"/>
                </a:solidFill>
                <a:latin typeface="Open Sans"/>
                <a:ea typeface="Open Sans"/>
                <a:cs typeface="Open Sans"/>
                <a:sym typeface="Open Sans"/>
                <a:hlinkClick r:id="rId9"/>
              </a:rPr>
              <a:t>Package Control</a:t>
            </a:r>
            <a:r>
              <a:rPr lang="en">
                <a:latin typeface="Open Sans"/>
                <a:ea typeface="Open Sans"/>
                <a:cs typeface="Open Sans"/>
                <a:sym typeface="Open Sans"/>
              </a:rPr>
              <a:t>” and “Babel”</a:t>
            </a:r>
          </a:p>
          <a:p>
            <a:pPr indent="-228600" lvl="2" marL="1371600" rtl="0">
              <a:spcBef>
                <a:spcPts val="0"/>
              </a:spcBef>
              <a:buFont typeface="Open Sans"/>
              <a:buAutoNum type="romanLcPeriod"/>
            </a:pPr>
            <a:r>
              <a:rPr lang="en">
                <a:latin typeface="Open Sans"/>
                <a:ea typeface="Open Sans"/>
                <a:cs typeface="Open Sans"/>
                <a:sym typeface="Open Sans"/>
              </a:rPr>
              <a:t>CTRL/CMD + SHIFT + P and search for the package</a:t>
            </a:r>
          </a:p>
          <a:p>
            <a:pPr indent="-228600" lvl="1" marL="914400" rtl="0">
              <a:spcBef>
                <a:spcPts val="0"/>
              </a:spcBef>
              <a:buFont typeface="Open Sans"/>
              <a:buAutoNum type="alphaLcPeriod"/>
            </a:pPr>
            <a:r>
              <a:rPr lang="en">
                <a:latin typeface="Open Sans"/>
                <a:ea typeface="Open Sans"/>
                <a:cs typeface="Open Sans"/>
                <a:sym typeface="Open Sans"/>
              </a:rPr>
              <a:t>Change the syntax highlighting to Javascript (Babel)</a:t>
            </a:r>
          </a:p>
          <a:p>
            <a:pPr indent="-228600" lvl="2" marL="1371600" rtl="0">
              <a:spcBef>
                <a:spcPts val="0"/>
              </a:spcBef>
              <a:buFont typeface="Open Sans"/>
              <a:buAutoNum type="romanLcPeriod"/>
            </a:pPr>
            <a:r>
              <a:rPr lang="en">
                <a:latin typeface="Open Sans"/>
                <a:ea typeface="Open Sans"/>
                <a:cs typeface="Open Sans"/>
                <a:sym typeface="Open Sans"/>
              </a:rPr>
              <a:t>View &gt; Syntax &gt; Babel &gt; Javascript (Babel)</a:t>
            </a:r>
          </a:p>
          <a:p>
            <a:pPr indent="-228600" lvl="1" marL="914400" rtl="0">
              <a:spcBef>
                <a:spcPts val="0"/>
              </a:spcBef>
              <a:buFont typeface="Open Sans"/>
              <a:buAutoNum type="alphaLcPeriod"/>
            </a:pPr>
            <a:r>
              <a:rPr lang="en">
                <a:latin typeface="Open Sans"/>
                <a:ea typeface="Open Sans"/>
                <a:cs typeface="Open Sans"/>
                <a:sym typeface="Open Sans"/>
              </a:rPr>
              <a:t>Go to File &gt; Open... &gt; select the starter project folder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p:nvPr/>
        </p:nvSpPr>
        <p:spPr>
          <a:xfrm>
            <a:off x="7178775" y="3641200"/>
            <a:ext cx="1896900" cy="1422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b" bIns="91425" lIns="91425" rIns="91425" tIns="91425">
            <a:noAutofit/>
          </a:bodyPr>
          <a:lstStyle/>
          <a:p>
            <a:pPr lvl="0" rtl="0" algn="r">
              <a:spcBef>
                <a:spcPts val="0"/>
              </a:spcBef>
              <a:buNone/>
            </a:pPr>
            <a:r>
              <a:rPr lang="en">
                <a:latin typeface="Open Sans"/>
                <a:ea typeface="Open Sans"/>
                <a:cs typeface="Open Sans"/>
                <a:sym typeface="Open Sans"/>
              </a:rPr>
              <a:t>React.js</a:t>
            </a:r>
          </a:p>
        </p:txBody>
      </p:sp>
      <p:sp>
        <p:nvSpPr>
          <p:cNvPr id="329" name="Shape 329"/>
          <p:cNvSpPr/>
          <p:nvPr/>
        </p:nvSpPr>
        <p:spPr>
          <a:xfrm>
            <a:off x="7331162" y="3717400"/>
            <a:ext cx="1310417" cy="880200"/>
          </a:xfrm>
          <a:prstGeom prst="flowChart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Open Sans"/>
                <a:ea typeface="Open Sans"/>
                <a:cs typeface="Open Sans"/>
                <a:sym typeface="Open Sans"/>
              </a:rPr>
              <a:t>Virtual DOM</a:t>
            </a:r>
          </a:p>
        </p:txBody>
      </p:sp>
      <p:cxnSp>
        <p:nvCxnSpPr>
          <p:cNvPr id="330" name="Shape 330"/>
          <p:cNvCxnSpPr/>
          <p:nvPr/>
        </p:nvCxnSpPr>
        <p:spPr>
          <a:xfrm>
            <a:off x="8246750" y="3207725"/>
            <a:ext cx="0" cy="508500"/>
          </a:xfrm>
          <a:prstGeom prst="straightConnector1">
            <a:avLst/>
          </a:prstGeom>
          <a:noFill/>
          <a:ln cap="flat" cmpd="sng" w="19050">
            <a:solidFill>
              <a:srgbClr val="CC0000"/>
            </a:solidFill>
            <a:prstDash val="solid"/>
            <a:round/>
            <a:headEnd len="lg" w="lg" type="none"/>
            <a:tailEnd len="lg" w="lg" type="triangle"/>
          </a:ln>
        </p:spPr>
      </p:cxnSp>
      <p:grpSp>
        <p:nvGrpSpPr>
          <p:cNvPr id="331" name="Shape 331"/>
          <p:cNvGrpSpPr/>
          <p:nvPr/>
        </p:nvGrpSpPr>
        <p:grpSpPr>
          <a:xfrm>
            <a:off x="596550" y="1126250"/>
            <a:ext cx="6034200" cy="3890800"/>
            <a:chOff x="596550" y="592850"/>
            <a:chExt cx="6034200" cy="3890800"/>
          </a:xfrm>
        </p:grpSpPr>
        <p:grpSp>
          <p:nvGrpSpPr>
            <p:cNvPr id="332" name="Shape 332"/>
            <p:cNvGrpSpPr/>
            <p:nvPr/>
          </p:nvGrpSpPr>
          <p:grpSpPr>
            <a:xfrm>
              <a:off x="596550" y="592850"/>
              <a:ext cx="6034200" cy="3890800"/>
              <a:chOff x="596550" y="592850"/>
              <a:chExt cx="6034200" cy="3890800"/>
            </a:xfrm>
          </p:grpSpPr>
          <p:grpSp>
            <p:nvGrpSpPr>
              <p:cNvPr id="333" name="Shape 333"/>
              <p:cNvGrpSpPr/>
              <p:nvPr/>
            </p:nvGrpSpPr>
            <p:grpSpPr>
              <a:xfrm>
                <a:off x="596550" y="592850"/>
                <a:ext cx="6034200" cy="3890800"/>
                <a:chOff x="596550" y="592850"/>
                <a:chExt cx="6034200" cy="3890800"/>
              </a:xfrm>
            </p:grpSpPr>
            <p:sp>
              <p:nvSpPr>
                <p:cNvPr id="334" name="Shape 334"/>
                <p:cNvSpPr/>
                <p:nvPr/>
              </p:nvSpPr>
              <p:spPr>
                <a:xfrm>
                  <a:off x="596550" y="659850"/>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5" name="Shape 335"/>
                <p:cNvSpPr/>
                <p:nvPr/>
              </p:nvSpPr>
              <p:spPr>
                <a:xfrm>
                  <a:off x="2904575" y="1301129"/>
                  <a:ext cx="3408900" cy="2874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6" name="Shape 336"/>
                <p:cNvSpPr/>
                <p:nvPr/>
              </p:nvSpPr>
              <p:spPr>
                <a:xfrm>
                  <a:off x="895645" y="1281579"/>
                  <a:ext cx="1695900" cy="28943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337" name="Shape 337"/>
                <p:cNvGrpSpPr/>
                <p:nvPr/>
              </p:nvGrpSpPr>
              <p:grpSpPr>
                <a:xfrm>
                  <a:off x="596550" y="592850"/>
                  <a:ext cx="6034200" cy="3890800"/>
                  <a:chOff x="596550" y="592850"/>
                  <a:chExt cx="6034200" cy="3890800"/>
                </a:xfrm>
              </p:grpSpPr>
              <p:sp>
                <p:nvSpPr>
                  <p:cNvPr id="338" name="Shape 338"/>
                  <p:cNvSpPr/>
                  <p:nvPr/>
                </p:nvSpPr>
                <p:spPr>
                  <a:xfrm>
                    <a:off x="596550" y="659850"/>
                    <a:ext cx="6034200" cy="3823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grpSp>
                <p:nvGrpSpPr>
                  <p:cNvPr id="339" name="Shape 339"/>
                  <p:cNvGrpSpPr/>
                  <p:nvPr/>
                </p:nvGrpSpPr>
                <p:grpSpPr>
                  <a:xfrm>
                    <a:off x="2914350" y="1271800"/>
                    <a:ext cx="3408900" cy="2894400"/>
                    <a:chOff x="2914350" y="1271800"/>
                    <a:chExt cx="3408900" cy="2894400"/>
                  </a:xfrm>
                </p:grpSpPr>
                <p:sp>
                  <p:nvSpPr>
                    <p:cNvPr id="340" name="Shape 340"/>
                    <p:cNvSpPr/>
                    <p:nvPr/>
                  </p:nvSpPr>
                  <p:spPr>
                    <a:xfrm>
                      <a:off x="2914350" y="1271800"/>
                      <a:ext cx="3408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341" name="Shape 341"/>
                    <p:cNvCxnSpPr/>
                    <p:nvPr/>
                  </p:nvCxnSpPr>
                  <p:spPr>
                    <a:xfrm>
                      <a:off x="2922350" y="3615450"/>
                      <a:ext cx="3398400" cy="0"/>
                    </a:xfrm>
                    <a:prstGeom prst="straightConnector1">
                      <a:avLst/>
                    </a:prstGeom>
                    <a:noFill/>
                    <a:ln cap="flat" cmpd="sng" w="9525">
                      <a:solidFill>
                        <a:schemeClr val="dk2"/>
                      </a:solidFill>
                      <a:prstDash val="solid"/>
                      <a:round/>
                      <a:headEnd len="lg" w="lg" type="none"/>
                      <a:tailEnd len="lg" w="lg" type="none"/>
                    </a:ln>
                  </p:spPr>
                </p:cxnSp>
                <p:sp>
                  <p:nvSpPr>
                    <p:cNvPr id="342" name="Shape 342"/>
                    <p:cNvSpPr/>
                    <p:nvPr/>
                  </p:nvSpPr>
                  <p:spPr>
                    <a:xfrm>
                      <a:off x="5565575" y="3751425"/>
                      <a:ext cx="615600" cy="259500"/>
                    </a:xfrm>
                    <a:prstGeom prst="roundRect">
                      <a:avLst>
                        <a:gd fmla="val 16667" name="adj"/>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rgbClr val="FFFFFF"/>
                          </a:solidFill>
                        </a:rPr>
                        <a:t>Send</a:t>
                      </a:r>
                    </a:p>
                  </p:txBody>
                </p:sp>
                <p:cxnSp>
                  <p:nvCxnSpPr>
                    <p:cNvPr id="343" name="Shape 343"/>
                    <p:cNvCxnSpPr/>
                    <p:nvPr/>
                  </p:nvCxnSpPr>
                  <p:spPr>
                    <a:xfrm>
                      <a:off x="2988000" y="4022325"/>
                      <a:ext cx="2470800" cy="0"/>
                    </a:xfrm>
                    <a:prstGeom prst="straightConnector1">
                      <a:avLst/>
                    </a:prstGeom>
                    <a:noFill/>
                    <a:ln cap="flat" cmpd="sng" w="9525">
                      <a:solidFill>
                        <a:schemeClr val="dk2"/>
                      </a:solidFill>
                      <a:prstDash val="solid"/>
                      <a:round/>
                      <a:headEnd len="lg" w="lg" type="none"/>
                      <a:tailEnd len="lg" w="lg" type="none"/>
                    </a:ln>
                  </p:spPr>
                </p:cxnSp>
                <p:sp>
                  <p:nvSpPr>
                    <p:cNvPr id="344" name="Shape 344"/>
                    <p:cNvSpPr/>
                    <p:nvPr/>
                  </p:nvSpPr>
                  <p:spPr>
                    <a:xfrm>
                      <a:off x="2988000" y="1360645"/>
                      <a:ext cx="1264200" cy="356100"/>
                    </a:xfrm>
                    <a:prstGeom prst="roundRect">
                      <a:avLst>
                        <a:gd fmla="val 16667" name="adj"/>
                      </a:avLst>
                    </a:prstGeom>
                    <a:solidFill>
                      <a:srgbClr val="9FC5E8"/>
                    </a:solidFill>
                    <a:ln>
                      <a:noFill/>
                    </a:ln>
                  </p:spPr>
                  <p:txBody>
                    <a:bodyPr anchorCtr="0" anchor="ctr" bIns="91425" lIns="91425" rIns="91425" tIns="91425">
                      <a:noAutofit/>
                    </a:bodyPr>
                    <a:lstStyle/>
                    <a:p>
                      <a:pPr lvl="0">
                        <a:spcBef>
                          <a:spcPts val="0"/>
                        </a:spcBef>
                        <a:buNone/>
                      </a:pPr>
                      <a:r>
                        <a:t/>
                      </a:r>
                      <a:endParaRPr/>
                    </a:p>
                  </p:txBody>
                </p:sp>
                <p:sp>
                  <p:nvSpPr>
                    <p:cNvPr id="345" name="Shape 345"/>
                    <p:cNvSpPr/>
                    <p:nvPr/>
                  </p:nvSpPr>
                  <p:spPr>
                    <a:xfrm>
                      <a:off x="4301375" y="1792145"/>
                      <a:ext cx="1879800" cy="356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346" name="Shape 346"/>
                  <p:cNvGrpSpPr/>
                  <p:nvPr/>
                </p:nvGrpSpPr>
                <p:grpSpPr>
                  <a:xfrm>
                    <a:off x="596550" y="592850"/>
                    <a:ext cx="6034200" cy="326502"/>
                    <a:chOff x="596550" y="592850"/>
                    <a:chExt cx="6034200" cy="326502"/>
                  </a:xfrm>
                </p:grpSpPr>
                <p:sp>
                  <p:nvSpPr>
                    <p:cNvPr id="347" name="Shape 347"/>
                    <p:cNvSpPr/>
                    <p:nvPr/>
                  </p:nvSpPr>
                  <p:spPr>
                    <a:xfrm>
                      <a:off x="596550" y="652886"/>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348" name="Shape 348"/>
                    <p:cNvPicPr preferRelativeResize="0"/>
                    <p:nvPr/>
                  </p:nvPicPr>
                  <p:blipFill>
                    <a:blip r:embed="rId3">
                      <a:alphaModFix/>
                    </a:blip>
                    <a:stretch>
                      <a:fillRect/>
                    </a:stretch>
                  </p:blipFill>
                  <p:spPr>
                    <a:xfrm>
                      <a:off x="6145950" y="659852"/>
                      <a:ext cx="259500" cy="259500"/>
                    </a:xfrm>
                    <a:prstGeom prst="rect">
                      <a:avLst/>
                    </a:prstGeom>
                    <a:noFill/>
                    <a:ln>
                      <a:noFill/>
                    </a:ln>
                  </p:spPr>
                </p:pic>
                <p:sp>
                  <p:nvSpPr>
                    <p:cNvPr id="349" name="Shape 349"/>
                    <p:cNvSpPr txBox="1"/>
                    <p:nvPr/>
                  </p:nvSpPr>
                  <p:spPr>
                    <a:xfrm>
                      <a:off x="875075" y="592850"/>
                      <a:ext cx="1695900" cy="2448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FFFFFF"/>
                          </a:solidFill>
                          <a:latin typeface="Comic Sans MS"/>
                          <a:ea typeface="Comic Sans MS"/>
                          <a:cs typeface="Comic Sans MS"/>
                          <a:sym typeface="Comic Sans MS"/>
                        </a:rPr>
                        <a:t>Chat Box</a:t>
                      </a:r>
                    </a:p>
                  </p:txBody>
                </p:sp>
              </p:grpSp>
              <p:grpSp>
                <p:nvGrpSpPr>
                  <p:cNvPr id="350" name="Shape 350"/>
                  <p:cNvGrpSpPr/>
                  <p:nvPr/>
                </p:nvGrpSpPr>
                <p:grpSpPr>
                  <a:xfrm>
                    <a:off x="905425" y="1271800"/>
                    <a:ext cx="1695900" cy="3043416"/>
                    <a:chOff x="905425" y="1271800"/>
                    <a:chExt cx="1695900" cy="3043416"/>
                  </a:xfrm>
                </p:grpSpPr>
                <p:sp>
                  <p:nvSpPr>
                    <p:cNvPr id="351" name="Shape 351"/>
                    <p:cNvSpPr/>
                    <p:nvPr/>
                  </p:nvSpPr>
                  <p:spPr>
                    <a:xfrm>
                      <a:off x="905425" y="1271800"/>
                      <a:ext cx="1695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52" name="Shape 352"/>
                    <p:cNvCxnSpPr/>
                    <p:nvPr/>
                  </p:nvCxnSpPr>
                  <p:spPr>
                    <a:xfrm>
                      <a:off x="909950" y="1792025"/>
                      <a:ext cx="1689900" cy="0"/>
                    </a:xfrm>
                    <a:prstGeom prst="straightConnector1">
                      <a:avLst/>
                    </a:prstGeom>
                    <a:noFill/>
                    <a:ln cap="flat" cmpd="sng" w="9525">
                      <a:solidFill>
                        <a:schemeClr val="dk2"/>
                      </a:solidFill>
                      <a:prstDash val="solid"/>
                      <a:round/>
                      <a:headEnd len="lg" w="lg" type="none"/>
                      <a:tailEnd len="lg" w="lg" type="none"/>
                    </a:ln>
                  </p:spPr>
                </p:cxnSp>
                <p:cxnSp>
                  <p:nvCxnSpPr>
                    <p:cNvPr id="353" name="Shape 353"/>
                    <p:cNvCxnSpPr/>
                    <p:nvPr/>
                  </p:nvCxnSpPr>
                  <p:spPr>
                    <a:xfrm>
                      <a:off x="909950" y="2325425"/>
                      <a:ext cx="1689900" cy="0"/>
                    </a:xfrm>
                    <a:prstGeom prst="straightConnector1">
                      <a:avLst/>
                    </a:prstGeom>
                    <a:noFill/>
                    <a:ln cap="flat" cmpd="sng" w="9525">
                      <a:solidFill>
                        <a:schemeClr val="dk2"/>
                      </a:solidFill>
                      <a:prstDash val="solid"/>
                      <a:round/>
                      <a:headEnd len="lg" w="lg" type="none"/>
                      <a:tailEnd len="lg" w="lg" type="none"/>
                    </a:ln>
                  </p:spPr>
                </p:cxnSp>
                <p:cxnSp>
                  <p:nvCxnSpPr>
                    <p:cNvPr id="354" name="Shape 354"/>
                    <p:cNvCxnSpPr/>
                    <p:nvPr/>
                  </p:nvCxnSpPr>
                  <p:spPr>
                    <a:xfrm>
                      <a:off x="909950" y="2858825"/>
                      <a:ext cx="1689900" cy="0"/>
                    </a:xfrm>
                    <a:prstGeom prst="straightConnector1">
                      <a:avLst/>
                    </a:prstGeom>
                    <a:noFill/>
                    <a:ln cap="flat" cmpd="sng" w="9525">
                      <a:solidFill>
                        <a:schemeClr val="dk2"/>
                      </a:solidFill>
                      <a:prstDash val="solid"/>
                      <a:round/>
                      <a:headEnd len="lg" w="lg" type="none"/>
                      <a:tailEnd len="lg" w="lg" type="none"/>
                    </a:ln>
                  </p:spPr>
                </p:cxnSp>
                <p:cxnSp>
                  <p:nvCxnSpPr>
                    <p:cNvPr id="355" name="Shape 355"/>
                    <p:cNvCxnSpPr/>
                    <p:nvPr/>
                  </p:nvCxnSpPr>
                  <p:spPr>
                    <a:xfrm>
                      <a:off x="909950" y="3392225"/>
                      <a:ext cx="1689900" cy="0"/>
                    </a:xfrm>
                    <a:prstGeom prst="straightConnector1">
                      <a:avLst/>
                    </a:prstGeom>
                    <a:noFill/>
                    <a:ln cap="flat" cmpd="sng" w="9525">
                      <a:solidFill>
                        <a:schemeClr val="dk2"/>
                      </a:solidFill>
                      <a:prstDash val="solid"/>
                      <a:round/>
                      <a:headEnd len="lg" w="lg" type="none"/>
                      <a:tailEnd len="lg" w="lg" type="none"/>
                    </a:ln>
                  </p:spPr>
                </p:cxnSp>
                <p:cxnSp>
                  <p:nvCxnSpPr>
                    <p:cNvPr id="356" name="Shape 356"/>
                    <p:cNvCxnSpPr/>
                    <p:nvPr/>
                  </p:nvCxnSpPr>
                  <p:spPr>
                    <a:xfrm>
                      <a:off x="909950" y="3925625"/>
                      <a:ext cx="1689900" cy="0"/>
                    </a:xfrm>
                    <a:prstGeom prst="straightConnector1">
                      <a:avLst/>
                    </a:prstGeom>
                    <a:noFill/>
                    <a:ln cap="flat" cmpd="sng" w="9525">
                      <a:solidFill>
                        <a:schemeClr val="dk2"/>
                      </a:solidFill>
                      <a:prstDash val="solid"/>
                      <a:round/>
                      <a:headEnd len="lg" w="lg" type="none"/>
                      <a:tailEnd len="lg" w="lg" type="none"/>
                    </a:ln>
                  </p:spPr>
                </p:cxnSp>
                <p:sp>
                  <p:nvSpPr>
                    <p:cNvPr id="357" name="Shape 357"/>
                    <p:cNvSpPr txBox="1"/>
                    <p:nvPr/>
                  </p:nvSpPr>
                  <p:spPr>
                    <a:xfrm>
                      <a:off x="927404" y="183010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358" name="Shape 358"/>
                    <p:cNvSpPr txBox="1"/>
                    <p:nvPr/>
                  </p:nvSpPr>
                  <p:spPr>
                    <a:xfrm>
                      <a:off x="927404" y="129670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359" name="Shape 359"/>
                    <p:cNvSpPr txBox="1"/>
                    <p:nvPr/>
                  </p:nvSpPr>
                  <p:spPr>
                    <a:xfrm>
                      <a:off x="927404" y="236350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360" name="Shape 360"/>
                    <p:cNvSpPr txBox="1"/>
                    <p:nvPr/>
                  </p:nvSpPr>
                  <p:spPr>
                    <a:xfrm>
                      <a:off x="927404" y="289690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361" name="Shape 361"/>
                    <p:cNvSpPr txBox="1"/>
                    <p:nvPr/>
                  </p:nvSpPr>
                  <p:spPr>
                    <a:xfrm>
                      <a:off x="927404" y="343030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pic>
                  <p:nvPicPr>
                    <p:cNvPr id="362" name="Shape 362"/>
                    <p:cNvPicPr preferRelativeResize="0"/>
                    <p:nvPr/>
                  </p:nvPicPr>
                  <p:blipFill>
                    <a:blip r:embed="rId4">
                      <a:alphaModFix/>
                    </a:blip>
                    <a:stretch>
                      <a:fillRect/>
                    </a:stretch>
                  </p:blipFill>
                  <p:spPr>
                    <a:xfrm>
                      <a:off x="1488925" y="3783241"/>
                      <a:ext cx="531949" cy="531974"/>
                    </a:xfrm>
                    <a:prstGeom prst="rect">
                      <a:avLst/>
                    </a:prstGeom>
                    <a:noFill/>
                    <a:ln>
                      <a:noFill/>
                    </a:ln>
                  </p:spPr>
                </p:pic>
              </p:grpSp>
            </p:grpSp>
          </p:grpSp>
          <p:sp>
            <p:nvSpPr>
              <p:cNvPr id="363" name="Shape 363"/>
              <p:cNvSpPr txBox="1"/>
              <p:nvPr/>
            </p:nvSpPr>
            <p:spPr>
              <a:xfrm>
                <a:off x="2907254" y="127935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grpSp>
        <p:sp>
          <p:nvSpPr>
            <p:cNvPr id="364" name="Shape 364"/>
            <p:cNvSpPr/>
            <p:nvPr/>
          </p:nvSpPr>
          <p:spPr>
            <a:xfrm>
              <a:off x="2988000" y="2276620"/>
              <a:ext cx="2793300" cy="750600"/>
            </a:xfrm>
            <a:prstGeom prst="roundRect">
              <a:avLst>
                <a:gd fmla="val 16667" name="adj"/>
              </a:avLst>
            </a:prstGeom>
            <a:solidFill>
              <a:srgbClr val="9FC5E8"/>
            </a:solidFill>
            <a:ln>
              <a:noFill/>
            </a:ln>
          </p:spPr>
          <p:txBody>
            <a:bodyPr anchorCtr="0" anchor="ctr" bIns="91425" lIns="91425" rIns="91425" tIns="91425">
              <a:noAutofit/>
            </a:bodyPr>
            <a:lstStyle/>
            <a:p>
              <a:pPr lvl="0">
                <a:spcBef>
                  <a:spcPts val="0"/>
                </a:spcBef>
                <a:buNone/>
              </a:pPr>
              <a:r>
                <a:t/>
              </a:r>
              <a:endParaRPr/>
            </a:p>
          </p:txBody>
        </p:sp>
      </p:grpSp>
      <p:sp>
        <p:nvSpPr>
          <p:cNvPr id="365" name="Shape 365"/>
          <p:cNvSpPr/>
          <p:nvPr/>
        </p:nvSpPr>
        <p:spPr>
          <a:xfrm>
            <a:off x="7411400" y="1569350"/>
            <a:ext cx="1670700" cy="16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latin typeface="Open Sans"/>
                <a:ea typeface="Open Sans"/>
                <a:cs typeface="Open Sans"/>
                <a:sym typeface="Open Sans"/>
              </a:rPr>
              <a:t>State</a:t>
            </a:r>
          </a:p>
        </p:txBody>
      </p:sp>
      <p:cxnSp>
        <p:nvCxnSpPr>
          <p:cNvPr id="366" name="Shape 366"/>
          <p:cNvCxnSpPr>
            <a:stCxn id="342" idx="3"/>
            <a:endCxn id="365" idx="3"/>
          </p:cNvCxnSpPr>
          <p:nvPr/>
        </p:nvCxnSpPr>
        <p:spPr>
          <a:xfrm flipH="1" rot="10800000">
            <a:off x="6181175" y="2995275"/>
            <a:ext cx="1474800" cy="1419300"/>
          </a:xfrm>
          <a:prstGeom prst="straightConnector1">
            <a:avLst/>
          </a:prstGeom>
          <a:noFill/>
          <a:ln cap="flat" cmpd="sng" w="19050">
            <a:solidFill>
              <a:srgbClr val="CC0000"/>
            </a:solidFill>
            <a:prstDash val="solid"/>
            <a:round/>
            <a:headEnd len="lg" w="lg" type="none"/>
            <a:tailEnd len="lg" w="lg" type="triangle"/>
          </a:ln>
        </p:spPr>
      </p:cxnSp>
      <p:sp>
        <p:nvSpPr>
          <p:cNvPr id="367" name="Shape 367"/>
          <p:cNvSpPr txBox="1"/>
          <p:nvPr/>
        </p:nvSpPr>
        <p:spPr>
          <a:xfrm rot="-2566130">
            <a:off x="6552233" y="3181355"/>
            <a:ext cx="964446" cy="356012"/>
          </a:xfrm>
          <a:prstGeom prst="rect">
            <a:avLst/>
          </a:prstGeom>
          <a:noFill/>
          <a:ln>
            <a:noFill/>
          </a:ln>
        </p:spPr>
        <p:txBody>
          <a:bodyPr anchorCtr="0" anchor="ctr" bIns="91425" lIns="91425" rIns="91425" tIns="91425">
            <a:noAutofit/>
          </a:bodyPr>
          <a:lstStyle/>
          <a:p>
            <a:pPr lvl="0" rtl="0">
              <a:spcBef>
                <a:spcPts val="0"/>
              </a:spcBef>
              <a:buNone/>
            </a:pPr>
            <a:r>
              <a:rPr lang="en">
                <a:latin typeface="Open Sans"/>
                <a:ea typeface="Open Sans"/>
                <a:cs typeface="Open Sans"/>
                <a:sym typeface="Open Sans"/>
              </a:rPr>
              <a:t>set state</a:t>
            </a:r>
          </a:p>
        </p:txBody>
      </p:sp>
      <p:sp>
        <p:nvSpPr>
          <p:cNvPr id="368" name="Shape 368"/>
          <p:cNvSpPr/>
          <p:nvPr/>
        </p:nvSpPr>
        <p:spPr>
          <a:xfrm>
            <a:off x="5222350" y="3699435"/>
            <a:ext cx="964500" cy="356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69" name="Shape 369"/>
          <p:cNvCxnSpPr/>
          <p:nvPr/>
        </p:nvCxnSpPr>
        <p:spPr>
          <a:xfrm rot="10800000">
            <a:off x="6326975" y="4688625"/>
            <a:ext cx="851700" cy="180300"/>
          </a:xfrm>
          <a:prstGeom prst="straightConnector1">
            <a:avLst/>
          </a:prstGeom>
          <a:noFill/>
          <a:ln cap="flat" cmpd="sng" w="19050">
            <a:solidFill>
              <a:srgbClr val="CC0000"/>
            </a:solidFill>
            <a:prstDash val="solid"/>
            <a:round/>
            <a:headEnd len="lg" w="lg" type="none"/>
            <a:tailEnd len="lg" w="lg" type="triangle"/>
          </a:ln>
        </p:spPr>
      </p:cxnSp>
      <p:sp>
        <p:nvSpPr>
          <p:cNvPr id="370" name="Shape 370"/>
          <p:cNvSpPr txBox="1"/>
          <p:nvPr/>
        </p:nvSpPr>
        <p:spPr>
          <a:xfrm rot="823605">
            <a:off x="6264043" y="4489018"/>
            <a:ext cx="1091062" cy="296211"/>
          </a:xfrm>
          <a:prstGeom prst="rect">
            <a:avLst/>
          </a:prstGeom>
          <a:noFill/>
          <a:ln>
            <a:noFill/>
          </a:ln>
        </p:spPr>
        <p:txBody>
          <a:bodyPr anchorCtr="0" anchor="ctr" bIns="91425" lIns="91425" rIns="91425" tIns="91425">
            <a:noAutofit/>
          </a:bodyPr>
          <a:lstStyle/>
          <a:p>
            <a:pPr lvl="0" rtl="0">
              <a:spcBef>
                <a:spcPts val="0"/>
              </a:spcBef>
              <a:buNone/>
            </a:pPr>
            <a:r>
              <a:rPr lang="en">
                <a:latin typeface="Open Sans"/>
                <a:ea typeface="Open Sans"/>
                <a:cs typeface="Open Sans"/>
                <a:sym typeface="Open Sans"/>
              </a:rPr>
              <a:t>r</a:t>
            </a:r>
            <a:r>
              <a:rPr lang="en">
                <a:latin typeface="Open Sans"/>
                <a:ea typeface="Open Sans"/>
                <a:cs typeface="Open Sans"/>
                <a:sym typeface="Open Sans"/>
              </a:rPr>
              <a:t>e- render</a:t>
            </a:r>
          </a:p>
        </p:txBody>
      </p:sp>
      <p:sp>
        <p:nvSpPr>
          <p:cNvPr id="371" name="Shape 37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What is React - Re-Rendering</a:t>
            </a:r>
          </a:p>
        </p:txBody>
      </p:sp>
      <p:cxnSp>
        <p:nvCxnSpPr>
          <p:cNvPr id="372" name="Shape 372"/>
          <p:cNvCxnSpPr>
            <a:stCxn id="365" idx="0"/>
            <a:endCxn id="373" idx="2"/>
          </p:cNvCxnSpPr>
          <p:nvPr/>
        </p:nvCxnSpPr>
        <p:spPr>
          <a:xfrm rot="10800000">
            <a:off x="8246750" y="432350"/>
            <a:ext cx="0" cy="1137000"/>
          </a:xfrm>
          <a:prstGeom prst="straightConnector1">
            <a:avLst/>
          </a:prstGeom>
          <a:noFill/>
          <a:ln cap="flat" cmpd="sng" w="28575">
            <a:solidFill>
              <a:schemeClr val="dk2"/>
            </a:solidFill>
            <a:prstDash val="solid"/>
            <a:round/>
            <a:headEnd len="lg" w="lg" type="none"/>
            <a:tailEnd len="lg" w="lg" type="triangle"/>
          </a:ln>
        </p:spPr>
      </p:cxnSp>
      <p:sp>
        <p:nvSpPr>
          <p:cNvPr id="373" name="Shape 373"/>
          <p:cNvSpPr/>
          <p:nvPr/>
        </p:nvSpPr>
        <p:spPr>
          <a:xfrm>
            <a:off x="7509350" y="76225"/>
            <a:ext cx="1474800" cy="356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latin typeface="Open Sans"/>
                <a:ea typeface="Open Sans"/>
                <a:cs typeface="Open Sans"/>
                <a:sym typeface="Open Sans"/>
              </a:rPr>
              <a:t>Database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5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par>
                                <p:cTn fill="hold" nodeType="with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500"/>
                                        <p:tgtEl>
                                          <p:spTgt spid="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500"/>
                                        <p:tgtEl>
                                          <p:spTgt spid="370"/>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500"/>
                                        <p:tgtEl>
                                          <p:spTgt spid="3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sp>
        <p:nvSpPr>
          <p:cNvPr id="378" name="Shape 3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Open Sans"/>
                <a:ea typeface="Open Sans"/>
                <a:cs typeface="Open Sans"/>
                <a:sym typeface="Open Sans"/>
              </a:rPr>
              <a:t>Setup</a:t>
            </a:r>
          </a:p>
        </p:txBody>
      </p:sp>
      <p:sp>
        <p:nvSpPr>
          <p:cNvPr id="379" name="Shape 379"/>
          <p:cNvSpPr txBox="1"/>
          <p:nvPr>
            <p:ph idx="1" type="body"/>
          </p:nvPr>
        </p:nvSpPr>
        <p:spPr>
          <a:xfrm>
            <a:off x="311700" y="1151675"/>
            <a:ext cx="8520600" cy="3596700"/>
          </a:xfrm>
          <a:prstGeom prst="rect">
            <a:avLst/>
          </a:prstGeom>
        </p:spPr>
        <p:txBody>
          <a:bodyPr anchorCtr="0" anchor="t" bIns="91425" lIns="91425" rIns="91425" tIns="91425">
            <a:noAutofit/>
          </a:bodyPr>
          <a:lstStyle/>
          <a:p>
            <a:pPr indent="-228600" lvl="0" marL="457200" rtl="0">
              <a:spcBef>
                <a:spcPts val="0"/>
              </a:spcBef>
              <a:spcAft>
                <a:spcPts val="0"/>
              </a:spcAft>
              <a:buFont typeface="Open Sans"/>
              <a:buAutoNum type="arabicPeriod"/>
            </a:pPr>
            <a:r>
              <a:rPr lang="en">
                <a:latin typeface="Open Sans"/>
                <a:ea typeface="Open Sans"/>
                <a:cs typeface="Open Sans"/>
                <a:sym typeface="Open Sans"/>
              </a:rPr>
              <a:t>Download and install Node.js (version 4.5)</a:t>
            </a:r>
            <a:r>
              <a:rPr lang="en">
                <a:latin typeface="Open Sans"/>
                <a:ea typeface="Open Sans"/>
                <a:cs typeface="Open Sans"/>
                <a:sym typeface="Open Sans"/>
              </a:rPr>
              <a:t>:</a:t>
            </a:r>
            <a:br>
              <a:rPr lang="en">
                <a:latin typeface="Open Sans"/>
                <a:ea typeface="Open Sans"/>
                <a:cs typeface="Open Sans"/>
                <a:sym typeface="Open Sans"/>
              </a:rPr>
            </a:br>
            <a:r>
              <a:rPr lang="en">
                <a:latin typeface="Open Sans"/>
                <a:ea typeface="Open Sans"/>
                <a:cs typeface="Open Sans"/>
                <a:sym typeface="Open Sans"/>
              </a:rPr>
              <a:t>	</a:t>
            </a:r>
            <a:r>
              <a:rPr lang="en" u="sng">
                <a:solidFill>
                  <a:schemeClr val="hlink"/>
                </a:solidFill>
                <a:latin typeface="Open Sans"/>
                <a:ea typeface="Open Sans"/>
                <a:cs typeface="Open Sans"/>
                <a:sym typeface="Open Sans"/>
                <a:hlinkClick r:id="rId3"/>
              </a:rPr>
              <a:t>https://nodejs.org/en/download/</a:t>
            </a:r>
            <a:r>
              <a:rPr lang="en" u="sng">
                <a:solidFill>
                  <a:schemeClr val="hlink"/>
                </a:solidFill>
                <a:latin typeface="Open Sans"/>
                <a:ea typeface="Open Sans"/>
                <a:cs typeface="Open Sans"/>
                <a:sym typeface="Open Sans"/>
              </a:rPr>
              <a:t> </a:t>
            </a:r>
          </a:p>
          <a:p>
            <a:pPr indent="457200" lvl="0" marL="457200">
              <a:spcBef>
                <a:spcPts val="0"/>
              </a:spcBef>
              <a:spcAft>
                <a:spcPts val="0"/>
              </a:spcAft>
              <a:buNone/>
            </a:pPr>
            <a:r>
              <a:rPr lang="en" sz="1400">
                <a:latin typeface="Open Sans"/>
                <a:ea typeface="Open Sans"/>
                <a:cs typeface="Open Sans"/>
                <a:sym typeface="Open Sans"/>
              </a:rPr>
              <a:t>Note: Windows users may use the Node.js command prompt</a:t>
            </a:r>
          </a:p>
          <a:p>
            <a:pPr indent="-228600" lvl="0" marL="457200" rtl="0">
              <a:spcBef>
                <a:spcPts val="0"/>
              </a:spcBef>
              <a:buFont typeface="Open Sans"/>
              <a:buAutoNum type="arabicPeriod"/>
            </a:pPr>
            <a:r>
              <a:rPr lang="en">
                <a:latin typeface="Open Sans"/>
                <a:ea typeface="Open Sans"/>
                <a:cs typeface="Open Sans"/>
                <a:sym typeface="Open Sans"/>
              </a:rPr>
              <a:t>Download and install the latest version of </a:t>
            </a:r>
            <a:r>
              <a:rPr lang="en" u="sng">
                <a:solidFill>
                  <a:schemeClr val="hlink"/>
                </a:solidFill>
                <a:latin typeface="Open Sans"/>
                <a:ea typeface="Open Sans"/>
                <a:cs typeface="Open Sans"/>
                <a:sym typeface="Open Sans"/>
                <a:hlinkClick r:id="rId4"/>
              </a:rPr>
              <a:t>Sublime</a:t>
            </a:r>
            <a:r>
              <a:rPr lang="en">
                <a:latin typeface="Open Sans"/>
                <a:ea typeface="Open Sans"/>
                <a:cs typeface="Open Sans"/>
                <a:sym typeface="Open Sans"/>
              </a:rPr>
              <a:t> (or preferred editor)</a:t>
            </a:r>
            <a:r>
              <a:rPr lang="en">
                <a:latin typeface="Open Sans"/>
                <a:ea typeface="Open Sans"/>
                <a:cs typeface="Open Sans"/>
                <a:sym typeface="Open Sans"/>
              </a:rPr>
              <a:t>:</a:t>
            </a:r>
            <a:br>
              <a:rPr lang="en">
                <a:latin typeface="Open Sans"/>
                <a:ea typeface="Open Sans"/>
                <a:cs typeface="Open Sans"/>
                <a:sym typeface="Open Sans"/>
              </a:rPr>
            </a:br>
            <a:r>
              <a:rPr lang="en">
                <a:latin typeface="Open Sans"/>
                <a:ea typeface="Open Sans"/>
                <a:cs typeface="Open Sans"/>
                <a:sym typeface="Open Sans"/>
              </a:rPr>
              <a:t>	</a:t>
            </a:r>
            <a:r>
              <a:rPr lang="en" u="sng">
                <a:solidFill>
                  <a:schemeClr val="hlink"/>
                </a:solidFill>
                <a:latin typeface="Open Sans"/>
                <a:ea typeface="Open Sans"/>
                <a:cs typeface="Open Sans"/>
                <a:sym typeface="Open Sans"/>
                <a:hlinkClick r:id="rId5"/>
              </a:rPr>
              <a:t>https://www.sublimetext.com/</a:t>
            </a:r>
            <a:r>
              <a:rPr lang="en">
                <a:latin typeface="Open Sans"/>
                <a:ea typeface="Open Sans"/>
                <a:cs typeface="Open Sans"/>
                <a:sym typeface="Open Sans"/>
              </a:rPr>
              <a:t> </a:t>
            </a:r>
          </a:p>
          <a:p>
            <a:pPr indent="-228600" lvl="0" marL="457200" rtl="0">
              <a:spcBef>
                <a:spcPts val="0"/>
              </a:spcBef>
              <a:buFont typeface="Open Sans"/>
              <a:buAutoNum type="arabicPeriod"/>
            </a:pPr>
            <a:r>
              <a:rPr lang="en">
                <a:latin typeface="Open Sans"/>
                <a:ea typeface="Open Sans"/>
                <a:cs typeface="Open Sans"/>
                <a:sym typeface="Open Sans"/>
              </a:rPr>
              <a:t>Download and unzip the </a:t>
            </a:r>
            <a:r>
              <a:rPr lang="en" u="sng">
                <a:solidFill>
                  <a:schemeClr val="hlink"/>
                </a:solidFill>
                <a:latin typeface="Open Sans"/>
                <a:ea typeface="Open Sans"/>
                <a:cs typeface="Open Sans"/>
                <a:sym typeface="Open Sans"/>
                <a:hlinkClick r:id="rId6"/>
              </a:rPr>
              <a:t>starter project</a:t>
            </a:r>
            <a:r>
              <a:rPr lang="en"/>
              <a:t>:</a:t>
            </a:r>
            <a:br>
              <a:rPr lang="en"/>
            </a:br>
            <a:r>
              <a:rPr lang="en"/>
              <a:t>	</a:t>
            </a:r>
            <a:r>
              <a:rPr lang="en" u="sng">
                <a:solidFill>
                  <a:schemeClr val="hlink"/>
                </a:solidFill>
                <a:latin typeface="Open Sans"/>
                <a:ea typeface="Open Sans"/>
                <a:cs typeface="Open Sans"/>
                <a:sym typeface="Open Sans"/>
                <a:hlinkClick r:id="rId7"/>
              </a:rPr>
              <a:t>http://bit.ly/2fC4Bsw</a:t>
            </a:r>
          </a:p>
          <a:p>
            <a:pPr indent="-228600" lvl="0" marL="457200" rtl="0">
              <a:spcBef>
                <a:spcPts val="0"/>
              </a:spcBef>
              <a:buFont typeface="Open Sans"/>
              <a:buAutoNum type="arabicPeriod"/>
            </a:pPr>
            <a:r>
              <a:rPr lang="en">
                <a:latin typeface="Open Sans"/>
                <a:ea typeface="Open Sans"/>
                <a:cs typeface="Open Sans"/>
                <a:sym typeface="Open Sans"/>
              </a:rPr>
              <a:t>Open Sublime or IDE of choice</a:t>
            </a:r>
          </a:p>
          <a:p>
            <a:pPr indent="-228600" lvl="1" marL="914400" rtl="0">
              <a:spcBef>
                <a:spcPts val="0"/>
              </a:spcBef>
              <a:buFont typeface="Open Sans"/>
              <a:buAutoNum type="alphaLcPeriod"/>
            </a:pPr>
            <a:r>
              <a:rPr lang="en">
                <a:latin typeface="Open Sans"/>
                <a:ea typeface="Open Sans"/>
                <a:cs typeface="Open Sans"/>
                <a:sym typeface="Open Sans"/>
              </a:rPr>
              <a:t>Install “</a:t>
            </a:r>
            <a:r>
              <a:rPr lang="en" u="sng">
                <a:solidFill>
                  <a:schemeClr val="accent5"/>
                </a:solidFill>
                <a:latin typeface="Open Sans"/>
                <a:ea typeface="Open Sans"/>
                <a:cs typeface="Open Sans"/>
                <a:sym typeface="Open Sans"/>
                <a:hlinkClick r:id="rId8"/>
              </a:rPr>
              <a:t>Package Control</a:t>
            </a:r>
            <a:r>
              <a:rPr lang="en">
                <a:latin typeface="Open Sans"/>
                <a:ea typeface="Open Sans"/>
                <a:cs typeface="Open Sans"/>
                <a:sym typeface="Open Sans"/>
              </a:rPr>
              <a:t>” and “Babel”</a:t>
            </a:r>
          </a:p>
          <a:p>
            <a:pPr indent="-228600" lvl="2" marL="1371600" rtl="0">
              <a:spcBef>
                <a:spcPts val="0"/>
              </a:spcBef>
              <a:buFont typeface="Open Sans"/>
              <a:buAutoNum type="romanLcPeriod"/>
            </a:pPr>
            <a:r>
              <a:rPr lang="en">
                <a:latin typeface="Open Sans"/>
                <a:ea typeface="Open Sans"/>
                <a:cs typeface="Open Sans"/>
                <a:sym typeface="Open Sans"/>
              </a:rPr>
              <a:t>CTRL/CMD + SHIFT + P and search for the package</a:t>
            </a:r>
          </a:p>
          <a:p>
            <a:pPr indent="-228600" lvl="1" marL="914400" rtl="0">
              <a:spcBef>
                <a:spcPts val="0"/>
              </a:spcBef>
              <a:buFont typeface="Open Sans"/>
              <a:buAutoNum type="alphaLcPeriod"/>
            </a:pPr>
            <a:r>
              <a:rPr lang="en">
                <a:latin typeface="Open Sans"/>
                <a:ea typeface="Open Sans"/>
                <a:cs typeface="Open Sans"/>
                <a:sym typeface="Open Sans"/>
              </a:rPr>
              <a:t>Change the syntax highlighting to Javascript (Babel)</a:t>
            </a:r>
          </a:p>
          <a:p>
            <a:pPr indent="-228600" lvl="2" marL="1371600" rtl="0">
              <a:spcBef>
                <a:spcPts val="0"/>
              </a:spcBef>
              <a:buFont typeface="Open Sans"/>
              <a:buAutoNum type="romanLcPeriod"/>
            </a:pPr>
            <a:r>
              <a:rPr lang="en">
                <a:latin typeface="Open Sans"/>
                <a:ea typeface="Open Sans"/>
                <a:cs typeface="Open Sans"/>
                <a:sym typeface="Open Sans"/>
              </a:rPr>
              <a:t>View &gt; Syntax &gt; Babel &gt; Javascript (Babel)</a:t>
            </a:r>
          </a:p>
          <a:p>
            <a:pPr indent="-228600" lvl="1" marL="914400" rtl="0">
              <a:spcBef>
                <a:spcPts val="0"/>
              </a:spcBef>
              <a:buFont typeface="Open Sans"/>
              <a:buAutoNum type="alphaLcPeriod"/>
            </a:pPr>
            <a:r>
              <a:rPr lang="en">
                <a:latin typeface="Open Sans"/>
                <a:ea typeface="Open Sans"/>
                <a:cs typeface="Open Sans"/>
                <a:sym typeface="Open Sans"/>
              </a:rPr>
              <a:t>Go to File &gt; Open... &gt; select the starter project folder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3" name="Shape 383"/>
        <p:cNvGrpSpPr/>
        <p:nvPr/>
      </p:nvGrpSpPr>
      <p:grpSpPr>
        <a:xfrm>
          <a:off x="0" y="0"/>
          <a:ext cx="0" cy="0"/>
          <a:chOff x="0" y="0"/>
          <a:chExt cx="0" cy="0"/>
        </a:xfrm>
      </p:grpSpPr>
      <p:sp>
        <p:nvSpPr>
          <p:cNvPr id="384" name="Shape 3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Open Sans"/>
                <a:ea typeface="Open Sans"/>
                <a:cs typeface="Open Sans"/>
                <a:sym typeface="Open Sans"/>
              </a:rPr>
              <a:t>Setup - Dependencies and Builds</a:t>
            </a:r>
          </a:p>
        </p:txBody>
      </p:sp>
      <p:sp>
        <p:nvSpPr>
          <p:cNvPr id="385" name="Shape 385"/>
          <p:cNvSpPr txBox="1"/>
          <p:nvPr>
            <p:ph idx="1" type="body"/>
          </p:nvPr>
        </p:nvSpPr>
        <p:spPr>
          <a:xfrm>
            <a:off x="1964000" y="1076275"/>
            <a:ext cx="6868200" cy="4067100"/>
          </a:xfrm>
          <a:prstGeom prst="rect">
            <a:avLst/>
          </a:prstGeom>
        </p:spPr>
        <p:txBody>
          <a:bodyPr anchorCtr="0" anchor="t" bIns="91425" lIns="91425" rIns="91425" tIns="91425">
            <a:noAutofit/>
          </a:bodyPr>
          <a:lstStyle/>
          <a:p>
            <a:pPr lvl="0">
              <a:spcBef>
                <a:spcPts val="0"/>
              </a:spcBef>
              <a:buNone/>
            </a:pPr>
            <a:r>
              <a:rPr lang="en">
                <a:latin typeface="Open Sans"/>
                <a:ea typeface="Open Sans"/>
                <a:cs typeface="Open Sans"/>
                <a:sym typeface="Open Sans"/>
              </a:rPr>
              <a:t>npm (Node.js Package Manager) - takes care of getting your project dependencies</a:t>
            </a:r>
          </a:p>
          <a:p>
            <a:pPr indent="-228600" lvl="0" marL="457200" rtl="0">
              <a:spcBef>
                <a:spcPts val="0"/>
              </a:spcBef>
            </a:pPr>
            <a:r>
              <a:rPr lang="en">
                <a:latin typeface="Courier New"/>
                <a:ea typeface="Courier New"/>
                <a:cs typeface="Courier New"/>
                <a:sym typeface="Courier New"/>
              </a:rPr>
              <a:t>package.json</a:t>
            </a:r>
            <a:r>
              <a:rPr lang="en"/>
              <a:t> </a:t>
            </a:r>
            <a:r>
              <a:rPr lang="en">
                <a:latin typeface="Open Sans"/>
                <a:ea typeface="Open Sans"/>
                <a:cs typeface="Open Sans"/>
                <a:sym typeface="Open Sans"/>
              </a:rPr>
              <a:t>- tells npm which dependencies your project needs (also defines build targets)</a:t>
            </a:r>
          </a:p>
          <a:p>
            <a:pPr lvl="0">
              <a:spcBef>
                <a:spcPts val="0"/>
              </a:spcBef>
              <a:buNone/>
            </a:pPr>
            <a:r>
              <a:rPr lang="en"/>
              <a:t>Babel </a:t>
            </a:r>
            <a:r>
              <a:rPr lang="en">
                <a:latin typeface="Open Sans"/>
                <a:ea typeface="Open Sans"/>
                <a:cs typeface="Open Sans"/>
                <a:sym typeface="Open Sans"/>
              </a:rPr>
              <a:t>- a library for compiling jsx into js that will work on any browser.</a:t>
            </a:r>
          </a:p>
          <a:p>
            <a:pPr lvl="0">
              <a:spcBef>
                <a:spcPts val="0"/>
              </a:spcBef>
              <a:buNone/>
            </a:pPr>
            <a:r>
              <a:rPr lang="en"/>
              <a:t>Webpack </a:t>
            </a:r>
            <a:r>
              <a:rPr lang="en">
                <a:latin typeface="Open Sans"/>
                <a:ea typeface="Open Sans"/>
                <a:cs typeface="Open Sans"/>
                <a:sym typeface="Open Sans"/>
              </a:rPr>
              <a:t>- A JS library that builds your project, and hosts it (locally)</a:t>
            </a:r>
          </a:p>
          <a:p>
            <a:pPr indent="-228600" lvl="0" marL="457200" rtl="0">
              <a:spcBef>
                <a:spcPts val="0"/>
              </a:spcBef>
              <a:buChar char="●"/>
            </a:pPr>
            <a:r>
              <a:rPr lang="en">
                <a:latin typeface="Courier New"/>
                <a:ea typeface="Courier New"/>
                <a:cs typeface="Courier New"/>
                <a:sym typeface="Courier New"/>
              </a:rPr>
              <a:t>webpack.config.js</a:t>
            </a:r>
            <a:r>
              <a:rPr lang="en"/>
              <a:t> </a:t>
            </a:r>
            <a:r>
              <a:rPr lang="en">
                <a:latin typeface="Open Sans"/>
                <a:ea typeface="Open Sans"/>
                <a:cs typeface="Open Sans"/>
                <a:sym typeface="Open Sans"/>
              </a:rPr>
              <a:t>- Tells Webpack how to build your project</a:t>
            </a:r>
          </a:p>
        </p:txBody>
      </p:sp>
      <p:pic>
        <p:nvPicPr>
          <p:cNvPr id="386" name="Shape 386"/>
          <p:cNvPicPr preferRelativeResize="0"/>
          <p:nvPr/>
        </p:nvPicPr>
        <p:blipFill rotWithShape="1">
          <a:blip r:embed="rId4">
            <a:alphaModFix/>
          </a:blip>
          <a:srcRect b="20363" l="0" r="0" t="0"/>
          <a:stretch/>
        </p:blipFill>
        <p:spPr>
          <a:xfrm>
            <a:off x="336425" y="3723897"/>
            <a:ext cx="1573575" cy="1253150"/>
          </a:xfrm>
          <a:prstGeom prst="rect">
            <a:avLst/>
          </a:prstGeom>
          <a:noFill/>
          <a:ln>
            <a:noFill/>
          </a:ln>
        </p:spPr>
      </p:pic>
      <p:pic>
        <p:nvPicPr>
          <p:cNvPr id="387" name="Shape 387"/>
          <p:cNvPicPr preferRelativeResize="0"/>
          <p:nvPr/>
        </p:nvPicPr>
        <p:blipFill>
          <a:blip r:embed="rId5">
            <a:alphaModFix/>
          </a:blip>
          <a:stretch>
            <a:fillRect/>
          </a:stretch>
        </p:blipFill>
        <p:spPr>
          <a:xfrm>
            <a:off x="169175" y="2831758"/>
            <a:ext cx="1794822" cy="815226"/>
          </a:xfrm>
          <a:prstGeom prst="rect">
            <a:avLst/>
          </a:prstGeom>
          <a:noFill/>
          <a:ln>
            <a:noFill/>
          </a:ln>
        </p:spPr>
      </p:pic>
      <p:pic>
        <p:nvPicPr>
          <p:cNvPr id="388" name="Shape 388"/>
          <p:cNvPicPr preferRelativeResize="0"/>
          <p:nvPr/>
        </p:nvPicPr>
        <p:blipFill>
          <a:blip r:embed="rId6">
            <a:alphaModFix/>
          </a:blip>
          <a:stretch>
            <a:fillRect/>
          </a:stretch>
        </p:blipFill>
        <p:spPr>
          <a:xfrm>
            <a:off x="115174" y="1469902"/>
            <a:ext cx="1794825" cy="9731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Open Sans"/>
                <a:ea typeface="Open Sans"/>
                <a:cs typeface="Open Sans"/>
                <a:sym typeface="Open Sans"/>
              </a:rPr>
              <a:t>Dependencies and Builds</a:t>
            </a:r>
          </a:p>
        </p:txBody>
      </p:sp>
      <p:sp>
        <p:nvSpPr>
          <p:cNvPr id="394" name="Shape 394"/>
          <p:cNvSpPr txBox="1"/>
          <p:nvPr>
            <p:ph idx="1" type="body"/>
          </p:nvPr>
        </p:nvSpPr>
        <p:spPr>
          <a:xfrm>
            <a:off x="311700" y="1214525"/>
            <a:ext cx="3117300" cy="3416400"/>
          </a:xfrm>
          <a:prstGeom prst="rect">
            <a:avLst/>
          </a:prstGeom>
        </p:spPr>
        <p:txBody>
          <a:bodyPr anchorCtr="0" anchor="ctr" bIns="91425" lIns="91425" rIns="91425" tIns="91425">
            <a:noAutofit/>
          </a:bodyPr>
          <a:lstStyle/>
          <a:p>
            <a:pPr lvl="0" algn="ctr">
              <a:spcBef>
                <a:spcPts val="0"/>
              </a:spcBef>
              <a:buNone/>
            </a:pPr>
            <a:r>
              <a:rPr lang="en">
                <a:latin typeface="Open Sans"/>
                <a:ea typeface="Open Sans"/>
                <a:cs typeface="Open Sans"/>
                <a:sym typeface="Open Sans"/>
              </a:rPr>
              <a:t>Run </a:t>
            </a:r>
            <a:r>
              <a:rPr lang="en">
                <a:latin typeface="Courier New"/>
                <a:ea typeface="Courier New"/>
                <a:cs typeface="Courier New"/>
                <a:sym typeface="Courier New"/>
              </a:rPr>
              <a:t>npm install</a:t>
            </a:r>
            <a:r>
              <a:rPr lang="en">
                <a:latin typeface="Open Sans"/>
                <a:ea typeface="Open Sans"/>
                <a:cs typeface="Open Sans"/>
                <a:sym typeface="Open Sans"/>
              </a:rPr>
              <a:t> in the command line from the root of your project</a:t>
            </a:r>
          </a:p>
          <a:p>
            <a:pPr lvl="0" rtl="0" algn="ctr">
              <a:spcBef>
                <a:spcPts val="0"/>
              </a:spcBef>
              <a:buClr>
                <a:schemeClr val="dk1"/>
              </a:buClr>
              <a:buSzPct val="61111"/>
              <a:buFont typeface="Arial"/>
              <a:buNone/>
            </a:pPr>
            <a:r>
              <a:rPr lang="en">
                <a:latin typeface="Open Sans"/>
                <a:ea typeface="Open Sans"/>
                <a:cs typeface="Open Sans"/>
                <a:sym typeface="Open Sans"/>
              </a:rPr>
              <a:t>This will download all the dependencies that are in your</a:t>
            </a:r>
            <a:r>
              <a:rPr lang="en"/>
              <a:t> </a:t>
            </a:r>
            <a:r>
              <a:rPr lang="en">
                <a:latin typeface="Courier New"/>
                <a:ea typeface="Courier New"/>
                <a:cs typeface="Courier New"/>
                <a:sym typeface="Courier New"/>
              </a:rPr>
              <a:t>package.json</a:t>
            </a:r>
            <a:r>
              <a:rPr lang="en">
                <a:latin typeface="Open Sans"/>
                <a:ea typeface="Open Sans"/>
                <a:cs typeface="Open Sans"/>
                <a:sym typeface="Open Sans"/>
              </a:rPr>
              <a:t> file.</a:t>
            </a:r>
          </a:p>
        </p:txBody>
      </p:sp>
      <p:pic>
        <p:nvPicPr>
          <p:cNvPr id="395" name="Shape 395"/>
          <p:cNvPicPr preferRelativeResize="0"/>
          <p:nvPr/>
        </p:nvPicPr>
        <p:blipFill>
          <a:blip r:embed="rId3">
            <a:alphaModFix/>
          </a:blip>
          <a:stretch>
            <a:fillRect/>
          </a:stretch>
        </p:blipFill>
        <p:spPr>
          <a:xfrm>
            <a:off x="3429000" y="1101000"/>
            <a:ext cx="5715000" cy="3810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9" name="Shape 399"/>
        <p:cNvGrpSpPr/>
        <p:nvPr/>
      </p:nvGrpSpPr>
      <p:grpSpPr>
        <a:xfrm>
          <a:off x="0" y="0"/>
          <a:ext cx="0" cy="0"/>
          <a:chOff x="0" y="0"/>
          <a:chExt cx="0" cy="0"/>
        </a:xfrm>
      </p:grpSpPr>
      <p:sp>
        <p:nvSpPr>
          <p:cNvPr id="400" name="Shape 40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Setup - Key Files to Success</a:t>
            </a:r>
          </a:p>
        </p:txBody>
      </p:sp>
      <p:sp>
        <p:nvSpPr>
          <p:cNvPr id="401" name="Shape 40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package.json</a:t>
            </a:r>
            <a:r>
              <a:rPr lang="en">
                <a:latin typeface="Open Sans"/>
                <a:ea typeface="Open Sans"/>
                <a:cs typeface="Open Sans"/>
                <a:sym typeface="Open Sans"/>
              </a:rPr>
              <a:t>: </a:t>
            </a:r>
            <a:r>
              <a:rPr lang="en">
                <a:latin typeface="Open Sans"/>
                <a:ea typeface="Open Sans"/>
                <a:cs typeface="Open Sans"/>
                <a:sym typeface="Open Sans"/>
              </a:rPr>
              <a:t>t</a:t>
            </a:r>
            <a:r>
              <a:rPr lang="en">
                <a:latin typeface="Open Sans"/>
                <a:ea typeface="Open Sans"/>
                <a:cs typeface="Open Sans"/>
                <a:sym typeface="Open Sans"/>
              </a:rPr>
              <a:t>ells n</a:t>
            </a:r>
            <a:r>
              <a:rPr lang="en">
                <a:latin typeface="Open Sans"/>
                <a:ea typeface="Open Sans"/>
                <a:cs typeface="Open Sans"/>
                <a:sym typeface="Open Sans"/>
              </a:rPr>
              <a:t>pm</a:t>
            </a:r>
            <a:r>
              <a:rPr lang="en">
                <a:latin typeface="Open Sans"/>
                <a:ea typeface="Open Sans"/>
                <a:cs typeface="Open Sans"/>
                <a:sym typeface="Open Sans"/>
              </a:rPr>
              <a:t> which dependencies your project needs (also defines build targets)</a:t>
            </a:r>
          </a:p>
          <a:p>
            <a:pPr lvl="0">
              <a:spcBef>
                <a:spcPts val="0"/>
              </a:spcBef>
              <a:buNone/>
            </a:pPr>
            <a:r>
              <a:rPr lang="en">
                <a:latin typeface="Courier New"/>
                <a:ea typeface="Courier New"/>
                <a:cs typeface="Courier New"/>
                <a:sym typeface="Courier New"/>
              </a:rPr>
              <a:t>webpack.config.js</a:t>
            </a:r>
            <a:r>
              <a:rPr lang="en">
                <a:latin typeface="Open Sans"/>
                <a:ea typeface="Open Sans"/>
                <a:cs typeface="Open Sans"/>
                <a:sym typeface="Open Sans"/>
              </a:rPr>
              <a:t>: Tells Webpack how to build your project</a:t>
            </a:r>
          </a:p>
          <a:p>
            <a:pPr lvl="0">
              <a:spcBef>
                <a:spcPts val="0"/>
              </a:spcBef>
              <a:buClr>
                <a:schemeClr val="dk1"/>
              </a:buClr>
              <a:buSzPct val="61111"/>
              <a:buFont typeface="Arial"/>
              <a:buNone/>
            </a:pPr>
            <a:r>
              <a:rPr lang="en">
                <a:latin typeface="Courier New"/>
                <a:ea typeface="Courier New"/>
                <a:cs typeface="Courier New"/>
                <a:sym typeface="Courier New"/>
              </a:rPr>
              <a:t>main.js</a:t>
            </a:r>
            <a:r>
              <a:rPr lang="en">
                <a:latin typeface="Open Sans"/>
                <a:ea typeface="Open Sans"/>
                <a:cs typeface="Open Sans"/>
                <a:sym typeface="Open Sans"/>
              </a:rPr>
              <a:t>: This will be compiled into index.js by webpack (we defined it that way in webpack.config.js). It will load our React code.</a:t>
            </a:r>
          </a:p>
          <a:p>
            <a:pPr lvl="0">
              <a:spcBef>
                <a:spcPts val="0"/>
              </a:spcBef>
              <a:buNone/>
            </a:pPr>
            <a:r>
              <a:rPr lang="en">
                <a:latin typeface="Courier New"/>
                <a:ea typeface="Courier New"/>
                <a:cs typeface="Courier New"/>
                <a:sym typeface="Courier New"/>
              </a:rPr>
              <a:t>index.html</a:t>
            </a:r>
            <a:r>
              <a:rPr lang="en">
                <a:latin typeface="Open Sans"/>
                <a:ea typeface="Open Sans"/>
                <a:cs typeface="Open Sans"/>
                <a:sym typeface="Open Sans"/>
              </a:rPr>
              <a:t>: The first page of your application</a:t>
            </a:r>
          </a:p>
          <a:p>
            <a:pPr lvl="0">
              <a:spcBef>
                <a:spcPts val="0"/>
              </a:spcBef>
              <a:buNone/>
            </a:pPr>
            <a:r>
              <a:rPr lang="en">
                <a:latin typeface="Courier New"/>
                <a:ea typeface="Courier New"/>
                <a:cs typeface="Courier New"/>
                <a:sym typeface="Courier New"/>
              </a:rPr>
              <a:t>App.jsx</a:t>
            </a:r>
            <a:r>
              <a:rPr lang="en">
                <a:latin typeface="Open Sans"/>
                <a:ea typeface="Open Sans"/>
                <a:cs typeface="Open Sans"/>
                <a:sym typeface="Open Sans"/>
              </a:rPr>
              <a:t>:</a:t>
            </a:r>
            <a:r>
              <a:rPr lang="en"/>
              <a:t> </a:t>
            </a:r>
            <a:r>
              <a:rPr lang="en">
                <a:latin typeface="Open Sans"/>
                <a:ea typeface="Open Sans"/>
                <a:cs typeface="Open Sans"/>
                <a:sym typeface="Open Sans"/>
              </a:rPr>
              <a:t>Component for our UI</a:t>
            </a:r>
          </a:p>
          <a:p>
            <a:pPr lvl="0" rt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5" name="Shape 405"/>
        <p:cNvGrpSpPr/>
        <p:nvPr/>
      </p:nvGrpSpPr>
      <p:grpSpPr>
        <a:xfrm>
          <a:off x="0" y="0"/>
          <a:ext cx="0" cy="0"/>
          <a:chOff x="0" y="0"/>
          <a:chExt cx="0" cy="0"/>
        </a:xfrm>
      </p:grpSpPr>
      <p:sp>
        <p:nvSpPr>
          <p:cNvPr id="406" name="Shape 406"/>
          <p:cNvSpPr txBox="1"/>
          <p:nvPr>
            <p:ph idx="1" type="body"/>
          </p:nvPr>
        </p:nvSpPr>
        <p:spPr>
          <a:xfrm>
            <a:off x="3866825" y="48600"/>
            <a:ext cx="4493700" cy="5046300"/>
          </a:xfrm>
          <a:prstGeom prst="rect">
            <a:avLst/>
          </a:prstGeom>
        </p:spPr>
        <p:txBody>
          <a:bodyPr anchorCtr="0" anchor="ctr" bIns="91425" lIns="91425" rIns="91425" tIns="91425">
            <a:noAutofit/>
          </a:bodyPr>
          <a:lstStyle/>
          <a:p>
            <a:pPr lvl="0" rtl="0">
              <a:lnSpc>
                <a:spcPct val="100000"/>
              </a:lnSpc>
              <a:spcBef>
                <a:spcPts val="0"/>
              </a:spcBef>
              <a:spcAft>
                <a:spcPts val="0"/>
              </a:spcAft>
              <a:buNone/>
            </a:pPr>
            <a:r>
              <a:rPr b="1" lang="en" sz="1400">
                <a:latin typeface="Open Sans"/>
                <a:ea typeface="Open Sans"/>
                <a:cs typeface="Open Sans"/>
                <a:sym typeface="Open Sans"/>
              </a:rPr>
              <a:t>// Import React and other stuff</a:t>
            </a:r>
          </a:p>
          <a:p>
            <a:pPr lvl="0" rtl="0">
              <a:lnSpc>
                <a:spcPct val="100000"/>
              </a:lnSpc>
              <a:spcBef>
                <a:spcPts val="0"/>
              </a:spcBef>
              <a:spcAft>
                <a:spcPts val="0"/>
              </a:spcAft>
              <a:buNone/>
            </a:pPr>
            <a:r>
              <a:rPr b="1" lang="en" sz="1400">
                <a:solidFill>
                  <a:srgbClr val="980000"/>
                </a:solidFill>
                <a:latin typeface="Open Sans"/>
                <a:ea typeface="Open Sans"/>
                <a:cs typeface="Open Sans"/>
                <a:sym typeface="Open Sans"/>
              </a:rPr>
              <a:t>import</a:t>
            </a:r>
            <a:r>
              <a:rPr b="1" lang="en" sz="1400">
                <a:latin typeface="Open Sans"/>
                <a:ea typeface="Open Sans"/>
                <a:cs typeface="Open Sans"/>
                <a:sym typeface="Open Sans"/>
              </a:rPr>
              <a:t> </a:t>
            </a:r>
            <a:r>
              <a:rPr b="1" lang="en" sz="1400">
                <a:solidFill>
                  <a:srgbClr val="0000FF"/>
                </a:solidFill>
                <a:latin typeface="Open Sans"/>
                <a:ea typeface="Open Sans"/>
                <a:cs typeface="Open Sans"/>
                <a:sym typeface="Open Sans"/>
              </a:rPr>
              <a:t>React</a:t>
            </a:r>
            <a:r>
              <a:rPr b="1" lang="en" sz="1400">
                <a:latin typeface="Open Sans"/>
                <a:ea typeface="Open Sans"/>
                <a:cs typeface="Open Sans"/>
                <a:sym typeface="Open Sans"/>
              </a:rPr>
              <a:t> ....</a:t>
            </a:r>
          </a:p>
          <a:p>
            <a:pPr lvl="0" rtl="0">
              <a:lnSpc>
                <a:spcPct val="100000"/>
              </a:lnSpc>
              <a:spcBef>
                <a:spcPts val="0"/>
              </a:spcBef>
              <a:spcAft>
                <a:spcPts val="0"/>
              </a:spcAft>
              <a:buNone/>
            </a:pPr>
            <a:r>
              <a:t/>
            </a:r>
            <a:endParaRPr b="1" sz="1400">
              <a:latin typeface="Open Sans"/>
              <a:ea typeface="Open Sans"/>
              <a:cs typeface="Open Sans"/>
              <a:sym typeface="Open Sans"/>
            </a:endParaRPr>
          </a:p>
          <a:p>
            <a:pPr lvl="0" rtl="0">
              <a:lnSpc>
                <a:spcPct val="100000"/>
              </a:lnSpc>
              <a:spcBef>
                <a:spcPts val="0"/>
              </a:spcBef>
              <a:spcAft>
                <a:spcPts val="0"/>
              </a:spcAft>
              <a:buNone/>
            </a:pPr>
            <a:r>
              <a:rPr b="1" lang="en" sz="1400">
                <a:solidFill>
                  <a:srgbClr val="980000"/>
                </a:solidFill>
                <a:latin typeface="Open Sans"/>
                <a:ea typeface="Open Sans"/>
                <a:cs typeface="Open Sans"/>
                <a:sym typeface="Open Sans"/>
              </a:rPr>
              <a:t>const</a:t>
            </a:r>
            <a:r>
              <a:rPr b="1" lang="en" sz="1400">
                <a:latin typeface="Open Sans"/>
                <a:ea typeface="Open Sans"/>
                <a:cs typeface="Open Sans"/>
                <a:sym typeface="Open Sans"/>
              </a:rPr>
              <a:t> </a:t>
            </a:r>
            <a:r>
              <a:rPr b="1" lang="en" sz="1400">
                <a:solidFill>
                  <a:srgbClr val="0000FF"/>
                </a:solidFill>
                <a:latin typeface="Open Sans"/>
                <a:ea typeface="Open Sans"/>
                <a:cs typeface="Open Sans"/>
                <a:sym typeface="Open Sans"/>
              </a:rPr>
              <a:t>App</a:t>
            </a:r>
            <a:r>
              <a:rPr b="1" lang="en" sz="1400">
                <a:latin typeface="Open Sans"/>
                <a:ea typeface="Open Sans"/>
                <a:cs typeface="Open Sans"/>
                <a:sym typeface="Open Sans"/>
              </a:rPr>
              <a:t> = </a:t>
            </a:r>
            <a:r>
              <a:rPr b="1" lang="en" sz="1400">
                <a:solidFill>
                  <a:srgbClr val="0000FF"/>
                </a:solidFill>
                <a:latin typeface="Open Sans"/>
                <a:ea typeface="Open Sans"/>
                <a:cs typeface="Open Sans"/>
                <a:sym typeface="Open Sans"/>
              </a:rPr>
              <a:t>React</a:t>
            </a:r>
            <a:r>
              <a:rPr b="1" lang="en" sz="1400">
                <a:latin typeface="Open Sans"/>
                <a:ea typeface="Open Sans"/>
                <a:cs typeface="Open Sans"/>
                <a:sym typeface="Open Sans"/>
              </a:rPr>
              <a:t>.</a:t>
            </a:r>
            <a:r>
              <a:rPr b="1" lang="en" sz="1400">
                <a:solidFill>
                  <a:srgbClr val="38761D"/>
                </a:solidFill>
                <a:latin typeface="Open Sans"/>
                <a:ea typeface="Open Sans"/>
                <a:cs typeface="Open Sans"/>
                <a:sym typeface="Open Sans"/>
              </a:rPr>
              <a:t>createClass</a:t>
            </a:r>
            <a:r>
              <a:rPr b="1" lang="en" sz="1400">
                <a:latin typeface="Open Sans"/>
                <a:ea typeface="Open Sans"/>
                <a:cs typeface="Open Sans"/>
                <a:sym typeface="Open Sans"/>
              </a:rPr>
              <a:t>({</a:t>
            </a:r>
          </a:p>
          <a:p>
            <a:pPr lvl="0" rtl="0">
              <a:lnSpc>
                <a:spcPct val="100000"/>
              </a:lnSpc>
              <a:spcBef>
                <a:spcPts val="0"/>
              </a:spcBef>
              <a:spcAft>
                <a:spcPts val="0"/>
              </a:spcAft>
              <a:buNone/>
            </a:pPr>
            <a:r>
              <a:rPr b="1" lang="en" sz="1400">
                <a:latin typeface="Open Sans"/>
                <a:ea typeface="Open Sans"/>
                <a:cs typeface="Open Sans"/>
                <a:sym typeface="Open Sans"/>
              </a:rPr>
              <a:t>  </a:t>
            </a:r>
            <a:r>
              <a:rPr b="1" lang="en" sz="1400">
                <a:solidFill>
                  <a:srgbClr val="38761D"/>
                </a:solidFill>
                <a:latin typeface="Open Sans"/>
                <a:ea typeface="Open Sans"/>
                <a:cs typeface="Open Sans"/>
                <a:sym typeface="Open Sans"/>
              </a:rPr>
              <a:t>getInitialState</a:t>
            </a:r>
            <a:r>
              <a:rPr b="1" lang="en" sz="1400">
                <a:latin typeface="Open Sans"/>
                <a:ea typeface="Open Sans"/>
                <a:cs typeface="Open Sans"/>
                <a:sym typeface="Open Sans"/>
              </a:rPr>
              <a:t>() {</a:t>
            </a:r>
          </a:p>
          <a:p>
            <a:pPr lvl="0" rtl="0">
              <a:lnSpc>
                <a:spcPct val="100000"/>
              </a:lnSpc>
              <a:spcBef>
                <a:spcPts val="0"/>
              </a:spcBef>
              <a:spcAft>
                <a:spcPts val="0"/>
              </a:spcAft>
              <a:buNone/>
            </a:pPr>
            <a:r>
              <a:rPr b="1" lang="en" sz="1400">
                <a:latin typeface="Open Sans"/>
                <a:ea typeface="Open Sans"/>
                <a:cs typeface="Open Sans"/>
                <a:sym typeface="Open Sans"/>
              </a:rPr>
              <a:t>    // Initialize empty list of messages</a:t>
            </a:r>
          </a:p>
          <a:p>
            <a:pPr lvl="0" rtl="0">
              <a:lnSpc>
                <a:spcPct val="100000"/>
              </a:lnSpc>
              <a:spcBef>
                <a:spcPts val="0"/>
              </a:spcBef>
              <a:spcAft>
                <a:spcPts val="0"/>
              </a:spcAft>
              <a:buNone/>
            </a:pPr>
            <a:r>
              <a:rPr b="1" lang="en" sz="1400">
                <a:latin typeface="Open Sans"/>
                <a:ea typeface="Open Sans"/>
                <a:cs typeface="Open Sans"/>
                <a:sym typeface="Open Sans"/>
              </a:rPr>
              <a:t>  },</a:t>
            </a:r>
          </a:p>
          <a:p>
            <a:pPr lvl="0" rtl="0">
              <a:lnSpc>
                <a:spcPct val="100000"/>
              </a:lnSpc>
              <a:spcBef>
                <a:spcPts val="0"/>
              </a:spcBef>
              <a:spcAft>
                <a:spcPts val="0"/>
              </a:spcAft>
              <a:buNone/>
            </a:pPr>
            <a:r>
              <a:t/>
            </a:r>
            <a:endParaRPr b="1" sz="1400">
              <a:latin typeface="Open Sans"/>
              <a:ea typeface="Open Sans"/>
              <a:cs typeface="Open Sans"/>
              <a:sym typeface="Open Sans"/>
            </a:endParaRPr>
          </a:p>
          <a:p>
            <a:pPr lvl="0" rtl="0">
              <a:lnSpc>
                <a:spcPct val="100000"/>
              </a:lnSpc>
              <a:spcBef>
                <a:spcPts val="0"/>
              </a:spcBef>
              <a:spcAft>
                <a:spcPts val="0"/>
              </a:spcAft>
              <a:buNone/>
            </a:pPr>
            <a:r>
              <a:rPr b="1" lang="en" sz="1400">
                <a:latin typeface="Open Sans"/>
                <a:ea typeface="Open Sans"/>
                <a:cs typeface="Open Sans"/>
                <a:sym typeface="Open Sans"/>
              </a:rPr>
              <a:t>  </a:t>
            </a:r>
            <a:r>
              <a:rPr b="1" lang="en" sz="1400">
                <a:solidFill>
                  <a:srgbClr val="38761D"/>
                </a:solidFill>
                <a:latin typeface="Open Sans"/>
                <a:ea typeface="Open Sans"/>
                <a:cs typeface="Open Sans"/>
                <a:sym typeface="Open Sans"/>
              </a:rPr>
              <a:t>componentWillMount</a:t>
            </a:r>
            <a:r>
              <a:rPr b="1" lang="en" sz="1400">
                <a:latin typeface="Open Sans"/>
                <a:ea typeface="Open Sans"/>
                <a:cs typeface="Open Sans"/>
                <a:sym typeface="Open Sans"/>
              </a:rPr>
              <a:t>() {</a:t>
            </a:r>
          </a:p>
          <a:p>
            <a:pPr lvl="0" rtl="0">
              <a:lnSpc>
                <a:spcPct val="100000"/>
              </a:lnSpc>
              <a:spcBef>
                <a:spcPts val="0"/>
              </a:spcBef>
              <a:spcAft>
                <a:spcPts val="0"/>
              </a:spcAft>
              <a:buNone/>
            </a:pPr>
            <a:r>
              <a:rPr b="1" lang="en" sz="1400">
                <a:latin typeface="Open Sans"/>
                <a:ea typeface="Open Sans"/>
                <a:cs typeface="Open Sans"/>
                <a:sym typeface="Open Sans"/>
              </a:rPr>
              <a:t>    // Turns on Firebase</a:t>
            </a:r>
          </a:p>
          <a:p>
            <a:pPr lvl="0" rtl="0">
              <a:lnSpc>
                <a:spcPct val="100000"/>
              </a:lnSpc>
              <a:spcBef>
                <a:spcPts val="0"/>
              </a:spcBef>
              <a:spcAft>
                <a:spcPts val="0"/>
              </a:spcAft>
              <a:buNone/>
            </a:pPr>
            <a:r>
              <a:rPr b="1" lang="en" sz="1400">
                <a:latin typeface="Open Sans"/>
                <a:ea typeface="Open Sans"/>
                <a:cs typeface="Open Sans"/>
                <a:sym typeface="Open Sans"/>
              </a:rPr>
              <a:t>  },</a:t>
            </a:r>
          </a:p>
          <a:p>
            <a:pPr lvl="0" rtl="0">
              <a:lnSpc>
                <a:spcPct val="100000"/>
              </a:lnSpc>
              <a:spcBef>
                <a:spcPts val="0"/>
              </a:spcBef>
              <a:spcAft>
                <a:spcPts val="0"/>
              </a:spcAft>
              <a:buNone/>
            </a:pPr>
            <a:r>
              <a:t/>
            </a:r>
            <a:endParaRPr b="1" sz="1400">
              <a:latin typeface="Open Sans"/>
              <a:ea typeface="Open Sans"/>
              <a:cs typeface="Open Sans"/>
              <a:sym typeface="Open Sans"/>
            </a:endParaRPr>
          </a:p>
          <a:p>
            <a:pPr lvl="0" rtl="0">
              <a:lnSpc>
                <a:spcPct val="100000"/>
              </a:lnSpc>
              <a:spcBef>
                <a:spcPts val="0"/>
              </a:spcBef>
              <a:spcAft>
                <a:spcPts val="0"/>
              </a:spcAft>
              <a:buNone/>
            </a:pPr>
            <a:r>
              <a:rPr b="1" lang="en" sz="1400">
                <a:latin typeface="Open Sans"/>
                <a:ea typeface="Open Sans"/>
                <a:cs typeface="Open Sans"/>
                <a:sym typeface="Open Sans"/>
              </a:rPr>
              <a:t>  </a:t>
            </a:r>
            <a:r>
              <a:rPr b="1" lang="en" sz="1400">
                <a:solidFill>
                  <a:srgbClr val="38761D"/>
                </a:solidFill>
                <a:latin typeface="Open Sans"/>
                <a:ea typeface="Open Sans"/>
                <a:cs typeface="Open Sans"/>
                <a:sym typeface="Open Sans"/>
              </a:rPr>
              <a:t>componentWillUnmount</a:t>
            </a:r>
            <a:r>
              <a:rPr b="1" lang="en" sz="1400">
                <a:latin typeface="Open Sans"/>
                <a:ea typeface="Open Sans"/>
                <a:cs typeface="Open Sans"/>
                <a:sym typeface="Open Sans"/>
              </a:rPr>
              <a:t>() {</a:t>
            </a:r>
          </a:p>
          <a:p>
            <a:pPr lvl="0" rtl="0">
              <a:lnSpc>
                <a:spcPct val="100000"/>
              </a:lnSpc>
              <a:spcBef>
                <a:spcPts val="0"/>
              </a:spcBef>
              <a:spcAft>
                <a:spcPts val="0"/>
              </a:spcAft>
              <a:buNone/>
            </a:pPr>
            <a:r>
              <a:rPr b="1" lang="en" sz="1400">
                <a:latin typeface="Open Sans"/>
                <a:ea typeface="Open Sans"/>
                <a:cs typeface="Open Sans"/>
                <a:sym typeface="Open Sans"/>
              </a:rPr>
              <a:t>    // Turns off Firebase</a:t>
            </a:r>
          </a:p>
          <a:p>
            <a:pPr lvl="0" rtl="0">
              <a:lnSpc>
                <a:spcPct val="100000"/>
              </a:lnSpc>
              <a:spcBef>
                <a:spcPts val="0"/>
              </a:spcBef>
              <a:spcAft>
                <a:spcPts val="0"/>
              </a:spcAft>
              <a:buNone/>
            </a:pPr>
            <a:r>
              <a:rPr b="1" lang="en" sz="1400">
                <a:latin typeface="Open Sans"/>
                <a:ea typeface="Open Sans"/>
                <a:cs typeface="Open Sans"/>
                <a:sym typeface="Open Sans"/>
              </a:rPr>
              <a:t>  },</a:t>
            </a:r>
          </a:p>
          <a:p>
            <a:pPr lvl="0" rtl="0">
              <a:lnSpc>
                <a:spcPct val="100000"/>
              </a:lnSpc>
              <a:spcBef>
                <a:spcPts val="0"/>
              </a:spcBef>
              <a:spcAft>
                <a:spcPts val="0"/>
              </a:spcAft>
              <a:buNone/>
            </a:pPr>
            <a:r>
              <a:t/>
            </a:r>
            <a:endParaRPr b="1" sz="1400">
              <a:latin typeface="Open Sans"/>
              <a:ea typeface="Open Sans"/>
              <a:cs typeface="Open Sans"/>
              <a:sym typeface="Open Sans"/>
            </a:endParaRPr>
          </a:p>
          <a:p>
            <a:pPr lvl="0" rtl="0">
              <a:lnSpc>
                <a:spcPct val="100000"/>
              </a:lnSpc>
              <a:spcBef>
                <a:spcPts val="0"/>
              </a:spcBef>
              <a:spcAft>
                <a:spcPts val="0"/>
              </a:spcAft>
              <a:buNone/>
            </a:pPr>
            <a:r>
              <a:rPr b="1" lang="en" sz="1400">
                <a:latin typeface="Open Sans"/>
                <a:ea typeface="Open Sans"/>
                <a:cs typeface="Open Sans"/>
                <a:sym typeface="Open Sans"/>
              </a:rPr>
              <a:t>  </a:t>
            </a:r>
            <a:r>
              <a:rPr b="1" lang="en" sz="1400">
                <a:solidFill>
                  <a:srgbClr val="38761D"/>
                </a:solidFill>
                <a:latin typeface="Open Sans"/>
                <a:ea typeface="Open Sans"/>
                <a:cs typeface="Open Sans"/>
                <a:sym typeface="Open Sans"/>
              </a:rPr>
              <a:t>render</a:t>
            </a:r>
            <a:r>
              <a:rPr b="1" lang="en" sz="1400">
                <a:latin typeface="Open Sans"/>
                <a:ea typeface="Open Sans"/>
                <a:cs typeface="Open Sans"/>
                <a:sym typeface="Open Sans"/>
              </a:rPr>
              <a:t>() {</a:t>
            </a:r>
          </a:p>
          <a:p>
            <a:pPr lvl="0" rtl="0">
              <a:lnSpc>
                <a:spcPct val="100000"/>
              </a:lnSpc>
              <a:spcBef>
                <a:spcPts val="0"/>
              </a:spcBef>
              <a:spcAft>
                <a:spcPts val="0"/>
              </a:spcAft>
              <a:buNone/>
            </a:pPr>
            <a:r>
              <a:rPr b="1" lang="en" sz="1400">
                <a:latin typeface="Open Sans"/>
                <a:ea typeface="Open Sans"/>
                <a:cs typeface="Open Sans"/>
                <a:sym typeface="Open Sans"/>
              </a:rPr>
              <a:t>    // shows your content on the screen</a:t>
            </a:r>
          </a:p>
          <a:p>
            <a:pPr lvl="0" rtl="0">
              <a:lnSpc>
                <a:spcPct val="100000"/>
              </a:lnSpc>
              <a:spcBef>
                <a:spcPts val="0"/>
              </a:spcBef>
              <a:spcAft>
                <a:spcPts val="0"/>
              </a:spcAft>
              <a:buNone/>
            </a:pPr>
            <a:r>
              <a:rPr b="1" lang="en" sz="1400">
                <a:latin typeface="Open Sans"/>
                <a:ea typeface="Open Sans"/>
                <a:cs typeface="Open Sans"/>
                <a:sym typeface="Open Sans"/>
              </a:rPr>
              <a:t>  }</a:t>
            </a:r>
          </a:p>
          <a:p>
            <a:pPr lvl="0" rtl="0">
              <a:lnSpc>
                <a:spcPct val="100000"/>
              </a:lnSpc>
              <a:spcBef>
                <a:spcPts val="0"/>
              </a:spcBef>
              <a:spcAft>
                <a:spcPts val="0"/>
              </a:spcAft>
              <a:buNone/>
            </a:pPr>
            <a:r>
              <a:rPr b="1" lang="en" sz="1400">
                <a:latin typeface="Open Sans"/>
                <a:ea typeface="Open Sans"/>
                <a:cs typeface="Open Sans"/>
                <a:sym typeface="Open Sans"/>
              </a:rPr>
              <a:t>});</a:t>
            </a:r>
          </a:p>
          <a:p>
            <a:pPr lvl="0" rtl="0">
              <a:lnSpc>
                <a:spcPct val="100000"/>
              </a:lnSpc>
              <a:spcBef>
                <a:spcPts val="0"/>
              </a:spcBef>
              <a:spcAft>
                <a:spcPts val="0"/>
              </a:spcAft>
              <a:buNone/>
            </a:pPr>
            <a:r>
              <a:t/>
            </a:r>
            <a:endParaRPr b="1" sz="1400">
              <a:latin typeface="Open Sans"/>
              <a:ea typeface="Open Sans"/>
              <a:cs typeface="Open Sans"/>
              <a:sym typeface="Open Sans"/>
            </a:endParaRPr>
          </a:p>
          <a:p>
            <a:pPr lvl="0" rtl="0">
              <a:lnSpc>
                <a:spcPct val="100000"/>
              </a:lnSpc>
              <a:spcBef>
                <a:spcPts val="0"/>
              </a:spcBef>
              <a:spcAft>
                <a:spcPts val="0"/>
              </a:spcAft>
              <a:buNone/>
            </a:pPr>
            <a:r>
              <a:rPr b="1" lang="en" sz="1400">
                <a:solidFill>
                  <a:srgbClr val="980000"/>
                </a:solidFill>
                <a:latin typeface="Open Sans"/>
                <a:ea typeface="Open Sans"/>
                <a:cs typeface="Open Sans"/>
                <a:sym typeface="Open Sans"/>
              </a:rPr>
              <a:t>export</a:t>
            </a:r>
            <a:r>
              <a:rPr b="1" lang="en" sz="1400">
                <a:latin typeface="Open Sans"/>
                <a:ea typeface="Open Sans"/>
                <a:cs typeface="Open Sans"/>
                <a:sym typeface="Open Sans"/>
              </a:rPr>
              <a:t> </a:t>
            </a:r>
            <a:r>
              <a:rPr b="1" lang="en" sz="1400">
                <a:solidFill>
                  <a:srgbClr val="980000"/>
                </a:solidFill>
                <a:latin typeface="Open Sans"/>
                <a:ea typeface="Open Sans"/>
                <a:cs typeface="Open Sans"/>
                <a:sym typeface="Open Sans"/>
              </a:rPr>
              <a:t>default</a:t>
            </a:r>
            <a:r>
              <a:rPr b="1" lang="en" sz="1400">
                <a:latin typeface="Open Sans"/>
                <a:ea typeface="Open Sans"/>
                <a:cs typeface="Open Sans"/>
                <a:sym typeface="Open Sans"/>
              </a:rPr>
              <a:t> </a:t>
            </a:r>
            <a:r>
              <a:rPr b="1" lang="en" sz="1400">
                <a:solidFill>
                  <a:srgbClr val="0000FF"/>
                </a:solidFill>
                <a:latin typeface="Open Sans"/>
                <a:ea typeface="Open Sans"/>
                <a:cs typeface="Open Sans"/>
                <a:sym typeface="Open Sans"/>
              </a:rPr>
              <a:t>App</a:t>
            </a:r>
            <a:r>
              <a:rPr b="1" lang="en" sz="1400">
                <a:latin typeface="Open Sans"/>
                <a:ea typeface="Open Sans"/>
                <a:cs typeface="Open Sans"/>
                <a:sym typeface="Open Sans"/>
              </a:rPr>
              <a:t>;</a:t>
            </a:r>
          </a:p>
        </p:txBody>
      </p:sp>
      <p:sp>
        <p:nvSpPr>
          <p:cNvPr id="407" name="Shape 407"/>
          <p:cNvSpPr txBox="1"/>
          <p:nvPr/>
        </p:nvSpPr>
        <p:spPr>
          <a:xfrm>
            <a:off x="737725" y="2069700"/>
            <a:ext cx="2377200" cy="1004100"/>
          </a:xfrm>
          <a:prstGeom prst="rect">
            <a:avLst/>
          </a:prstGeom>
          <a:noFill/>
          <a:ln>
            <a:noFill/>
          </a:ln>
        </p:spPr>
        <p:txBody>
          <a:bodyPr anchorCtr="0" anchor="t" bIns="91425" lIns="91425" rIns="91425" tIns="91425">
            <a:noAutofit/>
          </a:bodyPr>
          <a:lstStyle/>
          <a:p>
            <a:pPr lvl="0" rtl="0">
              <a:spcBef>
                <a:spcPts val="0"/>
              </a:spcBef>
              <a:buNone/>
            </a:pPr>
            <a:r>
              <a:rPr lang="en" sz="4800">
                <a:latin typeface="Open Sans"/>
                <a:ea typeface="Open Sans"/>
                <a:cs typeface="Open Sans"/>
                <a:sym typeface="Open Sans"/>
              </a:rPr>
              <a:t>App.jsx</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1" name="Shape 411"/>
        <p:cNvGrpSpPr/>
        <p:nvPr/>
      </p:nvGrpSpPr>
      <p:grpSpPr>
        <a:xfrm>
          <a:off x="0" y="0"/>
          <a:ext cx="0" cy="0"/>
          <a:chOff x="0" y="0"/>
          <a:chExt cx="0" cy="0"/>
        </a:xfrm>
      </p:grpSpPr>
      <p:sp>
        <p:nvSpPr>
          <p:cNvPr id="412" name="Shape 41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Let’s run our app!</a:t>
            </a:r>
          </a:p>
        </p:txBody>
      </p:sp>
      <p:sp>
        <p:nvSpPr>
          <p:cNvPr id="413" name="Shape 413"/>
          <p:cNvSpPr txBox="1"/>
          <p:nvPr>
            <p:ph idx="1" type="body"/>
          </p:nvPr>
        </p:nvSpPr>
        <p:spPr>
          <a:xfrm>
            <a:off x="311700" y="1152475"/>
            <a:ext cx="3117300" cy="3416400"/>
          </a:xfrm>
          <a:prstGeom prst="rect">
            <a:avLst/>
          </a:prstGeom>
        </p:spPr>
        <p:txBody>
          <a:bodyPr anchorCtr="0" anchor="ctr" bIns="91425" lIns="91425" rIns="91425" tIns="91425">
            <a:noAutofit/>
          </a:bodyPr>
          <a:lstStyle/>
          <a:p>
            <a:pPr indent="-228600" lvl="0" marL="457200" rtl="0" algn="ctr">
              <a:spcBef>
                <a:spcPts val="0"/>
              </a:spcBef>
              <a:buFont typeface="Open Sans"/>
              <a:buAutoNum type="arabicPeriod"/>
            </a:pPr>
            <a:r>
              <a:rPr lang="en">
                <a:latin typeface="Open Sans"/>
                <a:ea typeface="Open Sans"/>
                <a:cs typeface="Open Sans"/>
                <a:sym typeface="Open Sans"/>
              </a:rPr>
              <a:t>Once </a:t>
            </a:r>
            <a:r>
              <a:rPr lang="en">
                <a:latin typeface="Courier New"/>
                <a:ea typeface="Courier New"/>
                <a:cs typeface="Courier New"/>
                <a:sym typeface="Courier New"/>
              </a:rPr>
              <a:t>npm install</a:t>
            </a:r>
            <a:r>
              <a:rPr lang="en"/>
              <a:t> </a:t>
            </a:r>
            <a:r>
              <a:rPr lang="en">
                <a:latin typeface="Open Sans"/>
                <a:ea typeface="Open Sans"/>
                <a:cs typeface="Open Sans"/>
                <a:sym typeface="Open Sans"/>
              </a:rPr>
              <a:t>has completed, we can run </a:t>
            </a:r>
            <a:r>
              <a:rPr lang="en">
                <a:latin typeface="Courier New"/>
                <a:ea typeface="Courier New"/>
                <a:cs typeface="Courier New"/>
                <a:sym typeface="Courier New"/>
              </a:rPr>
              <a:t>npm run start</a:t>
            </a:r>
            <a:r>
              <a:rPr lang="en">
                <a:latin typeface="Open Sans"/>
                <a:ea typeface="Open Sans"/>
                <a:cs typeface="Open Sans"/>
                <a:sym typeface="Open Sans"/>
              </a:rPr>
              <a:t> from the command line. This will deploy our project.</a:t>
            </a:r>
            <a:br>
              <a:rPr lang="en">
                <a:latin typeface="Open Sans"/>
                <a:ea typeface="Open Sans"/>
                <a:cs typeface="Open Sans"/>
                <a:sym typeface="Open Sans"/>
              </a:rPr>
            </a:br>
          </a:p>
          <a:p>
            <a:pPr indent="-228600" lvl="0" marL="457200" rtl="0" algn="ctr">
              <a:spcBef>
                <a:spcPts val="0"/>
              </a:spcBef>
              <a:buFont typeface="Open Sans"/>
              <a:buAutoNum type="arabicPeriod"/>
            </a:pPr>
            <a:r>
              <a:rPr lang="en">
                <a:latin typeface="Open Sans"/>
                <a:ea typeface="Open Sans"/>
                <a:cs typeface="Open Sans"/>
                <a:sym typeface="Open Sans"/>
              </a:rPr>
              <a:t>Go to localhost:8081 in your browser to see your app!</a:t>
            </a:r>
          </a:p>
        </p:txBody>
      </p:sp>
      <p:pic>
        <p:nvPicPr>
          <p:cNvPr id="414" name="Shape 414"/>
          <p:cNvPicPr preferRelativeResize="0"/>
          <p:nvPr/>
        </p:nvPicPr>
        <p:blipFill>
          <a:blip r:embed="rId3">
            <a:alphaModFix/>
          </a:blip>
          <a:stretch>
            <a:fillRect/>
          </a:stretch>
        </p:blipFill>
        <p:spPr>
          <a:xfrm>
            <a:off x="3429000" y="1091750"/>
            <a:ext cx="5715000" cy="3810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8" name="Shape 418"/>
        <p:cNvGrpSpPr/>
        <p:nvPr/>
      </p:nvGrpSpPr>
      <p:grpSpPr>
        <a:xfrm>
          <a:off x="0" y="0"/>
          <a:ext cx="0" cy="0"/>
          <a:chOff x="0" y="0"/>
          <a:chExt cx="0" cy="0"/>
        </a:xfrm>
      </p:grpSpPr>
      <p:sp>
        <p:nvSpPr>
          <p:cNvPr id="419" name="Shape 41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Let’s run our app!</a:t>
            </a:r>
          </a:p>
        </p:txBody>
      </p:sp>
      <p:pic>
        <p:nvPicPr>
          <p:cNvPr id="420" name="Shape 420"/>
          <p:cNvPicPr preferRelativeResize="0"/>
          <p:nvPr/>
        </p:nvPicPr>
        <p:blipFill>
          <a:blip r:embed="rId3">
            <a:alphaModFix/>
          </a:blip>
          <a:stretch>
            <a:fillRect/>
          </a:stretch>
        </p:blipFill>
        <p:spPr>
          <a:xfrm>
            <a:off x="1663075" y="1173276"/>
            <a:ext cx="5817849" cy="3399100"/>
          </a:xfrm>
          <a:prstGeom prst="rect">
            <a:avLst/>
          </a:prstGeom>
          <a:noFill/>
          <a:ln cap="flat" cmpd="sng" w="9525">
            <a:solidFill>
              <a:srgbClr val="EFEFEF"/>
            </a:solidFill>
            <a:prstDash val="solid"/>
            <a:round/>
            <a:headEnd len="med" w="med" type="none"/>
            <a:tailEnd len="med" w="med"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4" name="Shape 424"/>
        <p:cNvGrpSpPr/>
        <p:nvPr/>
      </p:nvGrpSpPr>
      <p:grpSpPr>
        <a:xfrm>
          <a:off x="0" y="0"/>
          <a:ext cx="0" cy="0"/>
          <a:chOff x="0" y="0"/>
          <a:chExt cx="0" cy="0"/>
        </a:xfrm>
      </p:grpSpPr>
      <p:sp>
        <p:nvSpPr>
          <p:cNvPr id="425" name="Shape 42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Open Sans"/>
                <a:ea typeface="Open Sans"/>
                <a:cs typeface="Open Sans"/>
                <a:sym typeface="Open Sans"/>
              </a:rPr>
              <a:t>React Component Lifecycle</a:t>
            </a:r>
          </a:p>
        </p:txBody>
      </p:sp>
      <p:grpSp>
        <p:nvGrpSpPr>
          <p:cNvPr id="426" name="Shape 426"/>
          <p:cNvGrpSpPr/>
          <p:nvPr/>
        </p:nvGrpSpPr>
        <p:grpSpPr>
          <a:xfrm>
            <a:off x="167325" y="1250450"/>
            <a:ext cx="8840000" cy="3487525"/>
            <a:chOff x="167325" y="1250450"/>
            <a:chExt cx="8840000" cy="3487525"/>
          </a:xfrm>
        </p:grpSpPr>
        <p:sp>
          <p:nvSpPr>
            <p:cNvPr id="427" name="Shape 427"/>
            <p:cNvSpPr txBox="1"/>
            <p:nvPr/>
          </p:nvSpPr>
          <p:spPr>
            <a:xfrm>
              <a:off x="5115178" y="2768600"/>
              <a:ext cx="669900" cy="439500"/>
            </a:xfrm>
            <a:prstGeom prst="rect">
              <a:avLst/>
            </a:prstGeom>
            <a:noFill/>
            <a:ln>
              <a:noFill/>
            </a:ln>
          </p:spPr>
          <p:txBody>
            <a:bodyPr anchorCtr="0" anchor="t" bIns="91425" lIns="91425" rIns="91425" tIns="91425">
              <a:noAutofit/>
            </a:bodyPr>
            <a:lstStyle/>
            <a:p>
              <a:pPr lvl="0">
                <a:spcBef>
                  <a:spcPts val="0"/>
                </a:spcBef>
                <a:buNone/>
              </a:pPr>
              <a:r>
                <a:rPr lang="en" sz="1200">
                  <a:latin typeface="Open Sans"/>
                  <a:ea typeface="Open Sans"/>
                  <a:cs typeface="Open Sans"/>
                  <a:sym typeface="Open Sans"/>
                </a:rPr>
                <a:t>false</a:t>
              </a:r>
            </a:p>
          </p:txBody>
        </p:sp>
        <p:cxnSp>
          <p:nvCxnSpPr>
            <p:cNvPr id="428" name="Shape 428"/>
            <p:cNvCxnSpPr/>
            <p:nvPr/>
          </p:nvCxnSpPr>
          <p:spPr>
            <a:xfrm>
              <a:off x="3016740" y="1338375"/>
              <a:ext cx="0" cy="3399600"/>
            </a:xfrm>
            <a:prstGeom prst="straightConnector1">
              <a:avLst/>
            </a:prstGeom>
            <a:noFill/>
            <a:ln cap="flat" cmpd="sng" w="9525">
              <a:solidFill>
                <a:schemeClr val="dk2"/>
              </a:solidFill>
              <a:prstDash val="solid"/>
              <a:round/>
              <a:headEnd len="lg" w="lg" type="none"/>
              <a:tailEnd len="lg" w="lg" type="none"/>
            </a:ln>
          </p:spPr>
        </p:cxnSp>
        <p:cxnSp>
          <p:nvCxnSpPr>
            <p:cNvPr id="429" name="Shape 429"/>
            <p:cNvCxnSpPr/>
            <p:nvPr/>
          </p:nvCxnSpPr>
          <p:spPr>
            <a:xfrm>
              <a:off x="6082325" y="1338375"/>
              <a:ext cx="0" cy="3399600"/>
            </a:xfrm>
            <a:prstGeom prst="straightConnector1">
              <a:avLst/>
            </a:prstGeom>
            <a:noFill/>
            <a:ln cap="flat" cmpd="sng" w="9525">
              <a:solidFill>
                <a:schemeClr val="dk2"/>
              </a:solidFill>
              <a:prstDash val="solid"/>
              <a:round/>
              <a:headEnd len="lg" w="lg" type="none"/>
              <a:tailEnd len="lg" w="lg" type="none"/>
            </a:ln>
          </p:spPr>
        </p:cxnSp>
        <p:sp>
          <p:nvSpPr>
            <p:cNvPr id="430" name="Shape 430"/>
            <p:cNvSpPr txBox="1"/>
            <p:nvPr/>
          </p:nvSpPr>
          <p:spPr>
            <a:xfrm>
              <a:off x="332150" y="1250450"/>
              <a:ext cx="2407500" cy="498300"/>
            </a:xfrm>
            <a:prstGeom prst="rect">
              <a:avLst/>
            </a:prstGeom>
            <a:noFill/>
            <a:ln>
              <a:noFill/>
            </a:ln>
          </p:spPr>
          <p:txBody>
            <a:bodyPr anchorCtr="0" anchor="t" bIns="91425" lIns="91425" rIns="91425" tIns="91425">
              <a:noAutofit/>
            </a:bodyPr>
            <a:lstStyle/>
            <a:p>
              <a:pPr lvl="0" algn="ctr">
                <a:spcBef>
                  <a:spcPts val="0"/>
                </a:spcBef>
                <a:buNone/>
              </a:pPr>
              <a:r>
                <a:rPr lang="en" sz="1800">
                  <a:solidFill>
                    <a:srgbClr val="38761D"/>
                  </a:solidFill>
                  <a:latin typeface="Open Sans"/>
                  <a:ea typeface="Open Sans"/>
                  <a:cs typeface="Open Sans"/>
                  <a:sym typeface="Open Sans"/>
                </a:rPr>
                <a:t>Mounting (Creating)</a:t>
              </a:r>
            </a:p>
          </p:txBody>
        </p:sp>
        <p:sp>
          <p:nvSpPr>
            <p:cNvPr id="431" name="Shape 431"/>
            <p:cNvSpPr txBox="1"/>
            <p:nvPr/>
          </p:nvSpPr>
          <p:spPr>
            <a:xfrm>
              <a:off x="3177124" y="1250450"/>
              <a:ext cx="2684100" cy="4983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None/>
              </a:pPr>
              <a:r>
                <a:rPr lang="en" sz="1800">
                  <a:solidFill>
                    <a:srgbClr val="E69138"/>
                  </a:solidFill>
                  <a:latin typeface="Open Sans"/>
                  <a:ea typeface="Open Sans"/>
                  <a:cs typeface="Open Sans"/>
                  <a:sym typeface="Open Sans"/>
                </a:rPr>
                <a:t>Updating</a:t>
              </a:r>
            </a:p>
          </p:txBody>
        </p:sp>
        <p:sp>
          <p:nvSpPr>
            <p:cNvPr id="432" name="Shape 432"/>
            <p:cNvSpPr txBox="1"/>
            <p:nvPr/>
          </p:nvSpPr>
          <p:spPr>
            <a:xfrm>
              <a:off x="6082325" y="1250450"/>
              <a:ext cx="2925000" cy="4983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None/>
              </a:pPr>
              <a:r>
                <a:rPr lang="en" sz="1800">
                  <a:solidFill>
                    <a:srgbClr val="990000"/>
                  </a:solidFill>
                  <a:latin typeface="Open Sans"/>
                  <a:ea typeface="Open Sans"/>
                  <a:cs typeface="Open Sans"/>
                  <a:sym typeface="Open Sans"/>
                </a:rPr>
                <a:t>Unmounting</a:t>
              </a:r>
              <a:r>
                <a:rPr lang="en" sz="1800">
                  <a:solidFill>
                    <a:srgbClr val="990000"/>
                  </a:solidFill>
                  <a:latin typeface="Open Sans"/>
                  <a:ea typeface="Open Sans"/>
                  <a:cs typeface="Open Sans"/>
                  <a:sym typeface="Open Sans"/>
                </a:rPr>
                <a:t> (Destroying)</a:t>
              </a:r>
            </a:p>
          </p:txBody>
        </p:sp>
        <p:sp>
          <p:nvSpPr>
            <p:cNvPr id="433" name="Shape 433"/>
            <p:cNvSpPr/>
            <p:nvPr/>
          </p:nvSpPr>
          <p:spPr>
            <a:xfrm>
              <a:off x="6216750" y="1929425"/>
              <a:ext cx="2772300" cy="374100"/>
            </a:xfrm>
            <a:prstGeom prst="rect">
              <a:avLst/>
            </a:prstGeom>
            <a:solidFill>
              <a:srgbClr val="85200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solidFill>
                    <a:srgbClr val="FFFFFF"/>
                  </a:solidFill>
                  <a:latin typeface="Open Sans"/>
                  <a:ea typeface="Open Sans"/>
                  <a:cs typeface="Open Sans"/>
                  <a:sym typeface="Open Sans"/>
                </a:rPr>
                <a:t>componentWillUnmount</a:t>
              </a:r>
            </a:p>
          </p:txBody>
        </p:sp>
        <p:sp>
          <p:nvSpPr>
            <p:cNvPr id="434" name="Shape 434"/>
            <p:cNvSpPr/>
            <p:nvPr/>
          </p:nvSpPr>
          <p:spPr>
            <a:xfrm>
              <a:off x="3087350" y="3657875"/>
              <a:ext cx="2858099" cy="4395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solidFill>
                    <a:srgbClr val="FFFFFF"/>
                  </a:solidFill>
                  <a:latin typeface="Open Sans"/>
                  <a:ea typeface="Open Sans"/>
                  <a:cs typeface="Open Sans"/>
                  <a:sym typeface="Open Sans"/>
                </a:rPr>
                <a:t>render</a:t>
              </a:r>
            </a:p>
          </p:txBody>
        </p:sp>
        <p:sp>
          <p:nvSpPr>
            <p:cNvPr id="435" name="Shape 435"/>
            <p:cNvSpPr/>
            <p:nvPr/>
          </p:nvSpPr>
          <p:spPr>
            <a:xfrm>
              <a:off x="173150" y="2625000"/>
              <a:ext cx="2772300"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FFFF"/>
                  </a:solidFill>
                  <a:latin typeface="Open Sans"/>
                  <a:ea typeface="Open Sans"/>
                  <a:cs typeface="Open Sans"/>
                  <a:sym typeface="Open Sans"/>
                </a:rPr>
                <a:t>componentWillMount</a:t>
              </a:r>
            </a:p>
          </p:txBody>
        </p:sp>
        <p:sp>
          <p:nvSpPr>
            <p:cNvPr id="436" name="Shape 436"/>
            <p:cNvSpPr/>
            <p:nvPr/>
          </p:nvSpPr>
          <p:spPr>
            <a:xfrm>
              <a:off x="167325" y="3314700"/>
              <a:ext cx="2772300"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solidFill>
                    <a:srgbClr val="FFFFFF"/>
                  </a:solidFill>
                  <a:latin typeface="Open Sans"/>
                  <a:ea typeface="Open Sans"/>
                  <a:cs typeface="Open Sans"/>
                  <a:sym typeface="Open Sans"/>
                </a:rPr>
                <a:t>render</a:t>
              </a:r>
            </a:p>
          </p:txBody>
        </p:sp>
        <p:sp>
          <p:nvSpPr>
            <p:cNvPr id="437" name="Shape 437"/>
            <p:cNvSpPr/>
            <p:nvPr/>
          </p:nvSpPr>
          <p:spPr>
            <a:xfrm>
              <a:off x="167325" y="3940750"/>
              <a:ext cx="2772300"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componentDidMount</a:t>
              </a:r>
            </a:p>
          </p:txBody>
        </p:sp>
        <p:sp>
          <p:nvSpPr>
            <p:cNvPr id="438" name="Shape 438"/>
            <p:cNvSpPr/>
            <p:nvPr/>
          </p:nvSpPr>
          <p:spPr>
            <a:xfrm>
              <a:off x="3088900" y="4367825"/>
              <a:ext cx="2858100" cy="3150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componentDidUpdate</a:t>
              </a:r>
            </a:p>
          </p:txBody>
        </p:sp>
        <p:sp>
          <p:nvSpPr>
            <p:cNvPr id="439" name="Shape 439"/>
            <p:cNvSpPr/>
            <p:nvPr/>
          </p:nvSpPr>
          <p:spPr>
            <a:xfrm>
              <a:off x="3088900" y="3072425"/>
              <a:ext cx="2858100" cy="3150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componentWillUpdate</a:t>
              </a:r>
            </a:p>
          </p:txBody>
        </p:sp>
        <p:sp>
          <p:nvSpPr>
            <p:cNvPr id="440" name="Shape 440"/>
            <p:cNvSpPr/>
            <p:nvPr/>
          </p:nvSpPr>
          <p:spPr>
            <a:xfrm>
              <a:off x="3089000" y="2500925"/>
              <a:ext cx="2858100" cy="3150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shouldComponentUpdate</a:t>
              </a:r>
            </a:p>
          </p:txBody>
        </p:sp>
        <p:sp>
          <p:nvSpPr>
            <p:cNvPr id="441" name="Shape 441"/>
            <p:cNvSpPr/>
            <p:nvPr/>
          </p:nvSpPr>
          <p:spPr>
            <a:xfrm>
              <a:off x="3089800" y="1929425"/>
              <a:ext cx="2858100" cy="3741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componentWillReceiveProps</a:t>
              </a:r>
            </a:p>
          </p:txBody>
        </p:sp>
        <p:sp>
          <p:nvSpPr>
            <p:cNvPr id="442" name="Shape 442"/>
            <p:cNvSpPr/>
            <p:nvPr/>
          </p:nvSpPr>
          <p:spPr>
            <a:xfrm>
              <a:off x="173150" y="1929425"/>
              <a:ext cx="2772300"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FFFF"/>
                  </a:solidFill>
                  <a:latin typeface="Open Sans"/>
                  <a:ea typeface="Open Sans"/>
                  <a:cs typeface="Open Sans"/>
                  <a:sym typeface="Open Sans"/>
                </a:rPr>
                <a:t>getInitialState/getDefaultProps</a:t>
              </a:r>
            </a:p>
          </p:txBody>
        </p:sp>
        <p:cxnSp>
          <p:nvCxnSpPr>
            <p:cNvPr id="443" name="Shape 443"/>
            <p:cNvCxnSpPr>
              <a:stCxn id="442" idx="2"/>
              <a:endCxn id="435" idx="0"/>
            </p:cNvCxnSpPr>
            <p:nvPr/>
          </p:nvCxnSpPr>
          <p:spPr>
            <a:xfrm>
              <a:off x="1559300" y="2303525"/>
              <a:ext cx="0" cy="321600"/>
            </a:xfrm>
            <a:prstGeom prst="straightConnector1">
              <a:avLst/>
            </a:prstGeom>
            <a:noFill/>
            <a:ln cap="flat" cmpd="sng" w="9525">
              <a:solidFill>
                <a:schemeClr val="dk2"/>
              </a:solidFill>
              <a:prstDash val="solid"/>
              <a:round/>
              <a:headEnd len="lg" w="lg" type="none"/>
              <a:tailEnd len="lg" w="lg" type="triangle"/>
            </a:ln>
          </p:spPr>
        </p:cxnSp>
        <p:cxnSp>
          <p:nvCxnSpPr>
            <p:cNvPr id="444" name="Shape 444"/>
            <p:cNvCxnSpPr>
              <a:stCxn id="435" idx="2"/>
              <a:endCxn id="436" idx="0"/>
            </p:cNvCxnSpPr>
            <p:nvPr/>
          </p:nvCxnSpPr>
          <p:spPr>
            <a:xfrm flipH="1">
              <a:off x="1553600" y="2999100"/>
              <a:ext cx="5700" cy="315600"/>
            </a:xfrm>
            <a:prstGeom prst="straightConnector1">
              <a:avLst/>
            </a:prstGeom>
            <a:noFill/>
            <a:ln cap="flat" cmpd="sng" w="9525">
              <a:solidFill>
                <a:schemeClr val="dk2"/>
              </a:solidFill>
              <a:prstDash val="solid"/>
              <a:round/>
              <a:headEnd len="lg" w="lg" type="none"/>
              <a:tailEnd len="lg" w="lg" type="triangle"/>
            </a:ln>
          </p:spPr>
        </p:cxnSp>
        <p:cxnSp>
          <p:nvCxnSpPr>
            <p:cNvPr id="445" name="Shape 445"/>
            <p:cNvCxnSpPr>
              <a:stCxn id="436" idx="2"/>
              <a:endCxn id="437" idx="0"/>
            </p:cNvCxnSpPr>
            <p:nvPr/>
          </p:nvCxnSpPr>
          <p:spPr>
            <a:xfrm>
              <a:off x="1553475" y="3688800"/>
              <a:ext cx="0" cy="252000"/>
            </a:xfrm>
            <a:prstGeom prst="straightConnector1">
              <a:avLst/>
            </a:prstGeom>
            <a:noFill/>
            <a:ln cap="flat" cmpd="sng" w="9525">
              <a:solidFill>
                <a:schemeClr val="dk2"/>
              </a:solidFill>
              <a:prstDash val="solid"/>
              <a:round/>
              <a:headEnd len="lg" w="lg" type="none"/>
              <a:tailEnd len="lg" w="lg" type="triangle"/>
            </a:ln>
          </p:spPr>
        </p:cxnSp>
        <p:cxnSp>
          <p:nvCxnSpPr>
            <p:cNvPr id="446" name="Shape 446"/>
            <p:cNvCxnSpPr>
              <a:stCxn id="441" idx="2"/>
              <a:endCxn id="440" idx="0"/>
            </p:cNvCxnSpPr>
            <p:nvPr/>
          </p:nvCxnSpPr>
          <p:spPr>
            <a:xfrm flipH="1">
              <a:off x="4517950" y="2303525"/>
              <a:ext cx="900" cy="197400"/>
            </a:xfrm>
            <a:prstGeom prst="straightConnector1">
              <a:avLst/>
            </a:prstGeom>
            <a:noFill/>
            <a:ln cap="flat" cmpd="sng" w="9525">
              <a:solidFill>
                <a:schemeClr val="dk2"/>
              </a:solidFill>
              <a:prstDash val="solid"/>
              <a:round/>
              <a:headEnd len="lg" w="lg" type="none"/>
              <a:tailEnd len="lg" w="lg" type="triangle"/>
            </a:ln>
          </p:spPr>
        </p:cxnSp>
        <p:cxnSp>
          <p:nvCxnSpPr>
            <p:cNvPr id="447" name="Shape 447"/>
            <p:cNvCxnSpPr>
              <a:stCxn id="439" idx="2"/>
              <a:endCxn id="434" idx="0"/>
            </p:cNvCxnSpPr>
            <p:nvPr/>
          </p:nvCxnSpPr>
          <p:spPr>
            <a:xfrm flipH="1">
              <a:off x="4516450" y="3387425"/>
              <a:ext cx="1500" cy="270600"/>
            </a:xfrm>
            <a:prstGeom prst="straightConnector1">
              <a:avLst/>
            </a:prstGeom>
            <a:noFill/>
            <a:ln cap="flat" cmpd="sng" w="9525">
              <a:solidFill>
                <a:schemeClr val="dk2"/>
              </a:solidFill>
              <a:prstDash val="solid"/>
              <a:round/>
              <a:headEnd len="lg" w="lg" type="none"/>
              <a:tailEnd len="lg" w="lg" type="triangle"/>
            </a:ln>
          </p:spPr>
        </p:cxnSp>
        <p:cxnSp>
          <p:nvCxnSpPr>
            <p:cNvPr id="448" name="Shape 448"/>
            <p:cNvCxnSpPr>
              <a:stCxn id="434" idx="2"/>
              <a:endCxn id="438" idx="0"/>
            </p:cNvCxnSpPr>
            <p:nvPr/>
          </p:nvCxnSpPr>
          <p:spPr>
            <a:xfrm>
              <a:off x="4516400" y="4097375"/>
              <a:ext cx="1500" cy="270600"/>
            </a:xfrm>
            <a:prstGeom prst="straightConnector1">
              <a:avLst/>
            </a:prstGeom>
            <a:noFill/>
            <a:ln cap="flat" cmpd="sng" w="9525">
              <a:solidFill>
                <a:schemeClr val="dk2"/>
              </a:solidFill>
              <a:prstDash val="solid"/>
              <a:round/>
              <a:headEnd len="lg" w="lg" type="none"/>
              <a:tailEnd len="lg" w="lg" type="triangle"/>
            </a:ln>
          </p:spPr>
        </p:cxnSp>
        <p:cxnSp>
          <p:nvCxnSpPr>
            <p:cNvPr id="449" name="Shape 449"/>
            <p:cNvCxnSpPr/>
            <p:nvPr/>
          </p:nvCxnSpPr>
          <p:spPr>
            <a:xfrm>
              <a:off x="3956550" y="2813550"/>
              <a:ext cx="0" cy="263700"/>
            </a:xfrm>
            <a:prstGeom prst="straightConnector1">
              <a:avLst/>
            </a:prstGeom>
            <a:noFill/>
            <a:ln cap="flat" cmpd="sng" w="9525">
              <a:solidFill>
                <a:schemeClr val="dk2"/>
              </a:solidFill>
              <a:prstDash val="solid"/>
              <a:round/>
              <a:headEnd len="lg" w="lg" type="none"/>
              <a:tailEnd len="lg" w="lg" type="triangle"/>
            </a:ln>
          </p:spPr>
        </p:cxnSp>
        <p:cxnSp>
          <p:nvCxnSpPr>
            <p:cNvPr id="450" name="Shape 450"/>
            <p:cNvCxnSpPr/>
            <p:nvPr/>
          </p:nvCxnSpPr>
          <p:spPr>
            <a:xfrm>
              <a:off x="5099550" y="2813550"/>
              <a:ext cx="0" cy="175800"/>
            </a:xfrm>
            <a:prstGeom prst="straightConnector1">
              <a:avLst/>
            </a:prstGeom>
            <a:noFill/>
            <a:ln cap="flat" cmpd="sng" w="9525">
              <a:solidFill>
                <a:schemeClr val="dk2"/>
              </a:solidFill>
              <a:prstDash val="solid"/>
              <a:round/>
              <a:headEnd len="lg" w="lg" type="none"/>
              <a:tailEnd len="lg" w="lg" type="diamond"/>
            </a:ln>
          </p:spPr>
        </p:cxnSp>
        <p:sp>
          <p:nvSpPr>
            <p:cNvPr id="451" name="Shape 451"/>
            <p:cNvSpPr txBox="1"/>
            <p:nvPr/>
          </p:nvSpPr>
          <p:spPr>
            <a:xfrm>
              <a:off x="3972178" y="2768600"/>
              <a:ext cx="669900" cy="439500"/>
            </a:xfrm>
            <a:prstGeom prst="rect">
              <a:avLst/>
            </a:prstGeom>
            <a:noFill/>
            <a:ln>
              <a:noFill/>
            </a:ln>
          </p:spPr>
          <p:txBody>
            <a:bodyPr anchorCtr="0" anchor="t" bIns="91425" lIns="91425" rIns="91425" tIns="91425">
              <a:noAutofit/>
            </a:bodyPr>
            <a:lstStyle/>
            <a:p>
              <a:pPr lvl="0" rtl="0">
                <a:spcBef>
                  <a:spcPts val="0"/>
                </a:spcBef>
                <a:buNone/>
              </a:pPr>
              <a:r>
                <a:rPr lang="en" sz="1200">
                  <a:latin typeface="Open Sans"/>
                  <a:ea typeface="Open Sans"/>
                  <a:cs typeface="Open Sans"/>
                  <a:sym typeface="Open Sans"/>
                </a:rPr>
                <a:t>true</a:t>
              </a:r>
            </a:p>
          </p:txBody>
        </p:sp>
      </p:grpSp>
      <p:sp>
        <p:nvSpPr>
          <p:cNvPr id="452" name="Shape 452"/>
          <p:cNvSpPr txBox="1"/>
          <p:nvPr/>
        </p:nvSpPr>
        <p:spPr>
          <a:xfrm>
            <a:off x="6285900" y="4737975"/>
            <a:ext cx="2858100" cy="429900"/>
          </a:xfrm>
          <a:prstGeom prst="rect">
            <a:avLst/>
          </a:prstGeom>
          <a:noFill/>
          <a:ln>
            <a:noFill/>
          </a:ln>
        </p:spPr>
        <p:txBody>
          <a:bodyPr anchorCtr="0" anchor="t" bIns="91425" lIns="91425" rIns="91425" tIns="91425">
            <a:noAutofit/>
          </a:bodyPr>
          <a:lstStyle/>
          <a:p>
            <a:pPr lvl="0">
              <a:spcBef>
                <a:spcPts val="0"/>
              </a:spcBef>
              <a:buNone/>
            </a:pPr>
            <a:r>
              <a:rPr lang="en" u="sng">
                <a:solidFill>
                  <a:schemeClr val="hlink"/>
                </a:solidFill>
                <a:latin typeface="Open Sans"/>
                <a:ea typeface="Open Sans"/>
                <a:cs typeface="Open Sans"/>
                <a:sym typeface="Open Sans"/>
                <a:hlinkClick r:id="rId3"/>
              </a:rPr>
              <a:t>Docs for the lifecycle methods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6" name="Shape 456"/>
        <p:cNvGrpSpPr/>
        <p:nvPr/>
      </p:nvGrpSpPr>
      <p:grpSpPr>
        <a:xfrm>
          <a:off x="0" y="0"/>
          <a:ext cx="0" cy="0"/>
          <a:chOff x="0" y="0"/>
          <a:chExt cx="0" cy="0"/>
        </a:xfrm>
      </p:grpSpPr>
      <p:sp>
        <p:nvSpPr>
          <p:cNvPr id="457" name="Shape 45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React Component Lifecycle: Mounting</a:t>
            </a:r>
          </a:p>
        </p:txBody>
      </p:sp>
      <p:grpSp>
        <p:nvGrpSpPr>
          <p:cNvPr id="458" name="Shape 458"/>
          <p:cNvGrpSpPr/>
          <p:nvPr/>
        </p:nvGrpSpPr>
        <p:grpSpPr>
          <a:xfrm>
            <a:off x="167325" y="1250450"/>
            <a:ext cx="8840000" cy="3487525"/>
            <a:chOff x="167325" y="1250450"/>
            <a:chExt cx="8840000" cy="3487525"/>
          </a:xfrm>
        </p:grpSpPr>
        <p:sp>
          <p:nvSpPr>
            <p:cNvPr id="459" name="Shape 459"/>
            <p:cNvSpPr txBox="1"/>
            <p:nvPr/>
          </p:nvSpPr>
          <p:spPr>
            <a:xfrm>
              <a:off x="5115178" y="2768600"/>
              <a:ext cx="669900" cy="439500"/>
            </a:xfrm>
            <a:prstGeom prst="rect">
              <a:avLst/>
            </a:prstGeom>
            <a:noFill/>
            <a:ln>
              <a:noFill/>
            </a:ln>
          </p:spPr>
          <p:txBody>
            <a:bodyPr anchorCtr="0" anchor="t" bIns="91425" lIns="91425" rIns="91425" tIns="91425">
              <a:noAutofit/>
            </a:bodyPr>
            <a:lstStyle/>
            <a:p>
              <a:pPr lvl="0" rtl="0">
                <a:spcBef>
                  <a:spcPts val="0"/>
                </a:spcBef>
                <a:buNone/>
              </a:pPr>
              <a:r>
                <a:rPr lang="en" sz="1200">
                  <a:latin typeface="Open Sans"/>
                  <a:ea typeface="Open Sans"/>
                  <a:cs typeface="Open Sans"/>
                  <a:sym typeface="Open Sans"/>
                </a:rPr>
                <a:t>false</a:t>
              </a:r>
            </a:p>
          </p:txBody>
        </p:sp>
        <p:cxnSp>
          <p:nvCxnSpPr>
            <p:cNvPr id="460" name="Shape 460"/>
            <p:cNvCxnSpPr/>
            <p:nvPr/>
          </p:nvCxnSpPr>
          <p:spPr>
            <a:xfrm>
              <a:off x="3016740" y="1338375"/>
              <a:ext cx="0" cy="3399600"/>
            </a:xfrm>
            <a:prstGeom prst="straightConnector1">
              <a:avLst/>
            </a:prstGeom>
            <a:noFill/>
            <a:ln cap="flat" cmpd="sng" w="9525">
              <a:solidFill>
                <a:schemeClr val="dk2"/>
              </a:solidFill>
              <a:prstDash val="solid"/>
              <a:round/>
              <a:headEnd len="lg" w="lg" type="none"/>
              <a:tailEnd len="lg" w="lg" type="none"/>
            </a:ln>
          </p:spPr>
        </p:cxnSp>
        <p:cxnSp>
          <p:nvCxnSpPr>
            <p:cNvPr id="461" name="Shape 461"/>
            <p:cNvCxnSpPr/>
            <p:nvPr/>
          </p:nvCxnSpPr>
          <p:spPr>
            <a:xfrm>
              <a:off x="6082325" y="1338375"/>
              <a:ext cx="0" cy="3399600"/>
            </a:xfrm>
            <a:prstGeom prst="straightConnector1">
              <a:avLst/>
            </a:prstGeom>
            <a:noFill/>
            <a:ln cap="flat" cmpd="sng" w="9525">
              <a:solidFill>
                <a:schemeClr val="dk2"/>
              </a:solidFill>
              <a:prstDash val="solid"/>
              <a:round/>
              <a:headEnd len="lg" w="lg" type="none"/>
              <a:tailEnd len="lg" w="lg" type="none"/>
            </a:ln>
          </p:spPr>
        </p:cxnSp>
        <p:sp>
          <p:nvSpPr>
            <p:cNvPr id="462" name="Shape 462"/>
            <p:cNvSpPr txBox="1"/>
            <p:nvPr/>
          </p:nvSpPr>
          <p:spPr>
            <a:xfrm>
              <a:off x="332150" y="1250450"/>
              <a:ext cx="2407500" cy="4983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rgbClr val="38761D"/>
                  </a:solidFill>
                  <a:latin typeface="Open Sans"/>
                  <a:ea typeface="Open Sans"/>
                  <a:cs typeface="Open Sans"/>
                  <a:sym typeface="Open Sans"/>
                </a:rPr>
                <a:t>Mounting (Creating)</a:t>
              </a:r>
            </a:p>
          </p:txBody>
        </p:sp>
        <p:sp>
          <p:nvSpPr>
            <p:cNvPr id="463" name="Shape 463"/>
            <p:cNvSpPr txBox="1"/>
            <p:nvPr/>
          </p:nvSpPr>
          <p:spPr>
            <a:xfrm>
              <a:off x="3177124" y="1250450"/>
              <a:ext cx="2684100" cy="4983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None/>
              </a:pPr>
              <a:r>
                <a:rPr lang="en" sz="1800">
                  <a:solidFill>
                    <a:srgbClr val="E69138"/>
                  </a:solidFill>
                  <a:latin typeface="Open Sans"/>
                  <a:ea typeface="Open Sans"/>
                  <a:cs typeface="Open Sans"/>
                  <a:sym typeface="Open Sans"/>
                </a:rPr>
                <a:t>Updating</a:t>
              </a:r>
            </a:p>
          </p:txBody>
        </p:sp>
        <p:sp>
          <p:nvSpPr>
            <p:cNvPr id="464" name="Shape 464"/>
            <p:cNvSpPr txBox="1"/>
            <p:nvPr/>
          </p:nvSpPr>
          <p:spPr>
            <a:xfrm>
              <a:off x="6082325" y="1250450"/>
              <a:ext cx="2925000" cy="4983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None/>
              </a:pPr>
              <a:r>
                <a:rPr lang="en" sz="1800">
                  <a:solidFill>
                    <a:srgbClr val="990000"/>
                  </a:solidFill>
                  <a:latin typeface="Open Sans"/>
                  <a:ea typeface="Open Sans"/>
                  <a:cs typeface="Open Sans"/>
                  <a:sym typeface="Open Sans"/>
                </a:rPr>
                <a:t>Unmounting (Destroying)</a:t>
              </a:r>
            </a:p>
          </p:txBody>
        </p:sp>
        <p:sp>
          <p:nvSpPr>
            <p:cNvPr id="465" name="Shape 465"/>
            <p:cNvSpPr/>
            <p:nvPr/>
          </p:nvSpPr>
          <p:spPr>
            <a:xfrm>
              <a:off x="6216750" y="1929425"/>
              <a:ext cx="2772300" cy="374100"/>
            </a:xfrm>
            <a:prstGeom prst="rect">
              <a:avLst/>
            </a:prstGeom>
            <a:solidFill>
              <a:srgbClr val="85200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FFFF"/>
                  </a:solidFill>
                  <a:latin typeface="Open Sans"/>
                  <a:ea typeface="Open Sans"/>
                  <a:cs typeface="Open Sans"/>
                  <a:sym typeface="Open Sans"/>
                </a:rPr>
                <a:t>componentWillUnmount</a:t>
              </a:r>
            </a:p>
          </p:txBody>
        </p:sp>
        <p:sp>
          <p:nvSpPr>
            <p:cNvPr id="466" name="Shape 466"/>
            <p:cNvSpPr/>
            <p:nvPr/>
          </p:nvSpPr>
          <p:spPr>
            <a:xfrm>
              <a:off x="3087350" y="3657875"/>
              <a:ext cx="2858099" cy="4395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solidFill>
                    <a:srgbClr val="FFFFFF"/>
                  </a:solidFill>
                  <a:latin typeface="Open Sans"/>
                  <a:ea typeface="Open Sans"/>
                  <a:cs typeface="Open Sans"/>
                  <a:sym typeface="Open Sans"/>
                </a:rPr>
                <a:t>render</a:t>
              </a:r>
            </a:p>
          </p:txBody>
        </p:sp>
        <p:sp>
          <p:nvSpPr>
            <p:cNvPr id="467" name="Shape 467"/>
            <p:cNvSpPr/>
            <p:nvPr/>
          </p:nvSpPr>
          <p:spPr>
            <a:xfrm>
              <a:off x="173150" y="2625000"/>
              <a:ext cx="2772300"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FFFF"/>
                  </a:solidFill>
                  <a:latin typeface="Open Sans"/>
                  <a:ea typeface="Open Sans"/>
                  <a:cs typeface="Open Sans"/>
                  <a:sym typeface="Open Sans"/>
                </a:rPr>
                <a:t>componentWillMount</a:t>
              </a:r>
            </a:p>
          </p:txBody>
        </p:sp>
        <p:sp>
          <p:nvSpPr>
            <p:cNvPr id="468" name="Shape 468"/>
            <p:cNvSpPr/>
            <p:nvPr/>
          </p:nvSpPr>
          <p:spPr>
            <a:xfrm>
              <a:off x="167325" y="3314700"/>
              <a:ext cx="2772300"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solidFill>
                    <a:srgbClr val="FFFFFF"/>
                  </a:solidFill>
                  <a:latin typeface="Open Sans"/>
                  <a:ea typeface="Open Sans"/>
                  <a:cs typeface="Open Sans"/>
                  <a:sym typeface="Open Sans"/>
                </a:rPr>
                <a:t>render</a:t>
              </a:r>
            </a:p>
          </p:txBody>
        </p:sp>
        <p:sp>
          <p:nvSpPr>
            <p:cNvPr id="469" name="Shape 469"/>
            <p:cNvSpPr/>
            <p:nvPr/>
          </p:nvSpPr>
          <p:spPr>
            <a:xfrm>
              <a:off x="167325" y="3940750"/>
              <a:ext cx="2772300"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componentDidMount</a:t>
              </a:r>
            </a:p>
          </p:txBody>
        </p:sp>
        <p:sp>
          <p:nvSpPr>
            <p:cNvPr id="470" name="Shape 470"/>
            <p:cNvSpPr/>
            <p:nvPr/>
          </p:nvSpPr>
          <p:spPr>
            <a:xfrm>
              <a:off x="3088900" y="4367825"/>
              <a:ext cx="2858100" cy="3150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componentDidUpdate</a:t>
              </a:r>
            </a:p>
          </p:txBody>
        </p:sp>
        <p:sp>
          <p:nvSpPr>
            <p:cNvPr id="471" name="Shape 471"/>
            <p:cNvSpPr/>
            <p:nvPr/>
          </p:nvSpPr>
          <p:spPr>
            <a:xfrm>
              <a:off x="3088900" y="3072425"/>
              <a:ext cx="2858100" cy="3150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componentWillUpdate</a:t>
              </a:r>
            </a:p>
          </p:txBody>
        </p:sp>
        <p:sp>
          <p:nvSpPr>
            <p:cNvPr id="472" name="Shape 472"/>
            <p:cNvSpPr/>
            <p:nvPr/>
          </p:nvSpPr>
          <p:spPr>
            <a:xfrm>
              <a:off x="3089000" y="2500925"/>
              <a:ext cx="2858100" cy="3150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shouldComponentUpdate</a:t>
              </a:r>
            </a:p>
          </p:txBody>
        </p:sp>
        <p:sp>
          <p:nvSpPr>
            <p:cNvPr id="473" name="Shape 473"/>
            <p:cNvSpPr/>
            <p:nvPr/>
          </p:nvSpPr>
          <p:spPr>
            <a:xfrm>
              <a:off x="3089800" y="1929425"/>
              <a:ext cx="2858100" cy="3741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componentWillReceiveProps</a:t>
              </a:r>
            </a:p>
          </p:txBody>
        </p:sp>
        <p:sp>
          <p:nvSpPr>
            <p:cNvPr id="474" name="Shape 474"/>
            <p:cNvSpPr/>
            <p:nvPr/>
          </p:nvSpPr>
          <p:spPr>
            <a:xfrm>
              <a:off x="173150" y="1929425"/>
              <a:ext cx="2772300"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FFFF"/>
                  </a:solidFill>
                  <a:latin typeface="Open Sans"/>
                  <a:ea typeface="Open Sans"/>
                  <a:cs typeface="Open Sans"/>
                  <a:sym typeface="Open Sans"/>
                </a:rPr>
                <a:t>getInitialState/getDefaultProps</a:t>
              </a:r>
            </a:p>
          </p:txBody>
        </p:sp>
        <p:cxnSp>
          <p:nvCxnSpPr>
            <p:cNvPr id="475" name="Shape 475"/>
            <p:cNvCxnSpPr>
              <a:stCxn id="474" idx="2"/>
              <a:endCxn id="467" idx="0"/>
            </p:cNvCxnSpPr>
            <p:nvPr/>
          </p:nvCxnSpPr>
          <p:spPr>
            <a:xfrm>
              <a:off x="1559300" y="2303525"/>
              <a:ext cx="0" cy="321600"/>
            </a:xfrm>
            <a:prstGeom prst="straightConnector1">
              <a:avLst/>
            </a:prstGeom>
            <a:noFill/>
            <a:ln cap="flat" cmpd="sng" w="9525">
              <a:solidFill>
                <a:schemeClr val="dk2"/>
              </a:solidFill>
              <a:prstDash val="solid"/>
              <a:round/>
              <a:headEnd len="lg" w="lg" type="none"/>
              <a:tailEnd len="lg" w="lg" type="triangle"/>
            </a:ln>
          </p:spPr>
        </p:cxnSp>
        <p:cxnSp>
          <p:nvCxnSpPr>
            <p:cNvPr id="476" name="Shape 476"/>
            <p:cNvCxnSpPr>
              <a:stCxn id="467" idx="2"/>
              <a:endCxn id="468" idx="0"/>
            </p:cNvCxnSpPr>
            <p:nvPr/>
          </p:nvCxnSpPr>
          <p:spPr>
            <a:xfrm flipH="1">
              <a:off x="1553600" y="2999100"/>
              <a:ext cx="5700" cy="315600"/>
            </a:xfrm>
            <a:prstGeom prst="straightConnector1">
              <a:avLst/>
            </a:prstGeom>
            <a:noFill/>
            <a:ln cap="flat" cmpd="sng" w="9525">
              <a:solidFill>
                <a:schemeClr val="dk2"/>
              </a:solidFill>
              <a:prstDash val="solid"/>
              <a:round/>
              <a:headEnd len="lg" w="lg" type="none"/>
              <a:tailEnd len="lg" w="lg" type="triangle"/>
            </a:ln>
          </p:spPr>
        </p:cxnSp>
        <p:cxnSp>
          <p:nvCxnSpPr>
            <p:cNvPr id="477" name="Shape 477"/>
            <p:cNvCxnSpPr>
              <a:stCxn id="468" idx="2"/>
              <a:endCxn id="469" idx="0"/>
            </p:cNvCxnSpPr>
            <p:nvPr/>
          </p:nvCxnSpPr>
          <p:spPr>
            <a:xfrm>
              <a:off x="1553475" y="3688800"/>
              <a:ext cx="0" cy="252000"/>
            </a:xfrm>
            <a:prstGeom prst="straightConnector1">
              <a:avLst/>
            </a:prstGeom>
            <a:noFill/>
            <a:ln cap="flat" cmpd="sng" w="9525">
              <a:solidFill>
                <a:schemeClr val="dk2"/>
              </a:solidFill>
              <a:prstDash val="solid"/>
              <a:round/>
              <a:headEnd len="lg" w="lg" type="none"/>
              <a:tailEnd len="lg" w="lg" type="triangle"/>
            </a:ln>
          </p:spPr>
        </p:cxnSp>
        <p:cxnSp>
          <p:nvCxnSpPr>
            <p:cNvPr id="478" name="Shape 478"/>
            <p:cNvCxnSpPr>
              <a:stCxn id="473" idx="2"/>
              <a:endCxn id="472" idx="0"/>
            </p:cNvCxnSpPr>
            <p:nvPr/>
          </p:nvCxnSpPr>
          <p:spPr>
            <a:xfrm flipH="1">
              <a:off x="4517950" y="2303525"/>
              <a:ext cx="900" cy="197400"/>
            </a:xfrm>
            <a:prstGeom prst="straightConnector1">
              <a:avLst/>
            </a:prstGeom>
            <a:noFill/>
            <a:ln cap="flat" cmpd="sng" w="9525">
              <a:solidFill>
                <a:schemeClr val="dk2"/>
              </a:solidFill>
              <a:prstDash val="solid"/>
              <a:round/>
              <a:headEnd len="lg" w="lg" type="none"/>
              <a:tailEnd len="lg" w="lg" type="triangle"/>
            </a:ln>
          </p:spPr>
        </p:cxnSp>
        <p:cxnSp>
          <p:nvCxnSpPr>
            <p:cNvPr id="479" name="Shape 479"/>
            <p:cNvCxnSpPr>
              <a:stCxn id="471" idx="2"/>
              <a:endCxn id="466" idx="0"/>
            </p:cNvCxnSpPr>
            <p:nvPr/>
          </p:nvCxnSpPr>
          <p:spPr>
            <a:xfrm flipH="1">
              <a:off x="4516450" y="3387425"/>
              <a:ext cx="1500" cy="270600"/>
            </a:xfrm>
            <a:prstGeom prst="straightConnector1">
              <a:avLst/>
            </a:prstGeom>
            <a:noFill/>
            <a:ln cap="flat" cmpd="sng" w="9525">
              <a:solidFill>
                <a:schemeClr val="dk2"/>
              </a:solidFill>
              <a:prstDash val="solid"/>
              <a:round/>
              <a:headEnd len="lg" w="lg" type="none"/>
              <a:tailEnd len="lg" w="lg" type="triangle"/>
            </a:ln>
          </p:spPr>
        </p:cxnSp>
        <p:cxnSp>
          <p:nvCxnSpPr>
            <p:cNvPr id="480" name="Shape 480"/>
            <p:cNvCxnSpPr>
              <a:stCxn id="466" idx="2"/>
              <a:endCxn id="470" idx="0"/>
            </p:cNvCxnSpPr>
            <p:nvPr/>
          </p:nvCxnSpPr>
          <p:spPr>
            <a:xfrm>
              <a:off x="4516400" y="4097375"/>
              <a:ext cx="1500" cy="270600"/>
            </a:xfrm>
            <a:prstGeom prst="straightConnector1">
              <a:avLst/>
            </a:prstGeom>
            <a:noFill/>
            <a:ln cap="flat" cmpd="sng" w="9525">
              <a:solidFill>
                <a:schemeClr val="dk2"/>
              </a:solidFill>
              <a:prstDash val="solid"/>
              <a:round/>
              <a:headEnd len="lg" w="lg" type="none"/>
              <a:tailEnd len="lg" w="lg" type="triangle"/>
            </a:ln>
          </p:spPr>
        </p:cxnSp>
        <p:cxnSp>
          <p:nvCxnSpPr>
            <p:cNvPr id="481" name="Shape 481"/>
            <p:cNvCxnSpPr/>
            <p:nvPr/>
          </p:nvCxnSpPr>
          <p:spPr>
            <a:xfrm>
              <a:off x="3956550" y="2813550"/>
              <a:ext cx="0" cy="263700"/>
            </a:xfrm>
            <a:prstGeom prst="straightConnector1">
              <a:avLst/>
            </a:prstGeom>
            <a:noFill/>
            <a:ln cap="flat" cmpd="sng" w="9525">
              <a:solidFill>
                <a:schemeClr val="dk2"/>
              </a:solidFill>
              <a:prstDash val="solid"/>
              <a:round/>
              <a:headEnd len="lg" w="lg" type="none"/>
              <a:tailEnd len="lg" w="lg" type="triangle"/>
            </a:ln>
          </p:spPr>
        </p:cxnSp>
        <p:cxnSp>
          <p:nvCxnSpPr>
            <p:cNvPr id="482" name="Shape 482"/>
            <p:cNvCxnSpPr/>
            <p:nvPr/>
          </p:nvCxnSpPr>
          <p:spPr>
            <a:xfrm>
              <a:off x="5099550" y="2813550"/>
              <a:ext cx="0" cy="175800"/>
            </a:xfrm>
            <a:prstGeom prst="straightConnector1">
              <a:avLst/>
            </a:prstGeom>
            <a:noFill/>
            <a:ln cap="flat" cmpd="sng" w="9525">
              <a:solidFill>
                <a:schemeClr val="dk2"/>
              </a:solidFill>
              <a:prstDash val="solid"/>
              <a:round/>
              <a:headEnd len="lg" w="lg" type="none"/>
              <a:tailEnd len="lg" w="lg" type="diamond"/>
            </a:ln>
          </p:spPr>
        </p:cxnSp>
        <p:sp>
          <p:nvSpPr>
            <p:cNvPr id="483" name="Shape 483"/>
            <p:cNvSpPr txBox="1"/>
            <p:nvPr/>
          </p:nvSpPr>
          <p:spPr>
            <a:xfrm>
              <a:off x="3972178" y="2768600"/>
              <a:ext cx="669900" cy="439500"/>
            </a:xfrm>
            <a:prstGeom prst="rect">
              <a:avLst/>
            </a:prstGeom>
            <a:noFill/>
            <a:ln>
              <a:noFill/>
            </a:ln>
          </p:spPr>
          <p:txBody>
            <a:bodyPr anchorCtr="0" anchor="t" bIns="91425" lIns="91425" rIns="91425" tIns="91425">
              <a:noAutofit/>
            </a:bodyPr>
            <a:lstStyle/>
            <a:p>
              <a:pPr lvl="0" rtl="0">
                <a:spcBef>
                  <a:spcPts val="0"/>
                </a:spcBef>
                <a:buNone/>
              </a:pPr>
              <a:r>
                <a:rPr lang="en" sz="1200">
                  <a:latin typeface="Open Sans"/>
                  <a:ea typeface="Open Sans"/>
                  <a:cs typeface="Open Sans"/>
                  <a:sym typeface="Open Sans"/>
                </a:rPr>
                <a:t>true</a:t>
              </a:r>
            </a:p>
          </p:txBody>
        </p:sp>
      </p:grpSp>
      <p:sp>
        <p:nvSpPr>
          <p:cNvPr id="484" name="Shape 484"/>
          <p:cNvSpPr txBox="1"/>
          <p:nvPr/>
        </p:nvSpPr>
        <p:spPr>
          <a:xfrm>
            <a:off x="6285900" y="4737975"/>
            <a:ext cx="2858100" cy="429900"/>
          </a:xfrm>
          <a:prstGeom prst="rect">
            <a:avLst/>
          </a:prstGeom>
          <a:noFill/>
          <a:ln>
            <a:noFill/>
          </a:ln>
        </p:spPr>
        <p:txBody>
          <a:bodyPr anchorCtr="0" anchor="t" bIns="91425" lIns="91425" rIns="91425" tIns="91425">
            <a:noAutofit/>
          </a:bodyPr>
          <a:lstStyle/>
          <a:p>
            <a:pPr lvl="0" rtl="0">
              <a:spcBef>
                <a:spcPts val="0"/>
              </a:spcBef>
              <a:buNone/>
            </a:pPr>
            <a:r>
              <a:rPr lang="en" u="sng">
                <a:solidFill>
                  <a:schemeClr val="hlink"/>
                </a:solidFill>
                <a:latin typeface="Open Sans"/>
                <a:ea typeface="Open Sans"/>
                <a:cs typeface="Open Sans"/>
                <a:sym typeface="Open Sans"/>
                <a:hlinkClick r:id="rId3"/>
              </a:rPr>
              <a:t>Docs for the lifecycle methods</a:t>
            </a:r>
          </a:p>
        </p:txBody>
      </p:sp>
      <p:sp>
        <p:nvSpPr>
          <p:cNvPr id="485" name="Shape 485"/>
          <p:cNvSpPr/>
          <p:nvPr/>
        </p:nvSpPr>
        <p:spPr>
          <a:xfrm>
            <a:off x="3019300" y="1745625"/>
            <a:ext cx="5988000" cy="2992200"/>
          </a:xfrm>
          <a:prstGeom prst="rect">
            <a:avLst/>
          </a:prstGeom>
          <a:solidFill>
            <a:srgbClr val="EEEEEE">
              <a:alpha val="51610"/>
            </a:srgbClr>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66666"/>
        </a:solidFill>
      </p:bgPr>
    </p:bg>
    <p:spTree>
      <p:nvGrpSpPr>
        <p:cNvPr id="59" name="Shape 59"/>
        <p:cNvGrpSpPr/>
        <p:nvPr/>
      </p:nvGrpSpPr>
      <p:grpSpPr>
        <a:xfrm>
          <a:off x="0" y="0"/>
          <a:ext cx="0" cy="0"/>
          <a:chOff x="0" y="0"/>
          <a:chExt cx="0" cy="0"/>
        </a:xfrm>
      </p:grpSpPr>
      <p:sp>
        <p:nvSpPr>
          <p:cNvPr id="60" name="Shape 60"/>
          <p:cNvSpPr txBox="1"/>
          <p:nvPr>
            <p:ph type="ctrTitle"/>
          </p:nvPr>
        </p:nvSpPr>
        <p:spPr>
          <a:xfrm>
            <a:off x="311700" y="2938450"/>
            <a:ext cx="8520600" cy="1259400"/>
          </a:xfrm>
          <a:prstGeom prst="rect">
            <a:avLst/>
          </a:prstGeom>
        </p:spPr>
        <p:txBody>
          <a:bodyPr anchorCtr="0" anchor="b" bIns="91425" lIns="91425" rIns="91425" tIns="91425">
            <a:noAutofit/>
          </a:bodyPr>
          <a:lstStyle/>
          <a:p>
            <a:pPr lvl="0">
              <a:spcBef>
                <a:spcPts val="0"/>
              </a:spcBef>
              <a:buNone/>
            </a:pPr>
            <a:r>
              <a:rPr lang="en">
                <a:solidFill>
                  <a:srgbClr val="FFFFFF"/>
                </a:solidFill>
                <a:latin typeface="Open Sans"/>
                <a:ea typeface="Open Sans"/>
                <a:cs typeface="Open Sans"/>
                <a:sym typeface="Open Sans"/>
              </a:rPr>
              <a:t>Introduction to React</a:t>
            </a:r>
          </a:p>
          <a:p>
            <a:pPr lvl="0" rtl="0">
              <a:spcBef>
                <a:spcPts val="0"/>
              </a:spcBef>
              <a:buNone/>
            </a:pPr>
            <a:r>
              <a:rPr lang="en" sz="2400">
                <a:solidFill>
                  <a:srgbClr val="FFFFFF"/>
                </a:solidFill>
                <a:latin typeface="Open Sans"/>
                <a:ea typeface="Open Sans"/>
                <a:cs typeface="Open Sans"/>
                <a:sym typeface="Open Sans"/>
              </a:rPr>
              <a:t>Go to: </a:t>
            </a:r>
            <a:r>
              <a:rPr lang="en" sz="2400">
                <a:solidFill>
                  <a:schemeClr val="lt1"/>
                </a:solidFill>
                <a:latin typeface="Open Sans"/>
                <a:ea typeface="Open Sans"/>
                <a:cs typeface="Open Sans"/>
                <a:sym typeface="Open Sans"/>
              </a:rPr>
              <a:t>http://ap.pn/2exnBXp</a:t>
            </a:r>
          </a:p>
        </p:txBody>
      </p:sp>
      <p:pic>
        <p:nvPicPr>
          <p:cNvPr id="61" name="Shape 61"/>
          <p:cNvPicPr preferRelativeResize="0"/>
          <p:nvPr/>
        </p:nvPicPr>
        <p:blipFill>
          <a:blip r:embed="rId4">
            <a:alphaModFix/>
          </a:blip>
          <a:stretch>
            <a:fillRect/>
          </a:stretch>
        </p:blipFill>
        <p:spPr>
          <a:xfrm>
            <a:off x="3488501" y="772350"/>
            <a:ext cx="2166999" cy="1924525"/>
          </a:xfrm>
          <a:prstGeom prst="rect">
            <a:avLst/>
          </a:prstGeom>
          <a:noFill/>
          <a:ln>
            <a:noFill/>
          </a:ln>
        </p:spPr>
      </p:pic>
      <p:sp>
        <p:nvSpPr>
          <p:cNvPr id="62" name="Shape 62"/>
          <p:cNvSpPr txBox="1"/>
          <p:nvPr/>
        </p:nvSpPr>
        <p:spPr>
          <a:xfrm>
            <a:off x="6975100" y="3621350"/>
            <a:ext cx="2008200" cy="1382400"/>
          </a:xfrm>
          <a:prstGeom prst="rect">
            <a:avLst/>
          </a:prstGeom>
          <a:noFill/>
          <a:ln>
            <a:noFill/>
          </a:ln>
        </p:spPr>
        <p:txBody>
          <a:bodyPr anchorCtr="0" anchor="b" bIns="91425" lIns="91425" rIns="91425" tIns="91425">
            <a:noAutofit/>
          </a:bodyPr>
          <a:lstStyle/>
          <a:p>
            <a:pPr lvl="0" rtl="0" algn="r">
              <a:spcBef>
                <a:spcPts val="0"/>
              </a:spcBef>
              <a:buNone/>
            </a:pPr>
            <a:r>
              <a:rPr lang="en" sz="1600">
                <a:solidFill>
                  <a:srgbClr val="FFFFFF"/>
                </a:solidFill>
                <a:latin typeface="Open Sans"/>
                <a:ea typeface="Open Sans"/>
                <a:cs typeface="Open Sans"/>
                <a:sym typeface="Open Sans"/>
              </a:rPr>
              <a:t>Rose Wang</a:t>
            </a:r>
          </a:p>
          <a:p>
            <a:pPr lvl="0" rtl="0" algn="r">
              <a:spcBef>
                <a:spcPts val="0"/>
              </a:spcBef>
              <a:buNone/>
            </a:pPr>
            <a:r>
              <a:rPr lang="en" sz="1600">
                <a:solidFill>
                  <a:srgbClr val="FFFFFF"/>
                </a:solidFill>
                <a:latin typeface="Open Sans"/>
                <a:ea typeface="Open Sans"/>
                <a:cs typeface="Open Sans"/>
                <a:sym typeface="Open Sans"/>
              </a:rPr>
              <a:t>Justin Kenel</a:t>
            </a:r>
          </a:p>
          <a:p>
            <a:pPr lvl="0" rtl="0" algn="r">
              <a:spcBef>
                <a:spcPts val="0"/>
              </a:spcBef>
              <a:buNone/>
            </a:pPr>
            <a:r>
              <a:rPr lang="en" sz="1600">
                <a:solidFill>
                  <a:srgbClr val="FFFFFF"/>
                </a:solidFill>
                <a:latin typeface="Open Sans"/>
                <a:ea typeface="Open Sans"/>
                <a:cs typeface="Open Sans"/>
                <a:sym typeface="Open Sans"/>
              </a:rPr>
              <a:t>Aboli Kumthekar</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9" name="Shape 489"/>
        <p:cNvGrpSpPr/>
        <p:nvPr/>
      </p:nvGrpSpPr>
      <p:grpSpPr>
        <a:xfrm>
          <a:off x="0" y="0"/>
          <a:ext cx="0" cy="0"/>
          <a:chOff x="0" y="0"/>
          <a:chExt cx="0" cy="0"/>
        </a:xfrm>
      </p:grpSpPr>
      <p:sp>
        <p:nvSpPr>
          <p:cNvPr id="490" name="Shape 490"/>
          <p:cNvSpPr txBox="1"/>
          <p:nvPr>
            <p:ph idx="1" type="body"/>
          </p:nvPr>
        </p:nvSpPr>
        <p:spPr>
          <a:xfrm>
            <a:off x="3866825" y="48600"/>
            <a:ext cx="4493700" cy="5046300"/>
          </a:xfrm>
          <a:prstGeom prst="rect">
            <a:avLst/>
          </a:prstGeom>
        </p:spPr>
        <p:txBody>
          <a:bodyPr anchorCtr="0" anchor="ctr" bIns="91425" lIns="91425" rIns="91425" tIns="91425">
            <a:noAutofit/>
          </a:bodyPr>
          <a:lstStyle/>
          <a:p>
            <a:pPr lvl="0" rtl="0">
              <a:lnSpc>
                <a:spcPct val="100000"/>
              </a:lnSpc>
              <a:spcBef>
                <a:spcPts val="0"/>
              </a:spcBef>
              <a:spcAft>
                <a:spcPts val="0"/>
              </a:spcAft>
              <a:buNone/>
            </a:pPr>
            <a:r>
              <a:rPr b="1" lang="en" sz="1300">
                <a:latin typeface="Open Sans"/>
                <a:ea typeface="Open Sans"/>
                <a:cs typeface="Open Sans"/>
                <a:sym typeface="Open Sans"/>
              </a:rPr>
              <a:t>// Import React and other stuff</a:t>
            </a:r>
          </a:p>
          <a:p>
            <a:pPr lvl="0" rtl="0">
              <a:lnSpc>
                <a:spcPct val="100000"/>
              </a:lnSpc>
              <a:spcBef>
                <a:spcPts val="0"/>
              </a:spcBef>
              <a:spcAft>
                <a:spcPts val="0"/>
              </a:spcAft>
              <a:buNone/>
            </a:pPr>
            <a:r>
              <a:rPr b="1" lang="en" sz="1300">
                <a:latin typeface="Open Sans"/>
                <a:ea typeface="Open Sans"/>
                <a:cs typeface="Open Sans"/>
                <a:sym typeface="Open Sans"/>
              </a:rPr>
              <a:t>import React ....</a:t>
            </a:r>
          </a:p>
          <a:p>
            <a:pPr lvl="0" rtl="0">
              <a:lnSpc>
                <a:spcPct val="100000"/>
              </a:lnSpc>
              <a:spcBef>
                <a:spcPts val="0"/>
              </a:spcBef>
              <a:spcAft>
                <a:spcPts val="0"/>
              </a:spcAft>
              <a:buNone/>
            </a:pPr>
            <a:r>
              <a:t/>
            </a:r>
            <a:endParaRPr b="1" sz="1300">
              <a:latin typeface="Open Sans"/>
              <a:ea typeface="Open Sans"/>
              <a:cs typeface="Open Sans"/>
              <a:sym typeface="Open Sans"/>
            </a:endParaRPr>
          </a:p>
          <a:p>
            <a:pPr lvl="0" rtl="0">
              <a:lnSpc>
                <a:spcPct val="100000"/>
              </a:lnSpc>
              <a:spcBef>
                <a:spcPts val="0"/>
              </a:spcBef>
              <a:spcAft>
                <a:spcPts val="0"/>
              </a:spcAft>
              <a:buNone/>
            </a:pPr>
            <a:r>
              <a:rPr b="1" lang="en" sz="1300">
                <a:latin typeface="Open Sans"/>
                <a:ea typeface="Open Sans"/>
                <a:cs typeface="Open Sans"/>
                <a:sym typeface="Open Sans"/>
              </a:rPr>
              <a:t>const App = React.createClass({</a:t>
            </a:r>
          </a:p>
          <a:p>
            <a:pPr lvl="0" rtl="0">
              <a:lnSpc>
                <a:spcPct val="100000"/>
              </a:lnSpc>
              <a:spcBef>
                <a:spcPts val="0"/>
              </a:spcBef>
              <a:spcAft>
                <a:spcPts val="0"/>
              </a:spcAft>
              <a:buNone/>
            </a:pPr>
            <a:r>
              <a:rPr b="1" lang="en" sz="1300">
                <a:latin typeface="Open Sans"/>
                <a:ea typeface="Open Sans"/>
                <a:cs typeface="Open Sans"/>
                <a:sym typeface="Open Sans"/>
              </a:rPr>
              <a:t>  getInitialState() {</a:t>
            </a:r>
          </a:p>
          <a:p>
            <a:pPr lvl="0" rtl="0">
              <a:lnSpc>
                <a:spcPct val="100000"/>
              </a:lnSpc>
              <a:spcBef>
                <a:spcPts val="0"/>
              </a:spcBef>
              <a:spcAft>
                <a:spcPts val="0"/>
              </a:spcAft>
              <a:buNone/>
            </a:pPr>
            <a:r>
              <a:rPr b="1" lang="en" sz="1300">
                <a:latin typeface="Open Sans"/>
                <a:ea typeface="Open Sans"/>
                <a:cs typeface="Open Sans"/>
                <a:sym typeface="Open Sans"/>
              </a:rPr>
              <a:t>    return {</a:t>
            </a:r>
          </a:p>
          <a:p>
            <a:pPr lvl="0" rtl="0">
              <a:lnSpc>
                <a:spcPct val="100000"/>
              </a:lnSpc>
              <a:spcBef>
                <a:spcPts val="0"/>
              </a:spcBef>
              <a:spcAft>
                <a:spcPts val="0"/>
              </a:spcAft>
              <a:buNone/>
            </a:pPr>
            <a:r>
              <a:rPr b="1" lang="en" sz="1300">
                <a:latin typeface="Open Sans"/>
                <a:ea typeface="Open Sans"/>
                <a:cs typeface="Open Sans"/>
                <a:sym typeface="Open Sans"/>
              </a:rPr>
              <a:t>      messages: [] // Initialize empty list of messages</a:t>
            </a:r>
          </a:p>
          <a:p>
            <a:pPr lvl="0" rtl="0">
              <a:lnSpc>
                <a:spcPct val="100000"/>
              </a:lnSpc>
              <a:spcBef>
                <a:spcPts val="0"/>
              </a:spcBef>
              <a:spcAft>
                <a:spcPts val="0"/>
              </a:spcAft>
              <a:buNone/>
            </a:pPr>
            <a:r>
              <a:rPr b="1" lang="en" sz="1300">
                <a:latin typeface="Open Sans"/>
                <a:ea typeface="Open Sans"/>
                <a:cs typeface="Open Sans"/>
                <a:sym typeface="Open Sans"/>
              </a:rPr>
              <a:t>    };</a:t>
            </a:r>
          </a:p>
          <a:p>
            <a:pPr lvl="0" rtl="0">
              <a:lnSpc>
                <a:spcPct val="100000"/>
              </a:lnSpc>
              <a:spcBef>
                <a:spcPts val="0"/>
              </a:spcBef>
              <a:spcAft>
                <a:spcPts val="0"/>
              </a:spcAft>
              <a:buNone/>
            </a:pPr>
            <a:r>
              <a:rPr b="1" lang="en" sz="1300">
                <a:latin typeface="Open Sans"/>
                <a:ea typeface="Open Sans"/>
                <a:cs typeface="Open Sans"/>
                <a:sym typeface="Open Sans"/>
              </a:rPr>
              <a:t>  },</a:t>
            </a:r>
          </a:p>
          <a:p>
            <a:pPr lvl="0" rtl="0">
              <a:lnSpc>
                <a:spcPct val="100000"/>
              </a:lnSpc>
              <a:spcBef>
                <a:spcPts val="0"/>
              </a:spcBef>
              <a:spcAft>
                <a:spcPts val="0"/>
              </a:spcAft>
              <a:buNone/>
            </a:pPr>
            <a:r>
              <a:t/>
            </a:r>
            <a:endParaRPr b="1" sz="1300">
              <a:latin typeface="Open Sans"/>
              <a:ea typeface="Open Sans"/>
              <a:cs typeface="Open Sans"/>
              <a:sym typeface="Open Sans"/>
            </a:endParaRPr>
          </a:p>
          <a:p>
            <a:pPr lvl="0" rtl="0">
              <a:lnSpc>
                <a:spcPct val="100000"/>
              </a:lnSpc>
              <a:spcBef>
                <a:spcPts val="0"/>
              </a:spcBef>
              <a:spcAft>
                <a:spcPts val="0"/>
              </a:spcAft>
              <a:buNone/>
            </a:pPr>
            <a:r>
              <a:rPr b="1" lang="en" sz="1300">
                <a:latin typeface="Open Sans"/>
                <a:ea typeface="Open Sans"/>
                <a:cs typeface="Open Sans"/>
                <a:sym typeface="Open Sans"/>
              </a:rPr>
              <a:t>  componentWillMount() {</a:t>
            </a:r>
          </a:p>
          <a:p>
            <a:pPr lvl="0" rtl="0">
              <a:lnSpc>
                <a:spcPct val="100000"/>
              </a:lnSpc>
              <a:spcBef>
                <a:spcPts val="0"/>
              </a:spcBef>
              <a:spcAft>
                <a:spcPts val="0"/>
              </a:spcAft>
              <a:buNone/>
            </a:pPr>
            <a:r>
              <a:rPr b="1" lang="en" sz="1300">
                <a:latin typeface="Open Sans"/>
                <a:ea typeface="Open Sans"/>
                <a:cs typeface="Open Sans"/>
                <a:sym typeface="Open Sans"/>
              </a:rPr>
              <a:t>    // Turns on Firebase</a:t>
            </a:r>
          </a:p>
          <a:p>
            <a:pPr lvl="0" rtl="0">
              <a:lnSpc>
                <a:spcPct val="100000"/>
              </a:lnSpc>
              <a:spcBef>
                <a:spcPts val="0"/>
              </a:spcBef>
              <a:spcAft>
                <a:spcPts val="0"/>
              </a:spcAft>
              <a:buNone/>
            </a:pPr>
            <a:r>
              <a:rPr b="1" lang="en" sz="1300">
                <a:latin typeface="Open Sans"/>
                <a:ea typeface="Open Sans"/>
                <a:cs typeface="Open Sans"/>
                <a:sym typeface="Open Sans"/>
              </a:rPr>
              <a:t>  },</a:t>
            </a:r>
          </a:p>
          <a:p>
            <a:pPr lvl="0" rtl="0">
              <a:lnSpc>
                <a:spcPct val="100000"/>
              </a:lnSpc>
              <a:spcBef>
                <a:spcPts val="0"/>
              </a:spcBef>
              <a:spcAft>
                <a:spcPts val="0"/>
              </a:spcAft>
              <a:buNone/>
            </a:pPr>
            <a:r>
              <a:t/>
            </a:r>
            <a:endParaRPr b="1" sz="1300">
              <a:latin typeface="Open Sans"/>
              <a:ea typeface="Open Sans"/>
              <a:cs typeface="Open Sans"/>
              <a:sym typeface="Open Sans"/>
            </a:endParaRPr>
          </a:p>
          <a:p>
            <a:pPr lvl="0" rtl="0">
              <a:lnSpc>
                <a:spcPct val="100000"/>
              </a:lnSpc>
              <a:spcBef>
                <a:spcPts val="0"/>
              </a:spcBef>
              <a:spcAft>
                <a:spcPts val="0"/>
              </a:spcAft>
              <a:buNone/>
            </a:pPr>
            <a:r>
              <a:rPr b="1" lang="en" sz="1300">
                <a:latin typeface="Open Sans"/>
                <a:ea typeface="Open Sans"/>
                <a:cs typeface="Open Sans"/>
                <a:sym typeface="Open Sans"/>
              </a:rPr>
              <a:t>  componentWillUnmount() {</a:t>
            </a:r>
          </a:p>
          <a:p>
            <a:pPr lvl="0" rtl="0">
              <a:lnSpc>
                <a:spcPct val="100000"/>
              </a:lnSpc>
              <a:spcBef>
                <a:spcPts val="0"/>
              </a:spcBef>
              <a:spcAft>
                <a:spcPts val="0"/>
              </a:spcAft>
              <a:buNone/>
            </a:pPr>
            <a:r>
              <a:rPr b="1" lang="en" sz="1300">
                <a:latin typeface="Open Sans"/>
                <a:ea typeface="Open Sans"/>
                <a:cs typeface="Open Sans"/>
                <a:sym typeface="Open Sans"/>
              </a:rPr>
              <a:t>    // Turns off Firebase</a:t>
            </a:r>
          </a:p>
          <a:p>
            <a:pPr lvl="0" rtl="0">
              <a:lnSpc>
                <a:spcPct val="100000"/>
              </a:lnSpc>
              <a:spcBef>
                <a:spcPts val="0"/>
              </a:spcBef>
              <a:spcAft>
                <a:spcPts val="0"/>
              </a:spcAft>
              <a:buNone/>
            </a:pPr>
            <a:r>
              <a:rPr b="1" lang="en" sz="1300">
                <a:latin typeface="Open Sans"/>
                <a:ea typeface="Open Sans"/>
                <a:cs typeface="Open Sans"/>
                <a:sym typeface="Open Sans"/>
              </a:rPr>
              <a:t>  },</a:t>
            </a:r>
          </a:p>
          <a:p>
            <a:pPr lvl="0" rtl="0">
              <a:lnSpc>
                <a:spcPct val="100000"/>
              </a:lnSpc>
              <a:spcBef>
                <a:spcPts val="0"/>
              </a:spcBef>
              <a:spcAft>
                <a:spcPts val="0"/>
              </a:spcAft>
              <a:buNone/>
            </a:pPr>
            <a:r>
              <a:t/>
            </a:r>
            <a:endParaRPr b="1" sz="1300">
              <a:latin typeface="Open Sans"/>
              <a:ea typeface="Open Sans"/>
              <a:cs typeface="Open Sans"/>
              <a:sym typeface="Open Sans"/>
            </a:endParaRPr>
          </a:p>
          <a:p>
            <a:pPr lvl="0" rtl="0">
              <a:lnSpc>
                <a:spcPct val="100000"/>
              </a:lnSpc>
              <a:spcBef>
                <a:spcPts val="0"/>
              </a:spcBef>
              <a:spcAft>
                <a:spcPts val="0"/>
              </a:spcAft>
              <a:buNone/>
            </a:pPr>
            <a:r>
              <a:rPr b="1" lang="en" sz="1300">
                <a:latin typeface="Open Sans"/>
                <a:ea typeface="Open Sans"/>
                <a:cs typeface="Open Sans"/>
                <a:sym typeface="Open Sans"/>
              </a:rPr>
              <a:t>  render() {</a:t>
            </a:r>
          </a:p>
          <a:p>
            <a:pPr lvl="0" rtl="0">
              <a:lnSpc>
                <a:spcPct val="100000"/>
              </a:lnSpc>
              <a:spcBef>
                <a:spcPts val="0"/>
              </a:spcBef>
              <a:spcAft>
                <a:spcPts val="0"/>
              </a:spcAft>
              <a:buNone/>
            </a:pPr>
            <a:r>
              <a:rPr b="1" lang="en" sz="1300">
                <a:latin typeface="Open Sans"/>
                <a:ea typeface="Open Sans"/>
                <a:cs typeface="Open Sans"/>
                <a:sym typeface="Open Sans"/>
              </a:rPr>
              <a:t>    // shows your content on the screen</a:t>
            </a:r>
          </a:p>
          <a:p>
            <a:pPr lvl="0" rtl="0">
              <a:lnSpc>
                <a:spcPct val="100000"/>
              </a:lnSpc>
              <a:spcBef>
                <a:spcPts val="0"/>
              </a:spcBef>
              <a:spcAft>
                <a:spcPts val="0"/>
              </a:spcAft>
              <a:buNone/>
            </a:pPr>
            <a:r>
              <a:rPr b="1" lang="en" sz="1300">
                <a:latin typeface="Open Sans"/>
                <a:ea typeface="Open Sans"/>
                <a:cs typeface="Open Sans"/>
                <a:sym typeface="Open Sans"/>
              </a:rPr>
              <a:t>  }</a:t>
            </a:r>
          </a:p>
          <a:p>
            <a:pPr lvl="0" rtl="0">
              <a:lnSpc>
                <a:spcPct val="100000"/>
              </a:lnSpc>
              <a:spcBef>
                <a:spcPts val="0"/>
              </a:spcBef>
              <a:spcAft>
                <a:spcPts val="0"/>
              </a:spcAft>
              <a:buNone/>
            </a:pPr>
            <a:r>
              <a:rPr b="1" lang="en" sz="1300">
                <a:latin typeface="Open Sans"/>
                <a:ea typeface="Open Sans"/>
                <a:cs typeface="Open Sans"/>
                <a:sym typeface="Open Sans"/>
              </a:rPr>
              <a:t>});</a:t>
            </a:r>
          </a:p>
          <a:p>
            <a:pPr lvl="0" rtl="0">
              <a:lnSpc>
                <a:spcPct val="100000"/>
              </a:lnSpc>
              <a:spcBef>
                <a:spcPts val="0"/>
              </a:spcBef>
              <a:spcAft>
                <a:spcPts val="0"/>
              </a:spcAft>
              <a:buNone/>
            </a:pPr>
            <a:r>
              <a:t/>
            </a:r>
            <a:endParaRPr b="1" sz="1300">
              <a:latin typeface="Open Sans"/>
              <a:ea typeface="Open Sans"/>
              <a:cs typeface="Open Sans"/>
              <a:sym typeface="Open Sans"/>
            </a:endParaRPr>
          </a:p>
          <a:p>
            <a:pPr lvl="0" rtl="0">
              <a:lnSpc>
                <a:spcPct val="100000"/>
              </a:lnSpc>
              <a:spcBef>
                <a:spcPts val="0"/>
              </a:spcBef>
              <a:spcAft>
                <a:spcPts val="0"/>
              </a:spcAft>
              <a:buNone/>
            </a:pPr>
            <a:r>
              <a:rPr b="1" lang="en" sz="1300">
                <a:latin typeface="Open Sans"/>
                <a:ea typeface="Open Sans"/>
                <a:cs typeface="Open Sans"/>
                <a:sym typeface="Open Sans"/>
              </a:rPr>
              <a:t>export default App;</a:t>
            </a:r>
          </a:p>
        </p:txBody>
      </p:sp>
      <p:sp>
        <p:nvSpPr>
          <p:cNvPr id="491" name="Shape 491"/>
          <p:cNvSpPr/>
          <p:nvPr/>
        </p:nvSpPr>
        <p:spPr>
          <a:xfrm>
            <a:off x="3985475" y="1190425"/>
            <a:ext cx="4149900" cy="15882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2" name="Shape 492"/>
          <p:cNvSpPr txBox="1"/>
          <p:nvPr/>
        </p:nvSpPr>
        <p:spPr>
          <a:xfrm>
            <a:off x="737725" y="2069700"/>
            <a:ext cx="2377200" cy="1004100"/>
          </a:xfrm>
          <a:prstGeom prst="rect">
            <a:avLst/>
          </a:prstGeom>
          <a:noFill/>
          <a:ln>
            <a:noFill/>
          </a:ln>
        </p:spPr>
        <p:txBody>
          <a:bodyPr anchorCtr="0" anchor="t" bIns="91425" lIns="91425" rIns="91425" tIns="91425">
            <a:noAutofit/>
          </a:bodyPr>
          <a:lstStyle/>
          <a:p>
            <a:pPr lvl="0" rtl="0">
              <a:spcBef>
                <a:spcPts val="0"/>
              </a:spcBef>
              <a:buNone/>
            </a:pPr>
            <a:r>
              <a:rPr lang="en" sz="4800">
                <a:latin typeface="Open Sans"/>
                <a:ea typeface="Open Sans"/>
                <a:cs typeface="Open Sans"/>
                <a:sym typeface="Open Sans"/>
              </a:rPr>
              <a:t>App.jsx</a:t>
            </a:r>
          </a:p>
        </p:txBody>
      </p:sp>
      <p:sp>
        <p:nvSpPr>
          <p:cNvPr id="493" name="Shape 493"/>
          <p:cNvSpPr txBox="1"/>
          <p:nvPr/>
        </p:nvSpPr>
        <p:spPr>
          <a:xfrm>
            <a:off x="737725" y="3084125"/>
            <a:ext cx="2889000" cy="543000"/>
          </a:xfrm>
          <a:prstGeom prst="rect">
            <a:avLst/>
          </a:prstGeom>
          <a:noFill/>
          <a:ln>
            <a:noFill/>
          </a:ln>
        </p:spPr>
        <p:txBody>
          <a:bodyPr anchorCtr="0" anchor="t" bIns="91425" lIns="91425" rIns="91425" tIns="91425">
            <a:noAutofit/>
          </a:bodyPr>
          <a:lstStyle/>
          <a:p>
            <a:pPr lvl="0" rtl="0">
              <a:spcBef>
                <a:spcPts val="0"/>
              </a:spcBef>
              <a:buNone/>
            </a:pPr>
            <a:r>
              <a:rPr lang="en" sz="2400">
                <a:latin typeface="Open Sans"/>
                <a:ea typeface="Open Sans"/>
                <a:cs typeface="Open Sans"/>
                <a:sym typeface="Open Sans"/>
              </a:rPr>
              <a:t>Mounting</a:t>
            </a:r>
          </a:p>
        </p:txBody>
      </p:sp>
      <p:sp>
        <p:nvSpPr>
          <p:cNvPr id="494" name="Shape 494"/>
          <p:cNvSpPr/>
          <p:nvPr/>
        </p:nvSpPr>
        <p:spPr>
          <a:xfrm>
            <a:off x="3985475" y="3736075"/>
            <a:ext cx="3197100" cy="6492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8" name="Shape 498"/>
        <p:cNvGrpSpPr/>
        <p:nvPr/>
      </p:nvGrpSpPr>
      <p:grpSpPr>
        <a:xfrm>
          <a:off x="0" y="0"/>
          <a:ext cx="0" cy="0"/>
          <a:chOff x="0" y="0"/>
          <a:chExt cx="0" cy="0"/>
        </a:xfrm>
      </p:grpSpPr>
      <p:sp>
        <p:nvSpPr>
          <p:cNvPr id="499" name="Shape 49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React Component Lifecycle: Updating</a:t>
            </a:r>
          </a:p>
        </p:txBody>
      </p:sp>
      <p:grpSp>
        <p:nvGrpSpPr>
          <p:cNvPr id="500" name="Shape 500"/>
          <p:cNvGrpSpPr/>
          <p:nvPr/>
        </p:nvGrpSpPr>
        <p:grpSpPr>
          <a:xfrm>
            <a:off x="167325" y="1250450"/>
            <a:ext cx="8840000" cy="3487525"/>
            <a:chOff x="167325" y="1250450"/>
            <a:chExt cx="8840000" cy="3487525"/>
          </a:xfrm>
        </p:grpSpPr>
        <p:sp>
          <p:nvSpPr>
            <p:cNvPr id="501" name="Shape 501"/>
            <p:cNvSpPr txBox="1"/>
            <p:nvPr/>
          </p:nvSpPr>
          <p:spPr>
            <a:xfrm>
              <a:off x="5115178" y="2768600"/>
              <a:ext cx="669900" cy="439500"/>
            </a:xfrm>
            <a:prstGeom prst="rect">
              <a:avLst/>
            </a:prstGeom>
            <a:noFill/>
            <a:ln>
              <a:noFill/>
            </a:ln>
          </p:spPr>
          <p:txBody>
            <a:bodyPr anchorCtr="0" anchor="t" bIns="91425" lIns="91425" rIns="91425" tIns="91425">
              <a:noAutofit/>
            </a:bodyPr>
            <a:lstStyle/>
            <a:p>
              <a:pPr lvl="0" rtl="0">
                <a:spcBef>
                  <a:spcPts val="0"/>
                </a:spcBef>
                <a:buNone/>
              </a:pPr>
              <a:r>
                <a:rPr lang="en" sz="1200">
                  <a:latin typeface="Open Sans"/>
                  <a:ea typeface="Open Sans"/>
                  <a:cs typeface="Open Sans"/>
                  <a:sym typeface="Open Sans"/>
                </a:rPr>
                <a:t>false</a:t>
              </a:r>
            </a:p>
          </p:txBody>
        </p:sp>
        <p:cxnSp>
          <p:nvCxnSpPr>
            <p:cNvPr id="502" name="Shape 502"/>
            <p:cNvCxnSpPr/>
            <p:nvPr/>
          </p:nvCxnSpPr>
          <p:spPr>
            <a:xfrm>
              <a:off x="3016740" y="1338375"/>
              <a:ext cx="0" cy="3399600"/>
            </a:xfrm>
            <a:prstGeom prst="straightConnector1">
              <a:avLst/>
            </a:prstGeom>
            <a:noFill/>
            <a:ln cap="flat" cmpd="sng" w="9525">
              <a:solidFill>
                <a:schemeClr val="dk2"/>
              </a:solidFill>
              <a:prstDash val="solid"/>
              <a:round/>
              <a:headEnd len="lg" w="lg" type="none"/>
              <a:tailEnd len="lg" w="lg" type="none"/>
            </a:ln>
          </p:spPr>
        </p:cxnSp>
        <p:cxnSp>
          <p:nvCxnSpPr>
            <p:cNvPr id="503" name="Shape 503"/>
            <p:cNvCxnSpPr/>
            <p:nvPr/>
          </p:nvCxnSpPr>
          <p:spPr>
            <a:xfrm>
              <a:off x="6082325" y="1338375"/>
              <a:ext cx="0" cy="3399600"/>
            </a:xfrm>
            <a:prstGeom prst="straightConnector1">
              <a:avLst/>
            </a:prstGeom>
            <a:noFill/>
            <a:ln cap="flat" cmpd="sng" w="9525">
              <a:solidFill>
                <a:schemeClr val="dk2"/>
              </a:solidFill>
              <a:prstDash val="solid"/>
              <a:round/>
              <a:headEnd len="lg" w="lg" type="none"/>
              <a:tailEnd len="lg" w="lg" type="none"/>
            </a:ln>
          </p:spPr>
        </p:cxnSp>
        <p:sp>
          <p:nvSpPr>
            <p:cNvPr id="504" name="Shape 504"/>
            <p:cNvSpPr txBox="1"/>
            <p:nvPr/>
          </p:nvSpPr>
          <p:spPr>
            <a:xfrm>
              <a:off x="332150" y="1250450"/>
              <a:ext cx="2407500" cy="4983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rgbClr val="38761D"/>
                  </a:solidFill>
                  <a:latin typeface="Open Sans"/>
                  <a:ea typeface="Open Sans"/>
                  <a:cs typeface="Open Sans"/>
                  <a:sym typeface="Open Sans"/>
                </a:rPr>
                <a:t>Mounting (Creating)</a:t>
              </a:r>
            </a:p>
          </p:txBody>
        </p:sp>
        <p:sp>
          <p:nvSpPr>
            <p:cNvPr id="505" name="Shape 505"/>
            <p:cNvSpPr txBox="1"/>
            <p:nvPr/>
          </p:nvSpPr>
          <p:spPr>
            <a:xfrm>
              <a:off x="3177124" y="1250450"/>
              <a:ext cx="2684100" cy="4983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None/>
              </a:pPr>
              <a:r>
                <a:rPr lang="en" sz="1800">
                  <a:solidFill>
                    <a:srgbClr val="E69138"/>
                  </a:solidFill>
                  <a:latin typeface="Open Sans"/>
                  <a:ea typeface="Open Sans"/>
                  <a:cs typeface="Open Sans"/>
                  <a:sym typeface="Open Sans"/>
                </a:rPr>
                <a:t>Updating</a:t>
              </a:r>
            </a:p>
          </p:txBody>
        </p:sp>
        <p:sp>
          <p:nvSpPr>
            <p:cNvPr id="506" name="Shape 506"/>
            <p:cNvSpPr txBox="1"/>
            <p:nvPr/>
          </p:nvSpPr>
          <p:spPr>
            <a:xfrm>
              <a:off x="6082325" y="1250450"/>
              <a:ext cx="2925000" cy="4983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None/>
              </a:pPr>
              <a:r>
                <a:rPr lang="en" sz="1800">
                  <a:solidFill>
                    <a:srgbClr val="990000"/>
                  </a:solidFill>
                  <a:latin typeface="Open Sans"/>
                  <a:ea typeface="Open Sans"/>
                  <a:cs typeface="Open Sans"/>
                  <a:sym typeface="Open Sans"/>
                </a:rPr>
                <a:t>Unmounting (Destroying)</a:t>
              </a:r>
            </a:p>
          </p:txBody>
        </p:sp>
        <p:sp>
          <p:nvSpPr>
            <p:cNvPr id="507" name="Shape 507"/>
            <p:cNvSpPr/>
            <p:nvPr/>
          </p:nvSpPr>
          <p:spPr>
            <a:xfrm>
              <a:off x="6216750" y="1929425"/>
              <a:ext cx="2772300" cy="374100"/>
            </a:xfrm>
            <a:prstGeom prst="rect">
              <a:avLst/>
            </a:prstGeom>
            <a:solidFill>
              <a:srgbClr val="85200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FFFF"/>
                  </a:solidFill>
                  <a:latin typeface="Open Sans"/>
                  <a:ea typeface="Open Sans"/>
                  <a:cs typeface="Open Sans"/>
                  <a:sym typeface="Open Sans"/>
                </a:rPr>
                <a:t>componentWillUnmount</a:t>
              </a:r>
            </a:p>
          </p:txBody>
        </p:sp>
        <p:sp>
          <p:nvSpPr>
            <p:cNvPr id="508" name="Shape 508"/>
            <p:cNvSpPr/>
            <p:nvPr/>
          </p:nvSpPr>
          <p:spPr>
            <a:xfrm>
              <a:off x="3087350" y="3657875"/>
              <a:ext cx="2858099" cy="4395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solidFill>
                    <a:srgbClr val="FFFFFF"/>
                  </a:solidFill>
                  <a:latin typeface="Open Sans"/>
                  <a:ea typeface="Open Sans"/>
                  <a:cs typeface="Open Sans"/>
                  <a:sym typeface="Open Sans"/>
                </a:rPr>
                <a:t>render</a:t>
              </a:r>
            </a:p>
          </p:txBody>
        </p:sp>
        <p:sp>
          <p:nvSpPr>
            <p:cNvPr id="509" name="Shape 509"/>
            <p:cNvSpPr/>
            <p:nvPr/>
          </p:nvSpPr>
          <p:spPr>
            <a:xfrm>
              <a:off x="173150" y="2625000"/>
              <a:ext cx="2772300"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FFFF"/>
                  </a:solidFill>
                  <a:latin typeface="Open Sans"/>
                  <a:ea typeface="Open Sans"/>
                  <a:cs typeface="Open Sans"/>
                  <a:sym typeface="Open Sans"/>
                </a:rPr>
                <a:t>componentWillMount</a:t>
              </a:r>
            </a:p>
          </p:txBody>
        </p:sp>
        <p:sp>
          <p:nvSpPr>
            <p:cNvPr id="510" name="Shape 510"/>
            <p:cNvSpPr/>
            <p:nvPr/>
          </p:nvSpPr>
          <p:spPr>
            <a:xfrm>
              <a:off x="167325" y="3314700"/>
              <a:ext cx="2772300"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solidFill>
                    <a:srgbClr val="FFFFFF"/>
                  </a:solidFill>
                  <a:latin typeface="Open Sans"/>
                  <a:ea typeface="Open Sans"/>
                  <a:cs typeface="Open Sans"/>
                  <a:sym typeface="Open Sans"/>
                </a:rPr>
                <a:t>render</a:t>
              </a:r>
            </a:p>
          </p:txBody>
        </p:sp>
        <p:sp>
          <p:nvSpPr>
            <p:cNvPr id="511" name="Shape 511"/>
            <p:cNvSpPr/>
            <p:nvPr/>
          </p:nvSpPr>
          <p:spPr>
            <a:xfrm>
              <a:off x="167325" y="3940750"/>
              <a:ext cx="2772300"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componentDidMount</a:t>
              </a:r>
            </a:p>
          </p:txBody>
        </p:sp>
        <p:sp>
          <p:nvSpPr>
            <p:cNvPr id="512" name="Shape 512"/>
            <p:cNvSpPr/>
            <p:nvPr/>
          </p:nvSpPr>
          <p:spPr>
            <a:xfrm>
              <a:off x="3088900" y="4367825"/>
              <a:ext cx="2858100" cy="3150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componentDidUpdate</a:t>
              </a:r>
            </a:p>
          </p:txBody>
        </p:sp>
        <p:sp>
          <p:nvSpPr>
            <p:cNvPr id="513" name="Shape 513"/>
            <p:cNvSpPr/>
            <p:nvPr/>
          </p:nvSpPr>
          <p:spPr>
            <a:xfrm>
              <a:off x="3088900" y="3072425"/>
              <a:ext cx="2858100" cy="3150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componentWillUpdate</a:t>
              </a:r>
            </a:p>
          </p:txBody>
        </p:sp>
        <p:sp>
          <p:nvSpPr>
            <p:cNvPr id="514" name="Shape 514"/>
            <p:cNvSpPr/>
            <p:nvPr/>
          </p:nvSpPr>
          <p:spPr>
            <a:xfrm>
              <a:off x="3089000" y="2500925"/>
              <a:ext cx="2858100" cy="3150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shouldComponentUpdate</a:t>
              </a:r>
            </a:p>
          </p:txBody>
        </p:sp>
        <p:sp>
          <p:nvSpPr>
            <p:cNvPr id="515" name="Shape 515"/>
            <p:cNvSpPr/>
            <p:nvPr/>
          </p:nvSpPr>
          <p:spPr>
            <a:xfrm>
              <a:off x="3089800" y="1929425"/>
              <a:ext cx="2858100" cy="3741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componentWillReceiveProps</a:t>
              </a:r>
            </a:p>
          </p:txBody>
        </p:sp>
        <p:sp>
          <p:nvSpPr>
            <p:cNvPr id="516" name="Shape 516"/>
            <p:cNvSpPr/>
            <p:nvPr/>
          </p:nvSpPr>
          <p:spPr>
            <a:xfrm>
              <a:off x="173150" y="1929425"/>
              <a:ext cx="2772300"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FFFF"/>
                  </a:solidFill>
                  <a:latin typeface="Open Sans"/>
                  <a:ea typeface="Open Sans"/>
                  <a:cs typeface="Open Sans"/>
                  <a:sym typeface="Open Sans"/>
                </a:rPr>
                <a:t>getInitialState/getDefaultProps</a:t>
              </a:r>
            </a:p>
          </p:txBody>
        </p:sp>
        <p:cxnSp>
          <p:nvCxnSpPr>
            <p:cNvPr id="517" name="Shape 517"/>
            <p:cNvCxnSpPr>
              <a:stCxn id="516" idx="2"/>
              <a:endCxn id="509" idx="0"/>
            </p:cNvCxnSpPr>
            <p:nvPr/>
          </p:nvCxnSpPr>
          <p:spPr>
            <a:xfrm>
              <a:off x="1559300" y="2303525"/>
              <a:ext cx="0" cy="321600"/>
            </a:xfrm>
            <a:prstGeom prst="straightConnector1">
              <a:avLst/>
            </a:prstGeom>
            <a:noFill/>
            <a:ln cap="flat" cmpd="sng" w="9525">
              <a:solidFill>
                <a:schemeClr val="dk2"/>
              </a:solidFill>
              <a:prstDash val="solid"/>
              <a:round/>
              <a:headEnd len="lg" w="lg" type="none"/>
              <a:tailEnd len="lg" w="lg" type="triangle"/>
            </a:ln>
          </p:spPr>
        </p:cxnSp>
        <p:cxnSp>
          <p:nvCxnSpPr>
            <p:cNvPr id="518" name="Shape 518"/>
            <p:cNvCxnSpPr>
              <a:stCxn id="509" idx="2"/>
              <a:endCxn id="510" idx="0"/>
            </p:cNvCxnSpPr>
            <p:nvPr/>
          </p:nvCxnSpPr>
          <p:spPr>
            <a:xfrm flipH="1">
              <a:off x="1553600" y="2999100"/>
              <a:ext cx="5700" cy="315600"/>
            </a:xfrm>
            <a:prstGeom prst="straightConnector1">
              <a:avLst/>
            </a:prstGeom>
            <a:noFill/>
            <a:ln cap="flat" cmpd="sng" w="9525">
              <a:solidFill>
                <a:schemeClr val="dk2"/>
              </a:solidFill>
              <a:prstDash val="solid"/>
              <a:round/>
              <a:headEnd len="lg" w="lg" type="none"/>
              <a:tailEnd len="lg" w="lg" type="triangle"/>
            </a:ln>
          </p:spPr>
        </p:cxnSp>
        <p:cxnSp>
          <p:nvCxnSpPr>
            <p:cNvPr id="519" name="Shape 519"/>
            <p:cNvCxnSpPr>
              <a:stCxn id="510" idx="2"/>
              <a:endCxn id="511" idx="0"/>
            </p:cNvCxnSpPr>
            <p:nvPr/>
          </p:nvCxnSpPr>
          <p:spPr>
            <a:xfrm>
              <a:off x="1553475" y="3688800"/>
              <a:ext cx="0" cy="252000"/>
            </a:xfrm>
            <a:prstGeom prst="straightConnector1">
              <a:avLst/>
            </a:prstGeom>
            <a:noFill/>
            <a:ln cap="flat" cmpd="sng" w="9525">
              <a:solidFill>
                <a:schemeClr val="dk2"/>
              </a:solidFill>
              <a:prstDash val="solid"/>
              <a:round/>
              <a:headEnd len="lg" w="lg" type="none"/>
              <a:tailEnd len="lg" w="lg" type="triangle"/>
            </a:ln>
          </p:spPr>
        </p:cxnSp>
        <p:cxnSp>
          <p:nvCxnSpPr>
            <p:cNvPr id="520" name="Shape 520"/>
            <p:cNvCxnSpPr>
              <a:stCxn id="515" idx="2"/>
              <a:endCxn id="514" idx="0"/>
            </p:cNvCxnSpPr>
            <p:nvPr/>
          </p:nvCxnSpPr>
          <p:spPr>
            <a:xfrm flipH="1">
              <a:off x="4517950" y="2303525"/>
              <a:ext cx="900" cy="197400"/>
            </a:xfrm>
            <a:prstGeom prst="straightConnector1">
              <a:avLst/>
            </a:prstGeom>
            <a:noFill/>
            <a:ln cap="flat" cmpd="sng" w="9525">
              <a:solidFill>
                <a:schemeClr val="dk2"/>
              </a:solidFill>
              <a:prstDash val="solid"/>
              <a:round/>
              <a:headEnd len="lg" w="lg" type="none"/>
              <a:tailEnd len="lg" w="lg" type="triangle"/>
            </a:ln>
          </p:spPr>
        </p:cxnSp>
        <p:cxnSp>
          <p:nvCxnSpPr>
            <p:cNvPr id="521" name="Shape 521"/>
            <p:cNvCxnSpPr>
              <a:stCxn id="513" idx="2"/>
              <a:endCxn id="508" idx="0"/>
            </p:cNvCxnSpPr>
            <p:nvPr/>
          </p:nvCxnSpPr>
          <p:spPr>
            <a:xfrm flipH="1">
              <a:off x="4516450" y="3387425"/>
              <a:ext cx="1500" cy="270600"/>
            </a:xfrm>
            <a:prstGeom prst="straightConnector1">
              <a:avLst/>
            </a:prstGeom>
            <a:noFill/>
            <a:ln cap="flat" cmpd="sng" w="9525">
              <a:solidFill>
                <a:schemeClr val="dk2"/>
              </a:solidFill>
              <a:prstDash val="solid"/>
              <a:round/>
              <a:headEnd len="lg" w="lg" type="none"/>
              <a:tailEnd len="lg" w="lg" type="triangle"/>
            </a:ln>
          </p:spPr>
        </p:cxnSp>
        <p:cxnSp>
          <p:nvCxnSpPr>
            <p:cNvPr id="522" name="Shape 522"/>
            <p:cNvCxnSpPr>
              <a:stCxn id="508" idx="2"/>
              <a:endCxn id="512" idx="0"/>
            </p:cNvCxnSpPr>
            <p:nvPr/>
          </p:nvCxnSpPr>
          <p:spPr>
            <a:xfrm>
              <a:off x="4516400" y="4097375"/>
              <a:ext cx="1500" cy="270600"/>
            </a:xfrm>
            <a:prstGeom prst="straightConnector1">
              <a:avLst/>
            </a:prstGeom>
            <a:noFill/>
            <a:ln cap="flat" cmpd="sng" w="9525">
              <a:solidFill>
                <a:schemeClr val="dk2"/>
              </a:solidFill>
              <a:prstDash val="solid"/>
              <a:round/>
              <a:headEnd len="lg" w="lg" type="none"/>
              <a:tailEnd len="lg" w="lg" type="triangle"/>
            </a:ln>
          </p:spPr>
        </p:cxnSp>
        <p:cxnSp>
          <p:nvCxnSpPr>
            <p:cNvPr id="523" name="Shape 523"/>
            <p:cNvCxnSpPr/>
            <p:nvPr/>
          </p:nvCxnSpPr>
          <p:spPr>
            <a:xfrm>
              <a:off x="3956550" y="2813550"/>
              <a:ext cx="0" cy="263700"/>
            </a:xfrm>
            <a:prstGeom prst="straightConnector1">
              <a:avLst/>
            </a:prstGeom>
            <a:noFill/>
            <a:ln cap="flat" cmpd="sng" w="9525">
              <a:solidFill>
                <a:schemeClr val="dk2"/>
              </a:solidFill>
              <a:prstDash val="solid"/>
              <a:round/>
              <a:headEnd len="lg" w="lg" type="none"/>
              <a:tailEnd len="lg" w="lg" type="triangle"/>
            </a:ln>
          </p:spPr>
        </p:cxnSp>
        <p:cxnSp>
          <p:nvCxnSpPr>
            <p:cNvPr id="524" name="Shape 524"/>
            <p:cNvCxnSpPr/>
            <p:nvPr/>
          </p:nvCxnSpPr>
          <p:spPr>
            <a:xfrm>
              <a:off x="5099550" y="2813550"/>
              <a:ext cx="0" cy="175800"/>
            </a:xfrm>
            <a:prstGeom prst="straightConnector1">
              <a:avLst/>
            </a:prstGeom>
            <a:noFill/>
            <a:ln cap="flat" cmpd="sng" w="9525">
              <a:solidFill>
                <a:schemeClr val="dk2"/>
              </a:solidFill>
              <a:prstDash val="solid"/>
              <a:round/>
              <a:headEnd len="lg" w="lg" type="none"/>
              <a:tailEnd len="lg" w="lg" type="diamond"/>
            </a:ln>
          </p:spPr>
        </p:cxnSp>
        <p:sp>
          <p:nvSpPr>
            <p:cNvPr id="525" name="Shape 525"/>
            <p:cNvSpPr txBox="1"/>
            <p:nvPr/>
          </p:nvSpPr>
          <p:spPr>
            <a:xfrm>
              <a:off x="3972178" y="2768600"/>
              <a:ext cx="669900" cy="439500"/>
            </a:xfrm>
            <a:prstGeom prst="rect">
              <a:avLst/>
            </a:prstGeom>
            <a:noFill/>
            <a:ln>
              <a:noFill/>
            </a:ln>
          </p:spPr>
          <p:txBody>
            <a:bodyPr anchorCtr="0" anchor="t" bIns="91425" lIns="91425" rIns="91425" tIns="91425">
              <a:noAutofit/>
            </a:bodyPr>
            <a:lstStyle/>
            <a:p>
              <a:pPr lvl="0" rtl="0">
                <a:spcBef>
                  <a:spcPts val="0"/>
                </a:spcBef>
                <a:buNone/>
              </a:pPr>
              <a:r>
                <a:rPr lang="en" sz="1200">
                  <a:latin typeface="Open Sans"/>
                  <a:ea typeface="Open Sans"/>
                  <a:cs typeface="Open Sans"/>
                  <a:sym typeface="Open Sans"/>
                </a:rPr>
                <a:t>true</a:t>
              </a:r>
            </a:p>
          </p:txBody>
        </p:sp>
      </p:grpSp>
      <p:sp>
        <p:nvSpPr>
          <p:cNvPr id="526" name="Shape 526"/>
          <p:cNvSpPr txBox="1"/>
          <p:nvPr/>
        </p:nvSpPr>
        <p:spPr>
          <a:xfrm>
            <a:off x="6285900" y="4737975"/>
            <a:ext cx="2858100" cy="429900"/>
          </a:xfrm>
          <a:prstGeom prst="rect">
            <a:avLst/>
          </a:prstGeom>
          <a:noFill/>
          <a:ln>
            <a:noFill/>
          </a:ln>
        </p:spPr>
        <p:txBody>
          <a:bodyPr anchorCtr="0" anchor="t" bIns="91425" lIns="91425" rIns="91425" tIns="91425">
            <a:noAutofit/>
          </a:bodyPr>
          <a:lstStyle/>
          <a:p>
            <a:pPr lvl="0" rtl="0">
              <a:spcBef>
                <a:spcPts val="0"/>
              </a:spcBef>
              <a:buNone/>
            </a:pPr>
            <a:r>
              <a:rPr lang="en" u="sng">
                <a:solidFill>
                  <a:schemeClr val="hlink"/>
                </a:solidFill>
                <a:latin typeface="Open Sans"/>
                <a:ea typeface="Open Sans"/>
                <a:cs typeface="Open Sans"/>
                <a:sym typeface="Open Sans"/>
                <a:hlinkClick r:id="rId3"/>
              </a:rPr>
              <a:t>Docs for the lifecycle methods</a:t>
            </a:r>
          </a:p>
        </p:txBody>
      </p:sp>
      <p:sp>
        <p:nvSpPr>
          <p:cNvPr id="527" name="Shape 527"/>
          <p:cNvSpPr/>
          <p:nvPr/>
        </p:nvSpPr>
        <p:spPr>
          <a:xfrm>
            <a:off x="167325" y="1745775"/>
            <a:ext cx="2858100" cy="2992200"/>
          </a:xfrm>
          <a:prstGeom prst="rect">
            <a:avLst/>
          </a:prstGeom>
          <a:solidFill>
            <a:srgbClr val="EEEEEE">
              <a:alpha val="51610"/>
            </a:srgbClr>
          </a:solidFill>
          <a:ln>
            <a:noFill/>
          </a:ln>
        </p:spPr>
        <p:txBody>
          <a:bodyPr anchorCtr="0" anchor="ctr" bIns="91425" lIns="91425" rIns="91425" tIns="91425">
            <a:noAutofit/>
          </a:bodyPr>
          <a:lstStyle/>
          <a:p>
            <a:pPr lvl="0">
              <a:spcBef>
                <a:spcPts val="0"/>
              </a:spcBef>
              <a:buNone/>
            </a:pPr>
            <a:r>
              <a:t/>
            </a:r>
            <a:endParaRPr/>
          </a:p>
        </p:txBody>
      </p:sp>
      <p:sp>
        <p:nvSpPr>
          <p:cNvPr id="528" name="Shape 528"/>
          <p:cNvSpPr/>
          <p:nvPr/>
        </p:nvSpPr>
        <p:spPr>
          <a:xfrm>
            <a:off x="6080775" y="1745775"/>
            <a:ext cx="2926500" cy="2992200"/>
          </a:xfrm>
          <a:prstGeom prst="rect">
            <a:avLst/>
          </a:prstGeom>
          <a:solidFill>
            <a:srgbClr val="EEEEEE">
              <a:alpha val="51610"/>
            </a:srgbClr>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2" name="Shape 532"/>
        <p:cNvGrpSpPr/>
        <p:nvPr/>
      </p:nvGrpSpPr>
      <p:grpSpPr>
        <a:xfrm>
          <a:off x="0" y="0"/>
          <a:ext cx="0" cy="0"/>
          <a:chOff x="0" y="0"/>
          <a:chExt cx="0" cy="0"/>
        </a:xfrm>
      </p:grpSpPr>
      <p:sp>
        <p:nvSpPr>
          <p:cNvPr id="533" name="Shape 533"/>
          <p:cNvSpPr txBox="1"/>
          <p:nvPr>
            <p:ph idx="1" type="body"/>
          </p:nvPr>
        </p:nvSpPr>
        <p:spPr>
          <a:xfrm>
            <a:off x="3866825" y="48600"/>
            <a:ext cx="4493700" cy="5046300"/>
          </a:xfrm>
          <a:prstGeom prst="rect">
            <a:avLst/>
          </a:prstGeom>
        </p:spPr>
        <p:txBody>
          <a:bodyPr anchorCtr="0" anchor="ctr" bIns="91425" lIns="91425" rIns="91425" tIns="91425">
            <a:noAutofit/>
          </a:bodyPr>
          <a:lstStyle/>
          <a:p>
            <a:pPr lvl="0" rtl="0">
              <a:lnSpc>
                <a:spcPct val="100000"/>
              </a:lnSpc>
              <a:spcBef>
                <a:spcPts val="0"/>
              </a:spcBef>
              <a:spcAft>
                <a:spcPts val="0"/>
              </a:spcAft>
              <a:buNone/>
            </a:pPr>
            <a:r>
              <a:rPr b="1" lang="en" sz="1300">
                <a:latin typeface="Open Sans"/>
                <a:ea typeface="Open Sans"/>
                <a:cs typeface="Open Sans"/>
                <a:sym typeface="Open Sans"/>
              </a:rPr>
              <a:t>// Import React and other stuff</a:t>
            </a:r>
          </a:p>
          <a:p>
            <a:pPr lvl="0" rtl="0">
              <a:lnSpc>
                <a:spcPct val="100000"/>
              </a:lnSpc>
              <a:spcBef>
                <a:spcPts val="0"/>
              </a:spcBef>
              <a:spcAft>
                <a:spcPts val="0"/>
              </a:spcAft>
              <a:buNone/>
            </a:pPr>
            <a:r>
              <a:rPr b="1" lang="en" sz="1300">
                <a:latin typeface="Open Sans"/>
                <a:ea typeface="Open Sans"/>
                <a:cs typeface="Open Sans"/>
                <a:sym typeface="Open Sans"/>
              </a:rPr>
              <a:t>import React ....</a:t>
            </a:r>
          </a:p>
          <a:p>
            <a:pPr lvl="0" rtl="0">
              <a:lnSpc>
                <a:spcPct val="100000"/>
              </a:lnSpc>
              <a:spcBef>
                <a:spcPts val="0"/>
              </a:spcBef>
              <a:spcAft>
                <a:spcPts val="0"/>
              </a:spcAft>
              <a:buNone/>
            </a:pPr>
            <a:r>
              <a:t/>
            </a:r>
            <a:endParaRPr b="1" sz="1300">
              <a:latin typeface="Open Sans"/>
              <a:ea typeface="Open Sans"/>
              <a:cs typeface="Open Sans"/>
              <a:sym typeface="Open Sans"/>
            </a:endParaRPr>
          </a:p>
          <a:p>
            <a:pPr lvl="0" rtl="0">
              <a:lnSpc>
                <a:spcPct val="100000"/>
              </a:lnSpc>
              <a:spcBef>
                <a:spcPts val="0"/>
              </a:spcBef>
              <a:spcAft>
                <a:spcPts val="0"/>
              </a:spcAft>
              <a:buNone/>
            </a:pPr>
            <a:r>
              <a:rPr b="1" lang="en" sz="1300">
                <a:latin typeface="Open Sans"/>
                <a:ea typeface="Open Sans"/>
                <a:cs typeface="Open Sans"/>
                <a:sym typeface="Open Sans"/>
              </a:rPr>
              <a:t>const App = React.createClass({</a:t>
            </a:r>
          </a:p>
          <a:p>
            <a:pPr lvl="0" rtl="0">
              <a:lnSpc>
                <a:spcPct val="100000"/>
              </a:lnSpc>
              <a:spcBef>
                <a:spcPts val="0"/>
              </a:spcBef>
              <a:spcAft>
                <a:spcPts val="0"/>
              </a:spcAft>
              <a:buNone/>
            </a:pPr>
            <a:r>
              <a:rPr b="1" lang="en" sz="1300">
                <a:latin typeface="Open Sans"/>
                <a:ea typeface="Open Sans"/>
                <a:cs typeface="Open Sans"/>
                <a:sym typeface="Open Sans"/>
              </a:rPr>
              <a:t>  getInitialState() {</a:t>
            </a:r>
          </a:p>
          <a:p>
            <a:pPr lvl="0" rtl="0">
              <a:lnSpc>
                <a:spcPct val="100000"/>
              </a:lnSpc>
              <a:spcBef>
                <a:spcPts val="0"/>
              </a:spcBef>
              <a:spcAft>
                <a:spcPts val="0"/>
              </a:spcAft>
              <a:buNone/>
            </a:pPr>
            <a:r>
              <a:rPr b="1" lang="en" sz="1300">
                <a:latin typeface="Open Sans"/>
                <a:ea typeface="Open Sans"/>
                <a:cs typeface="Open Sans"/>
                <a:sym typeface="Open Sans"/>
              </a:rPr>
              <a:t>    return {</a:t>
            </a:r>
          </a:p>
          <a:p>
            <a:pPr lvl="0" rtl="0">
              <a:lnSpc>
                <a:spcPct val="100000"/>
              </a:lnSpc>
              <a:spcBef>
                <a:spcPts val="0"/>
              </a:spcBef>
              <a:spcAft>
                <a:spcPts val="0"/>
              </a:spcAft>
              <a:buNone/>
            </a:pPr>
            <a:r>
              <a:rPr b="1" lang="en" sz="1300">
                <a:latin typeface="Open Sans"/>
                <a:ea typeface="Open Sans"/>
                <a:cs typeface="Open Sans"/>
                <a:sym typeface="Open Sans"/>
              </a:rPr>
              <a:t>      messages: [] // Initialize empty list of messages</a:t>
            </a:r>
          </a:p>
          <a:p>
            <a:pPr lvl="0" rtl="0">
              <a:lnSpc>
                <a:spcPct val="100000"/>
              </a:lnSpc>
              <a:spcBef>
                <a:spcPts val="0"/>
              </a:spcBef>
              <a:spcAft>
                <a:spcPts val="0"/>
              </a:spcAft>
              <a:buNone/>
            </a:pPr>
            <a:r>
              <a:rPr b="1" lang="en" sz="1300">
                <a:latin typeface="Open Sans"/>
                <a:ea typeface="Open Sans"/>
                <a:cs typeface="Open Sans"/>
                <a:sym typeface="Open Sans"/>
              </a:rPr>
              <a:t>    };</a:t>
            </a:r>
          </a:p>
          <a:p>
            <a:pPr lvl="0" rtl="0">
              <a:lnSpc>
                <a:spcPct val="100000"/>
              </a:lnSpc>
              <a:spcBef>
                <a:spcPts val="0"/>
              </a:spcBef>
              <a:spcAft>
                <a:spcPts val="0"/>
              </a:spcAft>
              <a:buNone/>
            </a:pPr>
            <a:r>
              <a:rPr b="1" lang="en" sz="1300">
                <a:latin typeface="Open Sans"/>
                <a:ea typeface="Open Sans"/>
                <a:cs typeface="Open Sans"/>
                <a:sym typeface="Open Sans"/>
              </a:rPr>
              <a:t>  },</a:t>
            </a:r>
          </a:p>
          <a:p>
            <a:pPr lvl="0" rtl="0">
              <a:lnSpc>
                <a:spcPct val="100000"/>
              </a:lnSpc>
              <a:spcBef>
                <a:spcPts val="0"/>
              </a:spcBef>
              <a:spcAft>
                <a:spcPts val="0"/>
              </a:spcAft>
              <a:buNone/>
            </a:pPr>
            <a:r>
              <a:t/>
            </a:r>
            <a:endParaRPr b="1" sz="1300">
              <a:latin typeface="Open Sans"/>
              <a:ea typeface="Open Sans"/>
              <a:cs typeface="Open Sans"/>
              <a:sym typeface="Open Sans"/>
            </a:endParaRPr>
          </a:p>
          <a:p>
            <a:pPr lvl="0" rtl="0">
              <a:lnSpc>
                <a:spcPct val="100000"/>
              </a:lnSpc>
              <a:spcBef>
                <a:spcPts val="0"/>
              </a:spcBef>
              <a:spcAft>
                <a:spcPts val="0"/>
              </a:spcAft>
              <a:buNone/>
            </a:pPr>
            <a:r>
              <a:rPr b="1" lang="en" sz="1300">
                <a:latin typeface="Open Sans"/>
                <a:ea typeface="Open Sans"/>
                <a:cs typeface="Open Sans"/>
                <a:sym typeface="Open Sans"/>
              </a:rPr>
              <a:t>  componentWillMount() {</a:t>
            </a:r>
          </a:p>
          <a:p>
            <a:pPr lvl="0" rtl="0">
              <a:lnSpc>
                <a:spcPct val="100000"/>
              </a:lnSpc>
              <a:spcBef>
                <a:spcPts val="0"/>
              </a:spcBef>
              <a:spcAft>
                <a:spcPts val="0"/>
              </a:spcAft>
              <a:buNone/>
            </a:pPr>
            <a:r>
              <a:rPr b="1" lang="en" sz="1300">
                <a:latin typeface="Open Sans"/>
                <a:ea typeface="Open Sans"/>
                <a:cs typeface="Open Sans"/>
                <a:sym typeface="Open Sans"/>
              </a:rPr>
              <a:t>    // Turns on Firebase</a:t>
            </a:r>
          </a:p>
          <a:p>
            <a:pPr lvl="0" rtl="0">
              <a:lnSpc>
                <a:spcPct val="100000"/>
              </a:lnSpc>
              <a:spcBef>
                <a:spcPts val="0"/>
              </a:spcBef>
              <a:spcAft>
                <a:spcPts val="0"/>
              </a:spcAft>
              <a:buNone/>
            </a:pPr>
            <a:r>
              <a:rPr b="1" lang="en" sz="1300">
                <a:latin typeface="Open Sans"/>
                <a:ea typeface="Open Sans"/>
                <a:cs typeface="Open Sans"/>
                <a:sym typeface="Open Sans"/>
              </a:rPr>
              <a:t>  },</a:t>
            </a:r>
          </a:p>
          <a:p>
            <a:pPr lvl="0" rtl="0">
              <a:lnSpc>
                <a:spcPct val="100000"/>
              </a:lnSpc>
              <a:spcBef>
                <a:spcPts val="0"/>
              </a:spcBef>
              <a:spcAft>
                <a:spcPts val="0"/>
              </a:spcAft>
              <a:buNone/>
            </a:pPr>
            <a:r>
              <a:t/>
            </a:r>
            <a:endParaRPr b="1" sz="1300">
              <a:latin typeface="Open Sans"/>
              <a:ea typeface="Open Sans"/>
              <a:cs typeface="Open Sans"/>
              <a:sym typeface="Open Sans"/>
            </a:endParaRPr>
          </a:p>
          <a:p>
            <a:pPr lvl="0" rtl="0">
              <a:lnSpc>
                <a:spcPct val="100000"/>
              </a:lnSpc>
              <a:spcBef>
                <a:spcPts val="0"/>
              </a:spcBef>
              <a:spcAft>
                <a:spcPts val="0"/>
              </a:spcAft>
              <a:buNone/>
            </a:pPr>
            <a:r>
              <a:rPr b="1" lang="en" sz="1300">
                <a:latin typeface="Open Sans"/>
                <a:ea typeface="Open Sans"/>
                <a:cs typeface="Open Sans"/>
                <a:sym typeface="Open Sans"/>
              </a:rPr>
              <a:t>  componentWillUnmount() {</a:t>
            </a:r>
          </a:p>
          <a:p>
            <a:pPr lvl="0" rtl="0">
              <a:lnSpc>
                <a:spcPct val="100000"/>
              </a:lnSpc>
              <a:spcBef>
                <a:spcPts val="0"/>
              </a:spcBef>
              <a:spcAft>
                <a:spcPts val="0"/>
              </a:spcAft>
              <a:buNone/>
            </a:pPr>
            <a:r>
              <a:rPr b="1" lang="en" sz="1300">
                <a:latin typeface="Open Sans"/>
                <a:ea typeface="Open Sans"/>
                <a:cs typeface="Open Sans"/>
                <a:sym typeface="Open Sans"/>
              </a:rPr>
              <a:t>    // Turns off Firebase</a:t>
            </a:r>
          </a:p>
          <a:p>
            <a:pPr lvl="0" rtl="0">
              <a:lnSpc>
                <a:spcPct val="100000"/>
              </a:lnSpc>
              <a:spcBef>
                <a:spcPts val="0"/>
              </a:spcBef>
              <a:spcAft>
                <a:spcPts val="0"/>
              </a:spcAft>
              <a:buNone/>
            </a:pPr>
            <a:r>
              <a:rPr b="1" lang="en" sz="1300">
                <a:latin typeface="Open Sans"/>
                <a:ea typeface="Open Sans"/>
                <a:cs typeface="Open Sans"/>
                <a:sym typeface="Open Sans"/>
              </a:rPr>
              <a:t>  },</a:t>
            </a:r>
          </a:p>
          <a:p>
            <a:pPr lvl="0" rtl="0">
              <a:lnSpc>
                <a:spcPct val="100000"/>
              </a:lnSpc>
              <a:spcBef>
                <a:spcPts val="0"/>
              </a:spcBef>
              <a:spcAft>
                <a:spcPts val="0"/>
              </a:spcAft>
              <a:buNone/>
            </a:pPr>
            <a:r>
              <a:t/>
            </a:r>
            <a:endParaRPr b="1" sz="1300">
              <a:latin typeface="Open Sans"/>
              <a:ea typeface="Open Sans"/>
              <a:cs typeface="Open Sans"/>
              <a:sym typeface="Open Sans"/>
            </a:endParaRPr>
          </a:p>
          <a:p>
            <a:pPr lvl="0" rtl="0">
              <a:lnSpc>
                <a:spcPct val="100000"/>
              </a:lnSpc>
              <a:spcBef>
                <a:spcPts val="0"/>
              </a:spcBef>
              <a:spcAft>
                <a:spcPts val="0"/>
              </a:spcAft>
              <a:buNone/>
            </a:pPr>
            <a:r>
              <a:rPr b="1" lang="en" sz="1300">
                <a:latin typeface="Open Sans"/>
                <a:ea typeface="Open Sans"/>
                <a:cs typeface="Open Sans"/>
                <a:sym typeface="Open Sans"/>
              </a:rPr>
              <a:t>  render() {</a:t>
            </a:r>
          </a:p>
          <a:p>
            <a:pPr lvl="0" rtl="0">
              <a:lnSpc>
                <a:spcPct val="100000"/>
              </a:lnSpc>
              <a:spcBef>
                <a:spcPts val="0"/>
              </a:spcBef>
              <a:spcAft>
                <a:spcPts val="0"/>
              </a:spcAft>
              <a:buNone/>
            </a:pPr>
            <a:r>
              <a:rPr b="1" lang="en" sz="1300">
                <a:latin typeface="Open Sans"/>
                <a:ea typeface="Open Sans"/>
                <a:cs typeface="Open Sans"/>
                <a:sym typeface="Open Sans"/>
              </a:rPr>
              <a:t>    // shows your content on the screen</a:t>
            </a:r>
          </a:p>
          <a:p>
            <a:pPr lvl="0" rtl="0">
              <a:lnSpc>
                <a:spcPct val="100000"/>
              </a:lnSpc>
              <a:spcBef>
                <a:spcPts val="0"/>
              </a:spcBef>
              <a:spcAft>
                <a:spcPts val="0"/>
              </a:spcAft>
              <a:buNone/>
            </a:pPr>
            <a:r>
              <a:rPr b="1" lang="en" sz="1300">
                <a:latin typeface="Open Sans"/>
                <a:ea typeface="Open Sans"/>
                <a:cs typeface="Open Sans"/>
                <a:sym typeface="Open Sans"/>
              </a:rPr>
              <a:t>  }</a:t>
            </a:r>
          </a:p>
          <a:p>
            <a:pPr lvl="0" rtl="0">
              <a:lnSpc>
                <a:spcPct val="100000"/>
              </a:lnSpc>
              <a:spcBef>
                <a:spcPts val="0"/>
              </a:spcBef>
              <a:spcAft>
                <a:spcPts val="0"/>
              </a:spcAft>
              <a:buNone/>
            </a:pPr>
            <a:r>
              <a:rPr b="1" lang="en" sz="1300">
                <a:latin typeface="Open Sans"/>
                <a:ea typeface="Open Sans"/>
                <a:cs typeface="Open Sans"/>
                <a:sym typeface="Open Sans"/>
              </a:rPr>
              <a:t>});</a:t>
            </a:r>
          </a:p>
          <a:p>
            <a:pPr lvl="0" rtl="0">
              <a:lnSpc>
                <a:spcPct val="100000"/>
              </a:lnSpc>
              <a:spcBef>
                <a:spcPts val="0"/>
              </a:spcBef>
              <a:spcAft>
                <a:spcPts val="0"/>
              </a:spcAft>
              <a:buNone/>
            </a:pPr>
            <a:r>
              <a:t/>
            </a:r>
            <a:endParaRPr b="1" sz="1300">
              <a:latin typeface="Open Sans"/>
              <a:ea typeface="Open Sans"/>
              <a:cs typeface="Open Sans"/>
              <a:sym typeface="Open Sans"/>
            </a:endParaRPr>
          </a:p>
          <a:p>
            <a:pPr lvl="0" rtl="0">
              <a:lnSpc>
                <a:spcPct val="100000"/>
              </a:lnSpc>
              <a:spcBef>
                <a:spcPts val="0"/>
              </a:spcBef>
              <a:spcAft>
                <a:spcPts val="0"/>
              </a:spcAft>
              <a:buNone/>
            </a:pPr>
            <a:r>
              <a:rPr b="1" lang="en" sz="1300">
                <a:latin typeface="Open Sans"/>
                <a:ea typeface="Open Sans"/>
                <a:cs typeface="Open Sans"/>
                <a:sym typeface="Open Sans"/>
              </a:rPr>
              <a:t>export default App;</a:t>
            </a:r>
          </a:p>
        </p:txBody>
      </p:sp>
      <p:sp>
        <p:nvSpPr>
          <p:cNvPr id="534" name="Shape 534"/>
          <p:cNvSpPr/>
          <p:nvPr/>
        </p:nvSpPr>
        <p:spPr>
          <a:xfrm>
            <a:off x="3985475" y="3736075"/>
            <a:ext cx="3197100" cy="6492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5" name="Shape 535"/>
          <p:cNvSpPr txBox="1"/>
          <p:nvPr/>
        </p:nvSpPr>
        <p:spPr>
          <a:xfrm>
            <a:off x="737725" y="2069700"/>
            <a:ext cx="2377200" cy="1004100"/>
          </a:xfrm>
          <a:prstGeom prst="rect">
            <a:avLst/>
          </a:prstGeom>
          <a:noFill/>
          <a:ln>
            <a:noFill/>
          </a:ln>
        </p:spPr>
        <p:txBody>
          <a:bodyPr anchorCtr="0" anchor="t" bIns="91425" lIns="91425" rIns="91425" tIns="91425">
            <a:noAutofit/>
          </a:bodyPr>
          <a:lstStyle/>
          <a:p>
            <a:pPr lvl="0" rtl="0">
              <a:spcBef>
                <a:spcPts val="0"/>
              </a:spcBef>
              <a:buNone/>
            </a:pPr>
            <a:r>
              <a:rPr lang="en" sz="4800">
                <a:latin typeface="Open Sans"/>
                <a:ea typeface="Open Sans"/>
                <a:cs typeface="Open Sans"/>
                <a:sym typeface="Open Sans"/>
              </a:rPr>
              <a:t>App.jsx</a:t>
            </a:r>
          </a:p>
        </p:txBody>
      </p:sp>
      <p:sp>
        <p:nvSpPr>
          <p:cNvPr id="536" name="Shape 536"/>
          <p:cNvSpPr txBox="1"/>
          <p:nvPr/>
        </p:nvSpPr>
        <p:spPr>
          <a:xfrm>
            <a:off x="737725" y="3084125"/>
            <a:ext cx="2889000" cy="543000"/>
          </a:xfrm>
          <a:prstGeom prst="rect">
            <a:avLst/>
          </a:prstGeom>
          <a:noFill/>
          <a:ln>
            <a:noFill/>
          </a:ln>
        </p:spPr>
        <p:txBody>
          <a:bodyPr anchorCtr="0" anchor="t" bIns="91425" lIns="91425" rIns="91425" tIns="91425">
            <a:noAutofit/>
          </a:bodyPr>
          <a:lstStyle/>
          <a:p>
            <a:pPr lvl="0" rtl="0">
              <a:spcBef>
                <a:spcPts val="0"/>
              </a:spcBef>
              <a:buNone/>
            </a:pPr>
            <a:r>
              <a:rPr lang="en" sz="2400">
                <a:latin typeface="Open Sans"/>
                <a:ea typeface="Open Sans"/>
                <a:cs typeface="Open Sans"/>
                <a:sym typeface="Open Sans"/>
              </a:rPr>
              <a:t>Updating</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0" name="Shape 540"/>
        <p:cNvGrpSpPr/>
        <p:nvPr/>
      </p:nvGrpSpPr>
      <p:grpSpPr>
        <a:xfrm>
          <a:off x="0" y="0"/>
          <a:ext cx="0" cy="0"/>
          <a:chOff x="0" y="0"/>
          <a:chExt cx="0" cy="0"/>
        </a:xfrm>
      </p:grpSpPr>
      <p:sp>
        <p:nvSpPr>
          <p:cNvPr id="541" name="Shape 54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React Component Lifecycle: Unmounting</a:t>
            </a:r>
          </a:p>
        </p:txBody>
      </p:sp>
      <p:grpSp>
        <p:nvGrpSpPr>
          <p:cNvPr id="542" name="Shape 542"/>
          <p:cNvGrpSpPr/>
          <p:nvPr/>
        </p:nvGrpSpPr>
        <p:grpSpPr>
          <a:xfrm>
            <a:off x="167325" y="1250450"/>
            <a:ext cx="8840000" cy="3487525"/>
            <a:chOff x="167325" y="1250450"/>
            <a:chExt cx="8840000" cy="3487525"/>
          </a:xfrm>
        </p:grpSpPr>
        <p:sp>
          <p:nvSpPr>
            <p:cNvPr id="543" name="Shape 543"/>
            <p:cNvSpPr txBox="1"/>
            <p:nvPr/>
          </p:nvSpPr>
          <p:spPr>
            <a:xfrm>
              <a:off x="5115178" y="2768600"/>
              <a:ext cx="669900" cy="439500"/>
            </a:xfrm>
            <a:prstGeom prst="rect">
              <a:avLst/>
            </a:prstGeom>
            <a:noFill/>
            <a:ln>
              <a:noFill/>
            </a:ln>
          </p:spPr>
          <p:txBody>
            <a:bodyPr anchorCtr="0" anchor="t" bIns="91425" lIns="91425" rIns="91425" tIns="91425">
              <a:noAutofit/>
            </a:bodyPr>
            <a:lstStyle/>
            <a:p>
              <a:pPr lvl="0" rtl="0">
                <a:spcBef>
                  <a:spcPts val="0"/>
                </a:spcBef>
                <a:buNone/>
              </a:pPr>
              <a:r>
                <a:rPr lang="en" sz="1200">
                  <a:latin typeface="Open Sans"/>
                  <a:ea typeface="Open Sans"/>
                  <a:cs typeface="Open Sans"/>
                  <a:sym typeface="Open Sans"/>
                </a:rPr>
                <a:t>false</a:t>
              </a:r>
            </a:p>
          </p:txBody>
        </p:sp>
        <p:cxnSp>
          <p:nvCxnSpPr>
            <p:cNvPr id="544" name="Shape 544"/>
            <p:cNvCxnSpPr/>
            <p:nvPr/>
          </p:nvCxnSpPr>
          <p:spPr>
            <a:xfrm>
              <a:off x="3016740" y="1338375"/>
              <a:ext cx="0" cy="3399600"/>
            </a:xfrm>
            <a:prstGeom prst="straightConnector1">
              <a:avLst/>
            </a:prstGeom>
            <a:noFill/>
            <a:ln cap="flat" cmpd="sng" w="9525">
              <a:solidFill>
                <a:schemeClr val="dk2"/>
              </a:solidFill>
              <a:prstDash val="solid"/>
              <a:round/>
              <a:headEnd len="lg" w="lg" type="none"/>
              <a:tailEnd len="lg" w="lg" type="none"/>
            </a:ln>
          </p:spPr>
        </p:cxnSp>
        <p:cxnSp>
          <p:nvCxnSpPr>
            <p:cNvPr id="545" name="Shape 545"/>
            <p:cNvCxnSpPr/>
            <p:nvPr/>
          </p:nvCxnSpPr>
          <p:spPr>
            <a:xfrm>
              <a:off x="6082325" y="1338375"/>
              <a:ext cx="0" cy="3399600"/>
            </a:xfrm>
            <a:prstGeom prst="straightConnector1">
              <a:avLst/>
            </a:prstGeom>
            <a:noFill/>
            <a:ln cap="flat" cmpd="sng" w="9525">
              <a:solidFill>
                <a:schemeClr val="dk2"/>
              </a:solidFill>
              <a:prstDash val="solid"/>
              <a:round/>
              <a:headEnd len="lg" w="lg" type="none"/>
              <a:tailEnd len="lg" w="lg" type="none"/>
            </a:ln>
          </p:spPr>
        </p:cxnSp>
        <p:sp>
          <p:nvSpPr>
            <p:cNvPr id="546" name="Shape 546"/>
            <p:cNvSpPr txBox="1"/>
            <p:nvPr/>
          </p:nvSpPr>
          <p:spPr>
            <a:xfrm>
              <a:off x="332150" y="1250450"/>
              <a:ext cx="2407500" cy="4983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rgbClr val="38761D"/>
                  </a:solidFill>
                  <a:latin typeface="Open Sans"/>
                  <a:ea typeface="Open Sans"/>
                  <a:cs typeface="Open Sans"/>
                  <a:sym typeface="Open Sans"/>
                </a:rPr>
                <a:t>Mounting (Creating)</a:t>
              </a:r>
            </a:p>
          </p:txBody>
        </p:sp>
        <p:sp>
          <p:nvSpPr>
            <p:cNvPr id="547" name="Shape 547"/>
            <p:cNvSpPr txBox="1"/>
            <p:nvPr/>
          </p:nvSpPr>
          <p:spPr>
            <a:xfrm>
              <a:off x="3177124" y="1250450"/>
              <a:ext cx="2684100" cy="4983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None/>
              </a:pPr>
              <a:r>
                <a:rPr lang="en" sz="1800">
                  <a:solidFill>
                    <a:srgbClr val="E69138"/>
                  </a:solidFill>
                  <a:latin typeface="Open Sans"/>
                  <a:ea typeface="Open Sans"/>
                  <a:cs typeface="Open Sans"/>
                  <a:sym typeface="Open Sans"/>
                </a:rPr>
                <a:t>Updating</a:t>
              </a:r>
            </a:p>
          </p:txBody>
        </p:sp>
        <p:sp>
          <p:nvSpPr>
            <p:cNvPr id="548" name="Shape 548"/>
            <p:cNvSpPr txBox="1"/>
            <p:nvPr/>
          </p:nvSpPr>
          <p:spPr>
            <a:xfrm>
              <a:off x="6082325" y="1250450"/>
              <a:ext cx="2925000" cy="4983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None/>
              </a:pPr>
              <a:r>
                <a:rPr lang="en" sz="1800">
                  <a:solidFill>
                    <a:srgbClr val="990000"/>
                  </a:solidFill>
                  <a:latin typeface="Open Sans"/>
                  <a:ea typeface="Open Sans"/>
                  <a:cs typeface="Open Sans"/>
                  <a:sym typeface="Open Sans"/>
                </a:rPr>
                <a:t>Unmounting (Destroying)</a:t>
              </a:r>
            </a:p>
          </p:txBody>
        </p:sp>
        <p:sp>
          <p:nvSpPr>
            <p:cNvPr id="549" name="Shape 549"/>
            <p:cNvSpPr/>
            <p:nvPr/>
          </p:nvSpPr>
          <p:spPr>
            <a:xfrm>
              <a:off x="6216750" y="1929425"/>
              <a:ext cx="2772300" cy="374100"/>
            </a:xfrm>
            <a:prstGeom prst="rect">
              <a:avLst/>
            </a:prstGeom>
            <a:solidFill>
              <a:srgbClr val="85200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FFFF"/>
                  </a:solidFill>
                  <a:latin typeface="Open Sans"/>
                  <a:ea typeface="Open Sans"/>
                  <a:cs typeface="Open Sans"/>
                  <a:sym typeface="Open Sans"/>
                </a:rPr>
                <a:t>componentWillUnmount</a:t>
              </a:r>
            </a:p>
          </p:txBody>
        </p:sp>
        <p:sp>
          <p:nvSpPr>
            <p:cNvPr id="550" name="Shape 550"/>
            <p:cNvSpPr/>
            <p:nvPr/>
          </p:nvSpPr>
          <p:spPr>
            <a:xfrm>
              <a:off x="3087350" y="3657875"/>
              <a:ext cx="2858099" cy="4395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solidFill>
                    <a:srgbClr val="FFFFFF"/>
                  </a:solidFill>
                  <a:latin typeface="Open Sans"/>
                  <a:ea typeface="Open Sans"/>
                  <a:cs typeface="Open Sans"/>
                  <a:sym typeface="Open Sans"/>
                </a:rPr>
                <a:t>render</a:t>
              </a:r>
            </a:p>
          </p:txBody>
        </p:sp>
        <p:sp>
          <p:nvSpPr>
            <p:cNvPr id="551" name="Shape 551"/>
            <p:cNvSpPr/>
            <p:nvPr/>
          </p:nvSpPr>
          <p:spPr>
            <a:xfrm>
              <a:off x="173150" y="2625000"/>
              <a:ext cx="2772300"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FFFF"/>
                  </a:solidFill>
                  <a:latin typeface="Open Sans"/>
                  <a:ea typeface="Open Sans"/>
                  <a:cs typeface="Open Sans"/>
                  <a:sym typeface="Open Sans"/>
                </a:rPr>
                <a:t>componentWillMount</a:t>
              </a:r>
            </a:p>
          </p:txBody>
        </p:sp>
        <p:sp>
          <p:nvSpPr>
            <p:cNvPr id="552" name="Shape 552"/>
            <p:cNvSpPr/>
            <p:nvPr/>
          </p:nvSpPr>
          <p:spPr>
            <a:xfrm>
              <a:off x="167325" y="3314700"/>
              <a:ext cx="2772300"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solidFill>
                    <a:srgbClr val="FFFFFF"/>
                  </a:solidFill>
                  <a:latin typeface="Open Sans"/>
                  <a:ea typeface="Open Sans"/>
                  <a:cs typeface="Open Sans"/>
                  <a:sym typeface="Open Sans"/>
                </a:rPr>
                <a:t>render</a:t>
              </a:r>
            </a:p>
          </p:txBody>
        </p:sp>
        <p:sp>
          <p:nvSpPr>
            <p:cNvPr id="553" name="Shape 553"/>
            <p:cNvSpPr/>
            <p:nvPr/>
          </p:nvSpPr>
          <p:spPr>
            <a:xfrm>
              <a:off x="167325" y="3940750"/>
              <a:ext cx="2772300"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componentDidMount</a:t>
              </a:r>
            </a:p>
          </p:txBody>
        </p:sp>
        <p:sp>
          <p:nvSpPr>
            <p:cNvPr id="554" name="Shape 554"/>
            <p:cNvSpPr/>
            <p:nvPr/>
          </p:nvSpPr>
          <p:spPr>
            <a:xfrm>
              <a:off x="3088900" y="4367825"/>
              <a:ext cx="2858100" cy="3150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componentDidUpdate</a:t>
              </a:r>
            </a:p>
          </p:txBody>
        </p:sp>
        <p:sp>
          <p:nvSpPr>
            <p:cNvPr id="555" name="Shape 555"/>
            <p:cNvSpPr/>
            <p:nvPr/>
          </p:nvSpPr>
          <p:spPr>
            <a:xfrm>
              <a:off x="3088900" y="3072425"/>
              <a:ext cx="2858100" cy="3150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componentWillUpdate</a:t>
              </a:r>
            </a:p>
          </p:txBody>
        </p:sp>
        <p:sp>
          <p:nvSpPr>
            <p:cNvPr id="556" name="Shape 556"/>
            <p:cNvSpPr/>
            <p:nvPr/>
          </p:nvSpPr>
          <p:spPr>
            <a:xfrm>
              <a:off x="3089000" y="2500925"/>
              <a:ext cx="2858100" cy="3150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shouldComponentUpdate</a:t>
              </a:r>
            </a:p>
          </p:txBody>
        </p:sp>
        <p:sp>
          <p:nvSpPr>
            <p:cNvPr id="557" name="Shape 557"/>
            <p:cNvSpPr/>
            <p:nvPr/>
          </p:nvSpPr>
          <p:spPr>
            <a:xfrm>
              <a:off x="3089800" y="1929425"/>
              <a:ext cx="2858100" cy="374100"/>
            </a:xfrm>
            <a:prstGeom prst="rect">
              <a:avLst/>
            </a:prstGeom>
            <a:solidFill>
              <a:srgbClr val="E6913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
                  <a:solidFill>
                    <a:srgbClr val="FFFFFF"/>
                  </a:solidFill>
                  <a:latin typeface="Open Sans"/>
                  <a:ea typeface="Open Sans"/>
                  <a:cs typeface="Open Sans"/>
                  <a:sym typeface="Open Sans"/>
                </a:rPr>
                <a:t>componentWillReceiveProps</a:t>
              </a:r>
            </a:p>
          </p:txBody>
        </p:sp>
        <p:sp>
          <p:nvSpPr>
            <p:cNvPr id="558" name="Shape 558"/>
            <p:cNvSpPr/>
            <p:nvPr/>
          </p:nvSpPr>
          <p:spPr>
            <a:xfrm>
              <a:off x="173150" y="1929425"/>
              <a:ext cx="2772300" cy="3741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FFFF"/>
                  </a:solidFill>
                  <a:latin typeface="Open Sans"/>
                  <a:ea typeface="Open Sans"/>
                  <a:cs typeface="Open Sans"/>
                  <a:sym typeface="Open Sans"/>
                </a:rPr>
                <a:t>getInitialState/getDefaultProps</a:t>
              </a:r>
            </a:p>
          </p:txBody>
        </p:sp>
        <p:cxnSp>
          <p:nvCxnSpPr>
            <p:cNvPr id="559" name="Shape 559"/>
            <p:cNvCxnSpPr>
              <a:stCxn id="558" idx="2"/>
              <a:endCxn id="551" idx="0"/>
            </p:cNvCxnSpPr>
            <p:nvPr/>
          </p:nvCxnSpPr>
          <p:spPr>
            <a:xfrm>
              <a:off x="1559300" y="2303525"/>
              <a:ext cx="0" cy="321600"/>
            </a:xfrm>
            <a:prstGeom prst="straightConnector1">
              <a:avLst/>
            </a:prstGeom>
            <a:noFill/>
            <a:ln cap="flat" cmpd="sng" w="9525">
              <a:solidFill>
                <a:schemeClr val="dk2"/>
              </a:solidFill>
              <a:prstDash val="solid"/>
              <a:round/>
              <a:headEnd len="lg" w="lg" type="none"/>
              <a:tailEnd len="lg" w="lg" type="triangle"/>
            </a:ln>
          </p:spPr>
        </p:cxnSp>
        <p:cxnSp>
          <p:nvCxnSpPr>
            <p:cNvPr id="560" name="Shape 560"/>
            <p:cNvCxnSpPr>
              <a:stCxn id="551" idx="2"/>
              <a:endCxn id="552" idx="0"/>
            </p:cNvCxnSpPr>
            <p:nvPr/>
          </p:nvCxnSpPr>
          <p:spPr>
            <a:xfrm flipH="1">
              <a:off x="1553600" y="2999100"/>
              <a:ext cx="5700" cy="315600"/>
            </a:xfrm>
            <a:prstGeom prst="straightConnector1">
              <a:avLst/>
            </a:prstGeom>
            <a:noFill/>
            <a:ln cap="flat" cmpd="sng" w="9525">
              <a:solidFill>
                <a:schemeClr val="dk2"/>
              </a:solidFill>
              <a:prstDash val="solid"/>
              <a:round/>
              <a:headEnd len="lg" w="lg" type="none"/>
              <a:tailEnd len="lg" w="lg" type="triangle"/>
            </a:ln>
          </p:spPr>
        </p:cxnSp>
        <p:cxnSp>
          <p:nvCxnSpPr>
            <p:cNvPr id="561" name="Shape 561"/>
            <p:cNvCxnSpPr>
              <a:stCxn id="552" idx="2"/>
              <a:endCxn id="553" idx="0"/>
            </p:cNvCxnSpPr>
            <p:nvPr/>
          </p:nvCxnSpPr>
          <p:spPr>
            <a:xfrm>
              <a:off x="1553475" y="3688800"/>
              <a:ext cx="0" cy="252000"/>
            </a:xfrm>
            <a:prstGeom prst="straightConnector1">
              <a:avLst/>
            </a:prstGeom>
            <a:noFill/>
            <a:ln cap="flat" cmpd="sng" w="9525">
              <a:solidFill>
                <a:schemeClr val="dk2"/>
              </a:solidFill>
              <a:prstDash val="solid"/>
              <a:round/>
              <a:headEnd len="lg" w="lg" type="none"/>
              <a:tailEnd len="lg" w="lg" type="triangle"/>
            </a:ln>
          </p:spPr>
        </p:cxnSp>
        <p:cxnSp>
          <p:nvCxnSpPr>
            <p:cNvPr id="562" name="Shape 562"/>
            <p:cNvCxnSpPr>
              <a:stCxn id="557" idx="2"/>
              <a:endCxn id="556" idx="0"/>
            </p:cNvCxnSpPr>
            <p:nvPr/>
          </p:nvCxnSpPr>
          <p:spPr>
            <a:xfrm flipH="1">
              <a:off x="4517950" y="2303525"/>
              <a:ext cx="900" cy="197400"/>
            </a:xfrm>
            <a:prstGeom prst="straightConnector1">
              <a:avLst/>
            </a:prstGeom>
            <a:noFill/>
            <a:ln cap="flat" cmpd="sng" w="9525">
              <a:solidFill>
                <a:schemeClr val="dk2"/>
              </a:solidFill>
              <a:prstDash val="solid"/>
              <a:round/>
              <a:headEnd len="lg" w="lg" type="none"/>
              <a:tailEnd len="lg" w="lg" type="triangle"/>
            </a:ln>
          </p:spPr>
        </p:cxnSp>
        <p:cxnSp>
          <p:nvCxnSpPr>
            <p:cNvPr id="563" name="Shape 563"/>
            <p:cNvCxnSpPr>
              <a:stCxn id="555" idx="2"/>
              <a:endCxn id="550" idx="0"/>
            </p:cNvCxnSpPr>
            <p:nvPr/>
          </p:nvCxnSpPr>
          <p:spPr>
            <a:xfrm flipH="1">
              <a:off x="4516450" y="3387425"/>
              <a:ext cx="1500" cy="270600"/>
            </a:xfrm>
            <a:prstGeom prst="straightConnector1">
              <a:avLst/>
            </a:prstGeom>
            <a:noFill/>
            <a:ln cap="flat" cmpd="sng" w="9525">
              <a:solidFill>
                <a:schemeClr val="dk2"/>
              </a:solidFill>
              <a:prstDash val="solid"/>
              <a:round/>
              <a:headEnd len="lg" w="lg" type="none"/>
              <a:tailEnd len="lg" w="lg" type="triangle"/>
            </a:ln>
          </p:spPr>
        </p:cxnSp>
        <p:cxnSp>
          <p:nvCxnSpPr>
            <p:cNvPr id="564" name="Shape 564"/>
            <p:cNvCxnSpPr>
              <a:stCxn id="550" idx="2"/>
              <a:endCxn id="554" idx="0"/>
            </p:cNvCxnSpPr>
            <p:nvPr/>
          </p:nvCxnSpPr>
          <p:spPr>
            <a:xfrm>
              <a:off x="4516400" y="4097375"/>
              <a:ext cx="1500" cy="270600"/>
            </a:xfrm>
            <a:prstGeom prst="straightConnector1">
              <a:avLst/>
            </a:prstGeom>
            <a:noFill/>
            <a:ln cap="flat" cmpd="sng" w="9525">
              <a:solidFill>
                <a:schemeClr val="dk2"/>
              </a:solidFill>
              <a:prstDash val="solid"/>
              <a:round/>
              <a:headEnd len="lg" w="lg" type="none"/>
              <a:tailEnd len="lg" w="lg" type="triangle"/>
            </a:ln>
          </p:spPr>
        </p:cxnSp>
        <p:cxnSp>
          <p:nvCxnSpPr>
            <p:cNvPr id="565" name="Shape 565"/>
            <p:cNvCxnSpPr/>
            <p:nvPr/>
          </p:nvCxnSpPr>
          <p:spPr>
            <a:xfrm>
              <a:off x="3956550" y="2813550"/>
              <a:ext cx="0" cy="263700"/>
            </a:xfrm>
            <a:prstGeom prst="straightConnector1">
              <a:avLst/>
            </a:prstGeom>
            <a:noFill/>
            <a:ln cap="flat" cmpd="sng" w="9525">
              <a:solidFill>
                <a:schemeClr val="dk2"/>
              </a:solidFill>
              <a:prstDash val="solid"/>
              <a:round/>
              <a:headEnd len="lg" w="lg" type="none"/>
              <a:tailEnd len="lg" w="lg" type="triangle"/>
            </a:ln>
          </p:spPr>
        </p:cxnSp>
        <p:cxnSp>
          <p:nvCxnSpPr>
            <p:cNvPr id="566" name="Shape 566"/>
            <p:cNvCxnSpPr/>
            <p:nvPr/>
          </p:nvCxnSpPr>
          <p:spPr>
            <a:xfrm>
              <a:off x="5099550" y="2813550"/>
              <a:ext cx="0" cy="175800"/>
            </a:xfrm>
            <a:prstGeom prst="straightConnector1">
              <a:avLst/>
            </a:prstGeom>
            <a:noFill/>
            <a:ln cap="flat" cmpd="sng" w="9525">
              <a:solidFill>
                <a:schemeClr val="dk2"/>
              </a:solidFill>
              <a:prstDash val="solid"/>
              <a:round/>
              <a:headEnd len="lg" w="lg" type="none"/>
              <a:tailEnd len="lg" w="lg" type="diamond"/>
            </a:ln>
          </p:spPr>
        </p:cxnSp>
        <p:sp>
          <p:nvSpPr>
            <p:cNvPr id="567" name="Shape 567"/>
            <p:cNvSpPr txBox="1"/>
            <p:nvPr/>
          </p:nvSpPr>
          <p:spPr>
            <a:xfrm>
              <a:off x="3972178" y="2768600"/>
              <a:ext cx="669900" cy="439500"/>
            </a:xfrm>
            <a:prstGeom prst="rect">
              <a:avLst/>
            </a:prstGeom>
            <a:noFill/>
            <a:ln>
              <a:noFill/>
            </a:ln>
          </p:spPr>
          <p:txBody>
            <a:bodyPr anchorCtr="0" anchor="t" bIns="91425" lIns="91425" rIns="91425" tIns="91425">
              <a:noAutofit/>
            </a:bodyPr>
            <a:lstStyle/>
            <a:p>
              <a:pPr lvl="0" rtl="0">
                <a:spcBef>
                  <a:spcPts val="0"/>
                </a:spcBef>
                <a:buNone/>
              </a:pPr>
              <a:r>
                <a:rPr lang="en" sz="1200">
                  <a:latin typeface="Open Sans"/>
                  <a:ea typeface="Open Sans"/>
                  <a:cs typeface="Open Sans"/>
                  <a:sym typeface="Open Sans"/>
                </a:rPr>
                <a:t>true</a:t>
              </a:r>
            </a:p>
          </p:txBody>
        </p:sp>
      </p:grpSp>
      <p:sp>
        <p:nvSpPr>
          <p:cNvPr id="568" name="Shape 568"/>
          <p:cNvSpPr txBox="1"/>
          <p:nvPr/>
        </p:nvSpPr>
        <p:spPr>
          <a:xfrm>
            <a:off x="6285900" y="4737975"/>
            <a:ext cx="2858100" cy="429900"/>
          </a:xfrm>
          <a:prstGeom prst="rect">
            <a:avLst/>
          </a:prstGeom>
          <a:noFill/>
          <a:ln>
            <a:noFill/>
          </a:ln>
        </p:spPr>
        <p:txBody>
          <a:bodyPr anchorCtr="0" anchor="t" bIns="91425" lIns="91425" rIns="91425" tIns="91425">
            <a:noAutofit/>
          </a:bodyPr>
          <a:lstStyle/>
          <a:p>
            <a:pPr lvl="0" rtl="0">
              <a:spcBef>
                <a:spcPts val="0"/>
              </a:spcBef>
              <a:buNone/>
            </a:pPr>
            <a:r>
              <a:rPr lang="en" u="sng">
                <a:solidFill>
                  <a:schemeClr val="hlink"/>
                </a:solidFill>
                <a:latin typeface="Open Sans"/>
                <a:ea typeface="Open Sans"/>
                <a:cs typeface="Open Sans"/>
                <a:sym typeface="Open Sans"/>
                <a:hlinkClick r:id="rId3"/>
              </a:rPr>
              <a:t>Docs for the lifecycle methods</a:t>
            </a:r>
          </a:p>
        </p:txBody>
      </p:sp>
      <p:sp>
        <p:nvSpPr>
          <p:cNvPr id="569" name="Shape 569"/>
          <p:cNvSpPr/>
          <p:nvPr/>
        </p:nvSpPr>
        <p:spPr>
          <a:xfrm>
            <a:off x="167325" y="1745775"/>
            <a:ext cx="5913600" cy="2992200"/>
          </a:xfrm>
          <a:prstGeom prst="rect">
            <a:avLst/>
          </a:prstGeom>
          <a:solidFill>
            <a:srgbClr val="EEEEEE">
              <a:alpha val="51610"/>
            </a:srgbClr>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3" name="Shape 573"/>
        <p:cNvGrpSpPr/>
        <p:nvPr/>
      </p:nvGrpSpPr>
      <p:grpSpPr>
        <a:xfrm>
          <a:off x="0" y="0"/>
          <a:ext cx="0" cy="0"/>
          <a:chOff x="0" y="0"/>
          <a:chExt cx="0" cy="0"/>
        </a:xfrm>
      </p:grpSpPr>
      <p:sp>
        <p:nvSpPr>
          <p:cNvPr id="574" name="Shape 574"/>
          <p:cNvSpPr txBox="1"/>
          <p:nvPr>
            <p:ph idx="1" type="body"/>
          </p:nvPr>
        </p:nvSpPr>
        <p:spPr>
          <a:xfrm>
            <a:off x="3866825" y="48600"/>
            <a:ext cx="4493700" cy="5046300"/>
          </a:xfrm>
          <a:prstGeom prst="rect">
            <a:avLst/>
          </a:prstGeom>
        </p:spPr>
        <p:txBody>
          <a:bodyPr anchorCtr="0" anchor="ctr" bIns="91425" lIns="91425" rIns="91425" tIns="91425">
            <a:noAutofit/>
          </a:bodyPr>
          <a:lstStyle/>
          <a:p>
            <a:pPr lvl="0" rtl="0">
              <a:lnSpc>
                <a:spcPct val="100000"/>
              </a:lnSpc>
              <a:spcBef>
                <a:spcPts val="0"/>
              </a:spcBef>
              <a:spcAft>
                <a:spcPts val="0"/>
              </a:spcAft>
              <a:buNone/>
            </a:pPr>
            <a:r>
              <a:rPr b="1" lang="en" sz="1300">
                <a:latin typeface="Open Sans"/>
                <a:ea typeface="Open Sans"/>
                <a:cs typeface="Open Sans"/>
                <a:sym typeface="Open Sans"/>
              </a:rPr>
              <a:t>// Import React and other stuff</a:t>
            </a:r>
          </a:p>
          <a:p>
            <a:pPr lvl="0" rtl="0">
              <a:lnSpc>
                <a:spcPct val="100000"/>
              </a:lnSpc>
              <a:spcBef>
                <a:spcPts val="0"/>
              </a:spcBef>
              <a:spcAft>
                <a:spcPts val="0"/>
              </a:spcAft>
              <a:buNone/>
            </a:pPr>
            <a:r>
              <a:rPr b="1" lang="en" sz="1300">
                <a:latin typeface="Open Sans"/>
                <a:ea typeface="Open Sans"/>
                <a:cs typeface="Open Sans"/>
                <a:sym typeface="Open Sans"/>
              </a:rPr>
              <a:t>import React ....</a:t>
            </a:r>
          </a:p>
          <a:p>
            <a:pPr lvl="0" rtl="0">
              <a:lnSpc>
                <a:spcPct val="100000"/>
              </a:lnSpc>
              <a:spcBef>
                <a:spcPts val="0"/>
              </a:spcBef>
              <a:spcAft>
                <a:spcPts val="0"/>
              </a:spcAft>
              <a:buNone/>
            </a:pPr>
            <a:r>
              <a:t/>
            </a:r>
            <a:endParaRPr b="1" sz="1300">
              <a:latin typeface="Open Sans"/>
              <a:ea typeface="Open Sans"/>
              <a:cs typeface="Open Sans"/>
              <a:sym typeface="Open Sans"/>
            </a:endParaRPr>
          </a:p>
          <a:p>
            <a:pPr lvl="0" rtl="0">
              <a:lnSpc>
                <a:spcPct val="100000"/>
              </a:lnSpc>
              <a:spcBef>
                <a:spcPts val="0"/>
              </a:spcBef>
              <a:spcAft>
                <a:spcPts val="0"/>
              </a:spcAft>
              <a:buNone/>
            </a:pPr>
            <a:r>
              <a:rPr b="1" lang="en" sz="1300">
                <a:latin typeface="Open Sans"/>
                <a:ea typeface="Open Sans"/>
                <a:cs typeface="Open Sans"/>
                <a:sym typeface="Open Sans"/>
              </a:rPr>
              <a:t>const App = React.createClass({</a:t>
            </a:r>
          </a:p>
          <a:p>
            <a:pPr lvl="0" rtl="0">
              <a:lnSpc>
                <a:spcPct val="100000"/>
              </a:lnSpc>
              <a:spcBef>
                <a:spcPts val="0"/>
              </a:spcBef>
              <a:spcAft>
                <a:spcPts val="0"/>
              </a:spcAft>
              <a:buNone/>
            </a:pPr>
            <a:r>
              <a:rPr b="1" lang="en" sz="1300">
                <a:latin typeface="Open Sans"/>
                <a:ea typeface="Open Sans"/>
                <a:cs typeface="Open Sans"/>
                <a:sym typeface="Open Sans"/>
              </a:rPr>
              <a:t>  getInitialState() {</a:t>
            </a:r>
          </a:p>
          <a:p>
            <a:pPr lvl="0" rtl="0">
              <a:lnSpc>
                <a:spcPct val="100000"/>
              </a:lnSpc>
              <a:spcBef>
                <a:spcPts val="0"/>
              </a:spcBef>
              <a:spcAft>
                <a:spcPts val="0"/>
              </a:spcAft>
              <a:buNone/>
            </a:pPr>
            <a:r>
              <a:rPr b="1" lang="en" sz="1300">
                <a:latin typeface="Open Sans"/>
                <a:ea typeface="Open Sans"/>
                <a:cs typeface="Open Sans"/>
                <a:sym typeface="Open Sans"/>
              </a:rPr>
              <a:t>    return {</a:t>
            </a:r>
          </a:p>
          <a:p>
            <a:pPr lvl="0" rtl="0">
              <a:lnSpc>
                <a:spcPct val="100000"/>
              </a:lnSpc>
              <a:spcBef>
                <a:spcPts val="0"/>
              </a:spcBef>
              <a:spcAft>
                <a:spcPts val="0"/>
              </a:spcAft>
              <a:buNone/>
            </a:pPr>
            <a:r>
              <a:rPr b="1" lang="en" sz="1300">
                <a:latin typeface="Open Sans"/>
                <a:ea typeface="Open Sans"/>
                <a:cs typeface="Open Sans"/>
                <a:sym typeface="Open Sans"/>
              </a:rPr>
              <a:t>      messages: [] // Initialize empty list of messages</a:t>
            </a:r>
          </a:p>
          <a:p>
            <a:pPr lvl="0" rtl="0">
              <a:lnSpc>
                <a:spcPct val="100000"/>
              </a:lnSpc>
              <a:spcBef>
                <a:spcPts val="0"/>
              </a:spcBef>
              <a:spcAft>
                <a:spcPts val="0"/>
              </a:spcAft>
              <a:buNone/>
            </a:pPr>
            <a:r>
              <a:rPr b="1" lang="en" sz="1300">
                <a:latin typeface="Open Sans"/>
                <a:ea typeface="Open Sans"/>
                <a:cs typeface="Open Sans"/>
                <a:sym typeface="Open Sans"/>
              </a:rPr>
              <a:t>    };</a:t>
            </a:r>
          </a:p>
          <a:p>
            <a:pPr lvl="0" rtl="0">
              <a:lnSpc>
                <a:spcPct val="100000"/>
              </a:lnSpc>
              <a:spcBef>
                <a:spcPts val="0"/>
              </a:spcBef>
              <a:spcAft>
                <a:spcPts val="0"/>
              </a:spcAft>
              <a:buNone/>
            </a:pPr>
            <a:r>
              <a:rPr b="1" lang="en" sz="1300">
                <a:latin typeface="Open Sans"/>
                <a:ea typeface="Open Sans"/>
                <a:cs typeface="Open Sans"/>
                <a:sym typeface="Open Sans"/>
              </a:rPr>
              <a:t>  },</a:t>
            </a:r>
          </a:p>
          <a:p>
            <a:pPr lvl="0" rtl="0">
              <a:lnSpc>
                <a:spcPct val="100000"/>
              </a:lnSpc>
              <a:spcBef>
                <a:spcPts val="0"/>
              </a:spcBef>
              <a:spcAft>
                <a:spcPts val="0"/>
              </a:spcAft>
              <a:buNone/>
            </a:pPr>
            <a:r>
              <a:t/>
            </a:r>
            <a:endParaRPr b="1" sz="1300">
              <a:latin typeface="Open Sans"/>
              <a:ea typeface="Open Sans"/>
              <a:cs typeface="Open Sans"/>
              <a:sym typeface="Open Sans"/>
            </a:endParaRPr>
          </a:p>
          <a:p>
            <a:pPr lvl="0" rtl="0">
              <a:lnSpc>
                <a:spcPct val="100000"/>
              </a:lnSpc>
              <a:spcBef>
                <a:spcPts val="0"/>
              </a:spcBef>
              <a:spcAft>
                <a:spcPts val="0"/>
              </a:spcAft>
              <a:buNone/>
            </a:pPr>
            <a:r>
              <a:rPr b="1" lang="en" sz="1300">
                <a:latin typeface="Open Sans"/>
                <a:ea typeface="Open Sans"/>
                <a:cs typeface="Open Sans"/>
                <a:sym typeface="Open Sans"/>
              </a:rPr>
              <a:t>  componentWillMount() {</a:t>
            </a:r>
          </a:p>
          <a:p>
            <a:pPr lvl="0" rtl="0">
              <a:lnSpc>
                <a:spcPct val="100000"/>
              </a:lnSpc>
              <a:spcBef>
                <a:spcPts val="0"/>
              </a:spcBef>
              <a:spcAft>
                <a:spcPts val="0"/>
              </a:spcAft>
              <a:buNone/>
            </a:pPr>
            <a:r>
              <a:rPr b="1" lang="en" sz="1300">
                <a:latin typeface="Open Sans"/>
                <a:ea typeface="Open Sans"/>
                <a:cs typeface="Open Sans"/>
                <a:sym typeface="Open Sans"/>
              </a:rPr>
              <a:t>    // Turns on Firebase</a:t>
            </a:r>
          </a:p>
          <a:p>
            <a:pPr lvl="0" rtl="0">
              <a:lnSpc>
                <a:spcPct val="100000"/>
              </a:lnSpc>
              <a:spcBef>
                <a:spcPts val="0"/>
              </a:spcBef>
              <a:spcAft>
                <a:spcPts val="0"/>
              </a:spcAft>
              <a:buNone/>
            </a:pPr>
            <a:r>
              <a:rPr b="1" lang="en" sz="1300">
                <a:latin typeface="Open Sans"/>
                <a:ea typeface="Open Sans"/>
                <a:cs typeface="Open Sans"/>
                <a:sym typeface="Open Sans"/>
              </a:rPr>
              <a:t>  },</a:t>
            </a:r>
          </a:p>
          <a:p>
            <a:pPr lvl="0" rtl="0">
              <a:lnSpc>
                <a:spcPct val="100000"/>
              </a:lnSpc>
              <a:spcBef>
                <a:spcPts val="0"/>
              </a:spcBef>
              <a:spcAft>
                <a:spcPts val="0"/>
              </a:spcAft>
              <a:buNone/>
            </a:pPr>
            <a:r>
              <a:t/>
            </a:r>
            <a:endParaRPr b="1" sz="1300">
              <a:latin typeface="Open Sans"/>
              <a:ea typeface="Open Sans"/>
              <a:cs typeface="Open Sans"/>
              <a:sym typeface="Open Sans"/>
            </a:endParaRPr>
          </a:p>
          <a:p>
            <a:pPr lvl="0" rtl="0">
              <a:lnSpc>
                <a:spcPct val="100000"/>
              </a:lnSpc>
              <a:spcBef>
                <a:spcPts val="0"/>
              </a:spcBef>
              <a:spcAft>
                <a:spcPts val="0"/>
              </a:spcAft>
              <a:buNone/>
            </a:pPr>
            <a:r>
              <a:rPr b="1" lang="en" sz="1300">
                <a:latin typeface="Open Sans"/>
                <a:ea typeface="Open Sans"/>
                <a:cs typeface="Open Sans"/>
                <a:sym typeface="Open Sans"/>
              </a:rPr>
              <a:t>  componentWillUnmount() {</a:t>
            </a:r>
          </a:p>
          <a:p>
            <a:pPr lvl="0" rtl="0">
              <a:lnSpc>
                <a:spcPct val="100000"/>
              </a:lnSpc>
              <a:spcBef>
                <a:spcPts val="0"/>
              </a:spcBef>
              <a:spcAft>
                <a:spcPts val="0"/>
              </a:spcAft>
              <a:buNone/>
            </a:pPr>
            <a:r>
              <a:rPr b="1" lang="en" sz="1300">
                <a:latin typeface="Open Sans"/>
                <a:ea typeface="Open Sans"/>
                <a:cs typeface="Open Sans"/>
                <a:sym typeface="Open Sans"/>
              </a:rPr>
              <a:t>    // Turns off Firebase</a:t>
            </a:r>
          </a:p>
          <a:p>
            <a:pPr lvl="0" rtl="0">
              <a:lnSpc>
                <a:spcPct val="100000"/>
              </a:lnSpc>
              <a:spcBef>
                <a:spcPts val="0"/>
              </a:spcBef>
              <a:spcAft>
                <a:spcPts val="0"/>
              </a:spcAft>
              <a:buNone/>
            </a:pPr>
            <a:r>
              <a:rPr b="1" lang="en" sz="1300">
                <a:latin typeface="Open Sans"/>
                <a:ea typeface="Open Sans"/>
                <a:cs typeface="Open Sans"/>
                <a:sym typeface="Open Sans"/>
              </a:rPr>
              <a:t>  },</a:t>
            </a:r>
          </a:p>
          <a:p>
            <a:pPr lvl="0" rtl="0">
              <a:lnSpc>
                <a:spcPct val="100000"/>
              </a:lnSpc>
              <a:spcBef>
                <a:spcPts val="0"/>
              </a:spcBef>
              <a:spcAft>
                <a:spcPts val="0"/>
              </a:spcAft>
              <a:buNone/>
            </a:pPr>
            <a:r>
              <a:t/>
            </a:r>
            <a:endParaRPr b="1" sz="1300">
              <a:latin typeface="Open Sans"/>
              <a:ea typeface="Open Sans"/>
              <a:cs typeface="Open Sans"/>
              <a:sym typeface="Open Sans"/>
            </a:endParaRPr>
          </a:p>
          <a:p>
            <a:pPr lvl="0" rtl="0">
              <a:lnSpc>
                <a:spcPct val="100000"/>
              </a:lnSpc>
              <a:spcBef>
                <a:spcPts val="0"/>
              </a:spcBef>
              <a:spcAft>
                <a:spcPts val="0"/>
              </a:spcAft>
              <a:buNone/>
            </a:pPr>
            <a:r>
              <a:rPr b="1" lang="en" sz="1300">
                <a:latin typeface="Open Sans"/>
                <a:ea typeface="Open Sans"/>
                <a:cs typeface="Open Sans"/>
                <a:sym typeface="Open Sans"/>
              </a:rPr>
              <a:t>  render() {</a:t>
            </a:r>
          </a:p>
          <a:p>
            <a:pPr lvl="0" rtl="0">
              <a:lnSpc>
                <a:spcPct val="100000"/>
              </a:lnSpc>
              <a:spcBef>
                <a:spcPts val="0"/>
              </a:spcBef>
              <a:spcAft>
                <a:spcPts val="0"/>
              </a:spcAft>
              <a:buNone/>
            </a:pPr>
            <a:r>
              <a:rPr b="1" lang="en" sz="1300">
                <a:latin typeface="Open Sans"/>
                <a:ea typeface="Open Sans"/>
                <a:cs typeface="Open Sans"/>
                <a:sym typeface="Open Sans"/>
              </a:rPr>
              <a:t>    // shows your content on the screen</a:t>
            </a:r>
          </a:p>
          <a:p>
            <a:pPr lvl="0" rtl="0">
              <a:lnSpc>
                <a:spcPct val="100000"/>
              </a:lnSpc>
              <a:spcBef>
                <a:spcPts val="0"/>
              </a:spcBef>
              <a:spcAft>
                <a:spcPts val="0"/>
              </a:spcAft>
              <a:buNone/>
            </a:pPr>
            <a:r>
              <a:rPr b="1" lang="en" sz="1300">
                <a:latin typeface="Open Sans"/>
                <a:ea typeface="Open Sans"/>
                <a:cs typeface="Open Sans"/>
                <a:sym typeface="Open Sans"/>
              </a:rPr>
              <a:t>  }</a:t>
            </a:r>
          </a:p>
          <a:p>
            <a:pPr lvl="0" rtl="0">
              <a:lnSpc>
                <a:spcPct val="100000"/>
              </a:lnSpc>
              <a:spcBef>
                <a:spcPts val="0"/>
              </a:spcBef>
              <a:spcAft>
                <a:spcPts val="0"/>
              </a:spcAft>
              <a:buNone/>
            </a:pPr>
            <a:r>
              <a:rPr b="1" lang="en" sz="1300">
                <a:latin typeface="Open Sans"/>
                <a:ea typeface="Open Sans"/>
                <a:cs typeface="Open Sans"/>
                <a:sym typeface="Open Sans"/>
              </a:rPr>
              <a:t>});</a:t>
            </a:r>
          </a:p>
          <a:p>
            <a:pPr lvl="0" rtl="0">
              <a:lnSpc>
                <a:spcPct val="100000"/>
              </a:lnSpc>
              <a:spcBef>
                <a:spcPts val="0"/>
              </a:spcBef>
              <a:spcAft>
                <a:spcPts val="0"/>
              </a:spcAft>
              <a:buNone/>
            </a:pPr>
            <a:r>
              <a:t/>
            </a:r>
            <a:endParaRPr b="1" sz="1300">
              <a:latin typeface="Open Sans"/>
              <a:ea typeface="Open Sans"/>
              <a:cs typeface="Open Sans"/>
              <a:sym typeface="Open Sans"/>
            </a:endParaRPr>
          </a:p>
          <a:p>
            <a:pPr lvl="0" rtl="0">
              <a:lnSpc>
                <a:spcPct val="100000"/>
              </a:lnSpc>
              <a:spcBef>
                <a:spcPts val="0"/>
              </a:spcBef>
              <a:spcAft>
                <a:spcPts val="0"/>
              </a:spcAft>
              <a:buNone/>
            </a:pPr>
            <a:r>
              <a:rPr b="1" lang="en" sz="1300">
                <a:latin typeface="Open Sans"/>
                <a:ea typeface="Open Sans"/>
                <a:cs typeface="Open Sans"/>
                <a:sym typeface="Open Sans"/>
              </a:rPr>
              <a:t>export default App;</a:t>
            </a:r>
          </a:p>
        </p:txBody>
      </p:sp>
      <p:sp>
        <p:nvSpPr>
          <p:cNvPr id="575" name="Shape 575"/>
          <p:cNvSpPr/>
          <p:nvPr/>
        </p:nvSpPr>
        <p:spPr>
          <a:xfrm>
            <a:off x="3985475" y="2920125"/>
            <a:ext cx="2715300" cy="7071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76" name="Shape 576"/>
          <p:cNvSpPr txBox="1"/>
          <p:nvPr/>
        </p:nvSpPr>
        <p:spPr>
          <a:xfrm>
            <a:off x="737725" y="2069700"/>
            <a:ext cx="2377200" cy="1004100"/>
          </a:xfrm>
          <a:prstGeom prst="rect">
            <a:avLst/>
          </a:prstGeom>
          <a:noFill/>
          <a:ln>
            <a:noFill/>
          </a:ln>
        </p:spPr>
        <p:txBody>
          <a:bodyPr anchorCtr="0" anchor="t" bIns="91425" lIns="91425" rIns="91425" tIns="91425">
            <a:noAutofit/>
          </a:bodyPr>
          <a:lstStyle/>
          <a:p>
            <a:pPr lvl="0" rtl="0">
              <a:spcBef>
                <a:spcPts val="0"/>
              </a:spcBef>
              <a:buNone/>
            </a:pPr>
            <a:r>
              <a:rPr lang="en" sz="4800">
                <a:latin typeface="Open Sans"/>
                <a:ea typeface="Open Sans"/>
                <a:cs typeface="Open Sans"/>
                <a:sym typeface="Open Sans"/>
              </a:rPr>
              <a:t>App.jsx</a:t>
            </a:r>
          </a:p>
        </p:txBody>
      </p:sp>
      <p:sp>
        <p:nvSpPr>
          <p:cNvPr id="577" name="Shape 577"/>
          <p:cNvSpPr txBox="1"/>
          <p:nvPr/>
        </p:nvSpPr>
        <p:spPr>
          <a:xfrm>
            <a:off x="737725" y="3084125"/>
            <a:ext cx="2889000" cy="543000"/>
          </a:xfrm>
          <a:prstGeom prst="rect">
            <a:avLst/>
          </a:prstGeom>
          <a:noFill/>
          <a:ln>
            <a:noFill/>
          </a:ln>
        </p:spPr>
        <p:txBody>
          <a:bodyPr anchorCtr="0" anchor="t" bIns="91425" lIns="91425" rIns="91425" tIns="91425">
            <a:noAutofit/>
          </a:bodyPr>
          <a:lstStyle/>
          <a:p>
            <a:pPr lvl="0" rtl="0">
              <a:spcBef>
                <a:spcPts val="0"/>
              </a:spcBef>
              <a:buNone/>
            </a:pPr>
            <a:r>
              <a:rPr lang="en" sz="2400">
                <a:latin typeface="Open Sans"/>
                <a:ea typeface="Open Sans"/>
                <a:cs typeface="Open Sans"/>
                <a:sym typeface="Open Sans"/>
              </a:rPr>
              <a:t>Unmounting</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1" name="Shape 581"/>
        <p:cNvGrpSpPr/>
        <p:nvPr/>
      </p:nvGrpSpPr>
      <p:grpSpPr>
        <a:xfrm>
          <a:off x="0" y="0"/>
          <a:ext cx="0" cy="0"/>
          <a:chOff x="0" y="0"/>
          <a:chExt cx="0" cy="0"/>
        </a:xfrm>
      </p:grpSpPr>
      <p:sp>
        <p:nvSpPr>
          <p:cNvPr id="582" name="Shape 58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Can We Do Something Now?</a:t>
            </a:r>
          </a:p>
        </p:txBody>
      </p:sp>
      <p:sp>
        <p:nvSpPr>
          <p:cNvPr id="583" name="Shape 58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Sure, we are going to use Firebase to host the messages for our chat application.</a:t>
            </a:r>
          </a:p>
          <a:p>
            <a:pPr lvl="0">
              <a:spcBef>
                <a:spcPts val="0"/>
              </a:spcBef>
              <a:buNone/>
            </a:pPr>
            <a:r>
              <a:rPr lang="en">
                <a:latin typeface="Open Sans"/>
                <a:ea typeface="Open Sans"/>
                <a:cs typeface="Open Sans"/>
                <a:sym typeface="Open Sans"/>
              </a:rPr>
              <a:t>First, let’s display the pre-recorded messages from our database</a:t>
            </a:r>
          </a:p>
          <a:p>
            <a:pPr lvl="0" rtl="0">
              <a:spcBef>
                <a:spcPts val="0"/>
              </a:spcBef>
              <a:buNone/>
            </a:pPr>
            <a:r>
              <a:rPr lang="en" u="sng">
                <a:solidFill>
                  <a:schemeClr val="hlink"/>
                </a:solidFill>
                <a:latin typeface="Open Sans"/>
                <a:ea typeface="Open Sans"/>
                <a:cs typeface="Open Sans"/>
                <a:sym typeface="Open Sans"/>
                <a:hlinkClick r:id="rId4"/>
              </a:rPr>
              <a:t>See the changes here!</a:t>
            </a:r>
            <a:r>
              <a:rPr lang="en">
                <a:latin typeface="Open Sans"/>
                <a:ea typeface="Open Sans"/>
                <a:cs typeface="Open Sans"/>
                <a:sym typeface="Open Sans"/>
              </a:rPr>
              <a:t> (or on the next slide)</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7" name="Shape 587"/>
        <p:cNvGrpSpPr/>
        <p:nvPr/>
      </p:nvGrpSpPr>
      <p:grpSpPr>
        <a:xfrm>
          <a:off x="0" y="0"/>
          <a:ext cx="0" cy="0"/>
          <a:chOff x="0" y="0"/>
          <a:chExt cx="0" cy="0"/>
        </a:xfrm>
      </p:grpSpPr>
      <p:sp>
        <p:nvSpPr>
          <p:cNvPr id="588" name="Shape 58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Can We Do Something Now?</a:t>
            </a:r>
          </a:p>
        </p:txBody>
      </p:sp>
      <p:pic>
        <p:nvPicPr>
          <p:cNvPr id="589" name="Shape 589"/>
          <p:cNvPicPr preferRelativeResize="0"/>
          <p:nvPr/>
        </p:nvPicPr>
        <p:blipFill>
          <a:blip r:embed="rId3">
            <a:alphaModFix/>
          </a:blip>
          <a:stretch>
            <a:fillRect/>
          </a:stretch>
        </p:blipFill>
        <p:spPr>
          <a:xfrm>
            <a:off x="959262" y="1186674"/>
            <a:ext cx="7225475" cy="3638250"/>
          </a:xfrm>
          <a:prstGeom prst="rect">
            <a:avLst/>
          </a:prstGeom>
          <a:noFill/>
          <a:ln>
            <a:noFill/>
          </a:ln>
        </p:spPr>
      </p:pic>
      <p:sp>
        <p:nvSpPr>
          <p:cNvPr id="590" name="Shape 590"/>
          <p:cNvSpPr/>
          <p:nvPr/>
        </p:nvSpPr>
        <p:spPr>
          <a:xfrm>
            <a:off x="1737200" y="3656875"/>
            <a:ext cx="1405200" cy="4740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solidFill>
                <a:srgbClr val="6AA84F"/>
              </a:solidFill>
            </a:endParaRPr>
          </a:p>
        </p:txBody>
      </p:sp>
      <p:sp>
        <p:nvSpPr>
          <p:cNvPr id="591" name="Shape 591"/>
          <p:cNvSpPr/>
          <p:nvPr/>
        </p:nvSpPr>
        <p:spPr>
          <a:xfrm>
            <a:off x="1737200" y="2074350"/>
            <a:ext cx="3873900" cy="6225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solidFill>
                <a:srgbClr val="6AA84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5" name="Shape 595"/>
        <p:cNvGrpSpPr/>
        <p:nvPr/>
      </p:nvGrpSpPr>
      <p:grpSpPr>
        <a:xfrm>
          <a:off x="0" y="0"/>
          <a:ext cx="0" cy="0"/>
          <a:chOff x="0" y="0"/>
          <a:chExt cx="0" cy="0"/>
        </a:xfrm>
      </p:grpSpPr>
      <p:sp>
        <p:nvSpPr>
          <p:cNvPr id="596" name="Shape 59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Can We Do Something Now?</a:t>
            </a:r>
          </a:p>
        </p:txBody>
      </p:sp>
      <p:pic>
        <p:nvPicPr>
          <p:cNvPr id="597" name="Shape 597"/>
          <p:cNvPicPr preferRelativeResize="0"/>
          <p:nvPr/>
        </p:nvPicPr>
        <p:blipFill>
          <a:blip r:embed="rId3">
            <a:alphaModFix/>
          </a:blip>
          <a:stretch>
            <a:fillRect/>
          </a:stretch>
        </p:blipFill>
        <p:spPr>
          <a:xfrm>
            <a:off x="1914649" y="1172624"/>
            <a:ext cx="5314699" cy="2798249"/>
          </a:xfrm>
          <a:prstGeom prst="rect">
            <a:avLst/>
          </a:prstGeom>
          <a:noFill/>
          <a:ln cap="flat" cmpd="sng" w="9525">
            <a:solidFill>
              <a:srgbClr val="EFEFEF"/>
            </a:solidFill>
            <a:prstDash val="solid"/>
            <a:round/>
            <a:headEnd len="med" w="med" type="none"/>
            <a:tailEnd len="med" w="med"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1" name="Shape 601"/>
        <p:cNvGrpSpPr/>
        <p:nvPr/>
      </p:nvGrpSpPr>
      <p:grpSpPr>
        <a:xfrm>
          <a:off x="0" y="0"/>
          <a:ext cx="0" cy="0"/>
          <a:chOff x="0" y="0"/>
          <a:chExt cx="0" cy="0"/>
        </a:xfrm>
      </p:grpSpPr>
      <p:sp>
        <p:nvSpPr>
          <p:cNvPr id="602" name="Shape 60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Common React/JS mistakes</a:t>
            </a:r>
          </a:p>
        </p:txBody>
      </p:sp>
      <p:sp>
        <p:nvSpPr>
          <p:cNvPr id="603" name="Shape 60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1000"/>
              </a:spcBef>
              <a:buFont typeface="Open Sans"/>
              <a:buChar char="●"/>
            </a:pPr>
            <a:r>
              <a:rPr lang="en">
                <a:latin typeface="Open Sans"/>
                <a:ea typeface="Open Sans"/>
                <a:cs typeface="Open Sans"/>
                <a:sym typeface="Open Sans"/>
              </a:rPr>
              <a:t>Syntax errors, like missing  </a:t>
            </a:r>
            <a:r>
              <a:rPr lang="en">
                <a:highlight>
                  <a:srgbClr val="EFEFEF"/>
                </a:highlight>
                <a:latin typeface="Consolas"/>
                <a:ea typeface="Consolas"/>
                <a:cs typeface="Consolas"/>
                <a:sym typeface="Consolas"/>
              </a:rPr>
              <a:t>,</a:t>
            </a:r>
            <a:r>
              <a:rPr lang="en">
                <a:latin typeface="Consolas"/>
                <a:ea typeface="Consolas"/>
                <a:cs typeface="Consolas"/>
                <a:sym typeface="Consolas"/>
              </a:rPr>
              <a:t> </a:t>
            </a:r>
            <a:r>
              <a:rPr lang="en">
                <a:highlight>
                  <a:srgbClr val="EFEFEF"/>
                </a:highlight>
                <a:latin typeface="Consolas"/>
                <a:ea typeface="Consolas"/>
                <a:cs typeface="Consolas"/>
                <a:sym typeface="Consolas"/>
              </a:rPr>
              <a:t>.</a:t>
            </a:r>
            <a:r>
              <a:rPr lang="en">
                <a:latin typeface="Consolas"/>
                <a:ea typeface="Consolas"/>
                <a:cs typeface="Consolas"/>
                <a:sym typeface="Consolas"/>
              </a:rPr>
              <a:t> </a:t>
            </a:r>
            <a:r>
              <a:rPr lang="en">
                <a:highlight>
                  <a:srgbClr val="EFEFEF"/>
                </a:highlight>
                <a:latin typeface="Consolas"/>
                <a:ea typeface="Consolas"/>
                <a:cs typeface="Consolas"/>
                <a:sym typeface="Consolas"/>
              </a:rPr>
              <a:t>;</a:t>
            </a:r>
            <a:r>
              <a:rPr lang="en">
                <a:latin typeface="Consolas"/>
                <a:ea typeface="Consolas"/>
                <a:cs typeface="Consolas"/>
                <a:sym typeface="Consolas"/>
              </a:rPr>
              <a:t> </a:t>
            </a:r>
            <a:r>
              <a:rPr lang="en">
                <a:highlight>
                  <a:srgbClr val="EFEFEF"/>
                </a:highlight>
                <a:latin typeface="Consolas"/>
                <a:ea typeface="Consolas"/>
                <a:cs typeface="Consolas"/>
                <a:sym typeface="Consolas"/>
              </a:rPr>
              <a:t>{</a:t>
            </a:r>
            <a:r>
              <a:rPr lang="en">
                <a:latin typeface="Open Sans"/>
                <a:ea typeface="Open Sans"/>
                <a:cs typeface="Open Sans"/>
                <a:sym typeface="Open Sans"/>
              </a:rPr>
              <a:t> or </a:t>
            </a:r>
            <a:r>
              <a:rPr lang="en">
                <a:highlight>
                  <a:srgbClr val="EFEFEF"/>
                </a:highlight>
                <a:latin typeface="Consolas"/>
                <a:ea typeface="Consolas"/>
                <a:cs typeface="Consolas"/>
                <a:sym typeface="Consolas"/>
              </a:rPr>
              <a:t>(</a:t>
            </a:r>
          </a:p>
          <a:p>
            <a:pPr indent="-228600" lvl="0" marL="457200" rtl="0">
              <a:spcBef>
                <a:spcPts val="1000"/>
              </a:spcBef>
              <a:buFont typeface="Open Sans"/>
              <a:buChar char="●"/>
            </a:pPr>
            <a:r>
              <a:rPr lang="en">
                <a:latin typeface="Open Sans"/>
                <a:ea typeface="Open Sans"/>
                <a:cs typeface="Open Sans"/>
                <a:sym typeface="Open Sans"/>
              </a:rPr>
              <a:t>Mixing up </a:t>
            </a:r>
            <a:r>
              <a:rPr lang="en">
                <a:highlight>
                  <a:srgbClr val="EFEFEF"/>
                </a:highlight>
                <a:latin typeface="Consolas"/>
                <a:ea typeface="Consolas"/>
                <a:cs typeface="Consolas"/>
                <a:sym typeface="Consolas"/>
              </a:rPr>
              <a:t>,</a:t>
            </a:r>
            <a:r>
              <a:rPr lang="en">
                <a:latin typeface="Open Sans"/>
                <a:ea typeface="Open Sans"/>
                <a:cs typeface="Open Sans"/>
                <a:sym typeface="Open Sans"/>
              </a:rPr>
              <a:t> with </a:t>
            </a:r>
            <a:r>
              <a:rPr lang="en">
                <a:highlight>
                  <a:srgbClr val="EFEFEF"/>
                </a:highlight>
                <a:latin typeface="Consolas"/>
                <a:ea typeface="Consolas"/>
                <a:cs typeface="Consolas"/>
                <a:sym typeface="Consolas"/>
              </a:rPr>
              <a:t>.</a:t>
            </a:r>
            <a:r>
              <a:rPr lang="en">
                <a:latin typeface="Open Sans"/>
                <a:ea typeface="Open Sans"/>
                <a:cs typeface="Open Sans"/>
                <a:sym typeface="Open Sans"/>
              </a:rPr>
              <a:t>  OR </a:t>
            </a:r>
            <a:r>
              <a:rPr lang="en">
                <a:highlight>
                  <a:srgbClr val="EFEFEF"/>
                </a:highlight>
                <a:latin typeface="Consolas"/>
                <a:ea typeface="Consolas"/>
                <a:cs typeface="Consolas"/>
                <a:sym typeface="Consolas"/>
              </a:rPr>
              <a:t>(</a:t>
            </a:r>
            <a:r>
              <a:rPr lang="en">
                <a:latin typeface="Open Sans"/>
                <a:ea typeface="Open Sans"/>
                <a:cs typeface="Open Sans"/>
                <a:sym typeface="Open Sans"/>
              </a:rPr>
              <a:t> with </a:t>
            </a:r>
            <a:r>
              <a:rPr lang="en">
                <a:highlight>
                  <a:srgbClr val="EFEFEF"/>
                </a:highlight>
                <a:latin typeface="Consolas"/>
                <a:ea typeface="Consolas"/>
                <a:cs typeface="Consolas"/>
                <a:sym typeface="Consolas"/>
              </a:rPr>
              <a:t>{</a:t>
            </a:r>
          </a:p>
          <a:p>
            <a:pPr indent="-228600" lvl="0" marL="457200" rtl="0">
              <a:spcBef>
                <a:spcPts val="1000"/>
              </a:spcBef>
              <a:buFont typeface="Open Sans"/>
              <a:buChar char="●"/>
            </a:pPr>
            <a:r>
              <a:rPr lang="en">
                <a:latin typeface="Open Sans"/>
                <a:ea typeface="Open Sans"/>
                <a:cs typeface="Open Sans"/>
                <a:sym typeface="Open Sans"/>
              </a:rPr>
              <a:t>Miss</a:t>
            </a:r>
            <a:r>
              <a:rPr lang="en">
                <a:latin typeface="Open Sans"/>
                <a:ea typeface="Open Sans"/>
                <a:cs typeface="Open Sans"/>
                <a:sym typeface="Open Sans"/>
              </a:rPr>
              <a:t>p</a:t>
            </a:r>
            <a:r>
              <a:rPr lang="en">
                <a:latin typeface="Open Sans"/>
                <a:ea typeface="Open Sans"/>
                <a:cs typeface="Open Sans"/>
                <a:sym typeface="Open Sans"/>
              </a:rPr>
              <a:t>ellig or mis-caSing variable names</a:t>
            </a:r>
          </a:p>
          <a:p>
            <a:pPr indent="-228600" lvl="0" marL="457200" rtl="0">
              <a:spcBef>
                <a:spcPts val="1000"/>
              </a:spcBef>
              <a:buFont typeface="Open Sans"/>
              <a:buChar char="●"/>
            </a:pPr>
            <a:r>
              <a:rPr lang="en">
                <a:latin typeface="Open Sans"/>
                <a:ea typeface="Open Sans"/>
                <a:cs typeface="Open Sans"/>
                <a:sym typeface="Open Sans"/>
              </a:rPr>
              <a:t>Missing keywords like var, const, let or import</a:t>
            </a:r>
          </a:p>
          <a:p>
            <a:pPr lvl="0" rtl="0">
              <a:spcBef>
                <a:spcPts val="1000"/>
              </a:spcBef>
              <a:buNone/>
            </a:pPr>
            <a:r>
              <a:t/>
            </a:r>
            <a:endParaRPr>
              <a:latin typeface="Open Sans"/>
              <a:ea typeface="Open Sans"/>
              <a:cs typeface="Open Sans"/>
              <a:sym typeface="Open Sans"/>
            </a:endParaRPr>
          </a:p>
          <a:p>
            <a:pPr lvl="0" rtl="0">
              <a:spcBef>
                <a:spcPts val="1000"/>
              </a:spcBef>
              <a:buNone/>
            </a:pPr>
            <a:r>
              <a:rPr lang="en">
                <a:latin typeface="Open Sans"/>
                <a:ea typeface="Open Sans"/>
                <a:cs typeface="Open Sans"/>
                <a:sym typeface="Open Sans"/>
              </a:rPr>
              <a:t>PRO-TIP: Run “</a:t>
            </a:r>
            <a:r>
              <a:rPr lang="en">
                <a:latin typeface="Consolas"/>
                <a:ea typeface="Consolas"/>
                <a:cs typeface="Consolas"/>
                <a:sym typeface="Consolas"/>
              </a:rPr>
              <a:t>npm run lint</a:t>
            </a:r>
            <a:r>
              <a:rPr lang="en">
                <a:latin typeface="Open Sans"/>
                <a:ea typeface="Open Sans"/>
                <a:cs typeface="Open Sans"/>
                <a:sym typeface="Open Sans"/>
              </a:rPr>
              <a:t>” in your directory to catch syntax errors!</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7" name="Shape 607"/>
        <p:cNvGrpSpPr/>
        <p:nvPr/>
      </p:nvGrpSpPr>
      <p:grpSpPr>
        <a:xfrm>
          <a:off x="0" y="0"/>
          <a:ext cx="0" cy="0"/>
          <a:chOff x="0" y="0"/>
          <a:chExt cx="0" cy="0"/>
        </a:xfrm>
      </p:grpSpPr>
      <p:sp>
        <p:nvSpPr>
          <p:cNvPr id="608" name="Shape 60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Making A Component</a:t>
            </a:r>
          </a:p>
        </p:txBody>
      </p:sp>
      <p:sp>
        <p:nvSpPr>
          <p:cNvPr id="609" name="Shape 60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latin typeface="Open Sans"/>
                <a:ea typeface="Open Sans"/>
                <a:cs typeface="Open Sans"/>
                <a:sym typeface="Open Sans"/>
              </a:rPr>
              <a:t>You can make React components to modularize the UI</a:t>
            </a:r>
          </a:p>
          <a:p>
            <a:pPr lvl="0">
              <a:spcBef>
                <a:spcPts val="0"/>
              </a:spcBef>
              <a:buNone/>
            </a:pPr>
            <a:r>
              <a:rPr lang="en">
                <a:latin typeface="Open Sans"/>
                <a:ea typeface="Open Sans"/>
                <a:cs typeface="Open Sans"/>
                <a:sym typeface="Open Sans"/>
              </a:rPr>
              <a:t>We are going to make each message a component</a:t>
            </a:r>
          </a:p>
          <a:p>
            <a:pPr lvl="0">
              <a:spcBef>
                <a:spcPts val="0"/>
              </a:spcBef>
              <a:buNone/>
            </a:pPr>
            <a:r>
              <a:rPr lang="en" u="sng">
                <a:solidFill>
                  <a:schemeClr val="hlink"/>
                </a:solidFill>
                <a:latin typeface="Open Sans"/>
                <a:ea typeface="Open Sans"/>
                <a:cs typeface="Open Sans"/>
                <a:sym typeface="Open Sans"/>
                <a:hlinkClick r:id="rId3"/>
              </a:rPr>
              <a:t>See the changes here!</a:t>
            </a:r>
          </a:p>
          <a:p>
            <a:pPr lvl="0" rtl="0">
              <a:spcBef>
                <a:spcPts val="0"/>
              </a:spcBef>
              <a:buNone/>
            </a:pPr>
            <a:r>
              <a:t/>
            </a: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ctr" bIns="91425" lIns="91425" rIns="91425" tIns="91425">
            <a:noAutofit/>
          </a:bodyPr>
          <a:lstStyle/>
          <a:p>
            <a:pPr lvl="0">
              <a:spcBef>
                <a:spcPts val="0"/>
              </a:spcBef>
              <a:buNone/>
            </a:pPr>
            <a:r>
              <a:rPr lang="en">
                <a:latin typeface="Open Sans"/>
                <a:ea typeface="Open Sans"/>
                <a:cs typeface="Open Sans"/>
                <a:sym typeface="Open Sans"/>
              </a:rPr>
              <a:t>Agenda</a:t>
            </a:r>
          </a:p>
        </p:txBody>
      </p:sp>
      <p:sp>
        <p:nvSpPr>
          <p:cNvPr id="68" name="Shape 6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419100" lvl="0" marL="457200" rtl="0">
              <a:spcBef>
                <a:spcPts val="0"/>
              </a:spcBef>
              <a:spcAft>
                <a:spcPts val="1000"/>
              </a:spcAft>
              <a:buClr>
                <a:srgbClr val="484848"/>
              </a:buClr>
              <a:buSzPct val="100000"/>
              <a:buFont typeface="Open Sans"/>
            </a:pPr>
            <a:r>
              <a:rPr lang="en" sz="3000">
                <a:solidFill>
                  <a:srgbClr val="484848"/>
                </a:solidFill>
                <a:latin typeface="Open Sans"/>
                <a:ea typeface="Open Sans"/>
                <a:cs typeface="Open Sans"/>
                <a:sym typeface="Open Sans"/>
              </a:rPr>
              <a:t>What is React?</a:t>
            </a:r>
          </a:p>
          <a:p>
            <a:pPr indent="-419100" lvl="0" marL="457200" rtl="0">
              <a:spcBef>
                <a:spcPts val="0"/>
              </a:spcBef>
              <a:spcAft>
                <a:spcPts val="1000"/>
              </a:spcAft>
              <a:buClr>
                <a:srgbClr val="484848"/>
              </a:buClr>
              <a:buSzPct val="100000"/>
              <a:buFont typeface="Open Sans"/>
            </a:pPr>
            <a:r>
              <a:rPr lang="en" sz="3000">
                <a:solidFill>
                  <a:srgbClr val="484848"/>
                </a:solidFill>
                <a:latin typeface="Open Sans"/>
                <a:ea typeface="Open Sans"/>
                <a:cs typeface="Open Sans"/>
                <a:sym typeface="Open Sans"/>
              </a:rPr>
              <a:t>Setup</a:t>
            </a:r>
          </a:p>
          <a:p>
            <a:pPr indent="-419100" lvl="0" marL="457200" rtl="0">
              <a:spcBef>
                <a:spcPts val="0"/>
              </a:spcBef>
              <a:spcAft>
                <a:spcPts val="1000"/>
              </a:spcAft>
              <a:buClr>
                <a:srgbClr val="484848"/>
              </a:buClr>
              <a:buSzPct val="100000"/>
              <a:buFont typeface="Open Sans"/>
            </a:pPr>
            <a:r>
              <a:rPr lang="en" sz="3000">
                <a:solidFill>
                  <a:srgbClr val="484848"/>
                </a:solidFill>
                <a:latin typeface="Open Sans"/>
                <a:ea typeface="Open Sans"/>
                <a:cs typeface="Open Sans"/>
                <a:sym typeface="Open Sans"/>
              </a:rPr>
              <a:t>Let’s go!</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3" name="Shape 613"/>
        <p:cNvGrpSpPr/>
        <p:nvPr/>
      </p:nvGrpSpPr>
      <p:grpSpPr>
        <a:xfrm>
          <a:off x="0" y="0"/>
          <a:ext cx="0" cy="0"/>
          <a:chOff x="0" y="0"/>
          <a:chExt cx="0" cy="0"/>
        </a:xfrm>
      </p:grpSpPr>
      <p:sp>
        <p:nvSpPr>
          <p:cNvPr id="614" name="Shape 61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Making A Component</a:t>
            </a:r>
          </a:p>
        </p:txBody>
      </p:sp>
      <p:pic>
        <p:nvPicPr>
          <p:cNvPr id="615" name="Shape 615"/>
          <p:cNvPicPr preferRelativeResize="0"/>
          <p:nvPr/>
        </p:nvPicPr>
        <p:blipFill rotWithShape="1">
          <a:blip r:embed="rId3">
            <a:alphaModFix/>
          </a:blip>
          <a:srcRect b="63262" l="0" r="0" t="0"/>
          <a:stretch/>
        </p:blipFill>
        <p:spPr>
          <a:xfrm>
            <a:off x="804625" y="1022100"/>
            <a:ext cx="7534749" cy="1206199"/>
          </a:xfrm>
          <a:prstGeom prst="rect">
            <a:avLst/>
          </a:prstGeom>
          <a:noFill/>
          <a:ln cap="flat" cmpd="sng" w="9525">
            <a:solidFill>
              <a:srgbClr val="EFEFEF"/>
            </a:solidFill>
            <a:prstDash val="solid"/>
            <a:round/>
            <a:headEnd len="med" w="med" type="none"/>
            <a:tailEnd len="med" w="med" type="none"/>
          </a:ln>
        </p:spPr>
      </p:pic>
      <p:pic>
        <p:nvPicPr>
          <p:cNvPr id="616" name="Shape 616"/>
          <p:cNvPicPr preferRelativeResize="0"/>
          <p:nvPr/>
        </p:nvPicPr>
        <p:blipFill>
          <a:blip r:embed="rId4">
            <a:alphaModFix/>
          </a:blip>
          <a:stretch>
            <a:fillRect/>
          </a:stretch>
        </p:blipFill>
        <p:spPr>
          <a:xfrm>
            <a:off x="804624" y="3153198"/>
            <a:ext cx="7534748" cy="1910352"/>
          </a:xfrm>
          <a:prstGeom prst="rect">
            <a:avLst/>
          </a:prstGeom>
          <a:noFill/>
          <a:ln cap="flat" cmpd="sng" w="9525">
            <a:solidFill>
              <a:srgbClr val="EFEFEF"/>
            </a:solidFill>
            <a:prstDash val="solid"/>
            <a:round/>
            <a:headEnd len="med" w="med" type="none"/>
            <a:tailEnd len="med" w="med" type="none"/>
          </a:ln>
        </p:spPr>
      </p:pic>
      <p:pic>
        <p:nvPicPr>
          <p:cNvPr id="617" name="Shape 617"/>
          <p:cNvPicPr preferRelativeResize="0"/>
          <p:nvPr/>
        </p:nvPicPr>
        <p:blipFill rotWithShape="1">
          <a:blip r:embed="rId3">
            <a:alphaModFix/>
          </a:blip>
          <a:srcRect b="16435" l="0" r="0" t="62678"/>
          <a:stretch/>
        </p:blipFill>
        <p:spPr>
          <a:xfrm>
            <a:off x="804625" y="2353500"/>
            <a:ext cx="7534749" cy="685775"/>
          </a:xfrm>
          <a:prstGeom prst="rect">
            <a:avLst/>
          </a:prstGeom>
          <a:noFill/>
          <a:ln cap="flat" cmpd="sng" w="9525">
            <a:solidFill>
              <a:srgbClr val="EFEFEF"/>
            </a:solidFill>
            <a:prstDash val="solid"/>
            <a:round/>
            <a:headEnd len="med" w="med" type="none"/>
            <a:tailEnd len="med" w="med" type="none"/>
          </a:ln>
        </p:spPr>
      </p:pic>
      <p:sp>
        <p:nvSpPr>
          <p:cNvPr id="618" name="Shape 618"/>
          <p:cNvSpPr/>
          <p:nvPr/>
        </p:nvSpPr>
        <p:spPr>
          <a:xfrm>
            <a:off x="1640325" y="1913600"/>
            <a:ext cx="2766300" cy="1872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6AA84F"/>
              </a:solidFill>
            </a:endParaRPr>
          </a:p>
        </p:txBody>
      </p:sp>
      <p:sp>
        <p:nvSpPr>
          <p:cNvPr id="619" name="Shape 619"/>
          <p:cNvSpPr/>
          <p:nvPr/>
        </p:nvSpPr>
        <p:spPr>
          <a:xfrm>
            <a:off x="1640325" y="2353500"/>
            <a:ext cx="4001400" cy="6858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6AA84F"/>
              </a:solidFill>
            </a:endParaRPr>
          </a:p>
        </p:txBody>
      </p:sp>
      <p:sp>
        <p:nvSpPr>
          <p:cNvPr id="620" name="Shape 620"/>
          <p:cNvSpPr/>
          <p:nvPr/>
        </p:nvSpPr>
        <p:spPr>
          <a:xfrm>
            <a:off x="1598150" y="4240150"/>
            <a:ext cx="3079200" cy="8235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6AA84F"/>
              </a:solidFill>
            </a:endParaRPr>
          </a:p>
        </p:txBody>
      </p:sp>
      <p:cxnSp>
        <p:nvCxnSpPr>
          <p:cNvPr id="621" name="Shape 621"/>
          <p:cNvCxnSpPr/>
          <p:nvPr/>
        </p:nvCxnSpPr>
        <p:spPr>
          <a:xfrm>
            <a:off x="3975450" y="2827900"/>
            <a:ext cx="0" cy="1731600"/>
          </a:xfrm>
          <a:prstGeom prst="straightConnector1">
            <a:avLst/>
          </a:prstGeom>
          <a:noFill/>
          <a:ln cap="flat" cmpd="sng" w="28575">
            <a:solidFill>
              <a:srgbClr val="38761D"/>
            </a:solidFill>
            <a:prstDash val="solid"/>
            <a:round/>
            <a:headEnd len="lg" w="lg" type="none"/>
            <a:tailEnd len="lg" w="lg"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5" name="Shape 625"/>
        <p:cNvGrpSpPr/>
        <p:nvPr/>
      </p:nvGrpSpPr>
      <p:grpSpPr>
        <a:xfrm>
          <a:off x="0" y="0"/>
          <a:ext cx="0" cy="0"/>
          <a:chOff x="0" y="0"/>
          <a:chExt cx="0" cy="0"/>
        </a:xfrm>
      </p:grpSpPr>
      <p:sp>
        <p:nvSpPr>
          <p:cNvPr id="626" name="Shape 62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Destructuring Assignments</a:t>
            </a:r>
          </a:p>
        </p:txBody>
      </p:sp>
      <p:sp>
        <p:nvSpPr>
          <p:cNvPr id="627" name="Shape 62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latin typeface="Consolas"/>
                <a:ea typeface="Consolas"/>
                <a:cs typeface="Consolas"/>
                <a:sym typeface="Consolas"/>
              </a:rPr>
              <a:t>const {name, message} = this.props.message;</a:t>
            </a:r>
          </a:p>
          <a:p>
            <a:pPr lvl="0">
              <a:spcBef>
                <a:spcPts val="0"/>
              </a:spcBef>
              <a:buNone/>
            </a:pPr>
            <a:r>
              <a:t/>
            </a:r>
            <a:endParaRPr/>
          </a:p>
          <a:p>
            <a:pPr lvl="0" algn="l">
              <a:spcBef>
                <a:spcPts val="0"/>
              </a:spcBef>
              <a:buNone/>
            </a:pPr>
            <a:r>
              <a:rPr b="1" lang="en"/>
              <a:t>is the same as:</a:t>
            </a:r>
          </a:p>
          <a:p>
            <a:pPr lvl="0">
              <a:spcBef>
                <a:spcPts val="0"/>
              </a:spcBef>
              <a:buNone/>
            </a:pPr>
            <a:r>
              <a:t/>
            </a:r>
            <a:endParaRPr>
              <a:latin typeface="Consolas"/>
              <a:ea typeface="Consolas"/>
              <a:cs typeface="Consolas"/>
              <a:sym typeface="Consolas"/>
            </a:endParaRPr>
          </a:p>
          <a:p>
            <a:pPr lvl="0">
              <a:spcBef>
                <a:spcPts val="0"/>
              </a:spcBef>
              <a:buNone/>
            </a:pPr>
            <a:r>
              <a:rPr lang="en">
                <a:latin typeface="Consolas"/>
                <a:ea typeface="Consolas"/>
                <a:cs typeface="Consolas"/>
                <a:sym typeface="Consolas"/>
              </a:rPr>
              <a:t>const name = this.props.message.name;</a:t>
            </a:r>
          </a:p>
          <a:p>
            <a:pPr lvl="0" rtl="0">
              <a:spcBef>
                <a:spcPts val="0"/>
              </a:spcBef>
              <a:buNone/>
            </a:pPr>
            <a:r>
              <a:rPr lang="en">
                <a:latin typeface="Consolas"/>
                <a:ea typeface="Consolas"/>
                <a:cs typeface="Consolas"/>
                <a:sym typeface="Consolas"/>
              </a:rPr>
              <a:t>const message = this.props.message.message;</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1" name="Shape 631"/>
        <p:cNvGrpSpPr/>
        <p:nvPr/>
      </p:nvGrpSpPr>
      <p:grpSpPr>
        <a:xfrm>
          <a:off x="0" y="0"/>
          <a:ext cx="0" cy="0"/>
          <a:chOff x="0" y="0"/>
          <a:chExt cx="0" cy="0"/>
        </a:xfrm>
      </p:grpSpPr>
      <p:sp>
        <p:nvSpPr>
          <p:cNvPr id="632" name="Shape 63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Adding new Messages</a:t>
            </a:r>
          </a:p>
        </p:txBody>
      </p:sp>
      <p:pic>
        <p:nvPicPr>
          <p:cNvPr id="633" name="Shape 633"/>
          <p:cNvPicPr preferRelativeResize="0"/>
          <p:nvPr/>
        </p:nvPicPr>
        <p:blipFill>
          <a:blip r:embed="rId3">
            <a:alphaModFix/>
          </a:blip>
          <a:stretch>
            <a:fillRect/>
          </a:stretch>
        </p:blipFill>
        <p:spPr>
          <a:xfrm>
            <a:off x="2021325" y="1363499"/>
            <a:ext cx="5101350" cy="2950475"/>
          </a:xfrm>
          <a:prstGeom prst="rect">
            <a:avLst/>
          </a:prstGeom>
          <a:noFill/>
          <a:ln cap="flat" cmpd="sng" w="9525">
            <a:solidFill>
              <a:srgbClr val="EFEFEF"/>
            </a:solidFill>
            <a:prstDash val="solid"/>
            <a:round/>
            <a:headEnd len="med" w="med" type="none"/>
            <a:tailEnd len="med" w="med"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7" name="Shape 637"/>
        <p:cNvGrpSpPr/>
        <p:nvPr/>
      </p:nvGrpSpPr>
      <p:grpSpPr>
        <a:xfrm>
          <a:off x="0" y="0"/>
          <a:ext cx="0" cy="0"/>
          <a:chOff x="0" y="0"/>
          <a:chExt cx="0" cy="0"/>
        </a:xfrm>
      </p:grpSpPr>
      <p:sp>
        <p:nvSpPr>
          <p:cNvPr id="638" name="Shape 63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Adding new Messages</a:t>
            </a:r>
          </a:p>
        </p:txBody>
      </p:sp>
      <p:sp>
        <p:nvSpPr>
          <p:cNvPr id="639" name="Shape 639"/>
          <p:cNvSpPr txBox="1"/>
          <p:nvPr>
            <p:ph idx="1" type="body"/>
          </p:nvPr>
        </p:nvSpPr>
        <p:spPr>
          <a:xfrm>
            <a:off x="311700" y="1152475"/>
            <a:ext cx="8680200" cy="3416400"/>
          </a:xfrm>
          <a:prstGeom prst="rect">
            <a:avLst/>
          </a:prstGeom>
        </p:spPr>
        <p:txBody>
          <a:bodyPr anchorCtr="0" anchor="t" bIns="91425" lIns="91425" rIns="91425" tIns="91425">
            <a:noAutofit/>
          </a:bodyPr>
          <a:lstStyle/>
          <a:p>
            <a:pPr lvl="0">
              <a:spcBef>
                <a:spcPts val="0"/>
              </a:spcBef>
              <a:buNone/>
            </a:pPr>
            <a:r>
              <a:rPr lang="en">
                <a:latin typeface="Open Sans"/>
                <a:ea typeface="Open Sans"/>
                <a:cs typeface="Open Sans"/>
                <a:sym typeface="Open Sans"/>
              </a:rPr>
              <a:t>For both </a:t>
            </a:r>
            <a:r>
              <a:rPr b="1" lang="en">
                <a:latin typeface="Open Sans"/>
                <a:ea typeface="Open Sans"/>
                <a:cs typeface="Open Sans"/>
                <a:sym typeface="Open Sans"/>
              </a:rPr>
              <a:t>name</a:t>
            </a:r>
            <a:r>
              <a:rPr lang="en">
                <a:latin typeface="Open Sans"/>
                <a:ea typeface="Open Sans"/>
                <a:cs typeface="Open Sans"/>
                <a:sym typeface="Open Sans"/>
              </a:rPr>
              <a:t> and </a:t>
            </a:r>
            <a:r>
              <a:rPr b="1" lang="en">
                <a:latin typeface="Open Sans"/>
                <a:ea typeface="Open Sans"/>
                <a:cs typeface="Open Sans"/>
                <a:sym typeface="Open Sans"/>
              </a:rPr>
              <a:t>message</a:t>
            </a:r>
            <a:r>
              <a:rPr lang="en">
                <a:latin typeface="Open Sans"/>
                <a:ea typeface="Open Sans"/>
                <a:cs typeface="Open Sans"/>
                <a:sym typeface="Open Sans"/>
              </a:rPr>
              <a:t> we need an both an </a:t>
            </a:r>
            <a:r>
              <a:rPr b="1" lang="en">
                <a:latin typeface="Open Sans"/>
                <a:ea typeface="Open Sans"/>
                <a:cs typeface="Open Sans"/>
                <a:sym typeface="Open Sans"/>
              </a:rPr>
              <a:t>input</a:t>
            </a:r>
            <a:r>
              <a:rPr lang="en">
                <a:latin typeface="Open Sans"/>
                <a:ea typeface="Open Sans"/>
                <a:cs typeface="Open Sans"/>
                <a:sym typeface="Open Sans"/>
              </a:rPr>
              <a:t> and a </a:t>
            </a:r>
            <a:r>
              <a:rPr b="1" lang="en">
                <a:latin typeface="Open Sans"/>
                <a:ea typeface="Open Sans"/>
                <a:cs typeface="Open Sans"/>
                <a:sym typeface="Open Sans"/>
              </a:rPr>
              <a:t>label</a:t>
            </a:r>
          </a:p>
          <a:p>
            <a:pPr lvl="0" rtl="0">
              <a:spcBef>
                <a:spcPts val="0"/>
              </a:spcBef>
              <a:buNone/>
            </a:pPr>
            <a:r>
              <a:rPr lang="en">
                <a:latin typeface="Open Sans"/>
                <a:ea typeface="Open Sans"/>
                <a:cs typeface="Open Sans"/>
                <a:sym typeface="Open Sans"/>
              </a:rPr>
              <a:t>Our message will be sent to the server when we hit Enter, then the message field will be cleared.</a:t>
            </a:r>
          </a:p>
          <a:p>
            <a:pPr lvl="0">
              <a:spcBef>
                <a:spcPts val="0"/>
              </a:spcBef>
              <a:buNone/>
            </a:pPr>
            <a:r>
              <a:rPr lang="en" u="sng">
                <a:solidFill>
                  <a:schemeClr val="hlink"/>
                </a:solidFill>
                <a:latin typeface="Open Sans"/>
                <a:ea typeface="Open Sans"/>
                <a:cs typeface="Open Sans"/>
                <a:sym typeface="Open Sans"/>
                <a:hlinkClick r:id="rId3"/>
              </a:rPr>
              <a:t>See the changes here!</a:t>
            </a:r>
          </a:p>
          <a:p>
            <a:pPr lvl="0">
              <a:spcBef>
                <a:spcPts val="0"/>
              </a:spcBef>
              <a:buNone/>
            </a:pPr>
            <a:r>
              <a:t/>
            </a:r>
            <a:endParaRPr>
              <a:latin typeface="Open Sans"/>
              <a:ea typeface="Open Sans"/>
              <a:cs typeface="Open Sans"/>
              <a:sym typeface="Open Sans"/>
            </a:endParaRPr>
          </a:p>
          <a:p>
            <a:pPr lvl="0" rtl="0">
              <a:spcBef>
                <a:spcPts val="0"/>
              </a:spcBef>
              <a:spcAft>
                <a:spcPts val="0"/>
              </a:spcAft>
              <a:buClr>
                <a:schemeClr val="dk1"/>
              </a:buClr>
              <a:buSzPct val="61111"/>
              <a:buFont typeface="Arial"/>
              <a:buNone/>
            </a:pPr>
            <a:r>
              <a:rPr lang="en">
                <a:latin typeface="Open Sans"/>
                <a:ea typeface="Open Sans"/>
                <a:cs typeface="Open Sans"/>
                <a:sym typeface="Open Sans"/>
              </a:rPr>
              <a:t>Bonus: Play around with the events to make the message send with different keys</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3" name="Shape 643"/>
        <p:cNvGrpSpPr/>
        <p:nvPr/>
      </p:nvGrpSpPr>
      <p:grpSpPr>
        <a:xfrm>
          <a:off x="0" y="0"/>
          <a:ext cx="0" cy="0"/>
          <a:chOff x="0" y="0"/>
          <a:chExt cx="0" cy="0"/>
        </a:xfrm>
      </p:grpSpPr>
      <p:sp>
        <p:nvSpPr>
          <p:cNvPr id="644" name="Shape 64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Adding new Messages</a:t>
            </a:r>
          </a:p>
        </p:txBody>
      </p:sp>
      <p:pic>
        <p:nvPicPr>
          <p:cNvPr id="645" name="Shape 645"/>
          <p:cNvPicPr preferRelativeResize="0"/>
          <p:nvPr/>
        </p:nvPicPr>
        <p:blipFill>
          <a:blip r:embed="rId3">
            <a:alphaModFix/>
          </a:blip>
          <a:stretch>
            <a:fillRect/>
          </a:stretch>
        </p:blipFill>
        <p:spPr>
          <a:xfrm>
            <a:off x="683612" y="1283425"/>
            <a:ext cx="7776774" cy="1425517"/>
          </a:xfrm>
          <a:prstGeom prst="rect">
            <a:avLst/>
          </a:prstGeom>
          <a:noFill/>
          <a:ln cap="flat" cmpd="sng" w="9525">
            <a:solidFill>
              <a:srgbClr val="EFEFEF"/>
            </a:solidFill>
            <a:prstDash val="solid"/>
            <a:round/>
            <a:headEnd len="med" w="med" type="none"/>
            <a:tailEnd len="med" w="med" type="none"/>
          </a:ln>
        </p:spPr>
      </p:pic>
      <p:sp>
        <p:nvSpPr>
          <p:cNvPr id="646" name="Shape 646"/>
          <p:cNvSpPr/>
          <p:nvPr/>
        </p:nvSpPr>
        <p:spPr>
          <a:xfrm>
            <a:off x="1488050" y="2478150"/>
            <a:ext cx="2749500" cy="1872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6AA84F"/>
              </a:solidFill>
            </a:endParaRPr>
          </a:p>
        </p:txBody>
      </p:sp>
      <p:pic>
        <p:nvPicPr>
          <p:cNvPr id="647" name="Shape 647"/>
          <p:cNvPicPr preferRelativeResize="0"/>
          <p:nvPr/>
        </p:nvPicPr>
        <p:blipFill>
          <a:blip r:embed="rId4">
            <a:alphaModFix/>
          </a:blip>
          <a:stretch>
            <a:fillRect/>
          </a:stretch>
        </p:blipFill>
        <p:spPr>
          <a:xfrm>
            <a:off x="683624" y="2842226"/>
            <a:ext cx="7776749" cy="1593196"/>
          </a:xfrm>
          <a:prstGeom prst="rect">
            <a:avLst/>
          </a:prstGeom>
          <a:noFill/>
          <a:ln cap="flat" cmpd="sng" w="9525">
            <a:solidFill>
              <a:srgbClr val="EFEFEF"/>
            </a:solidFill>
            <a:prstDash val="solid"/>
            <a:round/>
            <a:headEnd len="med" w="med" type="none"/>
            <a:tailEnd len="med" w="med" type="none"/>
          </a:ln>
        </p:spPr>
      </p:pic>
      <p:sp>
        <p:nvSpPr>
          <p:cNvPr id="648" name="Shape 648"/>
          <p:cNvSpPr/>
          <p:nvPr/>
        </p:nvSpPr>
        <p:spPr>
          <a:xfrm>
            <a:off x="1488050" y="3344525"/>
            <a:ext cx="3561600" cy="7308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6AA84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2" name="Shape 652"/>
        <p:cNvGrpSpPr/>
        <p:nvPr/>
      </p:nvGrpSpPr>
      <p:grpSpPr>
        <a:xfrm>
          <a:off x="0" y="0"/>
          <a:ext cx="0" cy="0"/>
          <a:chOff x="0" y="0"/>
          <a:chExt cx="0" cy="0"/>
        </a:xfrm>
      </p:grpSpPr>
      <p:pic>
        <p:nvPicPr>
          <p:cNvPr id="653" name="Shape 653"/>
          <p:cNvPicPr preferRelativeResize="0"/>
          <p:nvPr/>
        </p:nvPicPr>
        <p:blipFill rotWithShape="1">
          <a:blip r:embed="rId3">
            <a:alphaModFix/>
          </a:blip>
          <a:srcRect b="7570" l="0" r="0" t="3785"/>
          <a:stretch/>
        </p:blipFill>
        <p:spPr>
          <a:xfrm>
            <a:off x="894325" y="1459400"/>
            <a:ext cx="7355348" cy="3461125"/>
          </a:xfrm>
          <a:prstGeom prst="rect">
            <a:avLst/>
          </a:prstGeom>
          <a:noFill/>
          <a:ln cap="flat" cmpd="sng" w="9525">
            <a:solidFill>
              <a:srgbClr val="EFEFEF"/>
            </a:solidFill>
            <a:prstDash val="solid"/>
            <a:round/>
            <a:headEnd len="med" w="med" type="none"/>
            <a:tailEnd len="med" w="med" type="none"/>
          </a:ln>
        </p:spPr>
      </p:pic>
      <p:sp>
        <p:nvSpPr>
          <p:cNvPr id="654" name="Shape 65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Adding new Messages</a:t>
            </a:r>
          </a:p>
        </p:txBody>
      </p:sp>
      <p:pic>
        <p:nvPicPr>
          <p:cNvPr id="655" name="Shape 655"/>
          <p:cNvPicPr preferRelativeResize="0"/>
          <p:nvPr/>
        </p:nvPicPr>
        <p:blipFill rotWithShape="1">
          <a:blip r:embed="rId4">
            <a:alphaModFix/>
          </a:blip>
          <a:srcRect b="69599" l="0" r="0" t="0"/>
          <a:stretch/>
        </p:blipFill>
        <p:spPr>
          <a:xfrm>
            <a:off x="894325" y="1054824"/>
            <a:ext cx="7355349" cy="372300"/>
          </a:xfrm>
          <a:prstGeom prst="rect">
            <a:avLst/>
          </a:prstGeom>
          <a:noFill/>
          <a:ln cap="flat" cmpd="sng" w="9525">
            <a:solidFill>
              <a:srgbClr val="EFEFEF"/>
            </a:solidFill>
            <a:prstDash val="solid"/>
            <a:round/>
            <a:headEnd len="med" w="med" type="none"/>
            <a:tailEnd len="med" w="med" type="none"/>
          </a:ln>
        </p:spPr>
      </p:pic>
      <p:sp>
        <p:nvSpPr>
          <p:cNvPr id="656" name="Shape 656"/>
          <p:cNvSpPr/>
          <p:nvPr/>
        </p:nvSpPr>
        <p:spPr>
          <a:xfrm>
            <a:off x="1674175" y="1388025"/>
            <a:ext cx="4103100" cy="36087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6AA84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0" name="Shape 660"/>
        <p:cNvGrpSpPr/>
        <p:nvPr/>
      </p:nvGrpSpPr>
      <p:grpSpPr>
        <a:xfrm>
          <a:off x="0" y="0"/>
          <a:ext cx="0" cy="0"/>
          <a:chOff x="0" y="0"/>
          <a:chExt cx="0" cy="0"/>
        </a:xfrm>
      </p:grpSpPr>
      <p:pic>
        <p:nvPicPr>
          <p:cNvPr id="661" name="Shape 661"/>
          <p:cNvPicPr preferRelativeResize="0"/>
          <p:nvPr/>
        </p:nvPicPr>
        <p:blipFill>
          <a:blip r:embed="rId3">
            <a:alphaModFix/>
          </a:blip>
          <a:stretch>
            <a:fillRect/>
          </a:stretch>
        </p:blipFill>
        <p:spPr>
          <a:xfrm>
            <a:off x="970524" y="1769024"/>
            <a:ext cx="7355350" cy="2812351"/>
          </a:xfrm>
          <a:prstGeom prst="rect">
            <a:avLst/>
          </a:prstGeom>
          <a:noFill/>
          <a:ln>
            <a:noFill/>
          </a:ln>
        </p:spPr>
      </p:pic>
      <p:sp>
        <p:nvSpPr>
          <p:cNvPr id="662" name="Shape 66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Adding new Messages</a:t>
            </a:r>
          </a:p>
        </p:txBody>
      </p:sp>
      <p:pic>
        <p:nvPicPr>
          <p:cNvPr id="663" name="Shape 663"/>
          <p:cNvPicPr preferRelativeResize="0"/>
          <p:nvPr/>
        </p:nvPicPr>
        <p:blipFill rotWithShape="1">
          <a:blip r:embed="rId4">
            <a:alphaModFix/>
          </a:blip>
          <a:srcRect b="69599" l="0" r="0" t="0"/>
          <a:stretch/>
        </p:blipFill>
        <p:spPr>
          <a:xfrm>
            <a:off x="894325" y="1054824"/>
            <a:ext cx="7355349" cy="372300"/>
          </a:xfrm>
          <a:prstGeom prst="rect">
            <a:avLst/>
          </a:prstGeom>
          <a:noFill/>
          <a:ln cap="flat" cmpd="sng" w="9525">
            <a:solidFill>
              <a:srgbClr val="EFEFEF"/>
            </a:solidFill>
            <a:prstDash val="solid"/>
            <a:round/>
            <a:headEnd len="med" w="med" type="none"/>
            <a:tailEnd len="med" w="med" type="none"/>
          </a:ln>
        </p:spPr>
      </p:pic>
      <p:sp>
        <p:nvSpPr>
          <p:cNvPr id="664" name="Shape 664"/>
          <p:cNvSpPr/>
          <p:nvPr/>
        </p:nvSpPr>
        <p:spPr>
          <a:xfrm>
            <a:off x="1665700" y="2204350"/>
            <a:ext cx="2546400" cy="2223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6AA84F"/>
              </a:solidFill>
            </a:endParaRPr>
          </a:p>
        </p:txBody>
      </p:sp>
      <p:sp>
        <p:nvSpPr>
          <p:cNvPr id="665" name="Shape 665"/>
          <p:cNvSpPr/>
          <p:nvPr/>
        </p:nvSpPr>
        <p:spPr>
          <a:xfrm>
            <a:off x="1665700" y="3496925"/>
            <a:ext cx="6584100" cy="6174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6AA84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9" name="Shape 669"/>
        <p:cNvGrpSpPr/>
        <p:nvPr/>
      </p:nvGrpSpPr>
      <p:grpSpPr>
        <a:xfrm>
          <a:off x="0" y="0"/>
          <a:ext cx="0" cy="0"/>
          <a:chOff x="0" y="0"/>
          <a:chExt cx="0" cy="0"/>
        </a:xfrm>
      </p:grpSpPr>
      <p:pic>
        <p:nvPicPr>
          <p:cNvPr id="670" name="Shape 670"/>
          <p:cNvPicPr preferRelativeResize="0"/>
          <p:nvPr/>
        </p:nvPicPr>
        <p:blipFill>
          <a:blip r:embed="rId3">
            <a:alphaModFix/>
          </a:blip>
          <a:stretch>
            <a:fillRect/>
          </a:stretch>
        </p:blipFill>
        <p:spPr>
          <a:xfrm>
            <a:off x="209225" y="45647"/>
            <a:ext cx="8520598" cy="4552928"/>
          </a:xfrm>
          <a:prstGeom prst="rect">
            <a:avLst/>
          </a:prstGeom>
          <a:noFill/>
          <a:ln>
            <a:noFill/>
          </a:ln>
        </p:spPr>
      </p:pic>
      <p:sp>
        <p:nvSpPr>
          <p:cNvPr id="671" name="Shape 671"/>
          <p:cNvSpPr txBox="1"/>
          <p:nvPr>
            <p:ph type="title"/>
          </p:nvPr>
        </p:nvSpPr>
        <p:spPr>
          <a:xfrm>
            <a:off x="213700" y="4476350"/>
            <a:ext cx="8520600" cy="572700"/>
          </a:xfrm>
          <a:prstGeom prst="rect">
            <a:avLst/>
          </a:prstGeom>
        </p:spPr>
        <p:txBody>
          <a:bodyPr anchorCtr="0" anchor="t" bIns="91425" lIns="91425" rIns="91425" tIns="91425">
            <a:noAutofit/>
          </a:bodyPr>
          <a:lstStyle/>
          <a:p>
            <a:pPr lvl="0" rtl="0" algn="ctr">
              <a:spcBef>
                <a:spcPts val="0"/>
              </a:spcBef>
              <a:buNone/>
            </a:pPr>
            <a:r>
              <a:rPr lang="en"/>
              <a:t>...because we’re not done!</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5" name="Shape 675"/>
        <p:cNvGrpSpPr/>
        <p:nvPr/>
      </p:nvGrpSpPr>
      <p:grpSpPr>
        <a:xfrm>
          <a:off x="0" y="0"/>
          <a:ext cx="0" cy="0"/>
          <a:chOff x="0" y="0"/>
          <a:chExt cx="0" cy="0"/>
        </a:xfrm>
      </p:grpSpPr>
      <p:sp>
        <p:nvSpPr>
          <p:cNvPr id="676" name="Shape 67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Adding new Messages</a:t>
            </a:r>
          </a:p>
        </p:txBody>
      </p:sp>
      <p:pic>
        <p:nvPicPr>
          <p:cNvPr id="677" name="Shape 677"/>
          <p:cNvPicPr preferRelativeResize="0"/>
          <p:nvPr/>
        </p:nvPicPr>
        <p:blipFill>
          <a:blip r:embed="rId3">
            <a:alphaModFix/>
          </a:blip>
          <a:stretch>
            <a:fillRect/>
          </a:stretch>
        </p:blipFill>
        <p:spPr>
          <a:xfrm>
            <a:off x="894324" y="1223759"/>
            <a:ext cx="7355351" cy="3395340"/>
          </a:xfrm>
          <a:prstGeom prst="rect">
            <a:avLst/>
          </a:prstGeom>
          <a:noFill/>
          <a:ln cap="flat" cmpd="sng" w="9525">
            <a:solidFill>
              <a:srgbClr val="EFEFEF"/>
            </a:solidFill>
            <a:prstDash val="solid"/>
            <a:round/>
            <a:headEnd len="med" w="med" type="none"/>
            <a:tailEnd len="med" w="med" type="none"/>
          </a:ln>
        </p:spPr>
      </p:pic>
      <p:sp>
        <p:nvSpPr>
          <p:cNvPr id="678" name="Shape 678"/>
          <p:cNvSpPr/>
          <p:nvPr/>
        </p:nvSpPr>
        <p:spPr>
          <a:xfrm>
            <a:off x="1665700" y="2244750"/>
            <a:ext cx="3756000" cy="23745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6AA84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2" name="Shape 682"/>
        <p:cNvGrpSpPr/>
        <p:nvPr/>
      </p:nvGrpSpPr>
      <p:grpSpPr>
        <a:xfrm>
          <a:off x="0" y="0"/>
          <a:ext cx="0" cy="0"/>
          <a:chOff x="0" y="0"/>
          <a:chExt cx="0" cy="0"/>
        </a:xfrm>
      </p:grpSpPr>
      <p:sp>
        <p:nvSpPr>
          <p:cNvPr id="683" name="Shape 68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Styling our Interface</a:t>
            </a:r>
          </a:p>
        </p:txBody>
      </p:sp>
      <p:sp>
        <p:nvSpPr>
          <p:cNvPr id="684" name="Shape 68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latin typeface="Open Sans"/>
                <a:ea typeface="Open Sans"/>
                <a:cs typeface="Open Sans"/>
                <a:sym typeface="Open Sans"/>
              </a:rPr>
              <a:t>Our stylesheet is already included in the </a:t>
            </a:r>
            <a:r>
              <a:rPr lang="en">
                <a:latin typeface="Courier New"/>
                <a:ea typeface="Courier New"/>
                <a:cs typeface="Courier New"/>
                <a:sym typeface="Courier New"/>
              </a:rPr>
              <a:t>styles/</a:t>
            </a:r>
            <a:r>
              <a:rPr lang="en">
                <a:latin typeface="Open Sans"/>
                <a:ea typeface="Open Sans"/>
                <a:cs typeface="Open Sans"/>
                <a:sym typeface="Open Sans"/>
              </a:rPr>
              <a:t> directory</a:t>
            </a:r>
          </a:p>
          <a:p>
            <a:pPr lvl="0">
              <a:spcBef>
                <a:spcPts val="0"/>
              </a:spcBef>
              <a:buNone/>
            </a:pPr>
            <a:r>
              <a:rPr lang="en">
                <a:latin typeface="Open Sans"/>
                <a:ea typeface="Open Sans"/>
                <a:cs typeface="Open Sans"/>
                <a:sym typeface="Open Sans"/>
              </a:rPr>
              <a:t>Let’s import it and update our components to use the styles.</a:t>
            </a:r>
          </a:p>
          <a:p>
            <a:pPr lvl="0">
              <a:spcBef>
                <a:spcPts val="0"/>
              </a:spcBef>
              <a:buNone/>
            </a:pPr>
            <a:r>
              <a:rPr lang="en" u="sng">
                <a:solidFill>
                  <a:schemeClr val="hlink"/>
                </a:solidFill>
                <a:latin typeface="Open Sans"/>
                <a:ea typeface="Open Sans"/>
                <a:cs typeface="Open Sans"/>
                <a:sym typeface="Open Sans"/>
                <a:hlinkClick r:id="rId4"/>
              </a:rPr>
              <a:t>See the changes here!</a:t>
            </a:r>
            <a:r>
              <a:rPr lang="en">
                <a:latin typeface="Open Sans"/>
                <a:ea typeface="Open Sans"/>
                <a:cs typeface="Open Sans"/>
                <a:sym typeface="Open Sans"/>
              </a:rPr>
              <a:t> </a:t>
            </a:r>
          </a:p>
          <a:p>
            <a:pPr lvl="0">
              <a:spcBef>
                <a:spcPts val="0"/>
              </a:spcBef>
              <a:buNone/>
            </a:pPr>
            <a:r>
              <a:t/>
            </a:r>
            <a:endParaRPr>
              <a:latin typeface="Open Sans"/>
              <a:ea typeface="Open Sans"/>
              <a:cs typeface="Open Sans"/>
              <a:sym typeface="Open Sans"/>
            </a:endParaRPr>
          </a:p>
          <a:p>
            <a:pPr lvl="0" rtl="0">
              <a:spcBef>
                <a:spcPts val="0"/>
              </a:spcBef>
              <a:spcAft>
                <a:spcPts val="0"/>
              </a:spcAft>
              <a:buClr>
                <a:schemeClr val="dk1"/>
              </a:buClr>
              <a:buSzPct val="61111"/>
              <a:buFont typeface="Arial"/>
              <a:buNone/>
            </a:pPr>
            <a:r>
              <a:rPr lang="en">
                <a:latin typeface="Open Sans"/>
                <a:ea typeface="Open Sans"/>
                <a:cs typeface="Open Sans"/>
                <a:sym typeface="Open Sans"/>
              </a:rPr>
              <a:t>Bonus: Change the class names on the different divs and see how the styles change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What is React	 - Intro</a:t>
            </a:r>
          </a:p>
        </p:txBody>
      </p:sp>
      <p:sp>
        <p:nvSpPr>
          <p:cNvPr id="74" name="Shape 74"/>
          <p:cNvSpPr txBox="1"/>
          <p:nvPr/>
        </p:nvSpPr>
        <p:spPr>
          <a:xfrm>
            <a:off x="783150" y="1776550"/>
            <a:ext cx="7577700" cy="2371800"/>
          </a:xfrm>
          <a:prstGeom prst="rect">
            <a:avLst/>
          </a:prstGeom>
          <a:noFill/>
          <a:ln>
            <a:noFill/>
          </a:ln>
        </p:spPr>
        <p:txBody>
          <a:bodyPr anchorCtr="0" anchor="ctr" bIns="91425" lIns="91425" rIns="91425" tIns="91425">
            <a:noAutofit/>
          </a:bodyPr>
          <a:lstStyle/>
          <a:p>
            <a:pPr lvl="0" rtl="0" algn="ctr">
              <a:spcBef>
                <a:spcPts val="0"/>
              </a:spcBef>
              <a:buNone/>
            </a:pPr>
            <a:r>
              <a:rPr i="1" lang="en" sz="2400">
                <a:solidFill>
                  <a:srgbClr val="484848"/>
                </a:solidFill>
                <a:latin typeface="Open Sans"/>
                <a:ea typeface="Open Sans"/>
                <a:cs typeface="Open Sans"/>
                <a:sym typeface="Open Sans"/>
              </a:rPr>
              <a:t>React makes it painless to create interactive UIs. Design simple views for each state in your application, and React will efficiently update and render just the right components when your data changes.</a:t>
            </a:r>
          </a:p>
          <a:p>
            <a:pPr lvl="0" algn="ctr">
              <a:spcBef>
                <a:spcPts val="0"/>
              </a:spcBef>
              <a:buNone/>
            </a:pPr>
            <a:r>
              <a:t/>
            </a:r>
            <a:endParaRPr i="1" sz="2400">
              <a:solidFill>
                <a:srgbClr val="484848"/>
              </a:solidFill>
              <a:latin typeface="Open Sans"/>
              <a:ea typeface="Open Sans"/>
              <a:cs typeface="Open Sans"/>
              <a:sym typeface="Open Sans"/>
            </a:endParaRPr>
          </a:p>
          <a:p>
            <a:pPr indent="-381000" lvl="0" marL="457200" rtl="0" algn="r">
              <a:spcBef>
                <a:spcPts val="0"/>
              </a:spcBef>
              <a:buClr>
                <a:srgbClr val="484848"/>
              </a:buClr>
              <a:buSzPct val="100000"/>
              <a:buFont typeface="Open Sans"/>
              <a:buChar char="-"/>
            </a:pPr>
            <a:r>
              <a:rPr i="1" lang="en" sz="2400" u="sng">
                <a:solidFill>
                  <a:schemeClr val="hlink"/>
                </a:solidFill>
                <a:latin typeface="Open Sans"/>
                <a:ea typeface="Open Sans"/>
                <a:cs typeface="Open Sans"/>
                <a:sym typeface="Open Sans"/>
                <a:hlinkClick r:id="rId3"/>
              </a:rPr>
              <a:t>ReactJS</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8" name="Shape 688"/>
        <p:cNvGrpSpPr/>
        <p:nvPr/>
      </p:nvGrpSpPr>
      <p:grpSpPr>
        <a:xfrm>
          <a:off x="0" y="0"/>
          <a:ext cx="0" cy="0"/>
          <a:chOff x="0" y="0"/>
          <a:chExt cx="0" cy="0"/>
        </a:xfrm>
      </p:grpSpPr>
      <p:sp>
        <p:nvSpPr>
          <p:cNvPr id="689" name="Shape 68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Styling our Interface</a:t>
            </a:r>
          </a:p>
        </p:txBody>
      </p:sp>
      <p:pic>
        <p:nvPicPr>
          <p:cNvPr id="690" name="Shape 690"/>
          <p:cNvPicPr preferRelativeResize="0"/>
          <p:nvPr/>
        </p:nvPicPr>
        <p:blipFill>
          <a:blip r:embed="rId3">
            <a:alphaModFix/>
          </a:blip>
          <a:stretch>
            <a:fillRect/>
          </a:stretch>
        </p:blipFill>
        <p:spPr>
          <a:xfrm>
            <a:off x="954700" y="1476425"/>
            <a:ext cx="7234600" cy="3043950"/>
          </a:xfrm>
          <a:prstGeom prst="rect">
            <a:avLst/>
          </a:prstGeom>
          <a:noFill/>
          <a:ln cap="flat" cmpd="sng" w="9525">
            <a:solidFill>
              <a:srgbClr val="EFEFEF"/>
            </a:solidFill>
            <a:prstDash val="solid"/>
            <a:round/>
            <a:headEnd len="med" w="med" type="none"/>
            <a:tailEnd len="med" w="med" type="none"/>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4" name="Shape 694"/>
        <p:cNvGrpSpPr/>
        <p:nvPr/>
      </p:nvGrpSpPr>
      <p:grpSpPr>
        <a:xfrm>
          <a:off x="0" y="0"/>
          <a:ext cx="0" cy="0"/>
          <a:chOff x="0" y="0"/>
          <a:chExt cx="0" cy="0"/>
        </a:xfrm>
      </p:grpSpPr>
      <p:sp>
        <p:nvSpPr>
          <p:cNvPr id="695" name="Shape 69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Styling our Interface</a:t>
            </a:r>
          </a:p>
        </p:txBody>
      </p:sp>
      <p:pic>
        <p:nvPicPr>
          <p:cNvPr descr="Screen Shot 2016-11-04 at 5.08.56 PM.png" id="696" name="Shape 696"/>
          <p:cNvPicPr preferRelativeResize="0"/>
          <p:nvPr/>
        </p:nvPicPr>
        <p:blipFill rotWithShape="1">
          <a:blip r:embed="rId3">
            <a:alphaModFix/>
          </a:blip>
          <a:srcRect b="68509" l="21267" r="15207" t="13213"/>
          <a:stretch/>
        </p:blipFill>
        <p:spPr>
          <a:xfrm>
            <a:off x="1105475" y="1948425"/>
            <a:ext cx="6933052" cy="1246648"/>
          </a:xfrm>
          <a:prstGeom prst="rect">
            <a:avLst/>
          </a:prstGeom>
          <a:noFill/>
          <a:ln cap="flat" cmpd="sng" w="9525">
            <a:solidFill>
              <a:srgbClr val="EFEFEF"/>
            </a:solidFill>
            <a:prstDash val="solid"/>
            <a:round/>
            <a:headEnd len="med" w="med" type="none"/>
            <a:tailEnd len="med" w="med" type="none"/>
          </a:ln>
        </p:spPr>
      </p:pic>
      <p:sp>
        <p:nvSpPr>
          <p:cNvPr id="697" name="Shape 697"/>
          <p:cNvSpPr/>
          <p:nvPr/>
        </p:nvSpPr>
        <p:spPr>
          <a:xfrm>
            <a:off x="1929521" y="2902465"/>
            <a:ext cx="2131500" cy="1911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6AA84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1" name="Shape 701"/>
        <p:cNvGrpSpPr/>
        <p:nvPr/>
      </p:nvGrpSpPr>
      <p:grpSpPr>
        <a:xfrm>
          <a:off x="0" y="0"/>
          <a:ext cx="0" cy="0"/>
          <a:chOff x="0" y="0"/>
          <a:chExt cx="0" cy="0"/>
        </a:xfrm>
      </p:grpSpPr>
      <p:sp>
        <p:nvSpPr>
          <p:cNvPr id="702" name="Shape 70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Styling our Interface</a:t>
            </a:r>
          </a:p>
        </p:txBody>
      </p:sp>
      <p:pic>
        <p:nvPicPr>
          <p:cNvPr descr="Screen Shot 2016-11-04 at 5.08.56 PM.png" id="703" name="Shape 703"/>
          <p:cNvPicPr preferRelativeResize="0"/>
          <p:nvPr/>
        </p:nvPicPr>
        <p:blipFill rotWithShape="1">
          <a:blip r:embed="rId3">
            <a:alphaModFix/>
          </a:blip>
          <a:srcRect b="6362" l="21267" r="15207" t="35747"/>
          <a:stretch/>
        </p:blipFill>
        <p:spPr>
          <a:xfrm>
            <a:off x="1134825" y="1114977"/>
            <a:ext cx="6874351" cy="3915499"/>
          </a:xfrm>
          <a:prstGeom prst="rect">
            <a:avLst/>
          </a:prstGeom>
          <a:noFill/>
          <a:ln cap="flat" cmpd="sng" w="9525">
            <a:solidFill>
              <a:srgbClr val="EFEFEF"/>
            </a:solidFill>
            <a:prstDash val="solid"/>
            <a:round/>
            <a:headEnd len="med" w="med" type="none"/>
            <a:tailEnd len="med" w="med" type="none"/>
          </a:ln>
        </p:spPr>
      </p:pic>
      <p:sp>
        <p:nvSpPr>
          <p:cNvPr id="704" name="Shape 704"/>
          <p:cNvSpPr/>
          <p:nvPr/>
        </p:nvSpPr>
        <p:spPr>
          <a:xfrm>
            <a:off x="1951894" y="1748127"/>
            <a:ext cx="5940000" cy="31479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6AA84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8" name="Shape 708"/>
        <p:cNvGrpSpPr/>
        <p:nvPr/>
      </p:nvGrpSpPr>
      <p:grpSpPr>
        <a:xfrm>
          <a:off x="0" y="0"/>
          <a:ext cx="0" cy="0"/>
          <a:chOff x="0" y="0"/>
          <a:chExt cx="0" cy="0"/>
        </a:xfrm>
      </p:grpSpPr>
      <p:sp>
        <p:nvSpPr>
          <p:cNvPr id="709" name="Shape 70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Open Sans"/>
                <a:ea typeface="Open Sans"/>
                <a:cs typeface="Open Sans"/>
                <a:sym typeface="Open Sans"/>
              </a:rPr>
              <a:t>Adding Emoji Support</a:t>
            </a:r>
          </a:p>
        </p:txBody>
      </p:sp>
      <p:pic>
        <p:nvPicPr>
          <p:cNvPr id="710" name="Shape 710"/>
          <p:cNvPicPr preferRelativeResize="0"/>
          <p:nvPr/>
        </p:nvPicPr>
        <p:blipFill>
          <a:blip r:embed="rId3">
            <a:alphaModFix/>
          </a:blip>
          <a:stretch>
            <a:fillRect/>
          </a:stretch>
        </p:blipFill>
        <p:spPr>
          <a:xfrm>
            <a:off x="1053275" y="1457725"/>
            <a:ext cx="7037449" cy="3057649"/>
          </a:xfrm>
          <a:prstGeom prst="rect">
            <a:avLst/>
          </a:prstGeom>
          <a:noFill/>
          <a:ln cap="flat" cmpd="sng" w="9525">
            <a:solidFill>
              <a:srgbClr val="EFEFEF"/>
            </a:solidFill>
            <a:prstDash val="solid"/>
            <a:round/>
            <a:headEnd len="med" w="med" type="none"/>
            <a:tailEnd len="med" w="med" type="none"/>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4" name="Shape 714"/>
        <p:cNvGrpSpPr/>
        <p:nvPr/>
      </p:nvGrpSpPr>
      <p:grpSpPr>
        <a:xfrm>
          <a:off x="0" y="0"/>
          <a:ext cx="0" cy="0"/>
          <a:chOff x="0" y="0"/>
          <a:chExt cx="0" cy="0"/>
        </a:xfrm>
      </p:grpSpPr>
      <p:sp>
        <p:nvSpPr>
          <p:cNvPr id="715" name="Shape 71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Adding Emoji Support</a:t>
            </a:r>
          </a:p>
        </p:txBody>
      </p:sp>
      <p:sp>
        <p:nvSpPr>
          <p:cNvPr id="716" name="Shape 71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latin typeface="Open Sans"/>
                <a:ea typeface="Open Sans"/>
                <a:cs typeface="Open Sans"/>
                <a:sym typeface="Open Sans"/>
              </a:rPr>
              <a:t>Go to you message component and add the library.</a:t>
            </a:r>
          </a:p>
          <a:p>
            <a:pPr lvl="0" rtl="0">
              <a:spcBef>
                <a:spcPts val="0"/>
              </a:spcBef>
              <a:buClr>
                <a:schemeClr val="dk1"/>
              </a:buClr>
              <a:buSzPct val="61111"/>
              <a:buFont typeface="Arial"/>
              <a:buNone/>
            </a:pPr>
            <a:r>
              <a:rPr lang="en" u="sng">
                <a:solidFill>
                  <a:schemeClr val="accent5"/>
                </a:solidFill>
                <a:latin typeface="Open Sans"/>
                <a:ea typeface="Open Sans"/>
                <a:cs typeface="Open Sans"/>
                <a:sym typeface="Open Sans"/>
                <a:hlinkClick r:id="rId3"/>
              </a:rPr>
              <a:t>See the changes here!</a:t>
            </a:r>
          </a:p>
          <a:p>
            <a:pPr lvl="0" rtl="0">
              <a:spcBef>
                <a:spcPts val="0"/>
              </a:spcBef>
              <a:buClr>
                <a:schemeClr val="dk1"/>
              </a:buClr>
              <a:buSzPct val="78571"/>
              <a:buFont typeface="Arial"/>
              <a:buNone/>
            </a:pPr>
            <a:r>
              <a:rPr lang="en" sz="1400">
                <a:solidFill>
                  <a:srgbClr val="333333"/>
                </a:solidFill>
                <a:latin typeface="Open Sans"/>
                <a:ea typeface="Open Sans"/>
                <a:cs typeface="Open Sans"/>
                <a:sym typeface="Open Sans"/>
              </a:rPr>
              <a:t>Try: “:thumbsup:”, “:panda_face:”, “:money_with_wings:”, “:alien:”, or “:speedboat:”</a:t>
            </a:r>
          </a:p>
          <a:p>
            <a:pPr lvl="0" rtl="0">
              <a:spcBef>
                <a:spcPts val="0"/>
              </a:spcBef>
              <a:buClr>
                <a:schemeClr val="dk1"/>
              </a:buClr>
              <a:buSzPct val="61111"/>
              <a:buFont typeface="Arial"/>
              <a:buNone/>
            </a:pPr>
            <a:r>
              <a:rPr lang="en" u="sng">
                <a:solidFill>
                  <a:schemeClr val="accent5"/>
                </a:solidFill>
                <a:latin typeface="Open Sans"/>
                <a:ea typeface="Open Sans"/>
                <a:cs typeface="Open Sans"/>
                <a:sym typeface="Open Sans"/>
                <a:hlinkClick r:id="rId4"/>
              </a:rPr>
              <a:t>link to more emojis</a:t>
            </a:r>
          </a:p>
          <a:p>
            <a:pPr lvl="0" rtl="0">
              <a:spcBef>
                <a:spcPts val="0"/>
              </a:spcBef>
              <a:buClr>
                <a:schemeClr val="dk1"/>
              </a:buClr>
              <a:buSzPct val="61111"/>
              <a:buFont typeface="Arial"/>
              <a:buNone/>
            </a:pPr>
            <a:r>
              <a:t/>
            </a:r>
            <a:endParaRPr>
              <a:latin typeface="Open Sans"/>
              <a:ea typeface="Open Sans"/>
              <a:cs typeface="Open Sans"/>
              <a:sym typeface="Open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0" name="Shape 720"/>
        <p:cNvGrpSpPr/>
        <p:nvPr/>
      </p:nvGrpSpPr>
      <p:grpSpPr>
        <a:xfrm>
          <a:off x="0" y="0"/>
          <a:ext cx="0" cy="0"/>
          <a:chOff x="0" y="0"/>
          <a:chExt cx="0" cy="0"/>
        </a:xfrm>
      </p:grpSpPr>
      <p:sp>
        <p:nvSpPr>
          <p:cNvPr id="721" name="Shape 72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Adding Emoji Support</a:t>
            </a:r>
          </a:p>
        </p:txBody>
      </p:sp>
      <p:pic>
        <p:nvPicPr>
          <p:cNvPr descr="Screen Shot 2016-11-04 at 5.10.05 PM.png" id="722" name="Shape 722"/>
          <p:cNvPicPr preferRelativeResize="0"/>
          <p:nvPr/>
        </p:nvPicPr>
        <p:blipFill rotWithShape="1">
          <a:blip r:embed="rId3">
            <a:alphaModFix/>
          </a:blip>
          <a:srcRect b="15733" l="20956" r="15615" t="38871"/>
          <a:stretch/>
        </p:blipFill>
        <p:spPr>
          <a:xfrm>
            <a:off x="1344612" y="1472274"/>
            <a:ext cx="6454778" cy="2887375"/>
          </a:xfrm>
          <a:prstGeom prst="rect">
            <a:avLst/>
          </a:prstGeom>
          <a:noFill/>
          <a:ln>
            <a:noFill/>
          </a:ln>
        </p:spPr>
      </p:pic>
      <p:sp>
        <p:nvSpPr>
          <p:cNvPr id="723" name="Shape 723"/>
          <p:cNvSpPr/>
          <p:nvPr/>
        </p:nvSpPr>
        <p:spPr>
          <a:xfrm>
            <a:off x="2139450" y="2100950"/>
            <a:ext cx="1903500" cy="1269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6AA84F"/>
              </a:solidFill>
            </a:endParaRPr>
          </a:p>
        </p:txBody>
      </p:sp>
      <p:sp>
        <p:nvSpPr>
          <p:cNvPr id="724" name="Shape 724"/>
          <p:cNvSpPr/>
          <p:nvPr/>
        </p:nvSpPr>
        <p:spPr>
          <a:xfrm>
            <a:off x="2139450" y="3209175"/>
            <a:ext cx="2673300" cy="533100"/>
          </a:xfrm>
          <a:prstGeom prst="rect">
            <a:avLst/>
          </a:prstGeom>
          <a:noFill/>
          <a:ln cap="flat" cmpd="sng" w="19050">
            <a:solidFill>
              <a:srgbClr val="38761D"/>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6AA84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8" name="Shape 728"/>
        <p:cNvGrpSpPr/>
        <p:nvPr/>
      </p:nvGrpSpPr>
      <p:grpSpPr>
        <a:xfrm>
          <a:off x="0" y="0"/>
          <a:ext cx="0" cy="0"/>
          <a:chOff x="0" y="0"/>
          <a:chExt cx="0" cy="0"/>
        </a:xfrm>
      </p:grpSpPr>
      <p:sp>
        <p:nvSpPr>
          <p:cNvPr id="729" name="Shape 729"/>
          <p:cNvSpPr txBox="1"/>
          <p:nvPr>
            <p:ph idx="1" type="body"/>
          </p:nvPr>
        </p:nvSpPr>
        <p:spPr>
          <a:xfrm>
            <a:off x="311700" y="1152475"/>
            <a:ext cx="8520600" cy="3757800"/>
          </a:xfrm>
          <a:prstGeom prst="rect">
            <a:avLst/>
          </a:prstGeom>
        </p:spPr>
        <p:txBody>
          <a:bodyPr anchorCtr="0" anchor="t" bIns="91425" lIns="91425" rIns="91425" tIns="91425">
            <a:noAutofit/>
          </a:bodyPr>
          <a:lstStyle/>
          <a:p>
            <a:pPr indent="-228600" lvl="0" marL="457200" rtl="0">
              <a:spcBef>
                <a:spcPts val="0"/>
              </a:spcBef>
              <a:buFont typeface="Open Sans"/>
              <a:buChar char="●"/>
            </a:pPr>
            <a:r>
              <a:rPr lang="en">
                <a:latin typeface="Open Sans"/>
                <a:ea typeface="Open Sans"/>
                <a:cs typeface="Open Sans"/>
                <a:sym typeface="Open Sans"/>
              </a:rPr>
              <a:t>Missing imports</a:t>
            </a:r>
          </a:p>
          <a:p>
            <a:pPr indent="-228600" lvl="0" marL="457200" rtl="0">
              <a:spcBef>
                <a:spcPts val="0"/>
              </a:spcBef>
              <a:buFont typeface="Open Sans"/>
              <a:buChar char="●"/>
            </a:pPr>
            <a:r>
              <a:rPr lang="en">
                <a:latin typeface="Open Sans"/>
                <a:ea typeface="Open Sans"/>
                <a:cs typeface="Open Sans"/>
                <a:sym typeface="Open Sans"/>
              </a:rPr>
              <a:t>Forgetting to install libraries before using them</a:t>
            </a:r>
          </a:p>
          <a:p>
            <a:pPr indent="-228600" lvl="0" marL="457200" rtl="0">
              <a:spcBef>
                <a:spcPts val="0"/>
              </a:spcBef>
              <a:buFont typeface="Open Sans"/>
              <a:buChar char="●"/>
            </a:pPr>
            <a:r>
              <a:rPr lang="en">
                <a:latin typeface="Open Sans"/>
                <a:ea typeface="Open Sans"/>
                <a:cs typeface="Open Sans"/>
                <a:sym typeface="Open Sans"/>
              </a:rPr>
              <a:t>Not updating the state using </a:t>
            </a:r>
            <a:r>
              <a:rPr lang="en">
                <a:highlight>
                  <a:srgbClr val="EFEFEF"/>
                </a:highlight>
                <a:latin typeface="Consolas"/>
                <a:ea typeface="Consolas"/>
                <a:cs typeface="Consolas"/>
                <a:sym typeface="Consolas"/>
              </a:rPr>
              <a:t>setState</a:t>
            </a:r>
            <a:r>
              <a:rPr lang="en">
                <a:latin typeface="Open Sans"/>
                <a:ea typeface="Open Sans"/>
                <a:cs typeface="Open Sans"/>
                <a:sym typeface="Open Sans"/>
              </a:rPr>
              <a:t> on user interaction</a:t>
            </a:r>
          </a:p>
          <a:p>
            <a:pPr indent="-228600" lvl="0" marL="457200" rtl="0">
              <a:spcBef>
                <a:spcPts val="0"/>
              </a:spcBef>
              <a:buFont typeface="Open Sans"/>
              <a:buChar char="●"/>
            </a:pPr>
            <a:r>
              <a:rPr lang="en">
                <a:latin typeface="Open Sans"/>
                <a:ea typeface="Open Sans"/>
                <a:cs typeface="Open Sans"/>
                <a:sym typeface="Open Sans"/>
              </a:rPr>
              <a:t>Confusing </a:t>
            </a:r>
            <a:r>
              <a:rPr lang="en">
                <a:highlight>
                  <a:srgbClr val="EFEFEF"/>
                </a:highlight>
                <a:latin typeface="Consolas"/>
                <a:ea typeface="Consolas"/>
                <a:cs typeface="Consolas"/>
                <a:sym typeface="Consolas"/>
              </a:rPr>
              <a:t>=</a:t>
            </a:r>
            <a:r>
              <a:rPr lang="en">
                <a:latin typeface="Open Sans"/>
                <a:ea typeface="Open Sans"/>
                <a:cs typeface="Open Sans"/>
                <a:sym typeface="Open Sans"/>
              </a:rPr>
              <a:t>, </a:t>
            </a:r>
            <a:r>
              <a:rPr lang="en">
                <a:highlight>
                  <a:srgbClr val="EFEFEF"/>
                </a:highlight>
                <a:latin typeface="Consolas"/>
                <a:ea typeface="Consolas"/>
                <a:cs typeface="Consolas"/>
                <a:sym typeface="Consolas"/>
              </a:rPr>
              <a:t>==</a:t>
            </a:r>
            <a:r>
              <a:rPr lang="en">
                <a:latin typeface="Open Sans"/>
                <a:ea typeface="Open Sans"/>
                <a:cs typeface="Open Sans"/>
                <a:sym typeface="Open Sans"/>
              </a:rPr>
              <a:t>, and </a:t>
            </a:r>
            <a:r>
              <a:rPr lang="en">
                <a:highlight>
                  <a:srgbClr val="EFEFEF"/>
                </a:highlight>
                <a:latin typeface="Consolas"/>
                <a:ea typeface="Consolas"/>
                <a:cs typeface="Consolas"/>
                <a:sym typeface="Consolas"/>
              </a:rPr>
              <a:t>===</a:t>
            </a:r>
          </a:p>
          <a:p>
            <a:pPr indent="-228600" lvl="0" marL="457200" rtl="0">
              <a:spcBef>
                <a:spcPts val="0"/>
              </a:spcBef>
              <a:buFont typeface="Open Sans"/>
              <a:buChar char="●"/>
            </a:pPr>
            <a:r>
              <a:rPr lang="en">
                <a:latin typeface="Open Sans"/>
                <a:ea typeface="Open Sans"/>
                <a:cs typeface="Open Sans"/>
                <a:sym typeface="Open Sans"/>
              </a:rPr>
              <a:t>Accessing a variable, or even </a:t>
            </a:r>
            <a:r>
              <a:rPr lang="en">
                <a:highlight>
                  <a:srgbClr val="EFEFEF"/>
                </a:highlight>
                <a:latin typeface="Consolas"/>
                <a:ea typeface="Consolas"/>
                <a:cs typeface="Consolas"/>
                <a:sym typeface="Consolas"/>
              </a:rPr>
              <a:t>this</a:t>
            </a:r>
            <a:r>
              <a:rPr lang="en">
                <a:latin typeface="Open Sans"/>
                <a:ea typeface="Open Sans"/>
                <a:cs typeface="Open Sans"/>
                <a:sym typeface="Open Sans"/>
              </a:rPr>
              <a:t>, in the wrong scope</a:t>
            </a:r>
          </a:p>
          <a:p>
            <a:pPr indent="-228600" lvl="0" marL="457200" rtl="0">
              <a:spcBef>
                <a:spcPts val="0"/>
              </a:spcBef>
              <a:buFont typeface="Open Sans"/>
              <a:buChar char="●"/>
            </a:pPr>
            <a:r>
              <a:rPr lang="en">
                <a:latin typeface="Open Sans"/>
                <a:ea typeface="Open Sans"/>
                <a:cs typeface="Open Sans"/>
                <a:sym typeface="Open Sans"/>
              </a:rPr>
              <a:t>Check out this </a:t>
            </a:r>
            <a:r>
              <a:rPr lang="en" u="sng">
                <a:solidFill>
                  <a:schemeClr val="hlink"/>
                </a:solidFill>
                <a:latin typeface="Open Sans"/>
                <a:ea typeface="Open Sans"/>
                <a:cs typeface="Open Sans"/>
                <a:sym typeface="Open Sans"/>
                <a:hlinkClick r:id="rId3"/>
              </a:rPr>
              <a:t>video</a:t>
            </a:r>
          </a:p>
        </p:txBody>
      </p:sp>
      <p:sp>
        <p:nvSpPr>
          <p:cNvPr id="730" name="Shape 73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M</a:t>
            </a:r>
            <a:r>
              <a:rPr lang="en">
                <a:latin typeface="Open Sans"/>
                <a:ea typeface="Open Sans"/>
                <a:cs typeface="Open Sans"/>
                <a:sym typeface="Open Sans"/>
              </a:rPr>
              <a:t>ore Common React/JS mistakes</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4" name="Shape 734"/>
        <p:cNvGrpSpPr/>
        <p:nvPr/>
      </p:nvGrpSpPr>
      <p:grpSpPr>
        <a:xfrm>
          <a:off x="0" y="0"/>
          <a:ext cx="0" cy="0"/>
          <a:chOff x="0" y="0"/>
          <a:chExt cx="0" cy="0"/>
        </a:xfrm>
      </p:grpSpPr>
      <p:sp>
        <p:nvSpPr>
          <p:cNvPr id="735" name="Shape 735"/>
          <p:cNvSpPr txBox="1"/>
          <p:nvPr>
            <p:ph type="title"/>
          </p:nvPr>
        </p:nvSpPr>
        <p:spPr>
          <a:xfrm>
            <a:off x="311700" y="1106125"/>
            <a:ext cx="8520600" cy="1963500"/>
          </a:xfrm>
          <a:prstGeom prst="rect">
            <a:avLst/>
          </a:prstGeom>
        </p:spPr>
        <p:txBody>
          <a:bodyPr anchorCtr="0" anchor="b" bIns="91425" lIns="91425" rIns="91425" tIns="91425">
            <a:noAutofit/>
          </a:bodyPr>
          <a:lstStyle/>
          <a:p>
            <a:pPr lvl="0">
              <a:spcBef>
                <a:spcPts val="0"/>
              </a:spcBef>
              <a:buNone/>
            </a:pPr>
            <a:r>
              <a:rPr lang="en">
                <a:solidFill>
                  <a:srgbClr val="484848"/>
                </a:solidFill>
                <a:latin typeface="Open Sans"/>
                <a:ea typeface="Open Sans"/>
                <a:cs typeface="Open Sans"/>
                <a:sym typeface="Open Sans"/>
              </a:rPr>
              <a:t>Questions?</a:t>
            </a:r>
          </a:p>
        </p:txBody>
      </p:sp>
      <p:sp>
        <p:nvSpPr>
          <p:cNvPr id="736" name="Shape 736"/>
          <p:cNvSpPr txBox="1"/>
          <p:nvPr/>
        </p:nvSpPr>
        <p:spPr>
          <a:xfrm>
            <a:off x="2605350" y="3154525"/>
            <a:ext cx="3933300" cy="1625700"/>
          </a:xfrm>
          <a:prstGeom prst="rect">
            <a:avLst/>
          </a:prstGeom>
          <a:noFill/>
          <a:ln>
            <a:noFill/>
          </a:ln>
        </p:spPr>
        <p:txBody>
          <a:bodyPr anchorCtr="0" anchor="t" bIns="91425" lIns="91425" rIns="91425" tIns="91425">
            <a:noAutofit/>
          </a:bodyPr>
          <a:lstStyle/>
          <a:p>
            <a:pPr lvl="0" rtl="0" algn="ctr">
              <a:spcBef>
                <a:spcPts val="0"/>
              </a:spcBef>
              <a:buNone/>
            </a:pPr>
            <a:r>
              <a:rPr lang="en" sz="1800">
                <a:latin typeface="Open Sans"/>
                <a:ea typeface="Open Sans"/>
                <a:cs typeface="Open Sans"/>
                <a:sym typeface="Open Sans"/>
              </a:rPr>
              <a:t>Please fill out this short survey to help us improve this workshop!</a:t>
            </a:r>
          </a:p>
          <a:p>
            <a:pPr lvl="0" rtl="0" algn="ctr">
              <a:spcBef>
                <a:spcPts val="0"/>
              </a:spcBef>
              <a:buNone/>
            </a:pPr>
            <a:r>
              <a:rPr lang="en" sz="1800" u="sng">
                <a:solidFill>
                  <a:srgbClr val="1155CC"/>
                </a:solidFill>
                <a:latin typeface="Open Sans"/>
                <a:ea typeface="Open Sans"/>
                <a:cs typeface="Open Sans"/>
                <a:sym typeface="Open Sans"/>
                <a:hlinkClick r:id="rId3"/>
              </a:rPr>
              <a:t>ap.pn/2iNIl0m</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nvSpPr>
        <p:spPr>
          <a:xfrm>
            <a:off x="2907254" y="181275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grpSp>
        <p:nvGrpSpPr>
          <p:cNvPr id="80" name="Shape 80"/>
          <p:cNvGrpSpPr/>
          <p:nvPr/>
        </p:nvGrpSpPr>
        <p:grpSpPr>
          <a:xfrm>
            <a:off x="596550" y="1126250"/>
            <a:ext cx="6034200" cy="3890800"/>
            <a:chOff x="596550" y="592850"/>
            <a:chExt cx="6034200" cy="3890800"/>
          </a:xfrm>
        </p:grpSpPr>
        <p:sp>
          <p:nvSpPr>
            <p:cNvPr id="81" name="Shape 81"/>
            <p:cNvSpPr/>
            <p:nvPr/>
          </p:nvSpPr>
          <p:spPr>
            <a:xfrm>
              <a:off x="596550" y="659850"/>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a:off x="2904575" y="1301129"/>
              <a:ext cx="3408900" cy="2874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a:off x="895645" y="1281579"/>
              <a:ext cx="1695900" cy="28943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84" name="Shape 84"/>
            <p:cNvGrpSpPr/>
            <p:nvPr/>
          </p:nvGrpSpPr>
          <p:grpSpPr>
            <a:xfrm>
              <a:off x="596550" y="592850"/>
              <a:ext cx="6034200" cy="3890800"/>
              <a:chOff x="596550" y="592850"/>
              <a:chExt cx="6034200" cy="3890800"/>
            </a:xfrm>
          </p:grpSpPr>
          <p:sp>
            <p:nvSpPr>
              <p:cNvPr id="85" name="Shape 85"/>
              <p:cNvSpPr/>
              <p:nvPr/>
            </p:nvSpPr>
            <p:spPr>
              <a:xfrm>
                <a:off x="596550" y="659850"/>
                <a:ext cx="6034200" cy="3823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Clr>
                    <a:srgbClr val="000000"/>
                  </a:buClr>
                  <a:buFont typeface="Arial"/>
                  <a:buNone/>
                </a:pPr>
                <a:r>
                  <a:t/>
                </a:r>
                <a:endParaRPr/>
              </a:p>
            </p:txBody>
          </p:sp>
          <p:grpSp>
            <p:nvGrpSpPr>
              <p:cNvPr id="86" name="Shape 86"/>
              <p:cNvGrpSpPr/>
              <p:nvPr/>
            </p:nvGrpSpPr>
            <p:grpSpPr>
              <a:xfrm>
                <a:off x="2914350" y="1271800"/>
                <a:ext cx="3408900" cy="2894400"/>
                <a:chOff x="2914350" y="1271800"/>
                <a:chExt cx="3408900" cy="2894400"/>
              </a:xfrm>
            </p:grpSpPr>
            <p:sp>
              <p:nvSpPr>
                <p:cNvPr id="87" name="Shape 87"/>
                <p:cNvSpPr/>
                <p:nvPr/>
              </p:nvSpPr>
              <p:spPr>
                <a:xfrm>
                  <a:off x="2914350" y="1271800"/>
                  <a:ext cx="3408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88" name="Shape 88"/>
                <p:cNvCxnSpPr/>
                <p:nvPr/>
              </p:nvCxnSpPr>
              <p:spPr>
                <a:xfrm>
                  <a:off x="2922350" y="3615450"/>
                  <a:ext cx="3398400" cy="0"/>
                </a:xfrm>
                <a:prstGeom prst="straightConnector1">
                  <a:avLst/>
                </a:prstGeom>
                <a:noFill/>
                <a:ln cap="flat" cmpd="sng" w="9525">
                  <a:solidFill>
                    <a:schemeClr val="dk2"/>
                  </a:solidFill>
                  <a:prstDash val="solid"/>
                  <a:round/>
                  <a:headEnd len="lg" w="lg" type="none"/>
                  <a:tailEnd len="lg" w="lg" type="none"/>
                </a:ln>
              </p:spPr>
            </p:cxnSp>
            <p:sp>
              <p:nvSpPr>
                <p:cNvPr id="89" name="Shape 89"/>
                <p:cNvSpPr/>
                <p:nvPr/>
              </p:nvSpPr>
              <p:spPr>
                <a:xfrm>
                  <a:off x="5565575" y="3751425"/>
                  <a:ext cx="615600" cy="259500"/>
                </a:xfrm>
                <a:prstGeom prst="roundRect">
                  <a:avLst>
                    <a:gd fmla="val 16667" name="adj"/>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rgbClr val="FFFFFF"/>
                      </a:solidFill>
                    </a:rPr>
                    <a:t>Send</a:t>
                  </a:r>
                </a:p>
              </p:txBody>
            </p:sp>
            <p:cxnSp>
              <p:nvCxnSpPr>
                <p:cNvPr id="90" name="Shape 90"/>
                <p:cNvCxnSpPr/>
                <p:nvPr/>
              </p:nvCxnSpPr>
              <p:spPr>
                <a:xfrm>
                  <a:off x="2988000" y="4022325"/>
                  <a:ext cx="2470800" cy="0"/>
                </a:xfrm>
                <a:prstGeom prst="straightConnector1">
                  <a:avLst/>
                </a:prstGeom>
                <a:noFill/>
                <a:ln cap="flat" cmpd="sng" w="9525">
                  <a:solidFill>
                    <a:schemeClr val="dk2"/>
                  </a:solidFill>
                  <a:prstDash val="solid"/>
                  <a:round/>
                  <a:headEnd len="lg" w="lg" type="none"/>
                  <a:tailEnd len="lg" w="lg" type="none"/>
                </a:ln>
              </p:spPr>
            </p:cxnSp>
            <p:sp>
              <p:nvSpPr>
                <p:cNvPr id="91" name="Shape 91"/>
                <p:cNvSpPr/>
                <p:nvPr/>
              </p:nvSpPr>
              <p:spPr>
                <a:xfrm>
                  <a:off x="3464125" y="1444750"/>
                  <a:ext cx="2717100" cy="755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a:t>
                  </a:r>
                </a:p>
              </p:txBody>
            </p:sp>
            <p:sp>
              <p:nvSpPr>
                <p:cNvPr id="92" name="Shape 92"/>
                <p:cNvSpPr/>
                <p:nvPr/>
              </p:nvSpPr>
              <p:spPr>
                <a:xfrm>
                  <a:off x="2988000" y="2361025"/>
                  <a:ext cx="1264200" cy="356100"/>
                </a:xfrm>
                <a:prstGeom prst="roundRect">
                  <a:avLst>
                    <a:gd fmla="val 16667" name="adj"/>
                  </a:avLst>
                </a:prstGeom>
                <a:solidFill>
                  <a:srgbClr val="9FC5E8"/>
                </a:solidFill>
                <a:ln>
                  <a:noFill/>
                </a:ln>
              </p:spPr>
              <p:txBody>
                <a:bodyPr anchorCtr="0" anchor="ctr" bIns="91425" lIns="91425" rIns="91425" tIns="91425">
                  <a:noAutofit/>
                </a:bodyPr>
                <a:lstStyle/>
                <a:p>
                  <a:pPr lvl="0">
                    <a:spcBef>
                      <a:spcPts val="0"/>
                    </a:spcBef>
                    <a:buNone/>
                  </a:pPr>
                  <a:r>
                    <a:t/>
                  </a:r>
                  <a:endParaRPr/>
                </a:p>
              </p:txBody>
            </p:sp>
            <p:sp>
              <p:nvSpPr>
                <p:cNvPr id="93" name="Shape 93"/>
                <p:cNvSpPr/>
                <p:nvPr/>
              </p:nvSpPr>
              <p:spPr>
                <a:xfrm>
                  <a:off x="4301375" y="2792525"/>
                  <a:ext cx="1879800" cy="356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94" name="Shape 94"/>
              <p:cNvGrpSpPr/>
              <p:nvPr/>
            </p:nvGrpSpPr>
            <p:grpSpPr>
              <a:xfrm>
                <a:off x="596550" y="592850"/>
                <a:ext cx="6034200" cy="326502"/>
                <a:chOff x="596550" y="592850"/>
                <a:chExt cx="6034200" cy="326502"/>
              </a:xfrm>
            </p:grpSpPr>
            <p:sp>
              <p:nvSpPr>
                <p:cNvPr id="95" name="Shape 95"/>
                <p:cNvSpPr/>
                <p:nvPr/>
              </p:nvSpPr>
              <p:spPr>
                <a:xfrm>
                  <a:off x="596550" y="652886"/>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96" name="Shape 96"/>
                <p:cNvPicPr preferRelativeResize="0"/>
                <p:nvPr/>
              </p:nvPicPr>
              <p:blipFill>
                <a:blip r:embed="rId3">
                  <a:alphaModFix/>
                </a:blip>
                <a:stretch>
                  <a:fillRect/>
                </a:stretch>
              </p:blipFill>
              <p:spPr>
                <a:xfrm>
                  <a:off x="6145950" y="659852"/>
                  <a:ext cx="259500" cy="259500"/>
                </a:xfrm>
                <a:prstGeom prst="rect">
                  <a:avLst/>
                </a:prstGeom>
                <a:noFill/>
                <a:ln>
                  <a:noFill/>
                </a:ln>
              </p:spPr>
            </p:pic>
            <p:sp>
              <p:nvSpPr>
                <p:cNvPr id="97" name="Shape 97"/>
                <p:cNvSpPr txBox="1"/>
                <p:nvPr/>
              </p:nvSpPr>
              <p:spPr>
                <a:xfrm>
                  <a:off x="875075" y="592850"/>
                  <a:ext cx="1695900" cy="2448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FFFFFF"/>
                      </a:solidFill>
                      <a:latin typeface="Comic Sans MS"/>
                      <a:ea typeface="Comic Sans MS"/>
                      <a:cs typeface="Comic Sans MS"/>
                      <a:sym typeface="Comic Sans MS"/>
                    </a:rPr>
                    <a:t>Chat Box</a:t>
                  </a:r>
                </a:p>
              </p:txBody>
            </p:sp>
          </p:grpSp>
          <p:grpSp>
            <p:nvGrpSpPr>
              <p:cNvPr id="98" name="Shape 98"/>
              <p:cNvGrpSpPr/>
              <p:nvPr/>
            </p:nvGrpSpPr>
            <p:grpSpPr>
              <a:xfrm>
                <a:off x="905425" y="1271800"/>
                <a:ext cx="1695900" cy="3043416"/>
                <a:chOff x="905425" y="1271800"/>
                <a:chExt cx="1695900" cy="3043416"/>
              </a:xfrm>
            </p:grpSpPr>
            <p:sp>
              <p:nvSpPr>
                <p:cNvPr id="99" name="Shape 99"/>
                <p:cNvSpPr/>
                <p:nvPr/>
              </p:nvSpPr>
              <p:spPr>
                <a:xfrm>
                  <a:off x="905425" y="1271800"/>
                  <a:ext cx="1695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00" name="Shape 100"/>
                <p:cNvCxnSpPr/>
                <p:nvPr/>
              </p:nvCxnSpPr>
              <p:spPr>
                <a:xfrm>
                  <a:off x="909950" y="1792025"/>
                  <a:ext cx="1689900" cy="0"/>
                </a:xfrm>
                <a:prstGeom prst="straightConnector1">
                  <a:avLst/>
                </a:prstGeom>
                <a:noFill/>
                <a:ln cap="flat" cmpd="sng" w="9525">
                  <a:solidFill>
                    <a:schemeClr val="dk2"/>
                  </a:solidFill>
                  <a:prstDash val="solid"/>
                  <a:round/>
                  <a:headEnd len="lg" w="lg" type="none"/>
                  <a:tailEnd len="lg" w="lg" type="none"/>
                </a:ln>
              </p:spPr>
            </p:cxnSp>
            <p:cxnSp>
              <p:nvCxnSpPr>
                <p:cNvPr id="101" name="Shape 101"/>
                <p:cNvCxnSpPr/>
                <p:nvPr/>
              </p:nvCxnSpPr>
              <p:spPr>
                <a:xfrm>
                  <a:off x="909950" y="2325425"/>
                  <a:ext cx="1689900" cy="0"/>
                </a:xfrm>
                <a:prstGeom prst="straightConnector1">
                  <a:avLst/>
                </a:prstGeom>
                <a:noFill/>
                <a:ln cap="flat" cmpd="sng" w="9525">
                  <a:solidFill>
                    <a:schemeClr val="dk2"/>
                  </a:solidFill>
                  <a:prstDash val="solid"/>
                  <a:round/>
                  <a:headEnd len="lg" w="lg" type="none"/>
                  <a:tailEnd len="lg" w="lg" type="none"/>
                </a:ln>
              </p:spPr>
            </p:cxnSp>
            <p:cxnSp>
              <p:nvCxnSpPr>
                <p:cNvPr id="102" name="Shape 102"/>
                <p:cNvCxnSpPr/>
                <p:nvPr/>
              </p:nvCxnSpPr>
              <p:spPr>
                <a:xfrm>
                  <a:off x="909950" y="2858825"/>
                  <a:ext cx="1689900" cy="0"/>
                </a:xfrm>
                <a:prstGeom prst="straightConnector1">
                  <a:avLst/>
                </a:prstGeom>
                <a:noFill/>
                <a:ln cap="flat" cmpd="sng" w="9525">
                  <a:solidFill>
                    <a:schemeClr val="dk2"/>
                  </a:solidFill>
                  <a:prstDash val="solid"/>
                  <a:round/>
                  <a:headEnd len="lg" w="lg" type="none"/>
                  <a:tailEnd len="lg" w="lg" type="none"/>
                </a:ln>
              </p:spPr>
            </p:cxnSp>
            <p:cxnSp>
              <p:nvCxnSpPr>
                <p:cNvPr id="103" name="Shape 103"/>
                <p:cNvCxnSpPr/>
                <p:nvPr/>
              </p:nvCxnSpPr>
              <p:spPr>
                <a:xfrm>
                  <a:off x="909950" y="3392225"/>
                  <a:ext cx="1689900" cy="0"/>
                </a:xfrm>
                <a:prstGeom prst="straightConnector1">
                  <a:avLst/>
                </a:prstGeom>
                <a:noFill/>
                <a:ln cap="flat" cmpd="sng" w="9525">
                  <a:solidFill>
                    <a:schemeClr val="dk2"/>
                  </a:solidFill>
                  <a:prstDash val="solid"/>
                  <a:round/>
                  <a:headEnd len="lg" w="lg" type="none"/>
                  <a:tailEnd len="lg" w="lg" type="none"/>
                </a:ln>
              </p:spPr>
            </p:cxnSp>
            <p:cxnSp>
              <p:nvCxnSpPr>
                <p:cNvPr id="104" name="Shape 104"/>
                <p:cNvCxnSpPr/>
                <p:nvPr/>
              </p:nvCxnSpPr>
              <p:spPr>
                <a:xfrm>
                  <a:off x="909950" y="3925625"/>
                  <a:ext cx="1689900" cy="0"/>
                </a:xfrm>
                <a:prstGeom prst="straightConnector1">
                  <a:avLst/>
                </a:prstGeom>
                <a:noFill/>
                <a:ln cap="flat" cmpd="sng" w="9525">
                  <a:solidFill>
                    <a:schemeClr val="dk2"/>
                  </a:solidFill>
                  <a:prstDash val="solid"/>
                  <a:round/>
                  <a:headEnd len="lg" w="lg" type="none"/>
                  <a:tailEnd len="lg" w="lg" type="none"/>
                </a:ln>
              </p:spPr>
            </p:cxnSp>
            <p:sp>
              <p:nvSpPr>
                <p:cNvPr id="105" name="Shape 105"/>
                <p:cNvSpPr txBox="1"/>
                <p:nvPr/>
              </p:nvSpPr>
              <p:spPr>
                <a:xfrm>
                  <a:off x="927404" y="129670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106" name="Shape 106"/>
                <p:cNvSpPr txBox="1"/>
                <p:nvPr/>
              </p:nvSpPr>
              <p:spPr>
                <a:xfrm>
                  <a:off x="927404" y="236350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107" name="Shape 107"/>
                <p:cNvSpPr txBox="1"/>
                <p:nvPr/>
              </p:nvSpPr>
              <p:spPr>
                <a:xfrm>
                  <a:off x="927404" y="289690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108" name="Shape 108"/>
                <p:cNvSpPr txBox="1"/>
                <p:nvPr/>
              </p:nvSpPr>
              <p:spPr>
                <a:xfrm>
                  <a:off x="927404" y="343030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pic>
              <p:nvPicPr>
                <p:cNvPr id="109" name="Shape 109"/>
                <p:cNvPicPr preferRelativeResize="0"/>
                <p:nvPr/>
              </p:nvPicPr>
              <p:blipFill>
                <a:blip r:embed="rId4">
                  <a:alphaModFix/>
                </a:blip>
                <a:stretch>
                  <a:fillRect/>
                </a:stretch>
              </p:blipFill>
              <p:spPr>
                <a:xfrm>
                  <a:off x="1488925" y="3783241"/>
                  <a:ext cx="531949" cy="531974"/>
                </a:xfrm>
                <a:prstGeom prst="rect">
                  <a:avLst/>
                </a:prstGeom>
                <a:noFill/>
                <a:ln>
                  <a:noFill/>
                </a:ln>
              </p:spPr>
            </p:pic>
            <p:sp>
              <p:nvSpPr>
                <p:cNvPr id="110" name="Shape 110"/>
                <p:cNvSpPr txBox="1"/>
                <p:nvPr/>
              </p:nvSpPr>
              <p:spPr>
                <a:xfrm>
                  <a:off x="927404" y="183010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p:txBody>
            </p:sp>
          </p:grpSp>
        </p:grpSp>
      </p:grpSp>
      <p:sp>
        <p:nvSpPr>
          <p:cNvPr id="111" name="Shape 111"/>
          <p:cNvSpPr txBox="1"/>
          <p:nvPr/>
        </p:nvSpPr>
        <p:spPr>
          <a:xfrm>
            <a:off x="2907254" y="181275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p:txBody>
      </p:sp>
      <p:sp>
        <p:nvSpPr>
          <p:cNvPr id="112" name="Shape 11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What is React - Components and the DOM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p:nvPr/>
        </p:nvSpPr>
        <p:spPr>
          <a:xfrm>
            <a:off x="2988000" y="3338000"/>
            <a:ext cx="2818500" cy="750600"/>
          </a:xfrm>
          <a:prstGeom prst="roundRect">
            <a:avLst>
              <a:gd fmla="val 16667" name="adj"/>
            </a:avLst>
          </a:prstGeom>
          <a:solidFill>
            <a:srgbClr val="9FC5E8"/>
          </a:solidFill>
          <a:ln>
            <a:noFill/>
          </a:ln>
        </p:spPr>
        <p:txBody>
          <a:bodyPr anchorCtr="0" anchor="ctr" bIns="91425" lIns="91425" rIns="91425" tIns="91425">
            <a:noAutofit/>
          </a:bodyPr>
          <a:lstStyle/>
          <a:p>
            <a:pPr lvl="0">
              <a:spcBef>
                <a:spcPts val="0"/>
              </a:spcBef>
              <a:buNone/>
            </a:pPr>
            <a:r>
              <a:t/>
            </a:r>
            <a:endParaRPr/>
          </a:p>
        </p:txBody>
      </p:sp>
      <p:cxnSp>
        <p:nvCxnSpPr>
          <p:cNvPr id="118" name="Shape 118"/>
          <p:cNvCxnSpPr/>
          <p:nvPr/>
        </p:nvCxnSpPr>
        <p:spPr>
          <a:xfrm>
            <a:off x="2926100" y="1804075"/>
            <a:ext cx="3341100" cy="0"/>
          </a:xfrm>
          <a:prstGeom prst="straightConnector1">
            <a:avLst/>
          </a:prstGeom>
          <a:noFill/>
          <a:ln cap="flat" cmpd="sng" w="9525">
            <a:solidFill>
              <a:schemeClr val="dk2"/>
            </a:solidFill>
            <a:prstDash val="solid"/>
            <a:round/>
            <a:headEnd len="lg" w="lg" type="none"/>
            <a:tailEnd len="lg" w="lg" type="none"/>
          </a:ln>
        </p:spPr>
      </p:cxnSp>
      <p:grpSp>
        <p:nvGrpSpPr>
          <p:cNvPr id="119" name="Shape 119"/>
          <p:cNvGrpSpPr/>
          <p:nvPr/>
        </p:nvGrpSpPr>
        <p:grpSpPr>
          <a:xfrm>
            <a:off x="596550" y="1126250"/>
            <a:ext cx="6034200" cy="3890800"/>
            <a:chOff x="596550" y="592850"/>
            <a:chExt cx="6034200" cy="3890800"/>
          </a:xfrm>
        </p:grpSpPr>
        <p:grpSp>
          <p:nvGrpSpPr>
            <p:cNvPr id="120" name="Shape 120"/>
            <p:cNvGrpSpPr/>
            <p:nvPr/>
          </p:nvGrpSpPr>
          <p:grpSpPr>
            <a:xfrm>
              <a:off x="596550" y="592850"/>
              <a:ext cx="6034200" cy="3890800"/>
              <a:chOff x="596550" y="592850"/>
              <a:chExt cx="6034200" cy="3890800"/>
            </a:xfrm>
          </p:grpSpPr>
          <p:grpSp>
            <p:nvGrpSpPr>
              <p:cNvPr id="121" name="Shape 121"/>
              <p:cNvGrpSpPr/>
              <p:nvPr/>
            </p:nvGrpSpPr>
            <p:grpSpPr>
              <a:xfrm>
                <a:off x="596550" y="592850"/>
                <a:ext cx="6034200" cy="3890800"/>
                <a:chOff x="596550" y="592850"/>
                <a:chExt cx="6034200" cy="3890800"/>
              </a:xfrm>
            </p:grpSpPr>
            <p:grpSp>
              <p:nvGrpSpPr>
                <p:cNvPr id="122" name="Shape 122"/>
                <p:cNvGrpSpPr/>
                <p:nvPr/>
              </p:nvGrpSpPr>
              <p:grpSpPr>
                <a:xfrm>
                  <a:off x="596550" y="592850"/>
                  <a:ext cx="6034200" cy="3890800"/>
                  <a:chOff x="596550" y="592850"/>
                  <a:chExt cx="6034200" cy="3890800"/>
                </a:xfrm>
              </p:grpSpPr>
              <p:sp>
                <p:nvSpPr>
                  <p:cNvPr id="123" name="Shape 123"/>
                  <p:cNvSpPr/>
                  <p:nvPr/>
                </p:nvSpPr>
                <p:spPr>
                  <a:xfrm>
                    <a:off x="596550" y="659850"/>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4" name="Shape 124"/>
                  <p:cNvSpPr/>
                  <p:nvPr/>
                </p:nvSpPr>
                <p:spPr>
                  <a:xfrm>
                    <a:off x="2904575" y="1301129"/>
                    <a:ext cx="3408900" cy="2874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5" name="Shape 125"/>
                  <p:cNvSpPr/>
                  <p:nvPr/>
                </p:nvSpPr>
                <p:spPr>
                  <a:xfrm>
                    <a:off x="895645" y="1281579"/>
                    <a:ext cx="1695900" cy="28943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126" name="Shape 126"/>
                  <p:cNvGrpSpPr/>
                  <p:nvPr/>
                </p:nvGrpSpPr>
                <p:grpSpPr>
                  <a:xfrm>
                    <a:off x="596550" y="592850"/>
                    <a:ext cx="6034200" cy="3890800"/>
                    <a:chOff x="596550" y="592850"/>
                    <a:chExt cx="6034200" cy="3890800"/>
                  </a:xfrm>
                </p:grpSpPr>
                <p:sp>
                  <p:nvSpPr>
                    <p:cNvPr id="127" name="Shape 127"/>
                    <p:cNvSpPr/>
                    <p:nvPr/>
                  </p:nvSpPr>
                  <p:spPr>
                    <a:xfrm>
                      <a:off x="596550" y="659850"/>
                      <a:ext cx="6034200" cy="3823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grpSp>
                  <p:nvGrpSpPr>
                    <p:cNvPr id="128" name="Shape 128"/>
                    <p:cNvGrpSpPr/>
                    <p:nvPr/>
                  </p:nvGrpSpPr>
                  <p:grpSpPr>
                    <a:xfrm>
                      <a:off x="2914350" y="1134475"/>
                      <a:ext cx="3408900" cy="3031725"/>
                      <a:chOff x="2914350" y="1134475"/>
                      <a:chExt cx="3408900" cy="3031725"/>
                    </a:xfrm>
                  </p:grpSpPr>
                  <p:sp>
                    <p:nvSpPr>
                      <p:cNvPr id="129" name="Shape 129"/>
                      <p:cNvSpPr/>
                      <p:nvPr/>
                    </p:nvSpPr>
                    <p:spPr>
                      <a:xfrm>
                        <a:off x="2914350" y="1271800"/>
                        <a:ext cx="3408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130" name="Shape 130"/>
                      <p:cNvCxnSpPr/>
                      <p:nvPr/>
                    </p:nvCxnSpPr>
                    <p:spPr>
                      <a:xfrm>
                        <a:off x="2922350" y="3615450"/>
                        <a:ext cx="3398400" cy="0"/>
                      </a:xfrm>
                      <a:prstGeom prst="straightConnector1">
                        <a:avLst/>
                      </a:prstGeom>
                      <a:noFill/>
                      <a:ln cap="flat" cmpd="sng" w="9525">
                        <a:solidFill>
                          <a:schemeClr val="dk2"/>
                        </a:solidFill>
                        <a:prstDash val="solid"/>
                        <a:round/>
                        <a:headEnd len="lg" w="lg" type="none"/>
                        <a:tailEnd len="lg" w="lg" type="none"/>
                      </a:ln>
                    </p:spPr>
                  </p:cxnSp>
                  <p:sp>
                    <p:nvSpPr>
                      <p:cNvPr id="131" name="Shape 131"/>
                      <p:cNvSpPr/>
                      <p:nvPr/>
                    </p:nvSpPr>
                    <p:spPr>
                      <a:xfrm>
                        <a:off x="5565575" y="3751425"/>
                        <a:ext cx="615600" cy="259500"/>
                      </a:xfrm>
                      <a:prstGeom prst="roundRect">
                        <a:avLst>
                          <a:gd fmla="val 16667" name="adj"/>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rgbClr val="FFFFFF"/>
                            </a:solidFill>
                          </a:rPr>
                          <a:t>Send</a:t>
                        </a:r>
                      </a:p>
                    </p:txBody>
                  </p:sp>
                  <p:cxnSp>
                    <p:nvCxnSpPr>
                      <p:cNvPr id="132" name="Shape 132"/>
                      <p:cNvCxnSpPr/>
                      <p:nvPr/>
                    </p:nvCxnSpPr>
                    <p:spPr>
                      <a:xfrm>
                        <a:off x="2988000" y="4022325"/>
                        <a:ext cx="2470800" cy="0"/>
                      </a:xfrm>
                      <a:prstGeom prst="straightConnector1">
                        <a:avLst/>
                      </a:prstGeom>
                      <a:noFill/>
                      <a:ln cap="flat" cmpd="sng" w="9525">
                        <a:solidFill>
                          <a:schemeClr val="dk2"/>
                        </a:solidFill>
                        <a:prstDash val="solid"/>
                        <a:round/>
                        <a:headEnd len="lg" w="lg" type="none"/>
                        <a:tailEnd len="lg" w="lg" type="none"/>
                      </a:ln>
                    </p:spPr>
                  </p:cxnSp>
                  <p:sp>
                    <p:nvSpPr>
                      <p:cNvPr id="133" name="Shape 133"/>
                      <p:cNvSpPr/>
                      <p:nvPr/>
                    </p:nvSpPr>
                    <p:spPr>
                      <a:xfrm>
                        <a:off x="3464125" y="1134475"/>
                        <a:ext cx="2717100" cy="531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a:t>
                        </a:r>
                      </a:p>
                    </p:txBody>
                  </p:sp>
                  <p:sp>
                    <p:nvSpPr>
                      <p:cNvPr id="134" name="Shape 134"/>
                      <p:cNvSpPr/>
                      <p:nvPr/>
                    </p:nvSpPr>
                    <p:spPr>
                      <a:xfrm>
                        <a:off x="2988000" y="1827625"/>
                        <a:ext cx="1264200" cy="356100"/>
                      </a:xfrm>
                      <a:prstGeom prst="roundRect">
                        <a:avLst>
                          <a:gd fmla="val 16667" name="adj"/>
                        </a:avLst>
                      </a:prstGeom>
                      <a:solidFill>
                        <a:srgbClr val="9FC5E8"/>
                      </a:solidFill>
                      <a:ln>
                        <a:noFill/>
                      </a:ln>
                    </p:spPr>
                    <p:txBody>
                      <a:bodyPr anchorCtr="0" anchor="ctr" bIns="91425" lIns="91425" rIns="91425" tIns="91425">
                        <a:noAutofit/>
                      </a:bodyPr>
                      <a:lstStyle/>
                      <a:p>
                        <a:pPr lvl="0">
                          <a:spcBef>
                            <a:spcPts val="0"/>
                          </a:spcBef>
                          <a:buNone/>
                        </a:pPr>
                        <a:r>
                          <a:t/>
                        </a:r>
                        <a:endParaRPr/>
                      </a:p>
                    </p:txBody>
                  </p:sp>
                  <p:sp>
                    <p:nvSpPr>
                      <p:cNvPr id="135" name="Shape 135"/>
                      <p:cNvSpPr/>
                      <p:nvPr/>
                    </p:nvSpPr>
                    <p:spPr>
                      <a:xfrm>
                        <a:off x="4301375" y="2259125"/>
                        <a:ext cx="1879800" cy="356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36" name="Shape 136"/>
                    <p:cNvGrpSpPr/>
                    <p:nvPr/>
                  </p:nvGrpSpPr>
                  <p:grpSpPr>
                    <a:xfrm>
                      <a:off x="596550" y="592850"/>
                      <a:ext cx="6034200" cy="326502"/>
                      <a:chOff x="596550" y="592850"/>
                      <a:chExt cx="6034200" cy="326502"/>
                    </a:xfrm>
                  </p:grpSpPr>
                  <p:sp>
                    <p:nvSpPr>
                      <p:cNvPr id="137" name="Shape 137"/>
                      <p:cNvSpPr/>
                      <p:nvPr/>
                    </p:nvSpPr>
                    <p:spPr>
                      <a:xfrm>
                        <a:off x="596550" y="652886"/>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38" name="Shape 138"/>
                      <p:cNvPicPr preferRelativeResize="0"/>
                      <p:nvPr/>
                    </p:nvPicPr>
                    <p:blipFill>
                      <a:blip r:embed="rId3">
                        <a:alphaModFix/>
                      </a:blip>
                      <a:stretch>
                        <a:fillRect/>
                      </a:stretch>
                    </p:blipFill>
                    <p:spPr>
                      <a:xfrm>
                        <a:off x="6145950" y="659852"/>
                        <a:ext cx="259500" cy="259500"/>
                      </a:xfrm>
                      <a:prstGeom prst="rect">
                        <a:avLst/>
                      </a:prstGeom>
                      <a:noFill/>
                      <a:ln>
                        <a:noFill/>
                      </a:ln>
                    </p:spPr>
                  </p:pic>
                  <p:grpSp>
                    <p:nvGrpSpPr>
                      <p:cNvPr id="139" name="Shape 139"/>
                      <p:cNvGrpSpPr/>
                      <p:nvPr/>
                    </p:nvGrpSpPr>
                    <p:grpSpPr>
                      <a:xfrm>
                        <a:off x="6217690" y="658530"/>
                        <a:ext cx="187759" cy="244800"/>
                        <a:chOff x="6217690" y="658530"/>
                        <a:chExt cx="187759" cy="244800"/>
                      </a:xfrm>
                    </p:grpSpPr>
                    <p:sp>
                      <p:nvSpPr>
                        <p:cNvPr id="140" name="Shape 140"/>
                        <p:cNvSpPr/>
                        <p:nvPr/>
                      </p:nvSpPr>
                      <p:spPr>
                        <a:xfrm>
                          <a:off x="6280650" y="749725"/>
                          <a:ext cx="124800" cy="145500"/>
                        </a:xfrm>
                        <a:prstGeom prst="roundRect">
                          <a:avLst>
                            <a:gd fmla="val 16667" name="adj"/>
                          </a:avLst>
                        </a:prstGeom>
                        <a:solidFill>
                          <a:srgbClr val="CC0000"/>
                        </a:solidFill>
                        <a:ln>
                          <a:noFill/>
                        </a:ln>
                      </p:spPr>
                      <p:txBody>
                        <a:bodyPr anchorCtr="0" anchor="ctr" bIns="91425" lIns="91425" rIns="91425" tIns="91425">
                          <a:noAutofit/>
                        </a:bodyPr>
                        <a:lstStyle/>
                        <a:p>
                          <a:pPr lvl="0">
                            <a:spcBef>
                              <a:spcPts val="0"/>
                            </a:spcBef>
                            <a:buNone/>
                          </a:pPr>
                          <a:r>
                            <a:t/>
                          </a:r>
                          <a:endParaRPr/>
                        </a:p>
                      </p:txBody>
                    </p:sp>
                    <p:sp>
                      <p:nvSpPr>
                        <p:cNvPr id="141" name="Shape 141"/>
                        <p:cNvSpPr txBox="1"/>
                        <p:nvPr/>
                      </p:nvSpPr>
                      <p:spPr>
                        <a:xfrm>
                          <a:off x="6217690" y="658530"/>
                          <a:ext cx="167400" cy="2448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FFFFFF"/>
                              </a:solidFill>
                            </a:rPr>
                            <a:t>1</a:t>
                          </a:r>
                        </a:p>
                      </p:txBody>
                    </p:sp>
                  </p:grpSp>
                  <p:sp>
                    <p:nvSpPr>
                      <p:cNvPr id="142" name="Shape 142"/>
                      <p:cNvSpPr txBox="1"/>
                      <p:nvPr/>
                    </p:nvSpPr>
                    <p:spPr>
                      <a:xfrm>
                        <a:off x="875075" y="592850"/>
                        <a:ext cx="1695900" cy="2448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FFFFFF"/>
                            </a:solidFill>
                            <a:latin typeface="Comic Sans MS"/>
                            <a:ea typeface="Comic Sans MS"/>
                            <a:cs typeface="Comic Sans MS"/>
                            <a:sym typeface="Comic Sans MS"/>
                          </a:rPr>
                          <a:t>Chat Box</a:t>
                        </a:r>
                      </a:p>
                    </p:txBody>
                  </p:sp>
                </p:grpSp>
                <p:grpSp>
                  <p:nvGrpSpPr>
                    <p:cNvPr id="143" name="Shape 143"/>
                    <p:cNvGrpSpPr/>
                    <p:nvPr/>
                  </p:nvGrpSpPr>
                  <p:grpSpPr>
                    <a:xfrm>
                      <a:off x="905425" y="1271800"/>
                      <a:ext cx="1695900" cy="3043416"/>
                      <a:chOff x="905425" y="1271800"/>
                      <a:chExt cx="1695900" cy="3043416"/>
                    </a:xfrm>
                  </p:grpSpPr>
                  <p:sp>
                    <p:nvSpPr>
                      <p:cNvPr id="144" name="Shape 144"/>
                      <p:cNvSpPr/>
                      <p:nvPr/>
                    </p:nvSpPr>
                    <p:spPr>
                      <a:xfrm>
                        <a:off x="905425" y="1271800"/>
                        <a:ext cx="1695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45" name="Shape 145"/>
                      <p:cNvCxnSpPr/>
                      <p:nvPr/>
                    </p:nvCxnSpPr>
                    <p:spPr>
                      <a:xfrm>
                        <a:off x="909950" y="1792025"/>
                        <a:ext cx="1689900" cy="0"/>
                      </a:xfrm>
                      <a:prstGeom prst="straightConnector1">
                        <a:avLst/>
                      </a:prstGeom>
                      <a:noFill/>
                      <a:ln cap="flat" cmpd="sng" w="9525">
                        <a:solidFill>
                          <a:schemeClr val="dk2"/>
                        </a:solidFill>
                        <a:prstDash val="solid"/>
                        <a:round/>
                        <a:headEnd len="lg" w="lg" type="none"/>
                        <a:tailEnd len="lg" w="lg" type="none"/>
                      </a:ln>
                    </p:spPr>
                  </p:cxnSp>
                  <p:cxnSp>
                    <p:nvCxnSpPr>
                      <p:cNvPr id="146" name="Shape 146"/>
                      <p:cNvCxnSpPr/>
                      <p:nvPr/>
                    </p:nvCxnSpPr>
                    <p:spPr>
                      <a:xfrm>
                        <a:off x="909950" y="2325425"/>
                        <a:ext cx="1689900" cy="0"/>
                      </a:xfrm>
                      <a:prstGeom prst="straightConnector1">
                        <a:avLst/>
                      </a:prstGeom>
                      <a:noFill/>
                      <a:ln cap="flat" cmpd="sng" w="9525">
                        <a:solidFill>
                          <a:schemeClr val="dk2"/>
                        </a:solidFill>
                        <a:prstDash val="solid"/>
                        <a:round/>
                        <a:headEnd len="lg" w="lg" type="none"/>
                        <a:tailEnd len="lg" w="lg" type="none"/>
                      </a:ln>
                    </p:spPr>
                  </p:cxnSp>
                  <p:cxnSp>
                    <p:nvCxnSpPr>
                      <p:cNvPr id="147" name="Shape 147"/>
                      <p:cNvCxnSpPr/>
                      <p:nvPr/>
                    </p:nvCxnSpPr>
                    <p:spPr>
                      <a:xfrm>
                        <a:off x="909950" y="2858825"/>
                        <a:ext cx="1689900" cy="0"/>
                      </a:xfrm>
                      <a:prstGeom prst="straightConnector1">
                        <a:avLst/>
                      </a:prstGeom>
                      <a:noFill/>
                      <a:ln cap="flat" cmpd="sng" w="9525">
                        <a:solidFill>
                          <a:schemeClr val="dk2"/>
                        </a:solidFill>
                        <a:prstDash val="solid"/>
                        <a:round/>
                        <a:headEnd len="lg" w="lg" type="none"/>
                        <a:tailEnd len="lg" w="lg" type="none"/>
                      </a:ln>
                    </p:spPr>
                  </p:cxnSp>
                  <p:cxnSp>
                    <p:nvCxnSpPr>
                      <p:cNvPr id="148" name="Shape 148"/>
                      <p:cNvCxnSpPr/>
                      <p:nvPr/>
                    </p:nvCxnSpPr>
                    <p:spPr>
                      <a:xfrm>
                        <a:off x="909950" y="3392225"/>
                        <a:ext cx="1689900" cy="0"/>
                      </a:xfrm>
                      <a:prstGeom prst="straightConnector1">
                        <a:avLst/>
                      </a:prstGeom>
                      <a:noFill/>
                      <a:ln cap="flat" cmpd="sng" w="9525">
                        <a:solidFill>
                          <a:schemeClr val="dk2"/>
                        </a:solidFill>
                        <a:prstDash val="solid"/>
                        <a:round/>
                        <a:headEnd len="lg" w="lg" type="none"/>
                        <a:tailEnd len="lg" w="lg" type="none"/>
                      </a:ln>
                    </p:spPr>
                  </p:cxnSp>
                  <p:cxnSp>
                    <p:nvCxnSpPr>
                      <p:cNvPr id="149" name="Shape 149"/>
                      <p:cNvCxnSpPr/>
                      <p:nvPr/>
                    </p:nvCxnSpPr>
                    <p:spPr>
                      <a:xfrm>
                        <a:off x="909950" y="3925625"/>
                        <a:ext cx="1689900" cy="0"/>
                      </a:xfrm>
                      <a:prstGeom prst="straightConnector1">
                        <a:avLst/>
                      </a:prstGeom>
                      <a:noFill/>
                      <a:ln cap="flat" cmpd="sng" w="9525">
                        <a:solidFill>
                          <a:schemeClr val="dk2"/>
                        </a:solidFill>
                        <a:prstDash val="solid"/>
                        <a:round/>
                        <a:headEnd len="lg" w="lg" type="none"/>
                        <a:tailEnd len="lg" w="lg" type="none"/>
                      </a:ln>
                    </p:spPr>
                  </p:cxnSp>
                  <p:grpSp>
                    <p:nvGrpSpPr>
                      <p:cNvPr id="150" name="Shape 150"/>
                      <p:cNvGrpSpPr/>
                      <p:nvPr/>
                    </p:nvGrpSpPr>
                    <p:grpSpPr>
                      <a:xfrm>
                        <a:off x="2356347" y="1372908"/>
                        <a:ext cx="187759" cy="244800"/>
                        <a:chOff x="6217690" y="658530"/>
                        <a:chExt cx="187759" cy="244800"/>
                      </a:xfrm>
                    </p:grpSpPr>
                    <p:sp>
                      <p:nvSpPr>
                        <p:cNvPr id="151" name="Shape 151"/>
                        <p:cNvSpPr/>
                        <p:nvPr/>
                      </p:nvSpPr>
                      <p:spPr>
                        <a:xfrm>
                          <a:off x="6280650" y="749725"/>
                          <a:ext cx="124800" cy="145500"/>
                        </a:xfrm>
                        <a:prstGeom prst="roundRect">
                          <a:avLst>
                            <a:gd fmla="val 16667" name="adj"/>
                          </a:avLst>
                        </a:prstGeom>
                        <a:solidFill>
                          <a:srgbClr val="CC0000"/>
                        </a:solidFill>
                        <a:ln>
                          <a:noFill/>
                        </a:ln>
                      </p:spPr>
                      <p:txBody>
                        <a:bodyPr anchorCtr="0" anchor="ctr" bIns="91425" lIns="91425" rIns="91425" tIns="91425">
                          <a:noAutofit/>
                        </a:bodyPr>
                        <a:lstStyle/>
                        <a:p>
                          <a:pPr lvl="0">
                            <a:spcBef>
                              <a:spcPts val="0"/>
                            </a:spcBef>
                            <a:buNone/>
                          </a:pPr>
                          <a:r>
                            <a:t/>
                          </a:r>
                          <a:endParaRPr/>
                        </a:p>
                      </p:txBody>
                    </p:sp>
                    <p:sp>
                      <p:nvSpPr>
                        <p:cNvPr id="152" name="Shape 152"/>
                        <p:cNvSpPr txBox="1"/>
                        <p:nvPr/>
                      </p:nvSpPr>
                      <p:spPr>
                        <a:xfrm>
                          <a:off x="6217690" y="658530"/>
                          <a:ext cx="167400" cy="2448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FFFFFF"/>
                              </a:solidFill>
                            </a:rPr>
                            <a:t>1</a:t>
                          </a:r>
                        </a:p>
                      </p:txBody>
                    </p:sp>
                  </p:grpSp>
                  <p:sp>
                    <p:nvSpPr>
                      <p:cNvPr id="153" name="Shape 153"/>
                      <p:cNvSpPr txBox="1"/>
                      <p:nvPr/>
                    </p:nvSpPr>
                    <p:spPr>
                      <a:xfrm>
                        <a:off x="927404" y="183010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154" name="Shape 154"/>
                      <p:cNvSpPr txBox="1"/>
                      <p:nvPr/>
                    </p:nvSpPr>
                    <p:spPr>
                      <a:xfrm>
                        <a:off x="927404" y="129670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155" name="Shape 155"/>
                      <p:cNvSpPr txBox="1"/>
                      <p:nvPr/>
                    </p:nvSpPr>
                    <p:spPr>
                      <a:xfrm>
                        <a:off x="927404" y="236350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156" name="Shape 156"/>
                      <p:cNvSpPr txBox="1"/>
                      <p:nvPr/>
                    </p:nvSpPr>
                    <p:spPr>
                      <a:xfrm>
                        <a:off x="927404" y="289690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157" name="Shape 157"/>
                      <p:cNvSpPr txBox="1"/>
                      <p:nvPr/>
                    </p:nvSpPr>
                    <p:spPr>
                      <a:xfrm>
                        <a:off x="927404" y="343030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pic>
                    <p:nvPicPr>
                      <p:cNvPr id="158" name="Shape 158"/>
                      <p:cNvPicPr preferRelativeResize="0"/>
                      <p:nvPr/>
                    </p:nvPicPr>
                    <p:blipFill>
                      <a:blip r:embed="rId4">
                        <a:alphaModFix/>
                      </a:blip>
                      <a:stretch>
                        <a:fillRect/>
                      </a:stretch>
                    </p:blipFill>
                    <p:spPr>
                      <a:xfrm>
                        <a:off x="1488925" y="3783241"/>
                        <a:ext cx="531949" cy="531974"/>
                      </a:xfrm>
                      <a:prstGeom prst="rect">
                        <a:avLst/>
                      </a:prstGeom>
                      <a:noFill/>
                      <a:ln>
                        <a:noFill/>
                      </a:ln>
                    </p:spPr>
                  </p:pic>
                </p:grpSp>
              </p:grpSp>
            </p:grpSp>
            <p:sp>
              <p:nvSpPr>
                <p:cNvPr id="159" name="Shape 159"/>
                <p:cNvSpPr txBox="1"/>
                <p:nvPr/>
              </p:nvSpPr>
              <p:spPr>
                <a:xfrm>
                  <a:off x="2907254" y="127935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160" name="Shape 160"/>
                <p:cNvSpPr/>
                <p:nvPr/>
              </p:nvSpPr>
              <p:spPr>
                <a:xfrm>
                  <a:off x="3356400" y="977050"/>
                  <a:ext cx="2861400" cy="2850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sp>
            <p:nvSpPr>
              <p:cNvPr id="161" name="Shape 161"/>
              <p:cNvSpPr/>
              <p:nvPr/>
            </p:nvSpPr>
            <p:spPr>
              <a:xfrm>
                <a:off x="2988000" y="2743600"/>
                <a:ext cx="2793300" cy="750600"/>
              </a:xfrm>
              <a:prstGeom prst="roundRect">
                <a:avLst>
                  <a:gd fmla="val 16667" name="adj"/>
                </a:avLst>
              </a:prstGeom>
              <a:solidFill>
                <a:srgbClr val="9FC5E8"/>
              </a:solidFill>
              <a:ln>
                <a:noFill/>
              </a:ln>
            </p:spPr>
            <p:txBody>
              <a:bodyPr anchorCtr="0" anchor="ctr" bIns="91425" lIns="91425" rIns="91425" tIns="91425">
                <a:noAutofit/>
              </a:bodyPr>
              <a:lstStyle/>
              <a:p>
                <a:pPr lvl="0">
                  <a:spcBef>
                    <a:spcPts val="0"/>
                  </a:spcBef>
                  <a:buNone/>
                </a:pPr>
                <a:r>
                  <a:t/>
                </a:r>
                <a:endParaRPr/>
              </a:p>
            </p:txBody>
          </p:sp>
        </p:grpSp>
        <p:cxnSp>
          <p:nvCxnSpPr>
            <p:cNvPr id="162" name="Shape 162"/>
            <p:cNvCxnSpPr/>
            <p:nvPr/>
          </p:nvCxnSpPr>
          <p:spPr>
            <a:xfrm>
              <a:off x="3447525" y="1275725"/>
              <a:ext cx="2809500" cy="0"/>
            </a:xfrm>
            <a:prstGeom prst="straightConnector1">
              <a:avLst/>
            </a:prstGeom>
            <a:noFill/>
            <a:ln cap="flat" cmpd="sng" w="9525">
              <a:solidFill>
                <a:schemeClr val="dk2"/>
              </a:solidFill>
              <a:prstDash val="solid"/>
              <a:round/>
              <a:headEnd len="lg" w="lg" type="none"/>
              <a:tailEnd len="lg" w="lg" type="none"/>
            </a:ln>
          </p:spPr>
        </p:cxnSp>
      </p:grpSp>
      <p:grpSp>
        <p:nvGrpSpPr>
          <p:cNvPr id="163" name="Shape 163"/>
          <p:cNvGrpSpPr/>
          <p:nvPr/>
        </p:nvGrpSpPr>
        <p:grpSpPr>
          <a:xfrm>
            <a:off x="2332905" y="1217096"/>
            <a:ext cx="4158115" cy="1010787"/>
            <a:chOff x="2332905" y="683696"/>
            <a:chExt cx="4158115" cy="1010787"/>
          </a:xfrm>
        </p:grpSpPr>
        <p:sp>
          <p:nvSpPr>
            <p:cNvPr id="164" name="Shape 164"/>
            <p:cNvSpPr/>
            <p:nvPr/>
          </p:nvSpPr>
          <p:spPr>
            <a:xfrm>
              <a:off x="2332905" y="1385483"/>
              <a:ext cx="309000" cy="308999"/>
            </a:xfrm>
            <a:prstGeom prst="flowChartConnector">
              <a:avLst/>
            </a:prstGeom>
            <a:noFill/>
            <a:ln cap="flat" cmpd="sng" w="19050">
              <a:solidFill>
                <a:srgbClr val="CC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5" name="Shape 165"/>
            <p:cNvSpPr/>
            <p:nvPr/>
          </p:nvSpPr>
          <p:spPr>
            <a:xfrm>
              <a:off x="6182021" y="683696"/>
              <a:ext cx="309000" cy="309000"/>
            </a:xfrm>
            <a:prstGeom prst="flowChartConnector">
              <a:avLst/>
            </a:prstGeom>
            <a:noFill/>
            <a:ln cap="flat" cmpd="sng" w="19050">
              <a:solidFill>
                <a:srgbClr val="CC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66" name="Shape 166"/>
          <p:cNvSpPr/>
          <p:nvPr/>
        </p:nvSpPr>
        <p:spPr>
          <a:xfrm>
            <a:off x="2988000" y="3277000"/>
            <a:ext cx="2793300" cy="750600"/>
          </a:xfrm>
          <a:prstGeom prst="roundRect">
            <a:avLst>
              <a:gd fmla="val 16667" name="adj"/>
            </a:avLst>
          </a:prstGeom>
          <a:solidFill>
            <a:srgbClr val="9FC5E8"/>
          </a:solidFill>
          <a:ln cap="flat" cmpd="sng" w="19050">
            <a:solidFill>
              <a:srgbClr val="CC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7" name="Shape 167"/>
          <p:cNvSpPr/>
          <p:nvPr/>
        </p:nvSpPr>
        <p:spPr>
          <a:xfrm>
            <a:off x="811716" y="2117700"/>
            <a:ext cx="185803" cy="498775"/>
          </a:xfrm>
          <a:custGeom>
            <a:pathLst>
              <a:path extrusionOk="0" h="19951" w="7839">
                <a:moveTo>
                  <a:pt x="7839" y="19951"/>
                </a:moveTo>
                <a:cubicBezTo>
                  <a:pt x="6535" y="17995"/>
                  <a:pt x="81" y="11540"/>
                  <a:pt x="16" y="8215"/>
                </a:cubicBezTo>
                <a:cubicBezTo>
                  <a:pt x="-49" y="4889"/>
                  <a:pt x="6209" y="1369"/>
                  <a:pt x="7448" y="0"/>
                </a:cubicBezTo>
              </a:path>
            </a:pathLst>
          </a:custGeom>
          <a:noFill/>
          <a:ln cap="flat" cmpd="sng" w="19050">
            <a:solidFill>
              <a:srgbClr val="CC0000"/>
            </a:solidFill>
            <a:prstDash val="solid"/>
            <a:round/>
            <a:headEnd len="lg" w="lg" type="triangle"/>
            <a:tailEnd len="lg" w="lg" type="triangle"/>
          </a:ln>
        </p:spPr>
      </p:sp>
      <p:sp>
        <p:nvSpPr>
          <p:cNvPr id="168" name="Shape 16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What is React	- Updating the UI</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4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grpSp>
        <p:nvGrpSpPr>
          <p:cNvPr id="173" name="Shape 173"/>
          <p:cNvGrpSpPr/>
          <p:nvPr/>
        </p:nvGrpSpPr>
        <p:grpSpPr>
          <a:xfrm>
            <a:off x="596550" y="1126250"/>
            <a:ext cx="6034200" cy="3890800"/>
            <a:chOff x="596550" y="592850"/>
            <a:chExt cx="6034200" cy="3890800"/>
          </a:xfrm>
        </p:grpSpPr>
        <p:grpSp>
          <p:nvGrpSpPr>
            <p:cNvPr id="174" name="Shape 174"/>
            <p:cNvGrpSpPr/>
            <p:nvPr/>
          </p:nvGrpSpPr>
          <p:grpSpPr>
            <a:xfrm>
              <a:off x="596550" y="592850"/>
              <a:ext cx="6034200" cy="3890800"/>
              <a:chOff x="596550" y="592850"/>
              <a:chExt cx="6034200" cy="3890800"/>
            </a:xfrm>
          </p:grpSpPr>
          <p:grpSp>
            <p:nvGrpSpPr>
              <p:cNvPr id="175" name="Shape 175"/>
              <p:cNvGrpSpPr/>
              <p:nvPr/>
            </p:nvGrpSpPr>
            <p:grpSpPr>
              <a:xfrm>
                <a:off x="596550" y="592850"/>
                <a:ext cx="6034200" cy="3890800"/>
                <a:chOff x="596550" y="592850"/>
                <a:chExt cx="6034200" cy="3890800"/>
              </a:xfrm>
            </p:grpSpPr>
            <p:grpSp>
              <p:nvGrpSpPr>
                <p:cNvPr id="176" name="Shape 176"/>
                <p:cNvGrpSpPr/>
                <p:nvPr/>
              </p:nvGrpSpPr>
              <p:grpSpPr>
                <a:xfrm>
                  <a:off x="596550" y="592850"/>
                  <a:ext cx="6034200" cy="3890800"/>
                  <a:chOff x="596550" y="592850"/>
                  <a:chExt cx="6034200" cy="3890800"/>
                </a:xfrm>
              </p:grpSpPr>
              <p:sp>
                <p:nvSpPr>
                  <p:cNvPr id="177" name="Shape 177"/>
                  <p:cNvSpPr/>
                  <p:nvPr/>
                </p:nvSpPr>
                <p:spPr>
                  <a:xfrm>
                    <a:off x="596550" y="659850"/>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8" name="Shape 178"/>
                  <p:cNvSpPr/>
                  <p:nvPr/>
                </p:nvSpPr>
                <p:spPr>
                  <a:xfrm>
                    <a:off x="2904575" y="1301129"/>
                    <a:ext cx="3408900" cy="2874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9" name="Shape 179"/>
                  <p:cNvSpPr/>
                  <p:nvPr/>
                </p:nvSpPr>
                <p:spPr>
                  <a:xfrm>
                    <a:off x="895645" y="1281579"/>
                    <a:ext cx="1695900" cy="28943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180" name="Shape 180"/>
                  <p:cNvGrpSpPr/>
                  <p:nvPr/>
                </p:nvGrpSpPr>
                <p:grpSpPr>
                  <a:xfrm>
                    <a:off x="596550" y="592850"/>
                    <a:ext cx="6034200" cy="3890800"/>
                    <a:chOff x="596550" y="592850"/>
                    <a:chExt cx="6034200" cy="3890800"/>
                  </a:xfrm>
                </p:grpSpPr>
                <p:sp>
                  <p:nvSpPr>
                    <p:cNvPr id="181" name="Shape 181"/>
                    <p:cNvSpPr/>
                    <p:nvPr/>
                  </p:nvSpPr>
                  <p:spPr>
                    <a:xfrm>
                      <a:off x="596550" y="659850"/>
                      <a:ext cx="6034200" cy="3823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grpSp>
                  <p:nvGrpSpPr>
                    <p:cNvPr id="182" name="Shape 182"/>
                    <p:cNvGrpSpPr/>
                    <p:nvPr/>
                  </p:nvGrpSpPr>
                  <p:grpSpPr>
                    <a:xfrm>
                      <a:off x="2914350" y="1134475"/>
                      <a:ext cx="3408900" cy="3031725"/>
                      <a:chOff x="2914350" y="1134475"/>
                      <a:chExt cx="3408900" cy="3031725"/>
                    </a:xfrm>
                  </p:grpSpPr>
                  <p:sp>
                    <p:nvSpPr>
                      <p:cNvPr id="183" name="Shape 183"/>
                      <p:cNvSpPr/>
                      <p:nvPr/>
                    </p:nvSpPr>
                    <p:spPr>
                      <a:xfrm>
                        <a:off x="2914350" y="1271800"/>
                        <a:ext cx="3408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184" name="Shape 184"/>
                      <p:cNvCxnSpPr/>
                      <p:nvPr/>
                    </p:nvCxnSpPr>
                    <p:spPr>
                      <a:xfrm>
                        <a:off x="2922350" y="3615450"/>
                        <a:ext cx="3398400" cy="0"/>
                      </a:xfrm>
                      <a:prstGeom prst="straightConnector1">
                        <a:avLst/>
                      </a:prstGeom>
                      <a:noFill/>
                      <a:ln cap="flat" cmpd="sng" w="9525">
                        <a:solidFill>
                          <a:schemeClr val="dk2"/>
                        </a:solidFill>
                        <a:prstDash val="solid"/>
                        <a:round/>
                        <a:headEnd len="lg" w="lg" type="none"/>
                        <a:tailEnd len="lg" w="lg" type="none"/>
                      </a:ln>
                    </p:spPr>
                  </p:cxnSp>
                  <p:sp>
                    <p:nvSpPr>
                      <p:cNvPr id="185" name="Shape 185"/>
                      <p:cNvSpPr/>
                      <p:nvPr/>
                    </p:nvSpPr>
                    <p:spPr>
                      <a:xfrm>
                        <a:off x="5565575" y="3751425"/>
                        <a:ext cx="615600" cy="259500"/>
                      </a:xfrm>
                      <a:prstGeom prst="roundRect">
                        <a:avLst>
                          <a:gd fmla="val 16667" name="adj"/>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rgbClr val="FFFFFF"/>
                            </a:solidFill>
                          </a:rPr>
                          <a:t>Send</a:t>
                        </a:r>
                      </a:p>
                    </p:txBody>
                  </p:sp>
                  <p:cxnSp>
                    <p:nvCxnSpPr>
                      <p:cNvPr id="186" name="Shape 186"/>
                      <p:cNvCxnSpPr/>
                      <p:nvPr/>
                    </p:nvCxnSpPr>
                    <p:spPr>
                      <a:xfrm>
                        <a:off x="2988000" y="4022325"/>
                        <a:ext cx="2470800" cy="0"/>
                      </a:xfrm>
                      <a:prstGeom prst="straightConnector1">
                        <a:avLst/>
                      </a:prstGeom>
                      <a:noFill/>
                      <a:ln cap="flat" cmpd="sng" w="9525">
                        <a:solidFill>
                          <a:schemeClr val="dk2"/>
                        </a:solidFill>
                        <a:prstDash val="solid"/>
                        <a:round/>
                        <a:headEnd len="lg" w="lg" type="none"/>
                        <a:tailEnd len="lg" w="lg" type="none"/>
                      </a:ln>
                    </p:spPr>
                  </p:cxnSp>
                  <p:sp>
                    <p:nvSpPr>
                      <p:cNvPr id="187" name="Shape 187"/>
                      <p:cNvSpPr/>
                      <p:nvPr/>
                    </p:nvSpPr>
                    <p:spPr>
                      <a:xfrm>
                        <a:off x="3464125" y="1134475"/>
                        <a:ext cx="2717100" cy="531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a:t>
                        </a:r>
                      </a:p>
                    </p:txBody>
                  </p:sp>
                  <p:sp>
                    <p:nvSpPr>
                      <p:cNvPr id="188" name="Shape 188"/>
                      <p:cNvSpPr/>
                      <p:nvPr/>
                    </p:nvSpPr>
                    <p:spPr>
                      <a:xfrm>
                        <a:off x="2988000" y="1827625"/>
                        <a:ext cx="1264200" cy="356100"/>
                      </a:xfrm>
                      <a:prstGeom prst="roundRect">
                        <a:avLst>
                          <a:gd fmla="val 16667" name="adj"/>
                        </a:avLst>
                      </a:prstGeom>
                      <a:solidFill>
                        <a:srgbClr val="9FC5E8"/>
                      </a:solidFill>
                      <a:ln>
                        <a:noFill/>
                      </a:ln>
                    </p:spPr>
                    <p:txBody>
                      <a:bodyPr anchorCtr="0" anchor="ctr" bIns="91425" lIns="91425" rIns="91425" tIns="91425">
                        <a:noAutofit/>
                      </a:bodyPr>
                      <a:lstStyle/>
                      <a:p>
                        <a:pPr lvl="0">
                          <a:spcBef>
                            <a:spcPts val="0"/>
                          </a:spcBef>
                          <a:buNone/>
                        </a:pPr>
                        <a:r>
                          <a:t/>
                        </a:r>
                        <a:endParaRPr/>
                      </a:p>
                    </p:txBody>
                  </p:sp>
                  <p:sp>
                    <p:nvSpPr>
                      <p:cNvPr id="189" name="Shape 189"/>
                      <p:cNvSpPr/>
                      <p:nvPr/>
                    </p:nvSpPr>
                    <p:spPr>
                      <a:xfrm>
                        <a:off x="4301375" y="2259125"/>
                        <a:ext cx="1879800" cy="356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90" name="Shape 190"/>
                    <p:cNvGrpSpPr/>
                    <p:nvPr/>
                  </p:nvGrpSpPr>
                  <p:grpSpPr>
                    <a:xfrm>
                      <a:off x="596550" y="592850"/>
                      <a:ext cx="6034200" cy="326502"/>
                      <a:chOff x="596550" y="592850"/>
                      <a:chExt cx="6034200" cy="326502"/>
                    </a:xfrm>
                  </p:grpSpPr>
                  <p:sp>
                    <p:nvSpPr>
                      <p:cNvPr id="191" name="Shape 191"/>
                      <p:cNvSpPr/>
                      <p:nvPr/>
                    </p:nvSpPr>
                    <p:spPr>
                      <a:xfrm>
                        <a:off x="596550" y="652886"/>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92" name="Shape 192"/>
                      <p:cNvPicPr preferRelativeResize="0"/>
                      <p:nvPr/>
                    </p:nvPicPr>
                    <p:blipFill>
                      <a:blip r:embed="rId3">
                        <a:alphaModFix/>
                      </a:blip>
                      <a:stretch>
                        <a:fillRect/>
                      </a:stretch>
                    </p:blipFill>
                    <p:spPr>
                      <a:xfrm>
                        <a:off x="6145950" y="659852"/>
                        <a:ext cx="259500" cy="259500"/>
                      </a:xfrm>
                      <a:prstGeom prst="rect">
                        <a:avLst/>
                      </a:prstGeom>
                      <a:noFill/>
                      <a:ln>
                        <a:noFill/>
                      </a:ln>
                    </p:spPr>
                  </p:pic>
                  <p:grpSp>
                    <p:nvGrpSpPr>
                      <p:cNvPr id="193" name="Shape 193"/>
                      <p:cNvGrpSpPr/>
                      <p:nvPr/>
                    </p:nvGrpSpPr>
                    <p:grpSpPr>
                      <a:xfrm>
                        <a:off x="6217690" y="658530"/>
                        <a:ext cx="187759" cy="244800"/>
                        <a:chOff x="6217690" y="658530"/>
                        <a:chExt cx="187759" cy="244800"/>
                      </a:xfrm>
                    </p:grpSpPr>
                    <p:sp>
                      <p:nvSpPr>
                        <p:cNvPr id="194" name="Shape 194"/>
                        <p:cNvSpPr/>
                        <p:nvPr/>
                      </p:nvSpPr>
                      <p:spPr>
                        <a:xfrm>
                          <a:off x="6280650" y="749725"/>
                          <a:ext cx="124800" cy="145500"/>
                        </a:xfrm>
                        <a:prstGeom prst="roundRect">
                          <a:avLst>
                            <a:gd fmla="val 16667" name="adj"/>
                          </a:avLst>
                        </a:prstGeom>
                        <a:solidFill>
                          <a:srgbClr val="CC0000"/>
                        </a:solidFill>
                        <a:ln>
                          <a:noFill/>
                        </a:ln>
                      </p:spPr>
                      <p:txBody>
                        <a:bodyPr anchorCtr="0" anchor="ctr" bIns="91425" lIns="91425" rIns="91425" tIns="91425">
                          <a:noAutofit/>
                        </a:bodyPr>
                        <a:lstStyle/>
                        <a:p>
                          <a:pPr lvl="0">
                            <a:spcBef>
                              <a:spcPts val="0"/>
                            </a:spcBef>
                            <a:buNone/>
                          </a:pPr>
                          <a:r>
                            <a:t/>
                          </a:r>
                          <a:endParaRPr/>
                        </a:p>
                      </p:txBody>
                    </p:sp>
                    <p:sp>
                      <p:nvSpPr>
                        <p:cNvPr id="195" name="Shape 195"/>
                        <p:cNvSpPr txBox="1"/>
                        <p:nvPr/>
                      </p:nvSpPr>
                      <p:spPr>
                        <a:xfrm>
                          <a:off x="6217690" y="658530"/>
                          <a:ext cx="167400" cy="2448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FFFFFF"/>
                              </a:solidFill>
                            </a:rPr>
                            <a:t>1</a:t>
                          </a:r>
                        </a:p>
                      </p:txBody>
                    </p:sp>
                  </p:grpSp>
                  <p:sp>
                    <p:nvSpPr>
                      <p:cNvPr id="196" name="Shape 196"/>
                      <p:cNvSpPr txBox="1"/>
                      <p:nvPr/>
                    </p:nvSpPr>
                    <p:spPr>
                      <a:xfrm>
                        <a:off x="875075" y="592850"/>
                        <a:ext cx="1695900" cy="2448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FFFFFF"/>
                            </a:solidFill>
                            <a:latin typeface="Comic Sans MS"/>
                            <a:ea typeface="Comic Sans MS"/>
                            <a:cs typeface="Comic Sans MS"/>
                            <a:sym typeface="Comic Sans MS"/>
                          </a:rPr>
                          <a:t>Chat Box</a:t>
                        </a:r>
                      </a:p>
                    </p:txBody>
                  </p:sp>
                </p:grpSp>
                <p:grpSp>
                  <p:nvGrpSpPr>
                    <p:cNvPr id="197" name="Shape 197"/>
                    <p:cNvGrpSpPr/>
                    <p:nvPr/>
                  </p:nvGrpSpPr>
                  <p:grpSpPr>
                    <a:xfrm>
                      <a:off x="905425" y="1271800"/>
                      <a:ext cx="1695900" cy="3043416"/>
                      <a:chOff x="905425" y="1271800"/>
                      <a:chExt cx="1695900" cy="3043416"/>
                    </a:xfrm>
                  </p:grpSpPr>
                  <p:sp>
                    <p:nvSpPr>
                      <p:cNvPr id="198" name="Shape 198"/>
                      <p:cNvSpPr/>
                      <p:nvPr/>
                    </p:nvSpPr>
                    <p:spPr>
                      <a:xfrm>
                        <a:off x="905425" y="1271800"/>
                        <a:ext cx="1695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99" name="Shape 199"/>
                      <p:cNvCxnSpPr/>
                      <p:nvPr/>
                    </p:nvCxnSpPr>
                    <p:spPr>
                      <a:xfrm>
                        <a:off x="909950" y="1792025"/>
                        <a:ext cx="1689900" cy="0"/>
                      </a:xfrm>
                      <a:prstGeom prst="straightConnector1">
                        <a:avLst/>
                      </a:prstGeom>
                      <a:noFill/>
                      <a:ln cap="flat" cmpd="sng" w="9525">
                        <a:solidFill>
                          <a:schemeClr val="dk2"/>
                        </a:solidFill>
                        <a:prstDash val="solid"/>
                        <a:round/>
                        <a:headEnd len="lg" w="lg" type="none"/>
                        <a:tailEnd len="lg" w="lg" type="none"/>
                      </a:ln>
                    </p:spPr>
                  </p:cxnSp>
                  <p:cxnSp>
                    <p:nvCxnSpPr>
                      <p:cNvPr id="200" name="Shape 200"/>
                      <p:cNvCxnSpPr/>
                      <p:nvPr/>
                    </p:nvCxnSpPr>
                    <p:spPr>
                      <a:xfrm>
                        <a:off x="909950" y="2325425"/>
                        <a:ext cx="1689900" cy="0"/>
                      </a:xfrm>
                      <a:prstGeom prst="straightConnector1">
                        <a:avLst/>
                      </a:prstGeom>
                      <a:noFill/>
                      <a:ln cap="flat" cmpd="sng" w="9525">
                        <a:solidFill>
                          <a:schemeClr val="dk2"/>
                        </a:solidFill>
                        <a:prstDash val="solid"/>
                        <a:round/>
                        <a:headEnd len="lg" w="lg" type="none"/>
                        <a:tailEnd len="lg" w="lg" type="none"/>
                      </a:ln>
                    </p:spPr>
                  </p:cxnSp>
                  <p:cxnSp>
                    <p:nvCxnSpPr>
                      <p:cNvPr id="201" name="Shape 201"/>
                      <p:cNvCxnSpPr/>
                      <p:nvPr/>
                    </p:nvCxnSpPr>
                    <p:spPr>
                      <a:xfrm>
                        <a:off x="909950" y="2858825"/>
                        <a:ext cx="1689900" cy="0"/>
                      </a:xfrm>
                      <a:prstGeom prst="straightConnector1">
                        <a:avLst/>
                      </a:prstGeom>
                      <a:noFill/>
                      <a:ln cap="flat" cmpd="sng" w="9525">
                        <a:solidFill>
                          <a:schemeClr val="dk2"/>
                        </a:solidFill>
                        <a:prstDash val="solid"/>
                        <a:round/>
                        <a:headEnd len="lg" w="lg" type="none"/>
                        <a:tailEnd len="lg" w="lg" type="none"/>
                      </a:ln>
                    </p:spPr>
                  </p:cxnSp>
                  <p:cxnSp>
                    <p:nvCxnSpPr>
                      <p:cNvPr id="202" name="Shape 202"/>
                      <p:cNvCxnSpPr/>
                      <p:nvPr/>
                    </p:nvCxnSpPr>
                    <p:spPr>
                      <a:xfrm>
                        <a:off x="909950" y="3392225"/>
                        <a:ext cx="1689900" cy="0"/>
                      </a:xfrm>
                      <a:prstGeom prst="straightConnector1">
                        <a:avLst/>
                      </a:prstGeom>
                      <a:noFill/>
                      <a:ln cap="flat" cmpd="sng" w="9525">
                        <a:solidFill>
                          <a:schemeClr val="dk2"/>
                        </a:solidFill>
                        <a:prstDash val="solid"/>
                        <a:round/>
                        <a:headEnd len="lg" w="lg" type="none"/>
                        <a:tailEnd len="lg" w="lg" type="none"/>
                      </a:ln>
                    </p:spPr>
                  </p:cxnSp>
                  <p:cxnSp>
                    <p:nvCxnSpPr>
                      <p:cNvPr id="203" name="Shape 203"/>
                      <p:cNvCxnSpPr/>
                      <p:nvPr/>
                    </p:nvCxnSpPr>
                    <p:spPr>
                      <a:xfrm>
                        <a:off x="909950" y="3925625"/>
                        <a:ext cx="1689900" cy="0"/>
                      </a:xfrm>
                      <a:prstGeom prst="straightConnector1">
                        <a:avLst/>
                      </a:prstGeom>
                      <a:noFill/>
                      <a:ln cap="flat" cmpd="sng" w="9525">
                        <a:solidFill>
                          <a:schemeClr val="dk2"/>
                        </a:solidFill>
                        <a:prstDash val="solid"/>
                        <a:round/>
                        <a:headEnd len="lg" w="lg" type="none"/>
                        <a:tailEnd len="lg" w="lg" type="none"/>
                      </a:ln>
                    </p:spPr>
                  </p:cxnSp>
                  <p:grpSp>
                    <p:nvGrpSpPr>
                      <p:cNvPr id="204" name="Shape 204"/>
                      <p:cNvGrpSpPr/>
                      <p:nvPr/>
                    </p:nvGrpSpPr>
                    <p:grpSpPr>
                      <a:xfrm>
                        <a:off x="2356347" y="1372908"/>
                        <a:ext cx="187759" cy="244800"/>
                        <a:chOff x="6217690" y="658530"/>
                        <a:chExt cx="187759" cy="244800"/>
                      </a:xfrm>
                    </p:grpSpPr>
                    <p:sp>
                      <p:nvSpPr>
                        <p:cNvPr id="205" name="Shape 205"/>
                        <p:cNvSpPr/>
                        <p:nvPr/>
                      </p:nvSpPr>
                      <p:spPr>
                        <a:xfrm>
                          <a:off x="6280650" y="749725"/>
                          <a:ext cx="124800" cy="145500"/>
                        </a:xfrm>
                        <a:prstGeom prst="roundRect">
                          <a:avLst>
                            <a:gd fmla="val 16667" name="adj"/>
                          </a:avLst>
                        </a:prstGeom>
                        <a:solidFill>
                          <a:srgbClr val="CC0000"/>
                        </a:solidFill>
                        <a:ln>
                          <a:noFill/>
                        </a:ln>
                      </p:spPr>
                      <p:txBody>
                        <a:bodyPr anchorCtr="0" anchor="ctr" bIns="91425" lIns="91425" rIns="91425" tIns="91425">
                          <a:noAutofit/>
                        </a:bodyPr>
                        <a:lstStyle/>
                        <a:p>
                          <a:pPr lvl="0">
                            <a:spcBef>
                              <a:spcPts val="0"/>
                            </a:spcBef>
                            <a:buNone/>
                          </a:pPr>
                          <a:r>
                            <a:t/>
                          </a:r>
                          <a:endParaRPr/>
                        </a:p>
                      </p:txBody>
                    </p:sp>
                    <p:sp>
                      <p:nvSpPr>
                        <p:cNvPr id="206" name="Shape 206"/>
                        <p:cNvSpPr txBox="1"/>
                        <p:nvPr/>
                      </p:nvSpPr>
                      <p:spPr>
                        <a:xfrm>
                          <a:off x="6217690" y="658530"/>
                          <a:ext cx="167400" cy="2448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FFFFFF"/>
                              </a:solidFill>
                            </a:rPr>
                            <a:t>1</a:t>
                          </a:r>
                        </a:p>
                      </p:txBody>
                    </p:sp>
                  </p:grpSp>
                  <p:sp>
                    <p:nvSpPr>
                      <p:cNvPr id="207" name="Shape 207"/>
                      <p:cNvSpPr txBox="1"/>
                      <p:nvPr/>
                    </p:nvSpPr>
                    <p:spPr>
                      <a:xfrm>
                        <a:off x="927404" y="183010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208" name="Shape 208"/>
                      <p:cNvSpPr txBox="1"/>
                      <p:nvPr/>
                    </p:nvSpPr>
                    <p:spPr>
                      <a:xfrm>
                        <a:off x="927404" y="129670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209" name="Shape 209"/>
                      <p:cNvSpPr txBox="1"/>
                      <p:nvPr/>
                    </p:nvSpPr>
                    <p:spPr>
                      <a:xfrm>
                        <a:off x="927404" y="236350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210" name="Shape 210"/>
                      <p:cNvSpPr txBox="1"/>
                      <p:nvPr/>
                    </p:nvSpPr>
                    <p:spPr>
                      <a:xfrm>
                        <a:off x="927404" y="289690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211" name="Shape 211"/>
                      <p:cNvSpPr txBox="1"/>
                      <p:nvPr/>
                    </p:nvSpPr>
                    <p:spPr>
                      <a:xfrm>
                        <a:off x="927404" y="343030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pic>
                    <p:nvPicPr>
                      <p:cNvPr id="212" name="Shape 212"/>
                      <p:cNvPicPr preferRelativeResize="0"/>
                      <p:nvPr/>
                    </p:nvPicPr>
                    <p:blipFill>
                      <a:blip r:embed="rId4">
                        <a:alphaModFix/>
                      </a:blip>
                      <a:stretch>
                        <a:fillRect/>
                      </a:stretch>
                    </p:blipFill>
                    <p:spPr>
                      <a:xfrm>
                        <a:off x="1488925" y="3783241"/>
                        <a:ext cx="531949" cy="531974"/>
                      </a:xfrm>
                      <a:prstGeom prst="rect">
                        <a:avLst/>
                      </a:prstGeom>
                      <a:noFill/>
                      <a:ln>
                        <a:noFill/>
                      </a:ln>
                    </p:spPr>
                  </p:pic>
                </p:grpSp>
              </p:grpSp>
            </p:grpSp>
            <p:sp>
              <p:nvSpPr>
                <p:cNvPr id="213" name="Shape 213"/>
                <p:cNvSpPr txBox="1"/>
                <p:nvPr/>
              </p:nvSpPr>
              <p:spPr>
                <a:xfrm>
                  <a:off x="2907254" y="127935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214" name="Shape 214"/>
                <p:cNvSpPr/>
                <p:nvPr/>
              </p:nvSpPr>
              <p:spPr>
                <a:xfrm>
                  <a:off x="3356400" y="977050"/>
                  <a:ext cx="2861400" cy="2850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sp>
            <p:nvSpPr>
              <p:cNvPr id="215" name="Shape 215"/>
              <p:cNvSpPr/>
              <p:nvPr/>
            </p:nvSpPr>
            <p:spPr>
              <a:xfrm>
                <a:off x="2988000" y="2743600"/>
                <a:ext cx="2793300" cy="750600"/>
              </a:xfrm>
              <a:prstGeom prst="roundRect">
                <a:avLst>
                  <a:gd fmla="val 16667" name="adj"/>
                </a:avLst>
              </a:prstGeom>
              <a:solidFill>
                <a:srgbClr val="9FC5E8"/>
              </a:solidFill>
              <a:ln cap="flat" cmpd="sng" w="19050">
                <a:solidFill>
                  <a:srgbClr val="CC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cxnSp>
          <p:nvCxnSpPr>
            <p:cNvPr id="216" name="Shape 216"/>
            <p:cNvCxnSpPr/>
            <p:nvPr/>
          </p:nvCxnSpPr>
          <p:spPr>
            <a:xfrm>
              <a:off x="3447525" y="1275725"/>
              <a:ext cx="2809500" cy="0"/>
            </a:xfrm>
            <a:prstGeom prst="straightConnector1">
              <a:avLst/>
            </a:prstGeom>
            <a:noFill/>
            <a:ln cap="flat" cmpd="sng" w="9525">
              <a:solidFill>
                <a:schemeClr val="dk2"/>
              </a:solidFill>
              <a:prstDash val="solid"/>
              <a:round/>
              <a:headEnd len="lg" w="lg" type="none"/>
              <a:tailEnd len="lg" w="lg" type="none"/>
            </a:ln>
          </p:spPr>
        </p:cxnSp>
      </p:grpSp>
      <p:cxnSp>
        <p:nvCxnSpPr>
          <p:cNvPr id="217" name="Shape 217"/>
          <p:cNvCxnSpPr>
            <a:stCxn id="218" idx="5"/>
            <a:endCxn id="219" idx="1"/>
          </p:cNvCxnSpPr>
          <p:nvPr/>
        </p:nvCxnSpPr>
        <p:spPr>
          <a:xfrm>
            <a:off x="6445769" y="1480844"/>
            <a:ext cx="1210200" cy="333300"/>
          </a:xfrm>
          <a:prstGeom prst="straightConnector1">
            <a:avLst/>
          </a:prstGeom>
          <a:noFill/>
          <a:ln cap="flat" cmpd="sng" w="19050">
            <a:solidFill>
              <a:srgbClr val="CC0000"/>
            </a:solidFill>
            <a:prstDash val="solid"/>
            <a:round/>
            <a:headEnd len="lg" w="lg" type="none"/>
            <a:tailEnd len="lg" w="lg" type="none"/>
          </a:ln>
        </p:spPr>
      </p:cxnSp>
      <p:cxnSp>
        <p:nvCxnSpPr>
          <p:cNvPr id="220" name="Shape 220"/>
          <p:cNvCxnSpPr>
            <a:stCxn id="215" idx="3"/>
            <a:endCxn id="219" idx="3"/>
          </p:cNvCxnSpPr>
          <p:nvPr/>
        </p:nvCxnSpPr>
        <p:spPr>
          <a:xfrm flipH="1" rot="10800000">
            <a:off x="5781300" y="2995300"/>
            <a:ext cx="1874700" cy="657000"/>
          </a:xfrm>
          <a:prstGeom prst="straightConnector1">
            <a:avLst/>
          </a:prstGeom>
          <a:noFill/>
          <a:ln cap="flat" cmpd="sng" w="19050">
            <a:solidFill>
              <a:srgbClr val="CC0000"/>
            </a:solidFill>
            <a:prstDash val="solid"/>
            <a:round/>
            <a:headEnd len="lg" w="lg" type="none"/>
            <a:tailEnd len="lg" w="lg" type="none"/>
          </a:ln>
        </p:spPr>
      </p:cxnSp>
      <p:cxnSp>
        <p:nvCxnSpPr>
          <p:cNvPr id="221" name="Shape 221"/>
          <p:cNvCxnSpPr>
            <a:stCxn id="222" idx="5"/>
            <a:endCxn id="219" idx="2"/>
          </p:cNvCxnSpPr>
          <p:nvPr/>
        </p:nvCxnSpPr>
        <p:spPr>
          <a:xfrm>
            <a:off x="2596653" y="2182631"/>
            <a:ext cx="4814700" cy="222000"/>
          </a:xfrm>
          <a:prstGeom prst="straightConnector1">
            <a:avLst/>
          </a:prstGeom>
          <a:noFill/>
          <a:ln cap="flat" cmpd="sng" w="19050">
            <a:solidFill>
              <a:srgbClr val="CC0000"/>
            </a:solidFill>
            <a:prstDash val="solid"/>
            <a:round/>
            <a:headEnd len="lg" w="lg" type="none"/>
            <a:tailEnd len="lg" w="lg" type="none"/>
          </a:ln>
        </p:spPr>
      </p:cxnSp>
      <p:grpSp>
        <p:nvGrpSpPr>
          <p:cNvPr id="223" name="Shape 223"/>
          <p:cNvGrpSpPr/>
          <p:nvPr/>
        </p:nvGrpSpPr>
        <p:grpSpPr>
          <a:xfrm>
            <a:off x="2332905" y="1217096"/>
            <a:ext cx="4158115" cy="1010787"/>
            <a:chOff x="2332905" y="683696"/>
            <a:chExt cx="4158115" cy="1010787"/>
          </a:xfrm>
        </p:grpSpPr>
        <p:sp>
          <p:nvSpPr>
            <p:cNvPr id="222" name="Shape 222"/>
            <p:cNvSpPr/>
            <p:nvPr/>
          </p:nvSpPr>
          <p:spPr>
            <a:xfrm>
              <a:off x="2332905" y="1385483"/>
              <a:ext cx="309000" cy="308999"/>
            </a:xfrm>
            <a:prstGeom prst="flowChartConnector">
              <a:avLst/>
            </a:prstGeom>
            <a:noFill/>
            <a:ln cap="flat" cmpd="sng" w="19050">
              <a:solidFill>
                <a:srgbClr val="CC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8" name="Shape 218"/>
            <p:cNvSpPr/>
            <p:nvPr/>
          </p:nvSpPr>
          <p:spPr>
            <a:xfrm>
              <a:off x="6182021" y="683696"/>
              <a:ext cx="309000" cy="309000"/>
            </a:xfrm>
            <a:prstGeom prst="flowChartConnector">
              <a:avLst/>
            </a:prstGeom>
            <a:noFill/>
            <a:ln cap="flat" cmpd="sng" w="19050">
              <a:solidFill>
                <a:srgbClr val="CC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24" name="Shape 224"/>
          <p:cNvSpPr/>
          <p:nvPr/>
        </p:nvSpPr>
        <p:spPr>
          <a:xfrm>
            <a:off x="2988000" y="3277000"/>
            <a:ext cx="2793300" cy="750600"/>
          </a:xfrm>
          <a:prstGeom prst="roundRect">
            <a:avLst>
              <a:gd fmla="val 16667" name="adj"/>
            </a:avLst>
          </a:prstGeom>
          <a:solidFill>
            <a:srgbClr val="9FC5E8"/>
          </a:solidFill>
          <a:ln cap="flat" cmpd="sng" w="19050">
            <a:solidFill>
              <a:srgbClr val="CC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5" name="Shape 22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What is React - Centralized Logic for the View	</a:t>
            </a:r>
          </a:p>
        </p:txBody>
      </p:sp>
      <p:sp>
        <p:nvSpPr>
          <p:cNvPr id="219" name="Shape 219"/>
          <p:cNvSpPr/>
          <p:nvPr/>
        </p:nvSpPr>
        <p:spPr>
          <a:xfrm>
            <a:off x="7411400" y="1569350"/>
            <a:ext cx="1670700" cy="16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latin typeface="Open Sans"/>
                <a:ea typeface="Open Sans"/>
                <a:cs typeface="Open Sans"/>
                <a:sym typeface="Open Sans"/>
              </a:rPr>
              <a:t>State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grpSp>
        <p:nvGrpSpPr>
          <p:cNvPr id="230" name="Shape 230"/>
          <p:cNvGrpSpPr/>
          <p:nvPr/>
        </p:nvGrpSpPr>
        <p:grpSpPr>
          <a:xfrm>
            <a:off x="596550" y="1126250"/>
            <a:ext cx="6034200" cy="3890800"/>
            <a:chOff x="596550" y="592850"/>
            <a:chExt cx="6034200" cy="3890800"/>
          </a:xfrm>
        </p:grpSpPr>
        <p:grpSp>
          <p:nvGrpSpPr>
            <p:cNvPr id="231" name="Shape 231"/>
            <p:cNvGrpSpPr/>
            <p:nvPr/>
          </p:nvGrpSpPr>
          <p:grpSpPr>
            <a:xfrm>
              <a:off x="596550" y="592850"/>
              <a:ext cx="6034200" cy="3890800"/>
              <a:chOff x="596550" y="592850"/>
              <a:chExt cx="6034200" cy="3890800"/>
            </a:xfrm>
          </p:grpSpPr>
          <p:grpSp>
            <p:nvGrpSpPr>
              <p:cNvPr id="232" name="Shape 232"/>
              <p:cNvGrpSpPr/>
              <p:nvPr/>
            </p:nvGrpSpPr>
            <p:grpSpPr>
              <a:xfrm>
                <a:off x="596550" y="592850"/>
                <a:ext cx="6034200" cy="3890800"/>
                <a:chOff x="596550" y="592850"/>
                <a:chExt cx="6034200" cy="3890800"/>
              </a:xfrm>
            </p:grpSpPr>
            <p:grpSp>
              <p:nvGrpSpPr>
                <p:cNvPr id="233" name="Shape 233"/>
                <p:cNvGrpSpPr/>
                <p:nvPr/>
              </p:nvGrpSpPr>
              <p:grpSpPr>
                <a:xfrm>
                  <a:off x="596550" y="592850"/>
                  <a:ext cx="6034200" cy="3890800"/>
                  <a:chOff x="596550" y="592850"/>
                  <a:chExt cx="6034200" cy="3890800"/>
                </a:xfrm>
              </p:grpSpPr>
              <p:sp>
                <p:nvSpPr>
                  <p:cNvPr id="234" name="Shape 234"/>
                  <p:cNvSpPr/>
                  <p:nvPr/>
                </p:nvSpPr>
                <p:spPr>
                  <a:xfrm>
                    <a:off x="596550" y="659850"/>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5" name="Shape 235"/>
                  <p:cNvSpPr/>
                  <p:nvPr/>
                </p:nvSpPr>
                <p:spPr>
                  <a:xfrm>
                    <a:off x="2904575" y="1301129"/>
                    <a:ext cx="3408900" cy="2874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6" name="Shape 236"/>
                  <p:cNvSpPr/>
                  <p:nvPr/>
                </p:nvSpPr>
                <p:spPr>
                  <a:xfrm>
                    <a:off x="895645" y="1281579"/>
                    <a:ext cx="1695900" cy="28943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237" name="Shape 237"/>
                  <p:cNvGrpSpPr/>
                  <p:nvPr/>
                </p:nvGrpSpPr>
                <p:grpSpPr>
                  <a:xfrm>
                    <a:off x="596550" y="592850"/>
                    <a:ext cx="6034200" cy="3890800"/>
                    <a:chOff x="596550" y="592850"/>
                    <a:chExt cx="6034200" cy="3890800"/>
                  </a:xfrm>
                </p:grpSpPr>
                <p:sp>
                  <p:nvSpPr>
                    <p:cNvPr id="238" name="Shape 238"/>
                    <p:cNvSpPr/>
                    <p:nvPr/>
                  </p:nvSpPr>
                  <p:spPr>
                    <a:xfrm>
                      <a:off x="596550" y="659850"/>
                      <a:ext cx="6034200" cy="3823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grpSp>
                  <p:nvGrpSpPr>
                    <p:cNvPr id="239" name="Shape 239"/>
                    <p:cNvGrpSpPr/>
                    <p:nvPr/>
                  </p:nvGrpSpPr>
                  <p:grpSpPr>
                    <a:xfrm>
                      <a:off x="2914350" y="1134475"/>
                      <a:ext cx="3408900" cy="3031725"/>
                      <a:chOff x="2914350" y="1134475"/>
                      <a:chExt cx="3408900" cy="3031725"/>
                    </a:xfrm>
                  </p:grpSpPr>
                  <p:sp>
                    <p:nvSpPr>
                      <p:cNvPr id="240" name="Shape 240"/>
                      <p:cNvSpPr/>
                      <p:nvPr/>
                    </p:nvSpPr>
                    <p:spPr>
                      <a:xfrm>
                        <a:off x="2914350" y="1271800"/>
                        <a:ext cx="3408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241" name="Shape 241"/>
                      <p:cNvCxnSpPr/>
                      <p:nvPr/>
                    </p:nvCxnSpPr>
                    <p:spPr>
                      <a:xfrm>
                        <a:off x="2922350" y="3615450"/>
                        <a:ext cx="3398400" cy="0"/>
                      </a:xfrm>
                      <a:prstGeom prst="straightConnector1">
                        <a:avLst/>
                      </a:prstGeom>
                      <a:noFill/>
                      <a:ln cap="flat" cmpd="sng" w="9525">
                        <a:solidFill>
                          <a:schemeClr val="dk2"/>
                        </a:solidFill>
                        <a:prstDash val="solid"/>
                        <a:round/>
                        <a:headEnd len="lg" w="lg" type="none"/>
                        <a:tailEnd len="lg" w="lg" type="none"/>
                      </a:ln>
                    </p:spPr>
                  </p:cxnSp>
                  <p:sp>
                    <p:nvSpPr>
                      <p:cNvPr id="242" name="Shape 242"/>
                      <p:cNvSpPr/>
                      <p:nvPr/>
                    </p:nvSpPr>
                    <p:spPr>
                      <a:xfrm>
                        <a:off x="5565575" y="3751425"/>
                        <a:ext cx="615600" cy="259500"/>
                      </a:xfrm>
                      <a:prstGeom prst="roundRect">
                        <a:avLst>
                          <a:gd fmla="val 16667" name="adj"/>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rgbClr val="FFFFFF"/>
                            </a:solidFill>
                          </a:rPr>
                          <a:t>Send</a:t>
                        </a:r>
                      </a:p>
                    </p:txBody>
                  </p:sp>
                  <p:cxnSp>
                    <p:nvCxnSpPr>
                      <p:cNvPr id="243" name="Shape 243"/>
                      <p:cNvCxnSpPr/>
                      <p:nvPr/>
                    </p:nvCxnSpPr>
                    <p:spPr>
                      <a:xfrm>
                        <a:off x="2988000" y="4022325"/>
                        <a:ext cx="2470800" cy="0"/>
                      </a:xfrm>
                      <a:prstGeom prst="straightConnector1">
                        <a:avLst/>
                      </a:prstGeom>
                      <a:noFill/>
                      <a:ln cap="flat" cmpd="sng" w="9525">
                        <a:solidFill>
                          <a:schemeClr val="dk2"/>
                        </a:solidFill>
                        <a:prstDash val="solid"/>
                        <a:round/>
                        <a:headEnd len="lg" w="lg" type="none"/>
                        <a:tailEnd len="lg" w="lg" type="none"/>
                      </a:ln>
                    </p:spPr>
                  </p:cxnSp>
                  <p:sp>
                    <p:nvSpPr>
                      <p:cNvPr id="244" name="Shape 244"/>
                      <p:cNvSpPr/>
                      <p:nvPr/>
                    </p:nvSpPr>
                    <p:spPr>
                      <a:xfrm>
                        <a:off x="3464125" y="1134475"/>
                        <a:ext cx="2717100" cy="531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a:t>
                        </a:r>
                      </a:p>
                    </p:txBody>
                  </p:sp>
                  <p:sp>
                    <p:nvSpPr>
                      <p:cNvPr id="245" name="Shape 245"/>
                      <p:cNvSpPr/>
                      <p:nvPr/>
                    </p:nvSpPr>
                    <p:spPr>
                      <a:xfrm>
                        <a:off x="2988000" y="1827625"/>
                        <a:ext cx="1264200" cy="356100"/>
                      </a:xfrm>
                      <a:prstGeom prst="roundRect">
                        <a:avLst>
                          <a:gd fmla="val 16667" name="adj"/>
                        </a:avLst>
                      </a:prstGeom>
                      <a:solidFill>
                        <a:srgbClr val="9FC5E8"/>
                      </a:solidFill>
                      <a:ln>
                        <a:noFill/>
                      </a:ln>
                    </p:spPr>
                    <p:txBody>
                      <a:bodyPr anchorCtr="0" anchor="ctr" bIns="91425" lIns="91425" rIns="91425" tIns="91425">
                        <a:noAutofit/>
                      </a:bodyPr>
                      <a:lstStyle/>
                      <a:p>
                        <a:pPr lvl="0">
                          <a:spcBef>
                            <a:spcPts val="0"/>
                          </a:spcBef>
                          <a:buNone/>
                        </a:pPr>
                        <a:r>
                          <a:t/>
                        </a:r>
                        <a:endParaRPr/>
                      </a:p>
                    </p:txBody>
                  </p:sp>
                  <p:sp>
                    <p:nvSpPr>
                      <p:cNvPr id="246" name="Shape 246"/>
                      <p:cNvSpPr/>
                      <p:nvPr/>
                    </p:nvSpPr>
                    <p:spPr>
                      <a:xfrm>
                        <a:off x="4301375" y="2259125"/>
                        <a:ext cx="1879800" cy="356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247" name="Shape 247"/>
                    <p:cNvGrpSpPr/>
                    <p:nvPr/>
                  </p:nvGrpSpPr>
                  <p:grpSpPr>
                    <a:xfrm>
                      <a:off x="596550" y="592850"/>
                      <a:ext cx="6034200" cy="326502"/>
                      <a:chOff x="596550" y="592850"/>
                      <a:chExt cx="6034200" cy="326502"/>
                    </a:xfrm>
                  </p:grpSpPr>
                  <p:sp>
                    <p:nvSpPr>
                      <p:cNvPr id="248" name="Shape 248"/>
                      <p:cNvSpPr/>
                      <p:nvPr/>
                    </p:nvSpPr>
                    <p:spPr>
                      <a:xfrm>
                        <a:off x="596550" y="652886"/>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249" name="Shape 249"/>
                      <p:cNvPicPr preferRelativeResize="0"/>
                      <p:nvPr/>
                    </p:nvPicPr>
                    <p:blipFill>
                      <a:blip r:embed="rId3">
                        <a:alphaModFix/>
                      </a:blip>
                      <a:stretch>
                        <a:fillRect/>
                      </a:stretch>
                    </p:blipFill>
                    <p:spPr>
                      <a:xfrm>
                        <a:off x="6145950" y="659852"/>
                        <a:ext cx="259500" cy="259500"/>
                      </a:xfrm>
                      <a:prstGeom prst="rect">
                        <a:avLst/>
                      </a:prstGeom>
                      <a:noFill/>
                      <a:ln>
                        <a:noFill/>
                      </a:ln>
                    </p:spPr>
                  </p:pic>
                  <p:grpSp>
                    <p:nvGrpSpPr>
                      <p:cNvPr id="250" name="Shape 250"/>
                      <p:cNvGrpSpPr/>
                      <p:nvPr/>
                    </p:nvGrpSpPr>
                    <p:grpSpPr>
                      <a:xfrm>
                        <a:off x="6217690" y="658530"/>
                        <a:ext cx="187759" cy="244800"/>
                        <a:chOff x="6217690" y="658530"/>
                        <a:chExt cx="187759" cy="244800"/>
                      </a:xfrm>
                    </p:grpSpPr>
                    <p:sp>
                      <p:nvSpPr>
                        <p:cNvPr id="251" name="Shape 251"/>
                        <p:cNvSpPr/>
                        <p:nvPr/>
                      </p:nvSpPr>
                      <p:spPr>
                        <a:xfrm>
                          <a:off x="6280650" y="749725"/>
                          <a:ext cx="124800" cy="145500"/>
                        </a:xfrm>
                        <a:prstGeom prst="roundRect">
                          <a:avLst>
                            <a:gd fmla="val 16667" name="adj"/>
                          </a:avLst>
                        </a:prstGeom>
                        <a:solidFill>
                          <a:srgbClr val="CC0000"/>
                        </a:solidFill>
                        <a:ln>
                          <a:noFill/>
                        </a:ln>
                      </p:spPr>
                      <p:txBody>
                        <a:bodyPr anchorCtr="0" anchor="ctr" bIns="91425" lIns="91425" rIns="91425" tIns="91425">
                          <a:noAutofit/>
                        </a:bodyPr>
                        <a:lstStyle/>
                        <a:p>
                          <a:pPr lvl="0">
                            <a:spcBef>
                              <a:spcPts val="0"/>
                            </a:spcBef>
                            <a:buNone/>
                          </a:pPr>
                          <a:r>
                            <a:t/>
                          </a:r>
                          <a:endParaRPr/>
                        </a:p>
                      </p:txBody>
                    </p:sp>
                    <p:sp>
                      <p:nvSpPr>
                        <p:cNvPr id="252" name="Shape 252"/>
                        <p:cNvSpPr txBox="1"/>
                        <p:nvPr/>
                      </p:nvSpPr>
                      <p:spPr>
                        <a:xfrm>
                          <a:off x="6217690" y="658530"/>
                          <a:ext cx="167400" cy="2448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FFFFFF"/>
                              </a:solidFill>
                            </a:rPr>
                            <a:t>1</a:t>
                          </a:r>
                        </a:p>
                      </p:txBody>
                    </p:sp>
                  </p:grpSp>
                  <p:sp>
                    <p:nvSpPr>
                      <p:cNvPr id="253" name="Shape 253"/>
                      <p:cNvSpPr txBox="1"/>
                      <p:nvPr/>
                    </p:nvSpPr>
                    <p:spPr>
                      <a:xfrm>
                        <a:off x="875075" y="592850"/>
                        <a:ext cx="1695900" cy="2448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FFFFFF"/>
                            </a:solidFill>
                            <a:latin typeface="Comic Sans MS"/>
                            <a:ea typeface="Comic Sans MS"/>
                            <a:cs typeface="Comic Sans MS"/>
                            <a:sym typeface="Comic Sans MS"/>
                          </a:rPr>
                          <a:t>Chat Box</a:t>
                        </a:r>
                      </a:p>
                    </p:txBody>
                  </p:sp>
                </p:grpSp>
                <p:grpSp>
                  <p:nvGrpSpPr>
                    <p:cNvPr id="254" name="Shape 254"/>
                    <p:cNvGrpSpPr/>
                    <p:nvPr/>
                  </p:nvGrpSpPr>
                  <p:grpSpPr>
                    <a:xfrm>
                      <a:off x="905425" y="1271800"/>
                      <a:ext cx="1695900" cy="3043416"/>
                      <a:chOff x="905425" y="1271800"/>
                      <a:chExt cx="1695900" cy="3043416"/>
                    </a:xfrm>
                  </p:grpSpPr>
                  <p:sp>
                    <p:nvSpPr>
                      <p:cNvPr id="255" name="Shape 255"/>
                      <p:cNvSpPr/>
                      <p:nvPr/>
                    </p:nvSpPr>
                    <p:spPr>
                      <a:xfrm>
                        <a:off x="905425" y="1271800"/>
                        <a:ext cx="1695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56" name="Shape 256"/>
                      <p:cNvCxnSpPr/>
                      <p:nvPr/>
                    </p:nvCxnSpPr>
                    <p:spPr>
                      <a:xfrm>
                        <a:off x="909950" y="1792025"/>
                        <a:ext cx="1689900" cy="0"/>
                      </a:xfrm>
                      <a:prstGeom prst="straightConnector1">
                        <a:avLst/>
                      </a:prstGeom>
                      <a:noFill/>
                      <a:ln cap="flat" cmpd="sng" w="9525">
                        <a:solidFill>
                          <a:schemeClr val="dk2"/>
                        </a:solidFill>
                        <a:prstDash val="solid"/>
                        <a:round/>
                        <a:headEnd len="lg" w="lg" type="none"/>
                        <a:tailEnd len="lg" w="lg" type="none"/>
                      </a:ln>
                    </p:spPr>
                  </p:cxnSp>
                  <p:cxnSp>
                    <p:nvCxnSpPr>
                      <p:cNvPr id="257" name="Shape 257"/>
                      <p:cNvCxnSpPr/>
                      <p:nvPr/>
                    </p:nvCxnSpPr>
                    <p:spPr>
                      <a:xfrm>
                        <a:off x="909950" y="2325425"/>
                        <a:ext cx="1689900" cy="0"/>
                      </a:xfrm>
                      <a:prstGeom prst="straightConnector1">
                        <a:avLst/>
                      </a:prstGeom>
                      <a:noFill/>
                      <a:ln cap="flat" cmpd="sng" w="9525">
                        <a:solidFill>
                          <a:schemeClr val="dk2"/>
                        </a:solidFill>
                        <a:prstDash val="solid"/>
                        <a:round/>
                        <a:headEnd len="lg" w="lg" type="none"/>
                        <a:tailEnd len="lg" w="lg" type="none"/>
                      </a:ln>
                    </p:spPr>
                  </p:cxnSp>
                  <p:cxnSp>
                    <p:nvCxnSpPr>
                      <p:cNvPr id="258" name="Shape 258"/>
                      <p:cNvCxnSpPr/>
                      <p:nvPr/>
                    </p:nvCxnSpPr>
                    <p:spPr>
                      <a:xfrm>
                        <a:off x="909950" y="2858825"/>
                        <a:ext cx="1689900" cy="0"/>
                      </a:xfrm>
                      <a:prstGeom prst="straightConnector1">
                        <a:avLst/>
                      </a:prstGeom>
                      <a:noFill/>
                      <a:ln cap="flat" cmpd="sng" w="9525">
                        <a:solidFill>
                          <a:schemeClr val="dk2"/>
                        </a:solidFill>
                        <a:prstDash val="solid"/>
                        <a:round/>
                        <a:headEnd len="lg" w="lg" type="none"/>
                        <a:tailEnd len="lg" w="lg" type="none"/>
                      </a:ln>
                    </p:spPr>
                  </p:cxnSp>
                  <p:cxnSp>
                    <p:nvCxnSpPr>
                      <p:cNvPr id="259" name="Shape 259"/>
                      <p:cNvCxnSpPr/>
                      <p:nvPr/>
                    </p:nvCxnSpPr>
                    <p:spPr>
                      <a:xfrm>
                        <a:off x="909950" y="3392225"/>
                        <a:ext cx="1689900" cy="0"/>
                      </a:xfrm>
                      <a:prstGeom prst="straightConnector1">
                        <a:avLst/>
                      </a:prstGeom>
                      <a:noFill/>
                      <a:ln cap="flat" cmpd="sng" w="9525">
                        <a:solidFill>
                          <a:schemeClr val="dk2"/>
                        </a:solidFill>
                        <a:prstDash val="solid"/>
                        <a:round/>
                        <a:headEnd len="lg" w="lg" type="none"/>
                        <a:tailEnd len="lg" w="lg" type="none"/>
                      </a:ln>
                    </p:spPr>
                  </p:cxnSp>
                  <p:cxnSp>
                    <p:nvCxnSpPr>
                      <p:cNvPr id="260" name="Shape 260"/>
                      <p:cNvCxnSpPr/>
                      <p:nvPr/>
                    </p:nvCxnSpPr>
                    <p:spPr>
                      <a:xfrm>
                        <a:off x="909950" y="3925625"/>
                        <a:ext cx="1689900" cy="0"/>
                      </a:xfrm>
                      <a:prstGeom prst="straightConnector1">
                        <a:avLst/>
                      </a:prstGeom>
                      <a:noFill/>
                      <a:ln cap="flat" cmpd="sng" w="9525">
                        <a:solidFill>
                          <a:schemeClr val="dk2"/>
                        </a:solidFill>
                        <a:prstDash val="solid"/>
                        <a:round/>
                        <a:headEnd len="lg" w="lg" type="none"/>
                        <a:tailEnd len="lg" w="lg" type="none"/>
                      </a:ln>
                    </p:spPr>
                  </p:cxnSp>
                  <p:grpSp>
                    <p:nvGrpSpPr>
                      <p:cNvPr id="261" name="Shape 261"/>
                      <p:cNvGrpSpPr/>
                      <p:nvPr/>
                    </p:nvGrpSpPr>
                    <p:grpSpPr>
                      <a:xfrm>
                        <a:off x="2356347" y="1372908"/>
                        <a:ext cx="187759" cy="244800"/>
                        <a:chOff x="6217690" y="658530"/>
                        <a:chExt cx="187759" cy="244800"/>
                      </a:xfrm>
                    </p:grpSpPr>
                    <p:sp>
                      <p:nvSpPr>
                        <p:cNvPr id="262" name="Shape 262"/>
                        <p:cNvSpPr/>
                        <p:nvPr/>
                      </p:nvSpPr>
                      <p:spPr>
                        <a:xfrm>
                          <a:off x="6280650" y="749725"/>
                          <a:ext cx="124800" cy="145500"/>
                        </a:xfrm>
                        <a:prstGeom prst="roundRect">
                          <a:avLst>
                            <a:gd fmla="val 16667" name="adj"/>
                          </a:avLst>
                        </a:prstGeom>
                        <a:solidFill>
                          <a:srgbClr val="CC0000"/>
                        </a:solidFill>
                        <a:ln>
                          <a:noFill/>
                        </a:ln>
                      </p:spPr>
                      <p:txBody>
                        <a:bodyPr anchorCtr="0" anchor="ctr" bIns="91425" lIns="91425" rIns="91425" tIns="91425">
                          <a:noAutofit/>
                        </a:bodyPr>
                        <a:lstStyle/>
                        <a:p>
                          <a:pPr lvl="0">
                            <a:spcBef>
                              <a:spcPts val="0"/>
                            </a:spcBef>
                            <a:buNone/>
                          </a:pPr>
                          <a:r>
                            <a:t/>
                          </a:r>
                          <a:endParaRPr/>
                        </a:p>
                      </p:txBody>
                    </p:sp>
                    <p:sp>
                      <p:nvSpPr>
                        <p:cNvPr id="263" name="Shape 263"/>
                        <p:cNvSpPr txBox="1"/>
                        <p:nvPr/>
                      </p:nvSpPr>
                      <p:spPr>
                        <a:xfrm>
                          <a:off x="6217690" y="658530"/>
                          <a:ext cx="167400" cy="2448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FFFFFF"/>
                              </a:solidFill>
                            </a:rPr>
                            <a:t>1</a:t>
                          </a:r>
                        </a:p>
                      </p:txBody>
                    </p:sp>
                  </p:grpSp>
                  <p:sp>
                    <p:nvSpPr>
                      <p:cNvPr id="264" name="Shape 264"/>
                      <p:cNvSpPr txBox="1"/>
                      <p:nvPr/>
                    </p:nvSpPr>
                    <p:spPr>
                      <a:xfrm>
                        <a:off x="927404" y="183010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265" name="Shape 265"/>
                      <p:cNvSpPr txBox="1"/>
                      <p:nvPr/>
                    </p:nvSpPr>
                    <p:spPr>
                      <a:xfrm>
                        <a:off x="927404" y="129670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266" name="Shape 266"/>
                      <p:cNvSpPr txBox="1"/>
                      <p:nvPr/>
                    </p:nvSpPr>
                    <p:spPr>
                      <a:xfrm>
                        <a:off x="927404" y="236350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267" name="Shape 267"/>
                      <p:cNvSpPr txBox="1"/>
                      <p:nvPr/>
                    </p:nvSpPr>
                    <p:spPr>
                      <a:xfrm>
                        <a:off x="927404" y="289690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268" name="Shape 268"/>
                      <p:cNvSpPr txBox="1"/>
                      <p:nvPr/>
                    </p:nvSpPr>
                    <p:spPr>
                      <a:xfrm>
                        <a:off x="927404" y="343030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pic>
                    <p:nvPicPr>
                      <p:cNvPr id="269" name="Shape 269"/>
                      <p:cNvPicPr preferRelativeResize="0"/>
                      <p:nvPr/>
                    </p:nvPicPr>
                    <p:blipFill>
                      <a:blip r:embed="rId4">
                        <a:alphaModFix/>
                      </a:blip>
                      <a:stretch>
                        <a:fillRect/>
                      </a:stretch>
                    </p:blipFill>
                    <p:spPr>
                      <a:xfrm>
                        <a:off x="1488925" y="3783241"/>
                        <a:ext cx="531949" cy="531974"/>
                      </a:xfrm>
                      <a:prstGeom prst="rect">
                        <a:avLst/>
                      </a:prstGeom>
                      <a:noFill/>
                      <a:ln>
                        <a:noFill/>
                      </a:ln>
                    </p:spPr>
                  </p:pic>
                </p:grpSp>
              </p:grpSp>
            </p:grpSp>
            <p:sp>
              <p:nvSpPr>
                <p:cNvPr id="270" name="Shape 270"/>
                <p:cNvSpPr txBox="1"/>
                <p:nvPr/>
              </p:nvSpPr>
              <p:spPr>
                <a:xfrm>
                  <a:off x="2907254" y="127935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271" name="Shape 271"/>
                <p:cNvSpPr/>
                <p:nvPr/>
              </p:nvSpPr>
              <p:spPr>
                <a:xfrm>
                  <a:off x="3356400" y="977050"/>
                  <a:ext cx="2861400" cy="2850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sp>
            <p:nvSpPr>
              <p:cNvPr id="272" name="Shape 272"/>
              <p:cNvSpPr/>
              <p:nvPr/>
            </p:nvSpPr>
            <p:spPr>
              <a:xfrm>
                <a:off x="2988000" y="2743600"/>
                <a:ext cx="2793300" cy="750600"/>
              </a:xfrm>
              <a:prstGeom prst="roundRect">
                <a:avLst>
                  <a:gd fmla="val 16667" name="adj"/>
                </a:avLst>
              </a:prstGeom>
              <a:solidFill>
                <a:srgbClr val="9FC5E8"/>
              </a:solidFill>
              <a:ln>
                <a:noFill/>
              </a:ln>
            </p:spPr>
            <p:txBody>
              <a:bodyPr anchorCtr="0" anchor="ctr" bIns="91425" lIns="91425" rIns="91425" tIns="91425">
                <a:noAutofit/>
              </a:bodyPr>
              <a:lstStyle/>
              <a:p>
                <a:pPr lvl="0">
                  <a:spcBef>
                    <a:spcPts val="0"/>
                  </a:spcBef>
                  <a:buNone/>
                </a:pPr>
                <a:r>
                  <a:t/>
                </a:r>
                <a:endParaRPr/>
              </a:p>
            </p:txBody>
          </p:sp>
        </p:grpSp>
        <p:cxnSp>
          <p:nvCxnSpPr>
            <p:cNvPr id="273" name="Shape 273"/>
            <p:cNvCxnSpPr/>
            <p:nvPr/>
          </p:nvCxnSpPr>
          <p:spPr>
            <a:xfrm>
              <a:off x="3447525" y="1275725"/>
              <a:ext cx="2809500" cy="0"/>
            </a:xfrm>
            <a:prstGeom prst="straightConnector1">
              <a:avLst/>
            </a:prstGeom>
            <a:noFill/>
            <a:ln cap="flat" cmpd="sng" w="9525">
              <a:solidFill>
                <a:schemeClr val="dk2"/>
              </a:solidFill>
              <a:prstDash val="solid"/>
              <a:round/>
              <a:headEnd len="lg" w="lg" type="none"/>
              <a:tailEnd len="lg" w="lg" type="none"/>
            </a:ln>
          </p:spPr>
        </p:cxnSp>
      </p:grpSp>
      <p:cxnSp>
        <p:nvCxnSpPr>
          <p:cNvPr id="274" name="Shape 274"/>
          <p:cNvCxnSpPr>
            <a:stCxn id="242" idx="0"/>
            <a:endCxn id="275" idx="3"/>
          </p:cNvCxnSpPr>
          <p:nvPr/>
        </p:nvCxnSpPr>
        <p:spPr>
          <a:xfrm flipH="1" rot="10800000">
            <a:off x="5873375" y="2995425"/>
            <a:ext cx="1782600" cy="1289400"/>
          </a:xfrm>
          <a:prstGeom prst="straightConnector1">
            <a:avLst/>
          </a:prstGeom>
          <a:noFill/>
          <a:ln cap="flat" cmpd="sng" w="19050">
            <a:solidFill>
              <a:srgbClr val="CC0000"/>
            </a:solidFill>
            <a:prstDash val="solid"/>
            <a:round/>
            <a:headEnd len="lg" w="lg" type="none"/>
            <a:tailEnd len="lg" w="lg" type="triangle"/>
          </a:ln>
        </p:spPr>
      </p:cxnSp>
      <p:sp>
        <p:nvSpPr>
          <p:cNvPr id="276" name="Shape 276"/>
          <p:cNvSpPr txBox="1"/>
          <p:nvPr/>
        </p:nvSpPr>
        <p:spPr>
          <a:xfrm>
            <a:off x="6741875" y="3508950"/>
            <a:ext cx="1310400" cy="474000"/>
          </a:xfrm>
          <a:prstGeom prst="rect">
            <a:avLst/>
          </a:prstGeom>
          <a:noFill/>
          <a:ln>
            <a:noFill/>
          </a:ln>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set state </a:t>
            </a:r>
          </a:p>
        </p:txBody>
      </p:sp>
      <p:sp>
        <p:nvSpPr>
          <p:cNvPr id="277" name="Shape 277"/>
          <p:cNvSpPr txBox="1"/>
          <p:nvPr/>
        </p:nvSpPr>
        <p:spPr>
          <a:xfrm>
            <a:off x="3090376" y="4259465"/>
            <a:ext cx="2004900" cy="285000"/>
          </a:xfrm>
          <a:prstGeom prst="rect">
            <a:avLst/>
          </a:prstGeom>
          <a:noFill/>
          <a:ln>
            <a:noFill/>
          </a:ln>
        </p:spPr>
        <p:txBody>
          <a:bodyPr anchorCtr="0" anchor="t" bIns="91425" lIns="91425" rIns="91425" tIns="91425">
            <a:noAutofit/>
          </a:bodyPr>
          <a:lstStyle/>
          <a:p>
            <a:pPr lvl="0" rtl="0">
              <a:spcBef>
                <a:spcPts val="0"/>
              </a:spcBef>
              <a:buNone/>
            </a:pPr>
            <a:r>
              <a:rPr lang="en"/>
              <a:t>New message</a:t>
            </a:r>
          </a:p>
        </p:txBody>
      </p:sp>
      <p:sp>
        <p:nvSpPr>
          <p:cNvPr id="278" name="Shape 27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What is React - Rebuilding the UI</a:t>
            </a:r>
          </a:p>
        </p:txBody>
      </p:sp>
      <p:sp>
        <p:nvSpPr>
          <p:cNvPr id="275" name="Shape 275"/>
          <p:cNvSpPr/>
          <p:nvPr/>
        </p:nvSpPr>
        <p:spPr>
          <a:xfrm>
            <a:off x="7411400" y="1569350"/>
            <a:ext cx="1670700" cy="16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latin typeface="Open Sans"/>
                <a:ea typeface="Open Sans"/>
                <a:cs typeface="Open Sans"/>
                <a:sym typeface="Open Sans"/>
              </a:rPr>
              <a:t>State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grpSp>
        <p:nvGrpSpPr>
          <p:cNvPr id="283" name="Shape 283"/>
          <p:cNvGrpSpPr/>
          <p:nvPr/>
        </p:nvGrpSpPr>
        <p:grpSpPr>
          <a:xfrm>
            <a:off x="596550" y="1126250"/>
            <a:ext cx="6034200" cy="3890800"/>
            <a:chOff x="596550" y="592850"/>
            <a:chExt cx="6034200" cy="3890800"/>
          </a:xfrm>
        </p:grpSpPr>
        <p:grpSp>
          <p:nvGrpSpPr>
            <p:cNvPr id="284" name="Shape 284"/>
            <p:cNvGrpSpPr/>
            <p:nvPr/>
          </p:nvGrpSpPr>
          <p:grpSpPr>
            <a:xfrm>
              <a:off x="596550" y="592850"/>
              <a:ext cx="6034200" cy="3890800"/>
              <a:chOff x="596550" y="592850"/>
              <a:chExt cx="6034200" cy="3890800"/>
            </a:xfrm>
          </p:grpSpPr>
          <p:grpSp>
            <p:nvGrpSpPr>
              <p:cNvPr id="285" name="Shape 285"/>
              <p:cNvGrpSpPr/>
              <p:nvPr/>
            </p:nvGrpSpPr>
            <p:grpSpPr>
              <a:xfrm>
                <a:off x="596550" y="592850"/>
                <a:ext cx="6034200" cy="3890800"/>
                <a:chOff x="596550" y="592850"/>
                <a:chExt cx="6034200" cy="3890800"/>
              </a:xfrm>
            </p:grpSpPr>
            <p:sp>
              <p:nvSpPr>
                <p:cNvPr id="286" name="Shape 286"/>
                <p:cNvSpPr/>
                <p:nvPr/>
              </p:nvSpPr>
              <p:spPr>
                <a:xfrm>
                  <a:off x="596550" y="659850"/>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7" name="Shape 287"/>
                <p:cNvSpPr/>
                <p:nvPr/>
              </p:nvSpPr>
              <p:spPr>
                <a:xfrm>
                  <a:off x="2904575" y="1301129"/>
                  <a:ext cx="3408900" cy="2874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8" name="Shape 288"/>
                <p:cNvSpPr/>
                <p:nvPr/>
              </p:nvSpPr>
              <p:spPr>
                <a:xfrm>
                  <a:off x="895645" y="1281579"/>
                  <a:ext cx="1695900" cy="28943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289" name="Shape 289"/>
                <p:cNvGrpSpPr/>
                <p:nvPr/>
              </p:nvGrpSpPr>
              <p:grpSpPr>
                <a:xfrm>
                  <a:off x="596550" y="592850"/>
                  <a:ext cx="6034200" cy="3890800"/>
                  <a:chOff x="596550" y="592850"/>
                  <a:chExt cx="6034200" cy="3890800"/>
                </a:xfrm>
              </p:grpSpPr>
              <p:sp>
                <p:nvSpPr>
                  <p:cNvPr id="290" name="Shape 290"/>
                  <p:cNvSpPr/>
                  <p:nvPr/>
                </p:nvSpPr>
                <p:spPr>
                  <a:xfrm>
                    <a:off x="596550" y="659850"/>
                    <a:ext cx="6034200" cy="3823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grpSp>
                <p:nvGrpSpPr>
                  <p:cNvPr id="291" name="Shape 291"/>
                  <p:cNvGrpSpPr/>
                  <p:nvPr/>
                </p:nvGrpSpPr>
                <p:grpSpPr>
                  <a:xfrm>
                    <a:off x="2914350" y="1271800"/>
                    <a:ext cx="3408900" cy="2894400"/>
                    <a:chOff x="2914350" y="1271800"/>
                    <a:chExt cx="3408900" cy="2894400"/>
                  </a:xfrm>
                </p:grpSpPr>
                <p:sp>
                  <p:nvSpPr>
                    <p:cNvPr id="292" name="Shape 292"/>
                    <p:cNvSpPr/>
                    <p:nvPr/>
                  </p:nvSpPr>
                  <p:spPr>
                    <a:xfrm>
                      <a:off x="2914350" y="1271800"/>
                      <a:ext cx="3408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293" name="Shape 293"/>
                    <p:cNvCxnSpPr/>
                    <p:nvPr/>
                  </p:nvCxnSpPr>
                  <p:spPr>
                    <a:xfrm>
                      <a:off x="2922350" y="3615450"/>
                      <a:ext cx="3398400" cy="0"/>
                    </a:xfrm>
                    <a:prstGeom prst="straightConnector1">
                      <a:avLst/>
                    </a:prstGeom>
                    <a:noFill/>
                    <a:ln cap="flat" cmpd="sng" w="9525">
                      <a:solidFill>
                        <a:schemeClr val="dk2"/>
                      </a:solidFill>
                      <a:prstDash val="solid"/>
                      <a:round/>
                      <a:headEnd len="lg" w="lg" type="none"/>
                      <a:tailEnd len="lg" w="lg" type="none"/>
                    </a:ln>
                  </p:spPr>
                </p:cxnSp>
                <p:sp>
                  <p:nvSpPr>
                    <p:cNvPr id="294" name="Shape 294"/>
                    <p:cNvSpPr/>
                    <p:nvPr/>
                  </p:nvSpPr>
                  <p:spPr>
                    <a:xfrm>
                      <a:off x="5565575" y="3751425"/>
                      <a:ext cx="615600" cy="259500"/>
                    </a:xfrm>
                    <a:prstGeom prst="roundRect">
                      <a:avLst>
                        <a:gd fmla="val 16667" name="adj"/>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rgbClr val="FFFFFF"/>
                          </a:solidFill>
                        </a:rPr>
                        <a:t>Send</a:t>
                      </a:r>
                    </a:p>
                  </p:txBody>
                </p:sp>
                <p:cxnSp>
                  <p:nvCxnSpPr>
                    <p:cNvPr id="295" name="Shape 295"/>
                    <p:cNvCxnSpPr/>
                    <p:nvPr/>
                  </p:nvCxnSpPr>
                  <p:spPr>
                    <a:xfrm>
                      <a:off x="2988000" y="4022325"/>
                      <a:ext cx="2470800" cy="0"/>
                    </a:xfrm>
                    <a:prstGeom prst="straightConnector1">
                      <a:avLst/>
                    </a:prstGeom>
                    <a:noFill/>
                    <a:ln cap="flat" cmpd="sng" w="9525">
                      <a:solidFill>
                        <a:schemeClr val="dk2"/>
                      </a:solidFill>
                      <a:prstDash val="solid"/>
                      <a:round/>
                      <a:headEnd len="lg" w="lg" type="none"/>
                      <a:tailEnd len="lg" w="lg" type="none"/>
                    </a:ln>
                  </p:spPr>
                </p:cxnSp>
                <p:sp>
                  <p:nvSpPr>
                    <p:cNvPr id="296" name="Shape 296"/>
                    <p:cNvSpPr/>
                    <p:nvPr/>
                  </p:nvSpPr>
                  <p:spPr>
                    <a:xfrm>
                      <a:off x="2988000" y="1360645"/>
                      <a:ext cx="1264200" cy="356100"/>
                    </a:xfrm>
                    <a:prstGeom prst="roundRect">
                      <a:avLst>
                        <a:gd fmla="val 16667" name="adj"/>
                      </a:avLst>
                    </a:prstGeom>
                    <a:solidFill>
                      <a:srgbClr val="9FC5E8"/>
                    </a:solidFill>
                    <a:ln>
                      <a:noFill/>
                    </a:ln>
                  </p:spPr>
                  <p:txBody>
                    <a:bodyPr anchorCtr="0" anchor="ctr" bIns="91425" lIns="91425" rIns="91425" tIns="91425">
                      <a:noAutofit/>
                    </a:bodyPr>
                    <a:lstStyle/>
                    <a:p>
                      <a:pPr lvl="0">
                        <a:spcBef>
                          <a:spcPts val="0"/>
                        </a:spcBef>
                        <a:buNone/>
                      </a:pPr>
                      <a:r>
                        <a:t/>
                      </a:r>
                      <a:endParaRPr/>
                    </a:p>
                  </p:txBody>
                </p:sp>
                <p:sp>
                  <p:nvSpPr>
                    <p:cNvPr id="297" name="Shape 297"/>
                    <p:cNvSpPr/>
                    <p:nvPr/>
                  </p:nvSpPr>
                  <p:spPr>
                    <a:xfrm>
                      <a:off x="4301375" y="1792145"/>
                      <a:ext cx="1879800" cy="356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298" name="Shape 298"/>
                  <p:cNvGrpSpPr/>
                  <p:nvPr/>
                </p:nvGrpSpPr>
                <p:grpSpPr>
                  <a:xfrm>
                    <a:off x="596550" y="592850"/>
                    <a:ext cx="6034200" cy="326502"/>
                    <a:chOff x="596550" y="592850"/>
                    <a:chExt cx="6034200" cy="326502"/>
                  </a:xfrm>
                </p:grpSpPr>
                <p:sp>
                  <p:nvSpPr>
                    <p:cNvPr id="299" name="Shape 299"/>
                    <p:cNvSpPr/>
                    <p:nvPr/>
                  </p:nvSpPr>
                  <p:spPr>
                    <a:xfrm>
                      <a:off x="596550" y="652886"/>
                      <a:ext cx="6034200" cy="2595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300" name="Shape 300"/>
                    <p:cNvPicPr preferRelativeResize="0"/>
                    <p:nvPr/>
                  </p:nvPicPr>
                  <p:blipFill>
                    <a:blip r:embed="rId3">
                      <a:alphaModFix/>
                    </a:blip>
                    <a:stretch>
                      <a:fillRect/>
                    </a:stretch>
                  </p:blipFill>
                  <p:spPr>
                    <a:xfrm>
                      <a:off x="6145950" y="659852"/>
                      <a:ext cx="259500" cy="259500"/>
                    </a:xfrm>
                    <a:prstGeom prst="rect">
                      <a:avLst/>
                    </a:prstGeom>
                    <a:noFill/>
                    <a:ln>
                      <a:noFill/>
                    </a:ln>
                  </p:spPr>
                </p:pic>
                <p:sp>
                  <p:nvSpPr>
                    <p:cNvPr id="301" name="Shape 301"/>
                    <p:cNvSpPr txBox="1"/>
                    <p:nvPr/>
                  </p:nvSpPr>
                  <p:spPr>
                    <a:xfrm>
                      <a:off x="875075" y="592850"/>
                      <a:ext cx="1695900" cy="2448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FFFFFF"/>
                          </a:solidFill>
                          <a:latin typeface="Comic Sans MS"/>
                          <a:ea typeface="Comic Sans MS"/>
                          <a:cs typeface="Comic Sans MS"/>
                          <a:sym typeface="Comic Sans MS"/>
                        </a:rPr>
                        <a:t>Chat Box</a:t>
                      </a:r>
                    </a:p>
                  </p:txBody>
                </p:sp>
              </p:grpSp>
              <p:grpSp>
                <p:nvGrpSpPr>
                  <p:cNvPr id="302" name="Shape 302"/>
                  <p:cNvGrpSpPr/>
                  <p:nvPr/>
                </p:nvGrpSpPr>
                <p:grpSpPr>
                  <a:xfrm>
                    <a:off x="905425" y="1271800"/>
                    <a:ext cx="1695900" cy="3043416"/>
                    <a:chOff x="905425" y="1271800"/>
                    <a:chExt cx="1695900" cy="3043416"/>
                  </a:xfrm>
                </p:grpSpPr>
                <p:sp>
                  <p:nvSpPr>
                    <p:cNvPr id="303" name="Shape 303"/>
                    <p:cNvSpPr/>
                    <p:nvPr/>
                  </p:nvSpPr>
                  <p:spPr>
                    <a:xfrm>
                      <a:off x="905425" y="1271800"/>
                      <a:ext cx="1695900" cy="289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04" name="Shape 304"/>
                    <p:cNvCxnSpPr/>
                    <p:nvPr/>
                  </p:nvCxnSpPr>
                  <p:spPr>
                    <a:xfrm>
                      <a:off x="909950" y="1792025"/>
                      <a:ext cx="1689900" cy="0"/>
                    </a:xfrm>
                    <a:prstGeom prst="straightConnector1">
                      <a:avLst/>
                    </a:prstGeom>
                    <a:noFill/>
                    <a:ln cap="flat" cmpd="sng" w="9525">
                      <a:solidFill>
                        <a:schemeClr val="dk2"/>
                      </a:solidFill>
                      <a:prstDash val="solid"/>
                      <a:round/>
                      <a:headEnd len="lg" w="lg" type="none"/>
                      <a:tailEnd len="lg" w="lg" type="none"/>
                    </a:ln>
                  </p:spPr>
                </p:cxnSp>
                <p:cxnSp>
                  <p:nvCxnSpPr>
                    <p:cNvPr id="305" name="Shape 305"/>
                    <p:cNvCxnSpPr/>
                    <p:nvPr/>
                  </p:nvCxnSpPr>
                  <p:spPr>
                    <a:xfrm>
                      <a:off x="909950" y="2325425"/>
                      <a:ext cx="1689900" cy="0"/>
                    </a:xfrm>
                    <a:prstGeom prst="straightConnector1">
                      <a:avLst/>
                    </a:prstGeom>
                    <a:noFill/>
                    <a:ln cap="flat" cmpd="sng" w="9525">
                      <a:solidFill>
                        <a:schemeClr val="dk2"/>
                      </a:solidFill>
                      <a:prstDash val="solid"/>
                      <a:round/>
                      <a:headEnd len="lg" w="lg" type="none"/>
                      <a:tailEnd len="lg" w="lg" type="none"/>
                    </a:ln>
                  </p:spPr>
                </p:cxnSp>
                <p:cxnSp>
                  <p:nvCxnSpPr>
                    <p:cNvPr id="306" name="Shape 306"/>
                    <p:cNvCxnSpPr/>
                    <p:nvPr/>
                  </p:nvCxnSpPr>
                  <p:spPr>
                    <a:xfrm>
                      <a:off x="909950" y="2858825"/>
                      <a:ext cx="1689900" cy="0"/>
                    </a:xfrm>
                    <a:prstGeom prst="straightConnector1">
                      <a:avLst/>
                    </a:prstGeom>
                    <a:noFill/>
                    <a:ln cap="flat" cmpd="sng" w="9525">
                      <a:solidFill>
                        <a:schemeClr val="dk2"/>
                      </a:solidFill>
                      <a:prstDash val="solid"/>
                      <a:round/>
                      <a:headEnd len="lg" w="lg" type="none"/>
                      <a:tailEnd len="lg" w="lg" type="none"/>
                    </a:ln>
                  </p:spPr>
                </p:cxnSp>
                <p:cxnSp>
                  <p:nvCxnSpPr>
                    <p:cNvPr id="307" name="Shape 307"/>
                    <p:cNvCxnSpPr/>
                    <p:nvPr/>
                  </p:nvCxnSpPr>
                  <p:spPr>
                    <a:xfrm>
                      <a:off x="909950" y="3392225"/>
                      <a:ext cx="1689900" cy="0"/>
                    </a:xfrm>
                    <a:prstGeom prst="straightConnector1">
                      <a:avLst/>
                    </a:prstGeom>
                    <a:noFill/>
                    <a:ln cap="flat" cmpd="sng" w="9525">
                      <a:solidFill>
                        <a:schemeClr val="dk2"/>
                      </a:solidFill>
                      <a:prstDash val="solid"/>
                      <a:round/>
                      <a:headEnd len="lg" w="lg" type="none"/>
                      <a:tailEnd len="lg" w="lg" type="none"/>
                    </a:ln>
                  </p:spPr>
                </p:cxnSp>
                <p:cxnSp>
                  <p:nvCxnSpPr>
                    <p:cNvPr id="308" name="Shape 308"/>
                    <p:cNvCxnSpPr/>
                    <p:nvPr/>
                  </p:nvCxnSpPr>
                  <p:spPr>
                    <a:xfrm>
                      <a:off x="909950" y="3925625"/>
                      <a:ext cx="1689900" cy="0"/>
                    </a:xfrm>
                    <a:prstGeom prst="straightConnector1">
                      <a:avLst/>
                    </a:prstGeom>
                    <a:noFill/>
                    <a:ln cap="flat" cmpd="sng" w="9525">
                      <a:solidFill>
                        <a:schemeClr val="dk2"/>
                      </a:solidFill>
                      <a:prstDash val="solid"/>
                      <a:round/>
                      <a:headEnd len="lg" w="lg" type="none"/>
                      <a:tailEnd len="lg" w="lg" type="none"/>
                    </a:ln>
                  </p:spPr>
                </p:cxnSp>
                <p:sp>
                  <p:nvSpPr>
                    <p:cNvPr id="309" name="Shape 309"/>
                    <p:cNvSpPr txBox="1"/>
                    <p:nvPr/>
                  </p:nvSpPr>
                  <p:spPr>
                    <a:xfrm>
                      <a:off x="927404" y="183010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310" name="Shape 310"/>
                    <p:cNvSpPr txBox="1"/>
                    <p:nvPr/>
                  </p:nvSpPr>
                  <p:spPr>
                    <a:xfrm>
                      <a:off x="927404" y="129670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311" name="Shape 311"/>
                    <p:cNvSpPr txBox="1"/>
                    <p:nvPr/>
                  </p:nvSpPr>
                  <p:spPr>
                    <a:xfrm>
                      <a:off x="927404" y="236350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312" name="Shape 312"/>
                    <p:cNvSpPr txBox="1"/>
                    <p:nvPr/>
                  </p:nvSpPr>
                  <p:spPr>
                    <a:xfrm>
                      <a:off x="927404" y="289690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sp>
                  <p:nvSpPr>
                    <p:cNvPr id="313" name="Shape 313"/>
                    <p:cNvSpPr txBox="1"/>
                    <p:nvPr/>
                  </p:nvSpPr>
                  <p:spPr>
                    <a:xfrm>
                      <a:off x="927404" y="343030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pic>
                  <p:nvPicPr>
                    <p:cNvPr id="314" name="Shape 314"/>
                    <p:cNvPicPr preferRelativeResize="0"/>
                    <p:nvPr/>
                  </p:nvPicPr>
                  <p:blipFill>
                    <a:blip r:embed="rId4">
                      <a:alphaModFix/>
                    </a:blip>
                    <a:stretch>
                      <a:fillRect/>
                    </a:stretch>
                  </p:blipFill>
                  <p:spPr>
                    <a:xfrm>
                      <a:off x="1488925" y="3783241"/>
                      <a:ext cx="531949" cy="531974"/>
                    </a:xfrm>
                    <a:prstGeom prst="rect">
                      <a:avLst/>
                    </a:prstGeom>
                    <a:noFill/>
                    <a:ln>
                      <a:noFill/>
                    </a:ln>
                  </p:spPr>
                </p:pic>
              </p:grpSp>
            </p:grpSp>
          </p:grpSp>
          <p:sp>
            <p:nvSpPr>
              <p:cNvPr id="315" name="Shape 315"/>
              <p:cNvSpPr txBox="1"/>
              <p:nvPr/>
            </p:nvSpPr>
            <p:spPr>
              <a:xfrm>
                <a:off x="2907254" y="1279350"/>
                <a:ext cx="482700" cy="473400"/>
              </a:xfrm>
              <a:prstGeom prst="rect">
                <a:avLst/>
              </a:prstGeom>
              <a:noFill/>
              <a:ln>
                <a:noFill/>
              </a:ln>
            </p:spPr>
            <p:txBody>
              <a:bodyPr anchorCtr="0" anchor="t" bIns="91425" lIns="91425" rIns="91425" tIns="91425">
                <a:noAutofit/>
              </a:bodyPr>
              <a:lstStyle/>
              <a:p>
                <a:pPr lvl="0" rtl="0">
                  <a:lnSpc>
                    <a:spcPct val="115000"/>
                  </a:lnSpc>
                  <a:spcBef>
                    <a:spcPts val="0"/>
                  </a:spcBef>
                  <a:spcAft>
                    <a:spcPts val="800"/>
                  </a:spcAft>
                  <a:buNone/>
                </a:pPr>
                <a:r>
                  <a:rPr lang="en" sz="2100">
                    <a:solidFill>
                      <a:schemeClr val="dk1"/>
                    </a:solidFill>
                  </a:rPr>
                  <a:t>🐼</a:t>
                </a:r>
              </a:p>
              <a:p>
                <a:pPr lvl="0" rtl="0">
                  <a:spcBef>
                    <a:spcPts val="0"/>
                  </a:spcBef>
                  <a:buNone/>
                </a:pPr>
                <a:r>
                  <a:t/>
                </a:r>
                <a:endParaRPr/>
              </a:p>
            </p:txBody>
          </p:sp>
        </p:grpSp>
        <p:sp>
          <p:nvSpPr>
            <p:cNvPr id="316" name="Shape 316"/>
            <p:cNvSpPr/>
            <p:nvPr/>
          </p:nvSpPr>
          <p:spPr>
            <a:xfrm>
              <a:off x="2988000" y="2276620"/>
              <a:ext cx="2793300" cy="750600"/>
            </a:xfrm>
            <a:prstGeom prst="roundRect">
              <a:avLst>
                <a:gd fmla="val 16667" name="adj"/>
              </a:avLst>
            </a:prstGeom>
            <a:solidFill>
              <a:srgbClr val="9FC5E8"/>
            </a:solidFill>
            <a:ln>
              <a:noFill/>
            </a:ln>
          </p:spPr>
          <p:txBody>
            <a:bodyPr anchorCtr="0" anchor="ctr" bIns="91425" lIns="91425" rIns="91425" tIns="91425">
              <a:noAutofit/>
            </a:bodyPr>
            <a:lstStyle/>
            <a:p>
              <a:pPr lvl="0">
                <a:spcBef>
                  <a:spcPts val="0"/>
                </a:spcBef>
                <a:buNone/>
              </a:pPr>
              <a:r>
                <a:t/>
              </a:r>
              <a:endParaRPr/>
            </a:p>
          </p:txBody>
        </p:sp>
      </p:grpSp>
      <p:cxnSp>
        <p:nvCxnSpPr>
          <p:cNvPr id="317" name="Shape 317"/>
          <p:cNvCxnSpPr>
            <a:stCxn id="294" idx="0"/>
            <a:endCxn id="318" idx="3"/>
          </p:cNvCxnSpPr>
          <p:nvPr/>
        </p:nvCxnSpPr>
        <p:spPr>
          <a:xfrm flipH="1" rot="10800000">
            <a:off x="5873375" y="2995425"/>
            <a:ext cx="1782600" cy="1289400"/>
          </a:xfrm>
          <a:prstGeom prst="straightConnector1">
            <a:avLst/>
          </a:prstGeom>
          <a:noFill/>
          <a:ln cap="flat" cmpd="sng" w="19050">
            <a:solidFill>
              <a:srgbClr val="CC0000"/>
            </a:solidFill>
            <a:prstDash val="solid"/>
            <a:round/>
            <a:headEnd len="lg" w="lg" type="none"/>
            <a:tailEnd len="lg" w="lg" type="triangle"/>
          </a:ln>
        </p:spPr>
      </p:cxnSp>
      <p:sp>
        <p:nvSpPr>
          <p:cNvPr id="319" name="Shape 319"/>
          <p:cNvSpPr txBox="1"/>
          <p:nvPr/>
        </p:nvSpPr>
        <p:spPr>
          <a:xfrm>
            <a:off x="6766025" y="3441275"/>
            <a:ext cx="1310400" cy="474000"/>
          </a:xfrm>
          <a:prstGeom prst="rect">
            <a:avLst/>
          </a:prstGeom>
          <a:noFill/>
          <a:ln>
            <a:noFill/>
          </a:ln>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set state </a:t>
            </a:r>
          </a:p>
        </p:txBody>
      </p:sp>
      <p:sp>
        <p:nvSpPr>
          <p:cNvPr id="320" name="Shape 320"/>
          <p:cNvSpPr/>
          <p:nvPr/>
        </p:nvSpPr>
        <p:spPr>
          <a:xfrm>
            <a:off x="5222350" y="3699435"/>
            <a:ext cx="964500" cy="356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21" name="Shape 321"/>
          <p:cNvCxnSpPr>
            <a:stCxn id="318" idx="2"/>
          </p:cNvCxnSpPr>
          <p:nvPr/>
        </p:nvCxnSpPr>
        <p:spPr>
          <a:xfrm rot="10800000">
            <a:off x="6656900" y="2354600"/>
            <a:ext cx="754500" cy="50100"/>
          </a:xfrm>
          <a:prstGeom prst="straightConnector1">
            <a:avLst/>
          </a:prstGeom>
          <a:noFill/>
          <a:ln cap="flat" cmpd="sng" w="19050">
            <a:solidFill>
              <a:srgbClr val="CC0000"/>
            </a:solidFill>
            <a:prstDash val="solid"/>
            <a:round/>
            <a:headEnd len="lg" w="lg" type="none"/>
            <a:tailEnd len="lg" w="lg" type="triangle"/>
          </a:ln>
        </p:spPr>
      </p:cxnSp>
      <p:sp>
        <p:nvSpPr>
          <p:cNvPr id="322" name="Shape 322"/>
          <p:cNvSpPr txBox="1"/>
          <p:nvPr/>
        </p:nvSpPr>
        <p:spPr>
          <a:xfrm rot="206695">
            <a:off x="6553540" y="1968622"/>
            <a:ext cx="1003513" cy="356137"/>
          </a:xfrm>
          <a:prstGeom prst="rect">
            <a:avLst/>
          </a:prstGeom>
          <a:noFill/>
          <a:ln>
            <a:noFill/>
          </a:ln>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re-render</a:t>
            </a:r>
          </a:p>
        </p:txBody>
      </p:sp>
      <p:sp>
        <p:nvSpPr>
          <p:cNvPr id="323" name="Shape 32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What is React - Re-Rendering	</a:t>
            </a:r>
          </a:p>
        </p:txBody>
      </p:sp>
      <p:sp>
        <p:nvSpPr>
          <p:cNvPr id="318" name="Shape 318"/>
          <p:cNvSpPr/>
          <p:nvPr/>
        </p:nvSpPr>
        <p:spPr>
          <a:xfrm>
            <a:off x="7411400" y="1569350"/>
            <a:ext cx="1670700" cy="16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latin typeface="Open Sans"/>
                <a:ea typeface="Open Sans"/>
                <a:cs typeface="Open Sans"/>
                <a:sym typeface="Open Sans"/>
              </a:rPr>
              <a:t>State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