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theme/theme1.xml" ContentType="application/vnd.openxmlformats-officedocument.theme+xml"/>
  <Override PartName="/ppt/media/image24.jpeg" ContentType="image/jpeg"/>
  <Override PartName="/ppt/media/image23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4.png" ContentType="image/png"/>
  <Override PartName="/ppt/media/image7.png" ContentType="image/png"/>
  <Override PartName="/ppt/media/image1.png" ContentType="image/png"/>
  <Override PartName="/ppt/media/image2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6.png" ContentType="image/png"/>
  <Override PartName="/ppt/media/image27.png" ContentType="image/png"/>
  <Override PartName="/ppt/media/image25.png" ContentType="image/png"/>
  <Override PartName="/ppt/media/image22.png" ContentType="image/png"/>
  <Override PartName="/ppt/media/image2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B627308-DB39-4EB8-B5DE-E8D2AD27BFA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024000" y="1053720"/>
            <a:ext cx="2118240" cy="3878280"/>
          </a:xfrm>
          <a:prstGeom prst="rect">
            <a:avLst/>
          </a:prstGeom>
          <a:ln>
            <a:noFill/>
          </a:ln>
        </p:spPr>
      </p:pic>
      <p:grpSp>
        <p:nvGrpSpPr>
          <p:cNvPr id="42" name="Group 1"/>
          <p:cNvGrpSpPr/>
          <p:nvPr/>
        </p:nvGrpSpPr>
        <p:grpSpPr>
          <a:xfrm>
            <a:off x="5328000" y="1152000"/>
            <a:ext cx="2664000" cy="3528000"/>
            <a:chOff x="5328000" y="1152000"/>
            <a:chExt cx="2664000" cy="3528000"/>
          </a:xfrm>
        </p:grpSpPr>
        <p:sp>
          <p:nvSpPr>
            <p:cNvPr id="43" name="CustomShape 2"/>
            <p:cNvSpPr/>
            <p:nvPr/>
          </p:nvSpPr>
          <p:spPr>
            <a:xfrm>
              <a:off x="6169320" y="1485720"/>
              <a:ext cx="1308600" cy="250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>
              <a:off x="6169320" y="214128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>
              <a:off x="6169320" y="279684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5"/>
            <p:cNvSpPr/>
            <p:nvPr/>
          </p:nvSpPr>
          <p:spPr>
            <a:xfrm>
              <a:off x="6169320" y="279684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6"/>
            <p:cNvSpPr/>
            <p:nvPr/>
          </p:nvSpPr>
          <p:spPr>
            <a:xfrm>
              <a:off x="6169320" y="345240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7"/>
            <p:cNvSpPr/>
            <p:nvPr/>
          </p:nvSpPr>
          <p:spPr>
            <a:xfrm>
              <a:off x="6169320" y="410796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Freeform 8"/>
            <p:cNvSpPr/>
            <p:nvPr/>
          </p:nvSpPr>
          <p:spPr>
            <a:xfrm>
              <a:off x="5328000" y="1152000"/>
              <a:ext cx="2664360" cy="3528360"/>
            </a:xfrm>
            <a:custGeom>
              <a:avLst/>
              <a:gdLst/>
              <a:ahLst/>
              <a:rect l="0" t="0" r="r" b="b"/>
              <a:pathLst>
                <a:path w="7401" h="9801">
                  <a:moveTo>
                    <a:pt x="1428" y="530"/>
                  </a:moveTo>
                  <a:cubicBezTo>
                    <a:pt x="1428" y="397"/>
                    <a:pt x="6621" y="397"/>
                    <a:pt x="6621" y="397"/>
                  </a:cubicBezTo>
                  <a:cubicBezTo>
                    <a:pt x="6621" y="397"/>
                    <a:pt x="7011" y="2251"/>
                    <a:pt x="7140" y="2251"/>
                  </a:cubicBezTo>
                  <a:cubicBezTo>
                    <a:pt x="7270" y="2251"/>
                    <a:pt x="2596" y="2384"/>
                    <a:pt x="2856" y="2384"/>
                  </a:cubicBezTo>
                  <a:cubicBezTo>
                    <a:pt x="3116" y="2384"/>
                    <a:pt x="1298" y="2384"/>
                    <a:pt x="1298" y="2384"/>
                  </a:cubicBezTo>
                  <a:lnTo>
                    <a:pt x="1558" y="4105"/>
                  </a:lnTo>
                  <a:lnTo>
                    <a:pt x="7011" y="4105"/>
                  </a:lnTo>
                  <a:lnTo>
                    <a:pt x="6491" y="0"/>
                  </a:lnTo>
                  <a:lnTo>
                    <a:pt x="519" y="265"/>
                  </a:lnTo>
                  <a:lnTo>
                    <a:pt x="1039" y="9270"/>
                  </a:lnTo>
                  <a:lnTo>
                    <a:pt x="6621" y="9270"/>
                  </a:lnTo>
                  <a:lnTo>
                    <a:pt x="6751" y="5695"/>
                  </a:lnTo>
                  <a:lnTo>
                    <a:pt x="1558" y="5827"/>
                  </a:lnTo>
                  <a:lnTo>
                    <a:pt x="1688" y="7549"/>
                  </a:lnTo>
                  <a:lnTo>
                    <a:pt x="7140" y="7416"/>
                  </a:lnTo>
                  <a:lnTo>
                    <a:pt x="7011" y="132"/>
                  </a:lnTo>
                  <a:lnTo>
                    <a:pt x="1168" y="132"/>
                  </a:lnTo>
                  <a:cubicBezTo>
                    <a:pt x="1168" y="132"/>
                    <a:pt x="1428" y="9800"/>
                    <a:pt x="1428" y="9668"/>
                  </a:cubicBezTo>
                  <a:cubicBezTo>
                    <a:pt x="1428" y="9535"/>
                    <a:pt x="6751" y="9800"/>
                    <a:pt x="6751" y="9800"/>
                  </a:cubicBezTo>
                  <a:lnTo>
                    <a:pt x="6621" y="4370"/>
                  </a:lnTo>
                  <a:lnTo>
                    <a:pt x="1558" y="4370"/>
                  </a:lnTo>
                  <a:lnTo>
                    <a:pt x="1558" y="5430"/>
                  </a:lnTo>
                  <a:cubicBezTo>
                    <a:pt x="1558" y="5430"/>
                    <a:pt x="7400" y="5165"/>
                    <a:pt x="7400" y="5297"/>
                  </a:cubicBezTo>
                  <a:cubicBezTo>
                    <a:pt x="7400" y="5430"/>
                    <a:pt x="7140" y="2649"/>
                    <a:pt x="7270" y="2649"/>
                  </a:cubicBezTo>
                  <a:cubicBezTo>
                    <a:pt x="7400" y="2649"/>
                    <a:pt x="1688" y="2119"/>
                    <a:pt x="1688" y="2119"/>
                  </a:cubicBezTo>
                  <a:lnTo>
                    <a:pt x="1947" y="8211"/>
                  </a:lnTo>
                  <a:lnTo>
                    <a:pt x="6361" y="7814"/>
                  </a:lnTo>
                  <a:lnTo>
                    <a:pt x="6232" y="3708"/>
                  </a:lnTo>
                  <a:lnTo>
                    <a:pt x="0" y="3841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ne 1"/>
          <p:cNvSpPr/>
          <p:nvPr/>
        </p:nvSpPr>
        <p:spPr>
          <a:xfrm>
            <a:off x="360" y="792000"/>
            <a:ext cx="10079640" cy="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Shape 2"/>
          <p:cNvSpPr txBox="1"/>
          <p:nvPr/>
        </p:nvSpPr>
        <p:spPr>
          <a:xfrm>
            <a:off x="2844000" y="288000"/>
            <a:ext cx="439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What is WebAssembly ?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rcRect l="0" t="6217" r="10002" b="25400"/>
          <a:stretch/>
        </p:blipFill>
        <p:spPr>
          <a:xfrm>
            <a:off x="360" y="828000"/>
            <a:ext cx="9071280" cy="37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ine 1"/>
          <p:cNvSpPr/>
          <p:nvPr/>
        </p:nvSpPr>
        <p:spPr>
          <a:xfrm>
            <a:off x="360" y="792000"/>
            <a:ext cx="10079640" cy="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" descr=""/>
          <p:cNvPicPr/>
          <p:nvPr/>
        </p:nvPicPr>
        <p:blipFill>
          <a:blip r:embed="rId1"/>
          <a:srcRect l="0" t="6322" r="10909" b="20739"/>
          <a:stretch/>
        </p:blipFill>
        <p:spPr>
          <a:xfrm>
            <a:off x="19800" y="828000"/>
            <a:ext cx="8979840" cy="4031640"/>
          </a:xfrm>
          <a:prstGeom prst="rect">
            <a:avLst/>
          </a:prstGeom>
          <a:ln>
            <a:noFill/>
          </a:ln>
        </p:spPr>
      </p:pic>
      <p:sp>
        <p:nvSpPr>
          <p:cNvPr id="216" name="TextShape 2"/>
          <p:cNvSpPr txBox="1"/>
          <p:nvPr/>
        </p:nvSpPr>
        <p:spPr>
          <a:xfrm>
            <a:off x="6912000" y="1451880"/>
            <a:ext cx="2448000" cy="157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1500" spc="-1" strike="noStrike">
                <a:solidFill>
                  <a:srgbClr val="5b36ed"/>
                </a:solidFill>
                <a:latin typeface="Arial"/>
              </a:rPr>
              <a:t>WebAssembly</a:t>
            </a:r>
            <a:r>
              <a:rPr b="0" lang="en-GB" sz="1500" spc="-1" strike="noStrike">
                <a:latin typeface="Arial"/>
              </a:rPr>
              <a:t> code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(also called Wasam)</a:t>
            </a:r>
            <a:endParaRPr b="0" lang="en-GB" sz="1500" spc="-1" strike="noStrike">
              <a:latin typeface="Arial"/>
            </a:endParaRPr>
          </a:p>
          <a:p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transpiled (converted) from C to WebAssembly to run directly in the browser 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2844000" y="288000"/>
            <a:ext cx="439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What is WebAssembly ?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8136000" y="3960000"/>
            <a:ext cx="936000" cy="93600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6372000" y="1296000"/>
            <a:ext cx="576000" cy="3563640"/>
          </a:xfrm>
          <a:custGeom>
            <a:avLst/>
            <a:gdLst/>
            <a:ahLst/>
            <a:rect l="0" t="0" r="r" b="b"/>
            <a:pathLst>
              <a:path w="1601" h="9901">
                <a:moveTo>
                  <a:pt x="0" y="0"/>
                </a:moveTo>
                <a:cubicBezTo>
                  <a:pt x="400" y="0"/>
                  <a:pt x="800" y="412"/>
                  <a:pt x="800" y="825"/>
                </a:cubicBezTo>
                <a:lnTo>
                  <a:pt x="800" y="4125"/>
                </a:lnTo>
                <a:cubicBezTo>
                  <a:pt x="800" y="4537"/>
                  <a:pt x="1200" y="4950"/>
                  <a:pt x="1600" y="4950"/>
                </a:cubicBezTo>
                <a:cubicBezTo>
                  <a:pt x="1200" y="4950"/>
                  <a:pt x="800" y="5362"/>
                  <a:pt x="800" y="5775"/>
                </a:cubicBezTo>
                <a:lnTo>
                  <a:pt x="800" y="9075"/>
                </a:lnTo>
                <a:cubicBezTo>
                  <a:pt x="800" y="9487"/>
                  <a:pt x="400" y="9900"/>
                  <a:pt x="0" y="9900"/>
                </a:cubicBezTo>
              </a:path>
            </a:pathLst>
          </a:custGeom>
          <a:noFill/>
          <a:ln w="57240">
            <a:solidFill>
              <a:srgbClr val="5b36e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844000" y="288000"/>
            <a:ext cx="439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Why is it important?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1" name="Line 2"/>
          <p:cNvSpPr/>
          <p:nvPr/>
        </p:nvSpPr>
        <p:spPr>
          <a:xfrm>
            <a:off x="360" y="792000"/>
            <a:ext cx="10079640" cy="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2844000" y="288000"/>
            <a:ext cx="439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Why is it important?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3" name="Line 2"/>
          <p:cNvSpPr/>
          <p:nvPr/>
        </p:nvSpPr>
        <p:spPr>
          <a:xfrm>
            <a:off x="360" y="792000"/>
            <a:ext cx="10079640" cy="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235880" y="1019880"/>
            <a:ext cx="1428120" cy="1428120"/>
          </a:xfrm>
          <a:prstGeom prst="rect">
            <a:avLst/>
          </a:prstGeom>
          <a:ln>
            <a:noFill/>
          </a:ln>
        </p:spPr>
      </p:pic>
      <p:sp>
        <p:nvSpPr>
          <p:cNvPr id="225" name="TextShape 3"/>
          <p:cNvSpPr txBox="1"/>
          <p:nvPr/>
        </p:nvSpPr>
        <p:spPr>
          <a:xfrm>
            <a:off x="2736000" y="2033280"/>
            <a:ext cx="1368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800" spc="-1" strike="noStrike">
                <a:solidFill>
                  <a:srgbClr val="6e40dd"/>
                </a:solidFill>
                <a:latin typeface="Arial"/>
              </a:rPr>
              <a:t>Speed</a:t>
            </a:r>
            <a:endParaRPr b="1" i="1" lang="en-GB" sz="2800" spc="-1" strike="noStrike">
              <a:solidFill>
                <a:srgbClr val="6e40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2844000" y="288000"/>
            <a:ext cx="439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Why is it important?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7" name="Line 2"/>
          <p:cNvSpPr/>
          <p:nvPr/>
        </p:nvSpPr>
        <p:spPr>
          <a:xfrm>
            <a:off x="360" y="792000"/>
            <a:ext cx="10079640" cy="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235880" y="1019880"/>
            <a:ext cx="1428120" cy="1428120"/>
          </a:xfrm>
          <a:prstGeom prst="rect">
            <a:avLst/>
          </a:prstGeom>
          <a:ln>
            <a:noFill/>
          </a:ln>
        </p:spPr>
      </p:pic>
      <p:sp>
        <p:nvSpPr>
          <p:cNvPr id="229" name="TextShape 3"/>
          <p:cNvSpPr txBox="1"/>
          <p:nvPr/>
        </p:nvSpPr>
        <p:spPr>
          <a:xfrm>
            <a:off x="2736000" y="2033280"/>
            <a:ext cx="1368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800" spc="-1" strike="noStrike">
                <a:solidFill>
                  <a:srgbClr val="6e40dd"/>
                </a:solidFill>
                <a:latin typeface="Arial"/>
              </a:rPr>
              <a:t>Speed</a:t>
            </a:r>
            <a:endParaRPr b="1" i="1" lang="en-GB" sz="2800" spc="-1" strike="noStrike">
              <a:solidFill>
                <a:srgbClr val="6e40dd"/>
              </a:solidFill>
              <a:latin typeface="Arial"/>
            </a:endParaRPr>
          </a:p>
        </p:txBody>
      </p:sp>
      <p:grpSp>
        <p:nvGrpSpPr>
          <p:cNvPr id="230" name="Group 4"/>
          <p:cNvGrpSpPr/>
          <p:nvPr/>
        </p:nvGrpSpPr>
        <p:grpSpPr>
          <a:xfrm>
            <a:off x="1296000" y="2648520"/>
            <a:ext cx="3384000" cy="2535480"/>
            <a:chOff x="1296000" y="2648520"/>
            <a:chExt cx="3384000" cy="2535480"/>
          </a:xfrm>
        </p:grpSpPr>
        <p:pic>
          <p:nvPicPr>
            <p:cNvPr id="231" name="" descr=""/>
            <p:cNvPicPr/>
            <p:nvPr/>
          </p:nvPicPr>
          <p:blipFill>
            <a:blip r:embed="rId2"/>
            <a:stretch/>
          </p:blipFill>
          <p:spPr>
            <a:xfrm>
              <a:off x="1296000" y="2648520"/>
              <a:ext cx="3384000" cy="198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2" name="TextShape 5"/>
            <p:cNvSpPr txBox="1"/>
            <p:nvPr/>
          </p:nvSpPr>
          <p:spPr>
            <a:xfrm>
              <a:off x="1635840" y="4717440"/>
              <a:ext cx="2760840" cy="466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spAutoFit/>
            </a:bodyPr>
            <a:p>
              <a:pPr algn="ctr"/>
              <a:r>
                <a:rPr b="1" i="1" lang="en-GB" sz="2000" spc="-1" strike="noStrike">
                  <a:latin typeface="Arial"/>
                </a:rPr>
                <a:t>Figma 3X faster</a:t>
              </a:r>
              <a:endParaRPr b="1" lang="en-GB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844000" y="288000"/>
            <a:ext cx="439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Why is it important?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4" name="Line 2"/>
          <p:cNvSpPr/>
          <p:nvPr/>
        </p:nvSpPr>
        <p:spPr>
          <a:xfrm>
            <a:off x="360" y="792000"/>
            <a:ext cx="10079640" cy="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235880" y="1019880"/>
            <a:ext cx="1428120" cy="1428120"/>
          </a:xfrm>
          <a:prstGeom prst="rect">
            <a:avLst/>
          </a:prstGeom>
          <a:ln>
            <a:noFill/>
          </a:ln>
        </p:spPr>
      </p:pic>
      <p:sp>
        <p:nvSpPr>
          <p:cNvPr id="236" name="TextShape 3"/>
          <p:cNvSpPr txBox="1"/>
          <p:nvPr/>
        </p:nvSpPr>
        <p:spPr>
          <a:xfrm>
            <a:off x="2736000" y="2033280"/>
            <a:ext cx="1368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800" spc="-1" strike="noStrike">
                <a:solidFill>
                  <a:srgbClr val="6e40dd"/>
                </a:solidFill>
                <a:latin typeface="Arial"/>
              </a:rPr>
              <a:t>Speed</a:t>
            </a:r>
            <a:endParaRPr b="1" i="1" lang="en-GB" sz="2800" spc="-1" strike="noStrike">
              <a:solidFill>
                <a:srgbClr val="6e40dd"/>
              </a:solidFill>
              <a:latin typeface="Arial"/>
            </a:endParaRPr>
          </a:p>
        </p:txBody>
      </p:sp>
      <p:grpSp>
        <p:nvGrpSpPr>
          <p:cNvPr id="237" name="Group 4"/>
          <p:cNvGrpSpPr/>
          <p:nvPr/>
        </p:nvGrpSpPr>
        <p:grpSpPr>
          <a:xfrm>
            <a:off x="1296000" y="2648520"/>
            <a:ext cx="3384000" cy="2535480"/>
            <a:chOff x="1296000" y="2648520"/>
            <a:chExt cx="3384000" cy="2535480"/>
          </a:xfrm>
        </p:grpSpPr>
        <p:pic>
          <p:nvPicPr>
            <p:cNvPr id="238" name="" descr=""/>
            <p:cNvPicPr/>
            <p:nvPr/>
          </p:nvPicPr>
          <p:blipFill>
            <a:blip r:embed="rId2"/>
            <a:stretch/>
          </p:blipFill>
          <p:spPr>
            <a:xfrm>
              <a:off x="1296000" y="2648520"/>
              <a:ext cx="3384000" cy="198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9" name="TextShape 5"/>
            <p:cNvSpPr txBox="1"/>
            <p:nvPr/>
          </p:nvSpPr>
          <p:spPr>
            <a:xfrm>
              <a:off x="1635840" y="4717440"/>
              <a:ext cx="2760840" cy="466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spAutoFit/>
            </a:bodyPr>
            <a:p>
              <a:pPr algn="ctr"/>
              <a:r>
                <a:rPr b="1" i="1" lang="en-GB" sz="2000" spc="-1" strike="noStrike">
                  <a:latin typeface="Arial"/>
                </a:rPr>
                <a:t>Figma 3X faster</a:t>
              </a:r>
              <a:endParaRPr b="1" lang="en-GB" sz="2000" spc="-1" strike="noStrike">
                <a:latin typeface="Arial"/>
              </a:endParaRPr>
            </a:p>
          </p:txBody>
        </p:sp>
      </p:grpSp>
      <p:pic>
        <p:nvPicPr>
          <p:cNvPr id="240" name="" descr=""/>
          <p:cNvPicPr/>
          <p:nvPr/>
        </p:nvPicPr>
        <p:blipFill>
          <a:blip r:embed="rId3"/>
          <a:srcRect l="0" t="4918" r="12211" b="46933"/>
          <a:stretch/>
        </p:blipFill>
        <p:spPr>
          <a:xfrm>
            <a:off x="5677560" y="2603520"/>
            <a:ext cx="3466440" cy="1973160"/>
          </a:xfrm>
          <a:prstGeom prst="rect">
            <a:avLst/>
          </a:prstGeom>
          <a:ln>
            <a:noFill/>
          </a:ln>
        </p:spPr>
      </p:pic>
      <p:sp>
        <p:nvSpPr>
          <p:cNvPr id="241" name="TextShape 6"/>
          <p:cNvSpPr txBox="1"/>
          <p:nvPr/>
        </p:nvSpPr>
        <p:spPr>
          <a:xfrm>
            <a:off x="5904000" y="4599000"/>
            <a:ext cx="3096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i="1" lang="en-GB" sz="2000" spc="-1" strike="noStrike">
                <a:latin typeface="Arial"/>
              </a:rPr>
              <a:t>fastq.bio DNA sequencer 20X faster</a:t>
            </a:r>
            <a:endParaRPr b="1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844000" y="288000"/>
            <a:ext cx="439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Why is it important?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3" name="Line 2"/>
          <p:cNvSpPr/>
          <p:nvPr/>
        </p:nvSpPr>
        <p:spPr>
          <a:xfrm>
            <a:off x="360" y="792000"/>
            <a:ext cx="10079640" cy="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" descr=""/>
          <p:cNvPicPr/>
          <p:nvPr/>
        </p:nvPicPr>
        <p:blipFill>
          <a:blip r:embed="rId1">
            <a:lum contrast="28000"/>
          </a:blip>
          <a:stretch/>
        </p:blipFill>
        <p:spPr>
          <a:xfrm>
            <a:off x="1260000" y="998640"/>
            <a:ext cx="1404000" cy="1468440"/>
          </a:xfrm>
          <a:prstGeom prst="rect">
            <a:avLst/>
          </a:prstGeom>
          <a:ln>
            <a:noFill/>
          </a:ln>
        </p:spPr>
      </p:pic>
      <p:sp>
        <p:nvSpPr>
          <p:cNvPr id="245" name="TextShape 3"/>
          <p:cNvSpPr txBox="1"/>
          <p:nvPr/>
        </p:nvSpPr>
        <p:spPr>
          <a:xfrm>
            <a:off x="2736000" y="1224000"/>
            <a:ext cx="21600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800" spc="-1" strike="noStrike">
                <a:solidFill>
                  <a:srgbClr val="6e40dd"/>
                </a:solidFill>
                <a:latin typeface="Arial"/>
              </a:rPr>
              <a:t>Run established code</a:t>
            </a:r>
            <a:endParaRPr b="1" i="1" lang="en-GB" sz="2800" spc="-1" strike="noStrike">
              <a:solidFill>
                <a:srgbClr val="6e40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2844000" y="288000"/>
            <a:ext cx="439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Why is it important?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7" name="Line 2"/>
          <p:cNvSpPr/>
          <p:nvPr/>
        </p:nvSpPr>
        <p:spPr>
          <a:xfrm>
            <a:off x="360" y="792000"/>
            <a:ext cx="10079640" cy="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" descr=""/>
          <p:cNvPicPr/>
          <p:nvPr/>
        </p:nvPicPr>
        <p:blipFill>
          <a:blip r:embed="rId1"/>
          <a:srcRect l="0" t="0" r="0" b="41584"/>
          <a:stretch/>
        </p:blipFill>
        <p:spPr>
          <a:xfrm>
            <a:off x="1296000" y="2642760"/>
            <a:ext cx="3362040" cy="1965240"/>
          </a:xfrm>
          <a:prstGeom prst="rect">
            <a:avLst/>
          </a:prstGeom>
          <a:ln>
            <a:noFill/>
          </a:ln>
        </p:spPr>
      </p:pic>
      <p:sp>
        <p:nvSpPr>
          <p:cNvPr id="249" name="TextShape 3"/>
          <p:cNvSpPr txBox="1"/>
          <p:nvPr/>
        </p:nvSpPr>
        <p:spPr>
          <a:xfrm>
            <a:off x="1224000" y="4671000"/>
            <a:ext cx="3672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000" spc="-1" strike="noStrike">
                <a:latin typeface="Arial"/>
              </a:rPr>
              <a:t>Pyodide: Python scientific on the browser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2">
            <a:lum contrast="28000"/>
          </a:blip>
          <a:stretch/>
        </p:blipFill>
        <p:spPr>
          <a:xfrm>
            <a:off x="1260000" y="998640"/>
            <a:ext cx="1404000" cy="1468440"/>
          </a:xfrm>
          <a:prstGeom prst="rect">
            <a:avLst/>
          </a:prstGeom>
          <a:ln>
            <a:noFill/>
          </a:ln>
        </p:spPr>
      </p:pic>
      <p:sp>
        <p:nvSpPr>
          <p:cNvPr id="251" name="TextShape 4"/>
          <p:cNvSpPr txBox="1"/>
          <p:nvPr/>
        </p:nvSpPr>
        <p:spPr>
          <a:xfrm>
            <a:off x="2736000" y="1224000"/>
            <a:ext cx="21600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800" spc="-1" strike="noStrike">
                <a:solidFill>
                  <a:srgbClr val="6e40dd"/>
                </a:solidFill>
                <a:latin typeface="Arial"/>
              </a:rPr>
              <a:t>Run established code</a:t>
            </a:r>
            <a:endParaRPr b="1" i="1" lang="en-GB" sz="2800" spc="-1" strike="noStrike">
              <a:solidFill>
                <a:srgbClr val="6e40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844000" y="288000"/>
            <a:ext cx="439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Why is it important?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53" name="Line 2"/>
          <p:cNvSpPr/>
          <p:nvPr/>
        </p:nvSpPr>
        <p:spPr>
          <a:xfrm>
            <a:off x="360" y="792000"/>
            <a:ext cx="10079640" cy="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4" name="Group 3"/>
          <p:cNvGrpSpPr/>
          <p:nvPr/>
        </p:nvGrpSpPr>
        <p:grpSpPr>
          <a:xfrm>
            <a:off x="5616000" y="2603520"/>
            <a:ext cx="3561480" cy="1968480"/>
            <a:chOff x="5616000" y="2603520"/>
            <a:chExt cx="3561480" cy="1968480"/>
          </a:xfrm>
        </p:grpSpPr>
        <p:pic>
          <p:nvPicPr>
            <p:cNvPr id="255" name="" descr=""/>
            <p:cNvPicPr/>
            <p:nvPr/>
          </p:nvPicPr>
          <p:blipFill>
            <a:blip r:embed="rId1"/>
            <a:stretch/>
          </p:blipFill>
          <p:spPr>
            <a:xfrm>
              <a:off x="5677560" y="2603520"/>
              <a:ext cx="3499920" cy="1968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6" name="" descr=""/>
            <p:cNvPicPr/>
            <p:nvPr/>
          </p:nvPicPr>
          <p:blipFill>
            <a:blip r:embed="rId2"/>
            <a:stretch/>
          </p:blipFill>
          <p:spPr>
            <a:xfrm>
              <a:off x="5616000" y="3526200"/>
              <a:ext cx="1045800" cy="1045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7" name="TextShape 4"/>
          <p:cNvSpPr txBox="1"/>
          <p:nvPr/>
        </p:nvSpPr>
        <p:spPr>
          <a:xfrm>
            <a:off x="5472000" y="4639680"/>
            <a:ext cx="3744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000" spc="-1" strike="noStrike">
                <a:latin typeface="Arial"/>
              </a:rPr>
              <a:t>AutoCAD: web uses identical codebase as desktop</a:t>
            </a:r>
            <a:endParaRPr b="1" lang="en-GB" sz="20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3"/>
          <a:srcRect l="0" t="0" r="0" b="41584"/>
          <a:stretch/>
        </p:blipFill>
        <p:spPr>
          <a:xfrm>
            <a:off x="1296000" y="2642760"/>
            <a:ext cx="3362040" cy="1965240"/>
          </a:xfrm>
          <a:prstGeom prst="rect">
            <a:avLst/>
          </a:prstGeom>
          <a:ln>
            <a:noFill/>
          </a:ln>
        </p:spPr>
      </p:pic>
      <p:sp>
        <p:nvSpPr>
          <p:cNvPr id="259" name="TextShape 5"/>
          <p:cNvSpPr txBox="1"/>
          <p:nvPr/>
        </p:nvSpPr>
        <p:spPr>
          <a:xfrm>
            <a:off x="1224000" y="4671000"/>
            <a:ext cx="3672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000" spc="-1" strike="noStrike">
                <a:latin typeface="Arial"/>
              </a:rPr>
              <a:t>Pyodide: Python scientific on the browser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4">
            <a:lum contrast="28000"/>
          </a:blip>
          <a:stretch/>
        </p:blipFill>
        <p:spPr>
          <a:xfrm>
            <a:off x="1260000" y="998640"/>
            <a:ext cx="1404000" cy="1468440"/>
          </a:xfrm>
          <a:prstGeom prst="rect">
            <a:avLst/>
          </a:prstGeom>
          <a:ln>
            <a:noFill/>
          </a:ln>
        </p:spPr>
      </p:pic>
      <p:sp>
        <p:nvSpPr>
          <p:cNvPr id="261" name="TextShape 6"/>
          <p:cNvSpPr txBox="1"/>
          <p:nvPr/>
        </p:nvSpPr>
        <p:spPr>
          <a:xfrm>
            <a:off x="2736000" y="1224000"/>
            <a:ext cx="21600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800" spc="-1" strike="noStrike">
                <a:solidFill>
                  <a:srgbClr val="6e40dd"/>
                </a:solidFill>
                <a:latin typeface="Arial"/>
              </a:rPr>
              <a:t>Run established code</a:t>
            </a:r>
            <a:endParaRPr b="1" i="1" lang="en-GB" sz="2800" spc="-1" strike="noStrike">
              <a:solidFill>
                <a:srgbClr val="6e40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4608000" y="4608000"/>
            <a:ext cx="792000" cy="792000"/>
          </a:xfrm>
          <a:prstGeom prst="rect">
            <a:avLst/>
          </a:prstGeom>
          <a:ln>
            <a:noFill/>
          </a:ln>
        </p:spPr>
      </p:pic>
      <p:sp>
        <p:nvSpPr>
          <p:cNvPr id="263" name="TextShape 1"/>
          <p:cNvSpPr txBox="1"/>
          <p:nvPr/>
        </p:nvSpPr>
        <p:spPr>
          <a:xfrm>
            <a:off x="2844000" y="288000"/>
            <a:ext cx="439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TL;DR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2412000" y="1332000"/>
            <a:ext cx="5184000" cy="28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400" spc="-1" strike="noStrike">
                <a:latin typeface="Arial"/>
              </a:rPr>
              <a:t>WebAssembly Code is ‘shipped in’ via a </a:t>
            </a:r>
            <a:r>
              <a:rPr b="1" lang="en-GB" sz="2400" spc="-1" strike="noStrike">
                <a:solidFill>
                  <a:srgbClr val="6e40dd"/>
                </a:solidFill>
                <a:latin typeface="Arial"/>
              </a:rPr>
              <a:t>binary blob</a:t>
            </a:r>
            <a:endParaRPr b="1" lang="en-GB" sz="2400" spc="-1" strike="noStrike">
              <a:latin typeface="Arial"/>
            </a:endParaRPr>
          </a:p>
          <a:p>
            <a:pPr algn="ctr"/>
            <a:endParaRPr b="1" lang="en-GB" sz="2400" spc="-1" strike="noStrike">
              <a:latin typeface="Arial"/>
            </a:endParaRPr>
          </a:p>
          <a:p>
            <a:pPr algn="ctr"/>
            <a:r>
              <a:rPr b="1" lang="en-GB" sz="2400" spc="-1" strike="noStrike">
                <a:solidFill>
                  <a:srgbClr val="6e40dd"/>
                </a:solidFill>
                <a:latin typeface="Arial"/>
              </a:rPr>
              <a:t>faster</a:t>
            </a:r>
            <a:r>
              <a:rPr b="1" lang="en-GB" sz="2400" spc="-1" strike="noStrike">
                <a:latin typeface="Arial"/>
              </a:rPr>
              <a:t> </a:t>
            </a:r>
            <a:r>
              <a:rPr b="1" lang="en-GB" sz="2400" spc="-1" strike="noStrike">
                <a:solidFill>
                  <a:srgbClr val="6e40dd"/>
                </a:solidFill>
                <a:latin typeface="Arial"/>
              </a:rPr>
              <a:t>&amp;</a:t>
            </a:r>
            <a:r>
              <a:rPr b="1" lang="en-GB" sz="2400" spc="-1" strike="noStrike">
                <a:latin typeface="Arial"/>
              </a:rPr>
              <a:t> </a:t>
            </a:r>
            <a:r>
              <a:rPr b="1" lang="en-GB" sz="2400" spc="-1" strike="noStrike">
                <a:solidFill>
                  <a:srgbClr val="6e40dd"/>
                </a:solidFill>
                <a:latin typeface="Arial"/>
              </a:rPr>
              <a:t>efficient</a:t>
            </a:r>
            <a:r>
              <a:rPr b="1" lang="en-GB" sz="2400" spc="-1" strike="noStrike">
                <a:latin typeface="Arial"/>
              </a:rPr>
              <a:t> execution</a:t>
            </a:r>
            <a:endParaRPr b="1" lang="en-GB" sz="2400" spc="-1" strike="noStrike">
              <a:latin typeface="Arial"/>
            </a:endParaRPr>
          </a:p>
          <a:p>
            <a:pPr algn="ctr"/>
            <a:endParaRPr b="1" lang="en-GB" sz="2400" spc="-1" strike="noStrike">
              <a:latin typeface="Arial"/>
            </a:endParaRPr>
          </a:p>
          <a:p>
            <a:pPr algn="ctr"/>
            <a:r>
              <a:rPr b="1" lang="en-GB" sz="2400" spc="-1" strike="noStrike">
                <a:solidFill>
                  <a:srgbClr val="6e40dd"/>
                </a:solidFill>
                <a:latin typeface="Arial"/>
              </a:rPr>
              <a:t>Run established code</a:t>
            </a:r>
            <a:r>
              <a:rPr b="1" lang="en-GB" sz="2400" spc="-1" strike="noStrike">
                <a:latin typeface="Arial"/>
              </a:rPr>
              <a:t> not written in JavaScript</a:t>
            </a:r>
            <a:endParaRPr b="1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5881320" y="1296000"/>
            <a:ext cx="2016000" cy="3240000"/>
            <a:chOff x="5881320" y="1296000"/>
            <a:chExt cx="2016000" cy="3240000"/>
          </a:xfrm>
        </p:grpSpPr>
        <p:sp>
          <p:nvSpPr>
            <p:cNvPr id="51" name="CustomShape 2"/>
            <p:cNvSpPr/>
            <p:nvPr/>
          </p:nvSpPr>
          <p:spPr>
            <a:xfrm>
              <a:off x="6249600" y="150840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/>
            <p:cNvSpPr/>
            <p:nvPr/>
          </p:nvSpPr>
          <p:spPr>
            <a:xfrm>
              <a:off x="6249600" y="214092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4"/>
            <p:cNvSpPr/>
            <p:nvPr/>
          </p:nvSpPr>
          <p:spPr>
            <a:xfrm>
              <a:off x="6249600" y="277344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"/>
            <p:cNvSpPr/>
            <p:nvPr/>
          </p:nvSpPr>
          <p:spPr>
            <a:xfrm>
              <a:off x="6249600" y="277344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6"/>
            <p:cNvSpPr/>
            <p:nvPr/>
          </p:nvSpPr>
          <p:spPr>
            <a:xfrm>
              <a:off x="6249600" y="3405960"/>
              <a:ext cx="1310760" cy="241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7"/>
            <p:cNvSpPr/>
            <p:nvPr/>
          </p:nvSpPr>
          <p:spPr>
            <a:xfrm>
              <a:off x="6249600" y="403884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 8"/>
            <p:cNvSpPr/>
            <p:nvPr/>
          </p:nvSpPr>
          <p:spPr>
            <a:xfrm>
              <a:off x="5881320" y="1296000"/>
              <a:ext cx="2016360" cy="3240360"/>
            </a:xfrm>
            <a:custGeom>
              <a:avLst/>
              <a:gdLst/>
              <a:ahLst/>
              <a:rect l="0" t="0" r="r" b="b"/>
              <a:pathLst>
                <a:path w="5601" h="9001">
                  <a:moveTo>
                    <a:pt x="329" y="0"/>
                  </a:moveTo>
                  <a:cubicBezTo>
                    <a:pt x="494" y="0"/>
                    <a:pt x="5435" y="0"/>
                    <a:pt x="5435" y="0"/>
                  </a:cubicBezTo>
                  <a:lnTo>
                    <a:pt x="5435" y="1983"/>
                  </a:lnTo>
                  <a:lnTo>
                    <a:pt x="165" y="1983"/>
                  </a:lnTo>
                  <a:lnTo>
                    <a:pt x="165" y="3661"/>
                  </a:lnTo>
                  <a:lnTo>
                    <a:pt x="5435" y="3661"/>
                  </a:lnTo>
                  <a:lnTo>
                    <a:pt x="5435" y="5492"/>
                  </a:lnTo>
                  <a:lnTo>
                    <a:pt x="165" y="5644"/>
                  </a:lnTo>
                  <a:lnTo>
                    <a:pt x="329" y="7169"/>
                  </a:lnTo>
                  <a:lnTo>
                    <a:pt x="5600" y="7169"/>
                  </a:lnTo>
                  <a:lnTo>
                    <a:pt x="5435" y="8847"/>
                  </a:lnTo>
                  <a:lnTo>
                    <a:pt x="0" y="9000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872000" y="1195560"/>
            <a:ext cx="4196520" cy="36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714680" y="936000"/>
            <a:ext cx="1957320" cy="36169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757320" y="847080"/>
            <a:ext cx="1946520" cy="1744920"/>
          </a:xfrm>
          <a:prstGeom prst="rect">
            <a:avLst/>
          </a:prstGeom>
          <a:ln>
            <a:noFill/>
          </a:ln>
        </p:spPr>
      </p:pic>
      <p:grpSp>
        <p:nvGrpSpPr>
          <p:cNvPr id="61" name="Group 1"/>
          <p:cNvGrpSpPr/>
          <p:nvPr/>
        </p:nvGrpSpPr>
        <p:grpSpPr>
          <a:xfrm>
            <a:off x="5832360" y="1118880"/>
            <a:ext cx="2088000" cy="3240000"/>
            <a:chOff x="5832360" y="1118880"/>
            <a:chExt cx="2088000" cy="3240000"/>
          </a:xfrm>
        </p:grpSpPr>
        <p:sp>
          <p:nvSpPr>
            <p:cNvPr id="62" name="CustomShape 2"/>
            <p:cNvSpPr/>
            <p:nvPr/>
          </p:nvSpPr>
          <p:spPr>
            <a:xfrm>
              <a:off x="6260760" y="1523520"/>
              <a:ext cx="1154160" cy="226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3"/>
            <p:cNvSpPr/>
            <p:nvPr/>
          </p:nvSpPr>
          <p:spPr>
            <a:xfrm>
              <a:off x="6260760" y="211572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4"/>
            <p:cNvSpPr/>
            <p:nvPr/>
          </p:nvSpPr>
          <p:spPr>
            <a:xfrm>
              <a:off x="6260760" y="270828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5"/>
            <p:cNvSpPr/>
            <p:nvPr/>
          </p:nvSpPr>
          <p:spPr>
            <a:xfrm>
              <a:off x="6260760" y="270828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"/>
            <p:cNvSpPr/>
            <p:nvPr/>
          </p:nvSpPr>
          <p:spPr>
            <a:xfrm>
              <a:off x="6260760" y="3300840"/>
              <a:ext cx="1154160" cy="226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7"/>
            <p:cNvSpPr/>
            <p:nvPr/>
          </p:nvSpPr>
          <p:spPr>
            <a:xfrm>
              <a:off x="6260760" y="389304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 8"/>
            <p:cNvSpPr/>
            <p:nvPr/>
          </p:nvSpPr>
          <p:spPr>
            <a:xfrm>
              <a:off x="5936760" y="2764440"/>
              <a:ext cx="1775160" cy="1594800"/>
            </a:xfrm>
            <a:custGeom>
              <a:avLst/>
              <a:gdLst/>
              <a:ahLst/>
              <a:rect l="0" t="0" r="r" b="b"/>
              <a:pathLst>
                <a:path w="4931" h="4430">
                  <a:moveTo>
                    <a:pt x="4785" y="0"/>
                  </a:moveTo>
                  <a:lnTo>
                    <a:pt x="4785" y="1143"/>
                  </a:lnTo>
                  <a:lnTo>
                    <a:pt x="145" y="1286"/>
                  </a:lnTo>
                  <a:lnTo>
                    <a:pt x="290" y="2715"/>
                  </a:lnTo>
                  <a:lnTo>
                    <a:pt x="4930" y="2715"/>
                  </a:lnTo>
                  <a:lnTo>
                    <a:pt x="4785" y="4286"/>
                  </a:lnTo>
                  <a:lnTo>
                    <a:pt x="0" y="4429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69" name="Freeform 9"/>
            <p:cNvSpPr/>
            <p:nvPr/>
          </p:nvSpPr>
          <p:spPr>
            <a:xfrm>
              <a:off x="5832360" y="1118880"/>
              <a:ext cx="2088360" cy="1645920"/>
            </a:xfrm>
            <a:custGeom>
              <a:avLst/>
              <a:gdLst/>
              <a:ahLst/>
              <a:rect l="0" t="0" r="r" b="b"/>
              <a:pathLst>
                <a:path w="5801" h="4572">
                  <a:moveTo>
                    <a:pt x="0" y="4000"/>
                  </a:moveTo>
                  <a:cubicBezTo>
                    <a:pt x="5220" y="3714"/>
                    <a:pt x="5075" y="3429"/>
                    <a:pt x="5075" y="3429"/>
                  </a:cubicBezTo>
                  <a:lnTo>
                    <a:pt x="5075" y="429"/>
                  </a:lnTo>
                  <a:lnTo>
                    <a:pt x="580" y="429"/>
                  </a:lnTo>
                  <a:lnTo>
                    <a:pt x="435" y="2429"/>
                  </a:lnTo>
                  <a:lnTo>
                    <a:pt x="5655" y="2286"/>
                  </a:lnTo>
                  <a:lnTo>
                    <a:pt x="5800" y="0"/>
                  </a:lnTo>
                  <a:lnTo>
                    <a:pt x="0" y="0"/>
                  </a:lnTo>
                  <a:lnTo>
                    <a:pt x="0" y="3429"/>
                  </a:lnTo>
                  <a:lnTo>
                    <a:pt x="5075" y="3857"/>
                  </a:lnTo>
                  <a:lnTo>
                    <a:pt x="5075" y="4571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70" name="Line 10"/>
            <p:cNvSpPr/>
            <p:nvPr/>
          </p:nvSpPr>
          <p:spPr>
            <a:xfrm>
              <a:off x="6615360" y="1273320"/>
              <a:ext cx="31320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Line 11"/>
            <p:cNvSpPr/>
            <p:nvPr/>
          </p:nvSpPr>
          <p:spPr>
            <a:xfrm>
              <a:off x="5884560" y="2558880"/>
              <a:ext cx="26100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Line 12"/>
            <p:cNvSpPr/>
            <p:nvPr/>
          </p:nvSpPr>
          <p:spPr>
            <a:xfrm flipV="1">
              <a:off x="7659360" y="2095920"/>
              <a:ext cx="0" cy="20592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"/>
          <p:cNvGrpSpPr/>
          <p:nvPr/>
        </p:nvGrpSpPr>
        <p:grpSpPr>
          <a:xfrm>
            <a:off x="7344000" y="360000"/>
            <a:ext cx="2016000" cy="3168000"/>
            <a:chOff x="7344000" y="360000"/>
            <a:chExt cx="2016000" cy="3168000"/>
          </a:xfrm>
        </p:grpSpPr>
        <p:sp>
          <p:nvSpPr>
            <p:cNvPr id="74" name="CustomShape 2"/>
            <p:cNvSpPr/>
            <p:nvPr/>
          </p:nvSpPr>
          <p:spPr>
            <a:xfrm>
              <a:off x="7757640" y="786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3"/>
            <p:cNvSpPr/>
            <p:nvPr/>
          </p:nvSpPr>
          <p:spPr>
            <a:xfrm>
              <a:off x="7757640" y="1412640"/>
              <a:ext cx="1114200" cy="238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4"/>
            <p:cNvSpPr/>
            <p:nvPr/>
          </p:nvSpPr>
          <p:spPr>
            <a:xfrm>
              <a:off x="7757640" y="2037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5"/>
            <p:cNvSpPr/>
            <p:nvPr/>
          </p:nvSpPr>
          <p:spPr>
            <a:xfrm>
              <a:off x="7757640" y="2037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6"/>
            <p:cNvSpPr/>
            <p:nvPr/>
          </p:nvSpPr>
          <p:spPr>
            <a:xfrm>
              <a:off x="7757640" y="2663640"/>
              <a:ext cx="1114200" cy="238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"/>
            <p:cNvSpPr/>
            <p:nvPr/>
          </p:nvSpPr>
          <p:spPr>
            <a:xfrm>
              <a:off x="7757640" y="3288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8"/>
            <p:cNvSpPr/>
            <p:nvPr/>
          </p:nvSpPr>
          <p:spPr>
            <a:xfrm>
              <a:off x="7344000" y="360000"/>
              <a:ext cx="2016360" cy="1520640"/>
            </a:xfrm>
            <a:custGeom>
              <a:avLst/>
              <a:gdLst/>
              <a:ahLst/>
              <a:rect l="0" t="0" r="r" b="b"/>
              <a:pathLst>
                <a:path w="5601" h="4224">
                  <a:moveTo>
                    <a:pt x="0" y="4223"/>
                  </a:moveTo>
                  <a:cubicBezTo>
                    <a:pt x="5040" y="3922"/>
                    <a:pt x="4900" y="3620"/>
                    <a:pt x="4900" y="3620"/>
                  </a:cubicBezTo>
                  <a:lnTo>
                    <a:pt x="4900" y="452"/>
                  </a:lnTo>
                  <a:lnTo>
                    <a:pt x="560" y="452"/>
                  </a:lnTo>
                  <a:lnTo>
                    <a:pt x="420" y="2564"/>
                  </a:lnTo>
                  <a:lnTo>
                    <a:pt x="5460" y="2413"/>
                  </a:lnTo>
                  <a:lnTo>
                    <a:pt x="5600" y="0"/>
                  </a:lnTo>
                  <a:lnTo>
                    <a:pt x="0" y="0"/>
                  </a:lnTo>
                  <a:lnTo>
                    <a:pt x="0" y="3620"/>
                  </a:lnTo>
                  <a:lnTo>
                    <a:pt x="0" y="3469"/>
                  </a:lnTo>
                </a:path>
              </a:pathLst>
            </a:custGeom>
            <a:ln w="38160">
              <a:solidFill>
                <a:srgbClr val="ff3838"/>
              </a:solidFill>
              <a:prstDash val="sysDot"/>
              <a:round/>
              <a:tailEnd len="med" type="triangle" w="med"/>
            </a:ln>
          </p:spPr>
        </p:sp>
        <p:sp>
          <p:nvSpPr>
            <p:cNvPr id="81" name="Line 9"/>
            <p:cNvSpPr/>
            <p:nvPr/>
          </p:nvSpPr>
          <p:spPr>
            <a:xfrm>
              <a:off x="8100000" y="522720"/>
              <a:ext cx="30240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Line 10"/>
            <p:cNvSpPr/>
            <p:nvPr/>
          </p:nvSpPr>
          <p:spPr>
            <a:xfrm>
              <a:off x="7394400" y="1880280"/>
              <a:ext cx="25200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Line 11"/>
            <p:cNvSpPr/>
            <p:nvPr/>
          </p:nvSpPr>
          <p:spPr>
            <a:xfrm flipV="1">
              <a:off x="9108000" y="1391760"/>
              <a:ext cx="0" cy="21708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152000" y="216000"/>
            <a:ext cx="1440000" cy="2736000"/>
          </a:xfrm>
          <a:prstGeom prst="rect">
            <a:avLst/>
          </a:prstGeom>
          <a:ln>
            <a:noFill/>
          </a:ln>
        </p:spPr>
      </p:pic>
      <p:sp>
        <p:nvSpPr>
          <p:cNvPr id="85" name="CustomShape 12"/>
          <p:cNvSpPr/>
          <p:nvPr/>
        </p:nvSpPr>
        <p:spPr>
          <a:xfrm rot="10802400">
            <a:off x="3023280" y="3600000"/>
            <a:ext cx="1080720" cy="503640"/>
          </a:xfrm>
          <a:custGeom>
            <a:avLst/>
            <a:gdLst/>
            <a:ahLst/>
            <a:rect l="0" t="0" r="r" b="b"/>
            <a:pathLst>
              <a:path w="3005" h="1401">
                <a:moveTo>
                  <a:pt x="3003" y="477"/>
                </a:moveTo>
                <a:lnTo>
                  <a:pt x="898" y="479"/>
                </a:lnTo>
                <a:lnTo>
                  <a:pt x="897" y="0"/>
                </a:lnTo>
                <a:lnTo>
                  <a:pt x="0" y="701"/>
                </a:lnTo>
                <a:lnTo>
                  <a:pt x="900" y="1400"/>
                </a:lnTo>
                <a:lnTo>
                  <a:pt x="899" y="921"/>
                </a:lnTo>
                <a:lnTo>
                  <a:pt x="3004" y="919"/>
                </a:lnTo>
                <a:lnTo>
                  <a:pt x="3003" y="477"/>
                </a:lnTo>
              </a:path>
            </a:pathLst>
          </a:custGeom>
          <a:solidFill>
            <a:srgbClr val="5b36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5400000" y="306360"/>
            <a:ext cx="1746720" cy="1565640"/>
          </a:xfrm>
          <a:prstGeom prst="rect">
            <a:avLst/>
          </a:prstGeom>
          <a:ln>
            <a:noFill/>
          </a:ln>
        </p:spPr>
      </p:pic>
      <p:sp>
        <p:nvSpPr>
          <p:cNvPr id="87" name="CustomShape 13"/>
          <p:cNvSpPr/>
          <p:nvPr/>
        </p:nvSpPr>
        <p:spPr>
          <a:xfrm>
            <a:off x="1080000" y="216000"/>
            <a:ext cx="1584000" cy="2736000"/>
          </a:xfrm>
          <a:prstGeom prst="rect">
            <a:avLst/>
          </a:prstGeom>
          <a:noFill/>
          <a:ln w="36000">
            <a:solidFill>
              <a:srgbClr val="5b36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4"/>
          <p:cNvSpPr/>
          <p:nvPr/>
        </p:nvSpPr>
        <p:spPr>
          <a:xfrm rot="18566400">
            <a:off x="6315840" y="2225520"/>
            <a:ext cx="907560" cy="376920"/>
          </a:xfrm>
          <a:custGeom>
            <a:avLst/>
            <a:gdLst/>
            <a:ahLst/>
            <a:rect l="0" t="0" r="r" b="b"/>
            <a:pathLst>
              <a:path w="2523" h="1049">
                <a:moveTo>
                  <a:pt x="2521" y="351"/>
                </a:moveTo>
                <a:lnTo>
                  <a:pt x="733" y="353"/>
                </a:lnTo>
                <a:lnTo>
                  <a:pt x="732" y="0"/>
                </a:lnTo>
                <a:lnTo>
                  <a:pt x="0" y="524"/>
                </a:lnTo>
                <a:lnTo>
                  <a:pt x="733" y="1048"/>
                </a:lnTo>
                <a:lnTo>
                  <a:pt x="734" y="695"/>
                </a:lnTo>
                <a:lnTo>
                  <a:pt x="2522" y="693"/>
                </a:lnTo>
                <a:lnTo>
                  <a:pt x="2521" y="351"/>
                </a:lnTo>
              </a:path>
            </a:pathLst>
          </a:custGeom>
          <a:solidFill>
            <a:srgbClr val="ff38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" name="Group 15"/>
          <p:cNvGrpSpPr/>
          <p:nvPr/>
        </p:nvGrpSpPr>
        <p:grpSpPr>
          <a:xfrm>
            <a:off x="864000" y="3384000"/>
            <a:ext cx="1944000" cy="1296000"/>
            <a:chOff x="864000" y="3384000"/>
            <a:chExt cx="1944000" cy="1296000"/>
          </a:xfrm>
        </p:grpSpPr>
        <p:pic>
          <p:nvPicPr>
            <p:cNvPr id="90" name="" descr=""/>
            <p:cNvPicPr/>
            <p:nvPr/>
          </p:nvPicPr>
          <p:blipFill>
            <a:blip r:embed="rId3">
              <a:lum bright="7000"/>
            </a:blip>
            <a:stretch/>
          </p:blipFill>
          <p:spPr>
            <a:xfrm>
              <a:off x="864000" y="3384000"/>
              <a:ext cx="1944000" cy="129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Freeform 16"/>
            <p:cNvSpPr/>
            <p:nvPr/>
          </p:nvSpPr>
          <p:spPr>
            <a:xfrm>
              <a:off x="2160000" y="3510720"/>
              <a:ext cx="518760" cy="760320"/>
            </a:xfrm>
            <a:custGeom>
              <a:avLst/>
              <a:gdLst/>
              <a:ahLst/>
              <a:rect l="0" t="0" r="r" b="b"/>
              <a:pathLst>
                <a:path w="1441" h="2112">
                  <a:moveTo>
                    <a:pt x="0" y="0"/>
                  </a:moveTo>
                  <a:lnTo>
                    <a:pt x="1440" y="352"/>
                  </a:lnTo>
                  <a:lnTo>
                    <a:pt x="1440" y="2111"/>
                  </a:lnTo>
                  <a:lnTo>
                    <a:pt x="0" y="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36ed"/>
            </a:solidFill>
            <a:ln>
              <a:noFill/>
            </a:ln>
          </p:spPr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"/>
          <p:cNvGrpSpPr/>
          <p:nvPr/>
        </p:nvGrpSpPr>
        <p:grpSpPr>
          <a:xfrm>
            <a:off x="432000" y="485280"/>
            <a:ext cx="1872000" cy="2538720"/>
            <a:chOff x="432000" y="485280"/>
            <a:chExt cx="1872000" cy="2538720"/>
          </a:xfrm>
        </p:grpSpPr>
        <p:sp>
          <p:nvSpPr>
            <p:cNvPr id="93" name="CustomShape 2"/>
            <p:cNvSpPr/>
            <p:nvPr/>
          </p:nvSpPr>
          <p:spPr>
            <a:xfrm>
              <a:off x="1023120" y="7254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3"/>
            <p:cNvSpPr/>
            <p:nvPr/>
          </p:nvSpPr>
          <p:spPr>
            <a:xfrm>
              <a:off x="1023120" y="11970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4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5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6"/>
            <p:cNvSpPr/>
            <p:nvPr/>
          </p:nvSpPr>
          <p:spPr>
            <a:xfrm>
              <a:off x="1023120" y="21405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7"/>
            <p:cNvSpPr/>
            <p:nvPr/>
          </p:nvSpPr>
          <p:spPr>
            <a:xfrm>
              <a:off x="1023120" y="261252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Freeform 8"/>
            <p:cNvSpPr/>
            <p:nvPr/>
          </p:nvSpPr>
          <p:spPr>
            <a:xfrm>
              <a:off x="432000" y="485280"/>
              <a:ext cx="1872360" cy="2539080"/>
            </a:xfrm>
            <a:custGeom>
              <a:avLst/>
              <a:gdLst/>
              <a:ahLst/>
              <a:rect l="0" t="0" r="r" b="b"/>
              <a:pathLst>
                <a:path w="5201" h="7053">
                  <a:moveTo>
                    <a:pt x="1004" y="381"/>
                  </a:moveTo>
                  <a:cubicBezTo>
                    <a:pt x="1004" y="286"/>
                    <a:pt x="4653" y="286"/>
                    <a:pt x="4653" y="286"/>
                  </a:cubicBezTo>
                  <a:cubicBezTo>
                    <a:pt x="4653" y="286"/>
                    <a:pt x="4926" y="1620"/>
                    <a:pt x="5018" y="1620"/>
                  </a:cubicBezTo>
                  <a:cubicBezTo>
                    <a:pt x="5109" y="1620"/>
                    <a:pt x="1825" y="1715"/>
                    <a:pt x="2007" y="1715"/>
                  </a:cubicBezTo>
                  <a:cubicBezTo>
                    <a:pt x="2189" y="1715"/>
                    <a:pt x="912" y="1715"/>
                    <a:pt x="912" y="1715"/>
                  </a:cubicBezTo>
                  <a:lnTo>
                    <a:pt x="1095" y="2954"/>
                  </a:lnTo>
                  <a:lnTo>
                    <a:pt x="4926" y="2954"/>
                  </a:lnTo>
                  <a:lnTo>
                    <a:pt x="4561" y="0"/>
                  </a:lnTo>
                  <a:lnTo>
                    <a:pt x="365" y="191"/>
                  </a:lnTo>
                  <a:lnTo>
                    <a:pt x="730" y="6671"/>
                  </a:lnTo>
                  <a:lnTo>
                    <a:pt x="4653" y="6671"/>
                  </a:lnTo>
                  <a:lnTo>
                    <a:pt x="4744" y="4098"/>
                  </a:lnTo>
                  <a:lnTo>
                    <a:pt x="1095" y="4193"/>
                  </a:lnTo>
                  <a:lnTo>
                    <a:pt x="1186" y="5432"/>
                  </a:lnTo>
                  <a:lnTo>
                    <a:pt x="5018" y="5337"/>
                  </a:lnTo>
                  <a:lnTo>
                    <a:pt x="4926" y="95"/>
                  </a:lnTo>
                  <a:lnTo>
                    <a:pt x="821" y="95"/>
                  </a:lnTo>
                  <a:cubicBezTo>
                    <a:pt x="821" y="95"/>
                    <a:pt x="1004" y="7052"/>
                    <a:pt x="1004" y="6957"/>
                  </a:cubicBezTo>
                  <a:cubicBezTo>
                    <a:pt x="1004" y="6861"/>
                    <a:pt x="4744" y="7052"/>
                    <a:pt x="4744" y="7052"/>
                  </a:cubicBezTo>
                  <a:lnTo>
                    <a:pt x="4653" y="3145"/>
                  </a:lnTo>
                  <a:lnTo>
                    <a:pt x="1095" y="3145"/>
                  </a:lnTo>
                  <a:lnTo>
                    <a:pt x="1095" y="3907"/>
                  </a:lnTo>
                  <a:cubicBezTo>
                    <a:pt x="1095" y="3907"/>
                    <a:pt x="5200" y="3717"/>
                    <a:pt x="5200" y="3812"/>
                  </a:cubicBezTo>
                  <a:cubicBezTo>
                    <a:pt x="5200" y="3907"/>
                    <a:pt x="5018" y="1906"/>
                    <a:pt x="5109" y="1906"/>
                  </a:cubicBezTo>
                  <a:cubicBezTo>
                    <a:pt x="5200" y="1906"/>
                    <a:pt x="1186" y="1525"/>
                    <a:pt x="1186" y="1525"/>
                  </a:cubicBezTo>
                  <a:lnTo>
                    <a:pt x="1368" y="5908"/>
                  </a:lnTo>
                  <a:lnTo>
                    <a:pt x="4470" y="5623"/>
                  </a:lnTo>
                  <a:lnTo>
                    <a:pt x="4379" y="2668"/>
                  </a:lnTo>
                  <a:lnTo>
                    <a:pt x="0" y="276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sp>
        <p:nvSpPr>
          <p:cNvPr id="100" name="TextShape 9"/>
          <p:cNvSpPr txBox="1"/>
          <p:nvPr/>
        </p:nvSpPr>
        <p:spPr>
          <a:xfrm>
            <a:off x="799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1" name="TextShape 10"/>
          <p:cNvSpPr txBox="1"/>
          <p:nvPr/>
        </p:nvSpPr>
        <p:spPr>
          <a:xfrm>
            <a:off x="792000" y="3708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Not efficient;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can run slow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432000" y="485280"/>
            <a:ext cx="1872000" cy="2538720"/>
            <a:chOff x="432000" y="485280"/>
            <a:chExt cx="1872000" cy="2538720"/>
          </a:xfrm>
        </p:grpSpPr>
        <p:sp>
          <p:nvSpPr>
            <p:cNvPr id="103" name="CustomShape 2"/>
            <p:cNvSpPr/>
            <p:nvPr/>
          </p:nvSpPr>
          <p:spPr>
            <a:xfrm>
              <a:off x="1023120" y="7254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023120" y="11970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4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5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6"/>
            <p:cNvSpPr/>
            <p:nvPr/>
          </p:nvSpPr>
          <p:spPr>
            <a:xfrm>
              <a:off x="1023120" y="21405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7"/>
            <p:cNvSpPr/>
            <p:nvPr/>
          </p:nvSpPr>
          <p:spPr>
            <a:xfrm>
              <a:off x="1023120" y="261252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Freeform 8"/>
            <p:cNvSpPr/>
            <p:nvPr/>
          </p:nvSpPr>
          <p:spPr>
            <a:xfrm>
              <a:off x="432000" y="485280"/>
              <a:ext cx="1872360" cy="2539080"/>
            </a:xfrm>
            <a:custGeom>
              <a:avLst/>
              <a:gdLst/>
              <a:ahLst/>
              <a:rect l="0" t="0" r="r" b="b"/>
              <a:pathLst>
                <a:path w="5201" h="7053">
                  <a:moveTo>
                    <a:pt x="1004" y="381"/>
                  </a:moveTo>
                  <a:cubicBezTo>
                    <a:pt x="1004" y="286"/>
                    <a:pt x="4653" y="286"/>
                    <a:pt x="4653" y="286"/>
                  </a:cubicBezTo>
                  <a:cubicBezTo>
                    <a:pt x="4653" y="286"/>
                    <a:pt x="4926" y="1620"/>
                    <a:pt x="5018" y="1620"/>
                  </a:cubicBezTo>
                  <a:cubicBezTo>
                    <a:pt x="5109" y="1620"/>
                    <a:pt x="1825" y="1715"/>
                    <a:pt x="2007" y="1715"/>
                  </a:cubicBezTo>
                  <a:cubicBezTo>
                    <a:pt x="2189" y="1715"/>
                    <a:pt x="912" y="1715"/>
                    <a:pt x="912" y="1715"/>
                  </a:cubicBezTo>
                  <a:lnTo>
                    <a:pt x="1095" y="2954"/>
                  </a:lnTo>
                  <a:lnTo>
                    <a:pt x="4926" y="2954"/>
                  </a:lnTo>
                  <a:lnTo>
                    <a:pt x="4561" y="0"/>
                  </a:lnTo>
                  <a:lnTo>
                    <a:pt x="365" y="191"/>
                  </a:lnTo>
                  <a:lnTo>
                    <a:pt x="730" y="6671"/>
                  </a:lnTo>
                  <a:lnTo>
                    <a:pt x="4653" y="6671"/>
                  </a:lnTo>
                  <a:lnTo>
                    <a:pt x="4744" y="4098"/>
                  </a:lnTo>
                  <a:lnTo>
                    <a:pt x="1095" y="4193"/>
                  </a:lnTo>
                  <a:lnTo>
                    <a:pt x="1186" y="5432"/>
                  </a:lnTo>
                  <a:lnTo>
                    <a:pt x="5018" y="5337"/>
                  </a:lnTo>
                  <a:lnTo>
                    <a:pt x="4926" y="95"/>
                  </a:lnTo>
                  <a:lnTo>
                    <a:pt x="821" y="95"/>
                  </a:lnTo>
                  <a:cubicBezTo>
                    <a:pt x="821" y="95"/>
                    <a:pt x="1004" y="7052"/>
                    <a:pt x="1004" y="6957"/>
                  </a:cubicBezTo>
                  <a:cubicBezTo>
                    <a:pt x="1004" y="6861"/>
                    <a:pt x="4744" y="7052"/>
                    <a:pt x="4744" y="7052"/>
                  </a:cubicBezTo>
                  <a:lnTo>
                    <a:pt x="4653" y="3145"/>
                  </a:lnTo>
                  <a:lnTo>
                    <a:pt x="1095" y="3145"/>
                  </a:lnTo>
                  <a:lnTo>
                    <a:pt x="1095" y="3907"/>
                  </a:lnTo>
                  <a:cubicBezTo>
                    <a:pt x="1095" y="3907"/>
                    <a:pt x="5200" y="3717"/>
                    <a:pt x="5200" y="3812"/>
                  </a:cubicBezTo>
                  <a:cubicBezTo>
                    <a:pt x="5200" y="3907"/>
                    <a:pt x="5018" y="1906"/>
                    <a:pt x="5109" y="1906"/>
                  </a:cubicBezTo>
                  <a:cubicBezTo>
                    <a:pt x="5200" y="1906"/>
                    <a:pt x="1186" y="1525"/>
                    <a:pt x="1186" y="1525"/>
                  </a:cubicBezTo>
                  <a:lnTo>
                    <a:pt x="1368" y="5908"/>
                  </a:lnTo>
                  <a:lnTo>
                    <a:pt x="4470" y="5623"/>
                  </a:lnTo>
                  <a:lnTo>
                    <a:pt x="4379" y="2668"/>
                  </a:lnTo>
                  <a:lnTo>
                    <a:pt x="0" y="276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110" name="Group 9"/>
          <p:cNvGrpSpPr/>
          <p:nvPr/>
        </p:nvGrpSpPr>
        <p:grpSpPr>
          <a:xfrm>
            <a:off x="2925000" y="555840"/>
            <a:ext cx="1431000" cy="2468160"/>
            <a:chOff x="2925000" y="555840"/>
            <a:chExt cx="1431000" cy="2468160"/>
          </a:xfrm>
        </p:grpSpPr>
        <p:sp>
          <p:nvSpPr>
            <p:cNvPr id="111" name="CustomShape 10"/>
            <p:cNvSpPr/>
            <p:nvPr/>
          </p:nvSpPr>
          <p:spPr>
            <a:xfrm>
              <a:off x="3186360" y="71784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1"/>
            <p:cNvSpPr/>
            <p:nvPr/>
          </p:nvSpPr>
          <p:spPr>
            <a:xfrm>
              <a:off x="3186360" y="119952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2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3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4"/>
            <p:cNvSpPr/>
            <p:nvPr/>
          </p:nvSpPr>
          <p:spPr>
            <a:xfrm>
              <a:off x="3186360" y="216324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5"/>
            <p:cNvSpPr/>
            <p:nvPr/>
          </p:nvSpPr>
          <p:spPr>
            <a:xfrm>
              <a:off x="3186360" y="264528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Freeform 16"/>
            <p:cNvSpPr/>
            <p:nvPr/>
          </p:nvSpPr>
          <p:spPr>
            <a:xfrm>
              <a:off x="2925000" y="555840"/>
              <a:ext cx="1431360" cy="2468520"/>
            </a:xfrm>
            <a:custGeom>
              <a:avLst/>
              <a:gdLst/>
              <a:ahLst/>
              <a:rect l="0" t="0" r="r" b="b"/>
              <a:pathLst>
                <a:path w="3976" h="6857">
                  <a:moveTo>
                    <a:pt x="234" y="0"/>
                  </a:moveTo>
                  <a:cubicBezTo>
                    <a:pt x="351" y="0"/>
                    <a:pt x="3858" y="0"/>
                    <a:pt x="3858" y="0"/>
                  </a:cubicBezTo>
                  <a:lnTo>
                    <a:pt x="3858" y="1511"/>
                  </a:lnTo>
                  <a:lnTo>
                    <a:pt x="117" y="1511"/>
                  </a:lnTo>
                  <a:lnTo>
                    <a:pt x="117" y="2789"/>
                  </a:lnTo>
                  <a:lnTo>
                    <a:pt x="3858" y="2789"/>
                  </a:lnTo>
                  <a:lnTo>
                    <a:pt x="3858" y="4183"/>
                  </a:lnTo>
                  <a:lnTo>
                    <a:pt x="117" y="4300"/>
                  </a:lnTo>
                  <a:lnTo>
                    <a:pt x="234" y="5462"/>
                  </a:lnTo>
                  <a:lnTo>
                    <a:pt x="3975" y="5462"/>
                  </a:lnTo>
                  <a:lnTo>
                    <a:pt x="3858" y="6740"/>
                  </a:lnTo>
                  <a:lnTo>
                    <a:pt x="0" y="685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sp>
        <p:nvSpPr>
          <p:cNvPr id="118" name="TextShape 17"/>
          <p:cNvSpPr txBox="1"/>
          <p:nvPr/>
        </p:nvSpPr>
        <p:spPr>
          <a:xfrm>
            <a:off x="799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19" name="TextShape 18"/>
          <p:cNvSpPr txBox="1"/>
          <p:nvPr/>
        </p:nvSpPr>
        <p:spPr>
          <a:xfrm>
            <a:off x="792000" y="3708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Not efficient;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can run slow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0" name="TextShape 19"/>
          <p:cNvSpPr txBox="1"/>
          <p:nvPr/>
        </p:nvSpPr>
        <p:spPr>
          <a:xfrm>
            <a:off x="288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21" name="TextShape 20"/>
          <p:cNvSpPr txBox="1"/>
          <p:nvPr/>
        </p:nvSpPr>
        <p:spPr>
          <a:xfrm>
            <a:off x="2916000" y="3672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Delay before running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 efficiently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"/>
          <p:cNvGrpSpPr/>
          <p:nvPr/>
        </p:nvGrpSpPr>
        <p:grpSpPr>
          <a:xfrm>
            <a:off x="432000" y="485280"/>
            <a:ext cx="1872000" cy="2538720"/>
            <a:chOff x="432000" y="485280"/>
            <a:chExt cx="1872000" cy="2538720"/>
          </a:xfrm>
        </p:grpSpPr>
        <p:sp>
          <p:nvSpPr>
            <p:cNvPr id="123" name="CustomShape 2"/>
            <p:cNvSpPr/>
            <p:nvPr/>
          </p:nvSpPr>
          <p:spPr>
            <a:xfrm>
              <a:off x="1023120" y="7254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3"/>
            <p:cNvSpPr/>
            <p:nvPr/>
          </p:nvSpPr>
          <p:spPr>
            <a:xfrm>
              <a:off x="1023120" y="11970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4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5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6"/>
            <p:cNvSpPr/>
            <p:nvPr/>
          </p:nvSpPr>
          <p:spPr>
            <a:xfrm>
              <a:off x="1023120" y="21405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7"/>
            <p:cNvSpPr/>
            <p:nvPr/>
          </p:nvSpPr>
          <p:spPr>
            <a:xfrm>
              <a:off x="1023120" y="261252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Freeform 8"/>
            <p:cNvSpPr/>
            <p:nvPr/>
          </p:nvSpPr>
          <p:spPr>
            <a:xfrm>
              <a:off x="432000" y="485280"/>
              <a:ext cx="1872360" cy="2539080"/>
            </a:xfrm>
            <a:custGeom>
              <a:avLst/>
              <a:gdLst/>
              <a:ahLst/>
              <a:rect l="0" t="0" r="r" b="b"/>
              <a:pathLst>
                <a:path w="5201" h="7053">
                  <a:moveTo>
                    <a:pt x="1004" y="381"/>
                  </a:moveTo>
                  <a:cubicBezTo>
                    <a:pt x="1004" y="286"/>
                    <a:pt x="4653" y="286"/>
                    <a:pt x="4653" y="286"/>
                  </a:cubicBezTo>
                  <a:cubicBezTo>
                    <a:pt x="4653" y="286"/>
                    <a:pt x="4926" y="1620"/>
                    <a:pt x="5018" y="1620"/>
                  </a:cubicBezTo>
                  <a:cubicBezTo>
                    <a:pt x="5109" y="1620"/>
                    <a:pt x="1825" y="1715"/>
                    <a:pt x="2007" y="1715"/>
                  </a:cubicBezTo>
                  <a:cubicBezTo>
                    <a:pt x="2189" y="1715"/>
                    <a:pt x="912" y="1715"/>
                    <a:pt x="912" y="1715"/>
                  </a:cubicBezTo>
                  <a:lnTo>
                    <a:pt x="1095" y="2954"/>
                  </a:lnTo>
                  <a:lnTo>
                    <a:pt x="4926" y="2954"/>
                  </a:lnTo>
                  <a:lnTo>
                    <a:pt x="4561" y="0"/>
                  </a:lnTo>
                  <a:lnTo>
                    <a:pt x="365" y="191"/>
                  </a:lnTo>
                  <a:lnTo>
                    <a:pt x="730" y="6671"/>
                  </a:lnTo>
                  <a:lnTo>
                    <a:pt x="4653" y="6671"/>
                  </a:lnTo>
                  <a:lnTo>
                    <a:pt x="4744" y="4098"/>
                  </a:lnTo>
                  <a:lnTo>
                    <a:pt x="1095" y="4193"/>
                  </a:lnTo>
                  <a:lnTo>
                    <a:pt x="1186" y="5432"/>
                  </a:lnTo>
                  <a:lnTo>
                    <a:pt x="5018" y="5337"/>
                  </a:lnTo>
                  <a:lnTo>
                    <a:pt x="4926" y="95"/>
                  </a:lnTo>
                  <a:lnTo>
                    <a:pt x="821" y="95"/>
                  </a:lnTo>
                  <a:cubicBezTo>
                    <a:pt x="821" y="95"/>
                    <a:pt x="1004" y="7052"/>
                    <a:pt x="1004" y="6957"/>
                  </a:cubicBezTo>
                  <a:cubicBezTo>
                    <a:pt x="1004" y="6861"/>
                    <a:pt x="4744" y="7052"/>
                    <a:pt x="4744" y="7052"/>
                  </a:cubicBezTo>
                  <a:lnTo>
                    <a:pt x="4653" y="3145"/>
                  </a:lnTo>
                  <a:lnTo>
                    <a:pt x="1095" y="3145"/>
                  </a:lnTo>
                  <a:lnTo>
                    <a:pt x="1095" y="3907"/>
                  </a:lnTo>
                  <a:cubicBezTo>
                    <a:pt x="1095" y="3907"/>
                    <a:pt x="5200" y="3717"/>
                    <a:pt x="5200" y="3812"/>
                  </a:cubicBezTo>
                  <a:cubicBezTo>
                    <a:pt x="5200" y="3907"/>
                    <a:pt x="5018" y="1906"/>
                    <a:pt x="5109" y="1906"/>
                  </a:cubicBezTo>
                  <a:cubicBezTo>
                    <a:pt x="5200" y="1906"/>
                    <a:pt x="1186" y="1525"/>
                    <a:pt x="1186" y="1525"/>
                  </a:cubicBezTo>
                  <a:lnTo>
                    <a:pt x="1368" y="5908"/>
                  </a:lnTo>
                  <a:lnTo>
                    <a:pt x="4470" y="5623"/>
                  </a:lnTo>
                  <a:lnTo>
                    <a:pt x="4379" y="2668"/>
                  </a:lnTo>
                  <a:lnTo>
                    <a:pt x="0" y="276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130" name="Group 9"/>
          <p:cNvGrpSpPr/>
          <p:nvPr/>
        </p:nvGrpSpPr>
        <p:grpSpPr>
          <a:xfrm>
            <a:off x="2925000" y="555840"/>
            <a:ext cx="1431000" cy="2468160"/>
            <a:chOff x="2925000" y="555840"/>
            <a:chExt cx="1431000" cy="2468160"/>
          </a:xfrm>
        </p:grpSpPr>
        <p:sp>
          <p:nvSpPr>
            <p:cNvPr id="131" name="CustomShape 10"/>
            <p:cNvSpPr/>
            <p:nvPr/>
          </p:nvSpPr>
          <p:spPr>
            <a:xfrm>
              <a:off x="3186360" y="71784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1"/>
            <p:cNvSpPr/>
            <p:nvPr/>
          </p:nvSpPr>
          <p:spPr>
            <a:xfrm>
              <a:off x="3186360" y="119952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2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3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4"/>
            <p:cNvSpPr/>
            <p:nvPr/>
          </p:nvSpPr>
          <p:spPr>
            <a:xfrm>
              <a:off x="3186360" y="216324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5"/>
            <p:cNvSpPr/>
            <p:nvPr/>
          </p:nvSpPr>
          <p:spPr>
            <a:xfrm>
              <a:off x="3186360" y="264528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Freeform 16"/>
            <p:cNvSpPr/>
            <p:nvPr/>
          </p:nvSpPr>
          <p:spPr>
            <a:xfrm>
              <a:off x="2925000" y="555840"/>
              <a:ext cx="1431360" cy="2468520"/>
            </a:xfrm>
            <a:custGeom>
              <a:avLst/>
              <a:gdLst/>
              <a:ahLst/>
              <a:rect l="0" t="0" r="r" b="b"/>
              <a:pathLst>
                <a:path w="3976" h="6857">
                  <a:moveTo>
                    <a:pt x="234" y="0"/>
                  </a:moveTo>
                  <a:cubicBezTo>
                    <a:pt x="351" y="0"/>
                    <a:pt x="3858" y="0"/>
                    <a:pt x="3858" y="0"/>
                  </a:cubicBezTo>
                  <a:lnTo>
                    <a:pt x="3858" y="1511"/>
                  </a:lnTo>
                  <a:lnTo>
                    <a:pt x="117" y="1511"/>
                  </a:lnTo>
                  <a:lnTo>
                    <a:pt x="117" y="2789"/>
                  </a:lnTo>
                  <a:lnTo>
                    <a:pt x="3858" y="2789"/>
                  </a:lnTo>
                  <a:lnTo>
                    <a:pt x="3858" y="4183"/>
                  </a:lnTo>
                  <a:lnTo>
                    <a:pt x="117" y="4300"/>
                  </a:lnTo>
                  <a:lnTo>
                    <a:pt x="234" y="5462"/>
                  </a:lnTo>
                  <a:lnTo>
                    <a:pt x="3975" y="5462"/>
                  </a:lnTo>
                  <a:lnTo>
                    <a:pt x="3858" y="6740"/>
                  </a:lnTo>
                  <a:lnTo>
                    <a:pt x="0" y="685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grpSp>
        <p:nvGrpSpPr>
          <p:cNvPr id="138" name="Group 17"/>
          <p:cNvGrpSpPr/>
          <p:nvPr/>
        </p:nvGrpSpPr>
        <p:grpSpPr>
          <a:xfrm>
            <a:off x="5076360" y="468000"/>
            <a:ext cx="1547640" cy="2556000"/>
            <a:chOff x="5076360" y="468000"/>
            <a:chExt cx="1547640" cy="2556000"/>
          </a:xfrm>
        </p:grpSpPr>
        <p:sp>
          <p:nvSpPr>
            <p:cNvPr id="139" name="CustomShape 18"/>
            <p:cNvSpPr/>
            <p:nvPr/>
          </p:nvSpPr>
          <p:spPr>
            <a:xfrm>
              <a:off x="5393880" y="787320"/>
              <a:ext cx="855360" cy="17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9"/>
            <p:cNvSpPr/>
            <p:nvPr/>
          </p:nvSpPr>
          <p:spPr>
            <a:xfrm>
              <a:off x="5393880" y="125424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0"/>
            <p:cNvSpPr/>
            <p:nvPr/>
          </p:nvSpPr>
          <p:spPr>
            <a:xfrm>
              <a:off x="5393880" y="172188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1"/>
            <p:cNvSpPr/>
            <p:nvPr/>
          </p:nvSpPr>
          <p:spPr>
            <a:xfrm>
              <a:off x="5393880" y="172188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2"/>
            <p:cNvSpPr/>
            <p:nvPr/>
          </p:nvSpPr>
          <p:spPr>
            <a:xfrm>
              <a:off x="5393880" y="218916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3"/>
            <p:cNvSpPr/>
            <p:nvPr/>
          </p:nvSpPr>
          <p:spPr>
            <a:xfrm>
              <a:off x="5393880" y="2656440"/>
              <a:ext cx="855360" cy="178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Freeform 24"/>
            <p:cNvSpPr/>
            <p:nvPr/>
          </p:nvSpPr>
          <p:spPr>
            <a:xfrm>
              <a:off x="5153760" y="1766160"/>
              <a:ext cx="1315800" cy="1258200"/>
            </a:xfrm>
            <a:custGeom>
              <a:avLst/>
              <a:gdLst/>
              <a:ahLst/>
              <a:rect l="0" t="0" r="r" b="b"/>
              <a:pathLst>
                <a:path w="3655" h="3495">
                  <a:moveTo>
                    <a:pt x="3547" y="0"/>
                  </a:moveTo>
                  <a:lnTo>
                    <a:pt x="3547" y="902"/>
                  </a:lnTo>
                  <a:lnTo>
                    <a:pt x="107" y="1015"/>
                  </a:lnTo>
                  <a:lnTo>
                    <a:pt x="215" y="2142"/>
                  </a:lnTo>
                  <a:lnTo>
                    <a:pt x="3654" y="2142"/>
                  </a:lnTo>
                  <a:lnTo>
                    <a:pt x="3547" y="3381"/>
                  </a:lnTo>
                  <a:lnTo>
                    <a:pt x="0" y="349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146" name="Freeform 25"/>
            <p:cNvSpPr/>
            <p:nvPr/>
          </p:nvSpPr>
          <p:spPr>
            <a:xfrm>
              <a:off x="5076360" y="468000"/>
              <a:ext cx="1548000" cy="1298520"/>
            </a:xfrm>
            <a:custGeom>
              <a:avLst/>
              <a:gdLst/>
              <a:ahLst/>
              <a:rect l="0" t="0" r="r" b="b"/>
              <a:pathLst>
                <a:path w="4300" h="3607">
                  <a:moveTo>
                    <a:pt x="0" y="3156"/>
                  </a:moveTo>
                  <a:cubicBezTo>
                    <a:pt x="3869" y="2930"/>
                    <a:pt x="3762" y="2705"/>
                    <a:pt x="3762" y="2705"/>
                  </a:cubicBezTo>
                  <a:lnTo>
                    <a:pt x="3762" y="338"/>
                  </a:lnTo>
                  <a:lnTo>
                    <a:pt x="430" y="338"/>
                  </a:lnTo>
                  <a:lnTo>
                    <a:pt x="322" y="1916"/>
                  </a:lnTo>
                  <a:lnTo>
                    <a:pt x="4192" y="1803"/>
                  </a:lnTo>
                  <a:lnTo>
                    <a:pt x="4299" y="0"/>
                  </a:lnTo>
                  <a:lnTo>
                    <a:pt x="0" y="0"/>
                  </a:lnTo>
                  <a:lnTo>
                    <a:pt x="0" y="2705"/>
                  </a:lnTo>
                  <a:lnTo>
                    <a:pt x="3762" y="3043"/>
                  </a:lnTo>
                  <a:lnTo>
                    <a:pt x="3762" y="3606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147" name="Line 26"/>
            <p:cNvSpPr/>
            <p:nvPr/>
          </p:nvSpPr>
          <p:spPr>
            <a:xfrm>
              <a:off x="5656680" y="589680"/>
              <a:ext cx="23220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Line 27"/>
            <p:cNvSpPr/>
            <p:nvPr/>
          </p:nvSpPr>
          <p:spPr>
            <a:xfrm>
              <a:off x="5114880" y="1604160"/>
              <a:ext cx="19368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Line 28"/>
            <p:cNvSpPr/>
            <p:nvPr/>
          </p:nvSpPr>
          <p:spPr>
            <a:xfrm flipV="1">
              <a:off x="6430680" y="1238760"/>
              <a:ext cx="0" cy="16236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0" name="TextShape 29"/>
          <p:cNvSpPr txBox="1"/>
          <p:nvPr/>
        </p:nvSpPr>
        <p:spPr>
          <a:xfrm>
            <a:off x="799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1" name="TextShape 30"/>
          <p:cNvSpPr txBox="1"/>
          <p:nvPr/>
        </p:nvSpPr>
        <p:spPr>
          <a:xfrm>
            <a:off x="792000" y="3708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Not efficient;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can run slow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2" name="TextShape 31"/>
          <p:cNvSpPr txBox="1"/>
          <p:nvPr/>
        </p:nvSpPr>
        <p:spPr>
          <a:xfrm>
            <a:off x="288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3" name="TextShape 32"/>
          <p:cNvSpPr txBox="1"/>
          <p:nvPr/>
        </p:nvSpPr>
        <p:spPr>
          <a:xfrm>
            <a:off x="2916000" y="3672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Delay before running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 efficiently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4" name="TextShape 33"/>
          <p:cNvSpPr txBox="1"/>
          <p:nvPr/>
        </p:nvSpPr>
        <p:spPr>
          <a:xfrm>
            <a:off x="5083200" y="3312000"/>
            <a:ext cx="1540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1800" spc="-1" strike="noStrike">
                <a:latin typeface="Arial"/>
              </a:rPr>
              <a:t>Just-in-time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5" name="TextShape 34"/>
          <p:cNvSpPr txBox="1"/>
          <p:nvPr/>
        </p:nvSpPr>
        <p:spPr>
          <a:xfrm>
            <a:off x="5112000" y="3672000"/>
            <a:ext cx="1656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 quite efficiently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"/>
          <p:cNvGrpSpPr/>
          <p:nvPr/>
        </p:nvGrpSpPr>
        <p:grpSpPr>
          <a:xfrm>
            <a:off x="432000" y="485280"/>
            <a:ext cx="1872000" cy="2538720"/>
            <a:chOff x="432000" y="485280"/>
            <a:chExt cx="1872000" cy="2538720"/>
          </a:xfrm>
        </p:grpSpPr>
        <p:sp>
          <p:nvSpPr>
            <p:cNvPr id="157" name="CustomShape 2"/>
            <p:cNvSpPr/>
            <p:nvPr/>
          </p:nvSpPr>
          <p:spPr>
            <a:xfrm>
              <a:off x="1023120" y="7254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3"/>
            <p:cNvSpPr/>
            <p:nvPr/>
          </p:nvSpPr>
          <p:spPr>
            <a:xfrm>
              <a:off x="1023120" y="11970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4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5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6"/>
            <p:cNvSpPr/>
            <p:nvPr/>
          </p:nvSpPr>
          <p:spPr>
            <a:xfrm>
              <a:off x="1023120" y="21405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7"/>
            <p:cNvSpPr/>
            <p:nvPr/>
          </p:nvSpPr>
          <p:spPr>
            <a:xfrm>
              <a:off x="1023120" y="261252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Freeform 8"/>
            <p:cNvSpPr/>
            <p:nvPr/>
          </p:nvSpPr>
          <p:spPr>
            <a:xfrm>
              <a:off x="432000" y="485280"/>
              <a:ext cx="1872360" cy="2539080"/>
            </a:xfrm>
            <a:custGeom>
              <a:avLst/>
              <a:gdLst/>
              <a:ahLst/>
              <a:rect l="0" t="0" r="r" b="b"/>
              <a:pathLst>
                <a:path w="5201" h="7053">
                  <a:moveTo>
                    <a:pt x="1004" y="381"/>
                  </a:moveTo>
                  <a:cubicBezTo>
                    <a:pt x="1004" y="286"/>
                    <a:pt x="4653" y="286"/>
                    <a:pt x="4653" y="286"/>
                  </a:cubicBezTo>
                  <a:cubicBezTo>
                    <a:pt x="4653" y="286"/>
                    <a:pt x="4926" y="1620"/>
                    <a:pt x="5018" y="1620"/>
                  </a:cubicBezTo>
                  <a:cubicBezTo>
                    <a:pt x="5109" y="1620"/>
                    <a:pt x="1825" y="1715"/>
                    <a:pt x="2007" y="1715"/>
                  </a:cubicBezTo>
                  <a:cubicBezTo>
                    <a:pt x="2189" y="1715"/>
                    <a:pt x="912" y="1715"/>
                    <a:pt x="912" y="1715"/>
                  </a:cubicBezTo>
                  <a:lnTo>
                    <a:pt x="1095" y="2954"/>
                  </a:lnTo>
                  <a:lnTo>
                    <a:pt x="4926" y="2954"/>
                  </a:lnTo>
                  <a:lnTo>
                    <a:pt x="4561" y="0"/>
                  </a:lnTo>
                  <a:lnTo>
                    <a:pt x="365" y="191"/>
                  </a:lnTo>
                  <a:lnTo>
                    <a:pt x="730" y="6671"/>
                  </a:lnTo>
                  <a:lnTo>
                    <a:pt x="4653" y="6671"/>
                  </a:lnTo>
                  <a:lnTo>
                    <a:pt x="4744" y="4098"/>
                  </a:lnTo>
                  <a:lnTo>
                    <a:pt x="1095" y="4193"/>
                  </a:lnTo>
                  <a:lnTo>
                    <a:pt x="1186" y="5432"/>
                  </a:lnTo>
                  <a:lnTo>
                    <a:pt x="5018" y="5337"/>
                  </a:lnTo>
                  <a:lnTo>
                    <a:pt x="4926" y="95"/>
                  </a:lnTo>
                  <a:lnTo>
                    <a:pt x="821" y="95"/>
                  </a:lnTo>
                  <a:cubicBezTo>
                    <a:pt x="821" y="95"/>
                    <a:pt x="1004" y="7052"/>
                    <a:pt x="1004" y="6957"/>
                  </a:cubicBezTo>
                  <a:cubicBezTo>
                    <a:pt x="1004" y="6861"/>
                    <a:pt x="4744" y="7052"/>
                    <a:pt x="4744" y="7052"/>
                  </a:cubicBezTo>
                  <a:lnTo>
                    <a:pt x="4653" y="3145"/>
                  </a:lnTo>
                  <a:lnTo>
                    <a:pt x="1095" y="3145"/>
                  </a:lnTo>
                  <a:lnTo>
                    <a:pt x="1095" y="3907"/>
                  </a:lnTo>
                  <a:cubicBezTo>
                    <a:pt x="1095" y="3907"/>
                    <a:pt x="5200" y="3717"/>
                    <a:pt x="5200" y="3812"/>
                  </a:cubicBezTo>
                  <a:cubicBezTo>
                    <a:pt x="5200" y="3907"/>
                    <a:pt x="5018" y="1906"/>
                    <a:pt x="5109" y="1906"/>
                  </a:cubicBezTo>
                  <a:cubicBezTo>
                    <a:pt x="5200" y="1906"/>
                    <a:pt x="1186" y="1525"/>
                    <a:pt x="1186" y="1525"/>
                  </a:cubicBezTo>
                  <a:lnTo>
                    <a:pt x="1368" y="5908"/>
                  </a:lnTo>
                  <a:lnTo>
                    <a:pt x="4470" y="5623"/>
                  </a:lnTo>
                  <a:lnTo>
                    <a:pt x="4379" y="2668"/>
                  </a:lnTo>
                  <a:lnTo>
                    <a:pt x="0" y="276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164" name="Group 9"/>
          <p:cNvGrpSpPr/>
          <p:nvPr/>
        </p:nvGrpSpPr>
        <p:grpSpPr>
          <a:xfrm>
            <a:off x="2925000" y="555840"/>
            <a:ext cx="1431000" cy="2468160"/>
            <a:chOff x="2925000" y="555840"/>
            <a:chExt cx="1431000" cy="2468160"/>
          </a:xfrm>
        </p:grpSpPr>
        <p:sp>
          <p:nvSpPr>
            <p:cNvPr id="165" name="CustomShape 10"/>
            <p:cNvSpPr/>
            <p:nvPr/>
          </p:nvSpPr>
          <p:spPr>
            <a:xfrm>
              <a:off x="3186360" y="71784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1"/>
            <p:cNvSpPr/>
            <p:nvPr/>
          </p:nvSpPr>
          <p:spPr>
            <a:xfrm>
              <a:off x="3186360" y="119952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2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3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4"/>
            <p:cNvSpPr/>
            <p:nvPr/>
          </p:nvSpPr>
          <p:spPr>
            <a:xfrm>
              <a:off x="3186360" y="216324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5"/>
            <p:cNvSpPr/>
            <p:nvPr/>
          </p:nvSpPr>
          <p:spPr>
            <a:xfrm>
              <a:off x="3186360" y="264528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Freeform 16"/>
            <p:cNvSpPr/>
            <p:nvPr/>
          </p:nvSpPr>
          <p:spPr>
            <a:xfrm>
              <a:off x="2925000" y="555840"/>
              <a:ext cx="1431360" cy="2468520"/>
            </a:xfrm>
            <a:custGeom>
              <a:avLst/>
              <a:gdLst/>
              <a:ahLst/>
              <a:rect l="0" t="0" r="r" b="b"/>
              <a:pathLst>
                <a:path w="3976" h="6857">
                  <a:moveTo>
                    <a:pt x="234" y="0"/>
                  </a:moveTo>
                  <a:cubicBezTo>
                    <a:pt x="351" y="0"/>
                    <a:pt x="3858" y="0"/>
                    <a:pt x="3858" y="0"/>
                  </a:cubicBezTo>
                  <a:lnTo>
                    <a:pt x="3858" y="1511"/>
                  </a:lnTo>
                  <a:lnTo>
                    <a:pt x="117" y="1511"/>
                  </a:lnTo>
                  <a:lnTo>
                    <a:pt x="117" y="2789"/>
                  </a:lnTo>
                  <a:lnTo>
                    <a:pt x="3858" y="2789"/>
                  </a:lnTo>
                  <a:lnTo>
                    <a:pt x="3858" y="4183"/>
                  </a:lnTo>
                  <a:lnTo>
                    <a:pt x="117" y="4300"/>
                  </a:lnTo>
                  <a:lnTo>
                    <a:pt x="234" y="5462"/>
                  </a:lnTo>
                  <a:lnTo>
                    <a:pt x="3975" y="5462"/>
                  </a:lnTo>
                  <a:lnTo>
                    <a:pt x="3858" y="6740"/>
                  </a:lnTo>
                  <a:lnTo>
                    <a:pt x="0" y="685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grpSp>
        <p:nvGrpSpPr>
          <p:cNvPr id="172" name="Group 17"/>
          <p:cNvGrpSpPr/>
          <p:nvPr/>
        </p:nvGrpSpPr>
        <p:grpSpPr>
          <a:xfrm>
            <a:off x="5076360" y="468000"/>
            <a:ext cx="1547640" cy="2556000"/>
            <a:chOff x="5076360" y="468000"/>
            <a:chExt cx="1547640" cy="2556000"/>
          </a:xfrm>
        </p:grpSpPr>
        <p:sp>
          <p:nvSpPr>
            <p:cNvPr id="173" name="CustomShape 18"/>
            <p:cNvSpPr/>
            <p:nvPr/>
          </p:nvSpPr>
          <p:spPr>
            <a:xfrm>
              <a:off x="5393880" y="787320"/>
              <a:ext cx="855360" cy="17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9"/>
            <p:cNvSpPr/>
            <p:nvPr/>
          </p:nvSpPr>
          <p:spPr>
            <a:xfrm>
              <a:off x="5393880" y="125424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0"/>
            <p:cNvSpPr/>
            <p:nvPr/>
          </p:nvSpPr>
          <p:spPr>
            <a:xfrm>
              <a:off x="5393880" y="172188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21"/>
            <p:cNvSpPr/>
            <p:nvPr/>
          </p:nvSpPr>
          <p:spPr>
            <a:xfrm>
              <a:off x="5393880" y="172188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22"/>
            <p:cNvSpPr/>
            <p:nvPr/>
          </p:nvSpPr>
          <p:spPr>
            <a:xfrm>
              <a:off x="5393880" y="218916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23"/>
            <p:cNvSpPr/>
            <p:nvPr/>
          </p:nvSpPr>
          <p:spPr>
            <a:xfrm>
              <a:off x="5393880" y="2656440"/>
              <a:ext cx="855360" cy="178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Freeform 24"/>
            <p:cNvSpPr/>
            <p:nvPr/>
          </p:nvSpPr>
          <p:spPr>
            <a:xfrm>
              <a:off x="5153760" y="1766160"/>
              <a:ext cx="1315800" cy="1258200"/>
            </a:xfrm>
            <a:custGeom>
              <a:avLst/>
              <a:gdLst/>
              <a:ahLst/>
              <a:rect l="0" t="0" r="r" b="b"/>
              <a:pathLst>
                <a:path w="3655" h="3495">
                  <a:moveTo>
                    <a:pt x="3547" y="0"/>
                  </a:moveTo>
                  <a:lnTo>
                    <a:pt x="3547" y="902"/>
                  </a:lnTo>
                  <a:lnTo>
                    <a:pt x="107" y="1015"/>
                  </a:lnTo>
                  <a:lnTo>
                    <a:pt x="215" y="2142"/>
                  </a:lnTo>
                  <a:lnTo>
                    <a:pt x="3654" y="2142"/>
                  </a:lnTo>
                  <a:lnTo>
                    <a:pt x="3547" y="3381"/>
                  </a:lnTo>
                  <a:lnTo>
                    <a:pt x="0" y="349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180" name="Freeform 25"/>
            <p:cNvSpPr/>
            <p:nvPr/>
          </p:nvSpPr>
          <p:spPr>
            <a:xfrm>
              <a:off x="5076360" y="468000"/>
              <a:ext cx="1548000" cy="1298520"/>
            </a:xfrm>
            <a:custGeom>
              <a:avLst/>
              <a:gdLst/>
              <a:ahLst/>
              <a:rect l="0" t="0" r="r" b="b"/>
              <a:pathLst>
                <a:path w="4300" h="3607">
                  <a:moveTo>
                    <a:pt x="0" y="3156"/>
                  </a:moveTo>
                  <a:cubicBezTo>
                    <a:pt x="3869" y="2930"/>
                    <a:pt x="3762" y="2705"/>
                    <a:pt x="3762" y="2705"/>
                  </a:cubicBezTo>
                  <a:lnTo>
                    <a:pt x="3762" y="338"/>
                  </a:lnTo>
                  <a:lnTo>
                    <a:pt x="430" y="338"/>
                  </a:lnTo>
                  <a:lnTo>
                    <a:pt x="322" y="1916"/>
                  </a:lnTo>
                  <a:lnTo>
                    <a:pt x="4192" y="1803"/>
                  </a:lnTo>
                  <a:lnTo>
                    <a:pt x="4299" y="0"/>
                  </a:lnTo>
                  <a:lnTo>
                    <a:pt x="0" y="0"/>
                  </a:lnTo>
                  <a:lnTo>
                    <a:pt x="0" y="2705"/>
                  </a:lnTo>
                  <a:lnTo>
                    <a:pt x="3762" y="3043"/>
                  </a:lnTo>
                  <a:lnTo>
                    <a:pt x="3762" y="3606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181" name="Line 26"/>
            <p:cNvSpPr/>
            <p:nvPr/>
          </p:nvSpPr>
          <p:spPr>
            <a:xfrm>
              <a:off x="5656680" y="589680"/>
              <a:ext cx="23220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Line 27"/>
            <p:cNvSpPr/>
            <p:nvPr/>
          </p:nvSpPr>
          <p:spPr>
            <a:xfrm>
              <a:off x="5114880" y="1604160"/>
              <a:ext cx="19368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Line 28"/>
            <p:cNvSpPr/>
            <p:nvPr/>
          </p:nvSpPr>
          <p:spPr>
            <a:xfrm flipV="1">
              <a:off x="6430680" y="1238760"/>
              <a:ext cx="0" cy="16236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29"/>
          <p:cNvGrpSpPr/>
          <p:nvPr/>
        </p:nvGrpSpPr>
        <p:grpSpPr>
          <a:xfrm>
            <a:off x="7897320" y="432000"/>
            <a:ext cx="1606680" cy="2448000"/>
            <a:chOff x="7897320" y="432000"/>
            <a:chExt cx="1606680" cy="2448000"/>
          </a:xfrm>
        </p:grpSpPr>
        <p:sp>
          <p:nvSpPr>
            <p:cNvPr id="185" name="CustomShape 30"/>
            <p:cNvSpPr/>
            <p:nvPr/>
          </p:nvSpPr>
          <p:spPr>
            <a:xfrm>
              <a:off x="8227080" y="761760"/>
              <a:ext cx="887760" cy="184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1"/>
            <p:cNvSpPr/>
            <p:nvPr/>
          </p:nvSpPr>
          <p:spPr>
            <a:xfrm>
              <a:off x="8227080" y="1245240"/>
              <a:ext cx="887760" cy="184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2"/>
            <p:cNvSpPr/>
            <p:nvPr/>
          </p:nvSpPr>
          <p:spPr>
            <a:xfrm>
              <a:off x="8227080" y="1728720"/>
              <a:ext cx="887760" cy="184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33"/>
            <p:cNvSpPr/>
            <p:nvPr/>
          </p:nvSpPr>
          <p:spPr>
            <a:xfrm>
              <a:off x="8227080" y="1728720"/>
              <a:ext cx="887760" cy="184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34"/>
            <p:cNvSpPr/>
            <p:nvPr/>
          </p:nvSpPr>
          <p:spPr>
            <a:xfrm>
              <a:off x="8227080" y="2211840"/>
              <a:ext cx="88776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35"/>
            <p:cNvSpPr/>
            <p:nvPr/>
          </p:nvSpPr>
          <p:spPr>
            <a:xfrm>
              <a:off x="8227080" y="2695320"/>
              <a:ext cx="887760" cy="184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Freeform 36"/>
            <p:cNvSpPr/>
            <p:nvPr/>
          </p:nvSpPr>
          <p:spPr>
            <a:xfrm>
              <a:off x="7897320" y="432000"/>
              <a:ext cx="1607040" cy="1175040"/>
            </a:xfrm>
            <a:custGeom>
              <a:avLst/>
              <a:gdLst/>
              <a:ahLst/>
              <a:rect l="0" t="0" r="r" b="b"/>
              <a:pathLst>
                <a:path w="4464" h="3264">
                  <a:moveTo>
                    <a:pt x="0" y="3263"/>
                  </a:moveTo>
                  <a:cubicBezTo>
                    <a:pt x="4017" y="3030"/>
                    <a:pt x="3905" y="2797"/>
                    <a:pt x="3905" y="2797"/>
                  </a:cubicBezTo>
                  <a:lnTo>
                    <a:pt x="3905" y="350"/>
                  </a:lnTo>
                  <a:lnTo>
                    <a:pt x="446" y="350"/>
                  </a:lnTo>
                  <a:lnTo>
                    <a:pt x="335" y="1981"/>
                  </a:lnTo>
                  <a:lnTo>
                    <a:pt x="4351" y="1865"/>
                  </a:lnTo>
                  <a:lnTo>
                    <a:pt x="4463" y="0"/>
                  </a:lnTo>
                  <a:lnTo>
                    <a:pt x="0" y="0"/>
                  </a:lnTo>
                  <a:lnTo>
                    <a:pt x="0" y="2797"/>
                  </a:lnTo>
                  <a:lnTo>
                    <a:pt x="0" y="2681"/>
                  </a:lnTo>
                </a:path>
              </a:pathLst>
            </a:custGeom>
            <a:ln w="38160">
              <a:solidFill>
                <a:srgbClr val="ff3838"/>
              </a:solidFill>
              <a:prstDash val="sysDot"/>
              <a:round/>
              <a:tailEnd len="med" type="triangle" w="med"/>
            </a:ln>
          </p:spPr>
        </p:sp>
        <p:sp>
          <p:nvSpPr>
            <p:cNvPr id="192" name="Line 37"/>
            <p:cNvSpPr/>
            <p:nvPr/>
          </p:nvSpPr>
          <p:spPr>
            <a:xfrm>
              <a:off x="8499960" y="558000"/>
              <a:ext cx="24084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Line 38"/>
            <p:cNvSpPr/>
            <p:nvPr/>
          </p:nvSpPr>
          <p:spPr>
            <a:xfrm>
              <a:off x="7937640" y="1606680"/>
              <a:ext cx="20052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Line 39"/>
            <p:cNvSpPr/>
            <p:nvPr/>
          </p:nvSpPr>
          <p:spPr>
            <a:xfrm flipV="1">
              <a:off x="9303120" y="1229040"/>
              <a:ext cx="0" cy="16812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TextShape 40"/>
          <p:cNvSpPr txBox="1"/>
          <p:nvPr/>
        </p:nvSpPr>
        <p:spPr>
          <a:xfrm>
            <a:off x="7560000" y="4464000"/>
            <a:ext cx="2256480" cy="4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400" spc="-1" strike="noStrike">
                <a:solidFill>
                  <a:srgbClr val="5b36ed"/>
                </a:solidFill>
                <a:latin typeface="Arial"/>
              </a:rPr>
              <a:t>WebAssembly</a:t>
            </a:r>
            <a:endParaRPr b="0" lang="en-GB" sz="2400" spc="-1" strike="noStrike">
              <a:solidFill>
                <a:srgbClr val="5b36ed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8784000" y="367200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197" name="CustomShape 41"/>
          <p:cNvSpPr/>
          <p:nvPr/>
        </p:nvSpPr>
        <p:spPr>
          <a:xfrm rot="16202400">
            <a:off x="8422560" y="3094560"/>
            <a:ext cx="505080" cy="361080"/>
          </a:xfrm>
          <a:custGeom>
            <a:avLst/>
            <a:gdLst/>
            <a:ahLst/>
            <a:rect l="0" t="0" r="r" b="b"/>
            <a:pathLst>
              <a:path w="1405" h="1005">
                <a:moveTo>
                  <a:pt x="1404" y="323"/>
                </a:moveTo>
                <a:lnTo>
                  <a:pt x="702" y="324"/>
                </a:lnTo>
                <a:lnTo>
                  <a:pt x="701" y="0"/>
                </a:lnTo>
                <a:lnTo>
                  <a:pt x="0" y="503"/>
                </a:lnTo>
                <a:lnTo>
                  <a:pt x="703" y="1004"/>
                </a:lnTo>
                <a:lnTo>
                  <a:pt x="702" y="679"/>
                </a:lnTo>
                <a:lnTo>
                  <a:pt x="1404" y="678"/>
                </a:lnTo>
                <a:lnTo>
                  <a:pt x="1404" y="323"/>
                </a:lnTo>
              </a:path>
            </a:pathLst>
          </a:custGeom>
          <a:solidFill>
            <a:srgbClr val="069a2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8" name="Group 42"/>
          <p:cNvGrpSpPr/>
          <p:nvPr/>
        </p:nvGrpSpPr>
        <p:grpSpPr>
          <a:xfrm>
            <a:off x="7668000" y="3600000"/>
            <a:ext cx="1080000" cy="736560"/>
            <a:chOff x="7668000" y="3600000"/>
            <a:chExt cx="1080000" cy="736560"/>
          </a:xfrm>
        </p:grpSpPr>
        <p:pic>
          <p:nvPicPr>
            <p:cNvPr id="199" name="" descr=""/>
            <p:cNvPicPr/>
            <p:nvPr/>
          </p:nvPicPr>
          <p:blipFill>
            <a:blip r:embed="rId2">
              <a:lum bright="7000"/>
            </a:blip>
            <a:stretch/>
          </p:blipFill>
          <p:spPr>
            <a:xfrm>
              <a:off x="7668000" y="3600000"/>
              <a:ext cx="1080000" cy="736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0" name="Freeform 43"/>
            <p:cNvSpPr/>
            <p:nvPr/>
          </p:nvSpPr>
          <p:spPr>
            <a:xfrm>
              <a:off x="8388000" y="3672000"/>
              <a:ext cx="288360" cy="432360"/>
            </a:xfrm>
            <a:custGeom>
              <a:avLst/>
              <a:gdLst/>
              <a:ahLst/>
              <a:rect l="0" t="0" r="r" b="b"/>
              <a:pathLst>
                <a:path w="801" h="1201">
                  <a:moveTo>
                    <a:pt x="0" y="0"/>
                  </a:moveTo>
                  <a:lnTo>
                    <a:pt x="800" y="200"/>
                  </a:lnTo>
                  <a:lnTo>
                    <a:pt x="800" y="1200"/>
                  </a:lnTo>
                  <a:lnTo>
                    <a:pt x="0" y="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36ed"/>
            </a:solidFill>
            <a:ln>
              <a:noFill/>
            </a:ln>
          </p:spPr>
        </p:sp>
      </p:grpSp>
      <p:sp>
        <p:nvSpPr>
          <p:cNvPr id="201" name="TextShape 44"/>
          <p:cNvSpPr txBox="1"/>
          <p:nvPr/>
        </p:nvSpPr>
        <p:spPr>
          <a:xfrm>
            <a:off x="799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2" name="TextShape 45"/>
          <p:cNvSpPr txBox="1"/>
          <p:nvPr/>
        </p:nvSpPr>
        <p:spPr>
          <a:xfrm>
            <a:off x="792000" y="3708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Not efficient;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can run slow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3" name="TextShape 46"/>
          <p:cNvSpPr txBox="1"/>
          <p:nvPr/>
        </p:nvSpPr>
        <p:spPr>
          <a:xfrm>
            <a:off x="288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4" name="TextShape 47"/>
          <p:cNvSpPr txBox="1"/>
          <p:nvPr/>
        </p:nvSpPr>
        <p:spPr>
          <a:xfrm>
            <a:off x="2916000" y="3672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Delay before running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 efficiently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5" name="TextShape 48"/>
          <p:cNvSpPr txBox="1"/>
          <p:nvPr/>
        </p:nvSpPr>
        <p:spPr>
          <a:xfrm>
            <a:off x="5083200" y="3312000"/>
            <a:ext cx="1540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1800" spc="-1" strike="noStrike">
                <a:latin typeface="Arial"/>
              </a:rPr>
              <a:t>Just-in-time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6" name="TextShape 49"/>
          <p:cNvSpPr txBox="1"/>
          <p:nvPr/>
        </p:nvSpPr>
        <p:spPr>
          <a:xfrm>
            <a:off x="5112000" y="3672000"/>
            <a:ext cx="1656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 quite efficiently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7" name="TextShape 50"/>
          <p:cNvSpPr txBox="1"/>
          <p:nvPr/>
        </p:nvSpPr>
        <p:spPr>
          <a:xfrm>
            <a:off x="7482600" y="4861440"/>
            <a:ext cx="2381400" cy="68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GB" sz="1800" spc="-1" strike="noStrike">
                <a:latin typeface="Arial"/>
              </a:rPr>
              <a:t>Immediately 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runs highly efficiently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rcRect l="0" t="6277" r="0" b="12788"/>
          <a:stretch/>
        </p:blipFill>
        <p:spPr>
          <a:xfrm>
            <a:off x="0" y="768960"/>
            <a:ext cx="10079640" cy="4469040"/>
          </a:xfrm>
          <a:prstGeom prst="rect">
            <a:avLst/>
          </a:prstGeom>
          <a:ln>
            <a:noFill/>
          </a:ln>
        </p:spPr>
      </p:pic>
      <p:sp>
        <p:nvSpPr>
          <p:cNvPr id="209" name="TextShape 1"/>
          <p:cNvSpPr txBox="1"/>
          <p:nvPr/>
        </p:nvSpPr>
        <p:spPr>
          <a:xfrm>
            <a:off x="2844000" y="288000"/>
            <a:ext cx="439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What is WebAssembly 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7344000" y="4680000"/>
            <a:ext cx="1800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600" spc="-1" strike="noStrike">
                <a:latin typeface="Arial"/>
              </a:rPr>
              <a:t>levelupwasm.com/apps/asteroids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LibreOffice/6.3.1.2$Linux_X86_64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2019-09-01T19:09:00Z</dcterms:created>
  <dc:creator/>
  <dc:description/>
  <dc:language>en-GB</dc:language>
  <cp:lastModifiedBy/>
  <dcterms:modified xsi:type="dcterms:W3CDTF">2019-09-15T00:31:20Z</dcterms:modified>
  <cp:revision>32</cp:revision>
  <dc:subject/>
  <dc:title/>
</cp:coreProperties>
</file>