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media/image19.jpeg" ContentType="image/jpeg"/>
  <Override PartName="/ppt/media/image20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2.png" ContentType="image/png"/>
  <Override PartName="/ppt/media/image15.png" ContentType="image/png"/>
  <Override PartName="/ppt/media/image2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6E4078A-24A6-44D8-B120-E3DE070C0112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024000" y="1053720"/>
            <a:ext cx="2118240" cy="3878280"/>
          </a:xfrm>
          <a:prstGeom prst="rect">
            <a:avLst/>
          </a:prstGeom>
          <a:ln>
            <a:noFill/>
          </a:ln>
        </p:spPr>
      </p:pic>
      <p:grpSp>
        <p:nvGrpSpPr>
          <p:cNvPr id="42" name="Group 1"/>
          <p:cNvGrpSpPr/>
          <p:nvPr/>
        </p:nvGrpSpPr>
        <p:grpSpPr>
          <a:xfrm>
            <a:off x="5328000" y="1152000"/>
            <a:ext cx="2664000" cy="3528000"/>
            <a:chOff x="5328000" y="1152000"/>
            <a:chExt cx="2664000" cy="3528000"/>
          </a:xfrm>
        </p:grpSpPr>
        <p:sp>
          <p:nvSpPr>
            <p:cNvPr id="43" name="CustomShape 2"/>
            <p:cNvSpPr/>
            <p:nvPr/>
          </p:nvSpPr>
          <p:spPr>
            <a:xfrm>
              <a:off x="6169320" y="1485720"/>
              <a:ext cx="1308600" cy="250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3"/>
            <p:cNvSpPr/>
            <p:nvPr/>
          </p:nvSpPr>
          <p:spPr>
            <a:xfrm>
              <a:off x="6169320" y="2141280"/>
              <a:ext cx="1308600" cy="25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>
              <a:off x="6169320" y="2796840"/>
              <a:ext cx="1308600" cy="25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5"/>
            <p:cNvSpPr/>
            <p:nvPr/>
          </p:nvSpPr>
          <p:spPr>
            <a:xfrm>
              <a:off x="6169320" y="2796840"/>
              <a:ext cx="1308600" cy="25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6"/>
            <p:cNvSpPr/>
            <p:nvPr/>
          </p:nvSpPr>
          <p:spPr>
            <a:xfrm>
              <a:off x="6169320" y="3452400"/>
              <a:ext cx="1308600" cy="25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7"/>
            <p:cNvSpPr/>
            <p:nvPr/>
          </p:nvSpPr>
          <p:spPr>
            <a:xfrm>
              <a:off x="6169320" y="4107960"/>
              <a:ext cx="1308600" cy="250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Freeform 8"/>
            <p:cNvSpPr/>
            <p:nvPr/>
          </p:nvSpPr>
          <p:spPr>
            <a:xfrm>
              <a:off x="5328000" y="1152000"/>
              <a:ext cx="2664360" cy="3528360"/>
            </a:xfrm>
            <a:custGeom>
              <a:avLst/>
              <a:gdLst/>
              <a:ahLst/>
              <a:rect l="0" t="0" r="r" b="b"/>
              <a:pathLst>
                <a:path w="7401" h="9801">
                  <a:moveTo>
                    <a:pt x="1428" y="530"/>
                  </a:moveTo>
                  <a:cubicBezTo>
                    <a:pt x="1428" y="397"/>
                    <a:pt x="6621" y="397"/>
                    <a:pt x="6621" y="397"/>
                  </a:cubicBezTo>
                  <a:cubicBezTo>
                    <a:pt x="6621" y="397"/>
                    <a:pt x="7011" y="2251"/>
                    <a:pt x="7140" y="2251"/>
                  </a:cubicBezTo>
                  <a:cubicBezTo>
                    <a:pt x="7270" y="2251"/>
                    <a:pt x="2596" y="2384"/>
                    <a:pt x="2856" y="2384"/>
                  </a:cubicBezTo>
                  <a:cubicBezTo>
                    <a:pt x="3116" y="2384"/>
                    <a:pt x="1298" y="2384"/>
                    <a:pt x="1298" y="2384"/>
                  </a:cubicBezTo>
                  <a:lnTo>
                    <a:pt x="1558" y="4105"/>
                  </a:lnTo>
                  <a:lnTo>
                    <a:pt x="7011" y="4105"/>
                  </a:lnTo>
                  <a:lnTo>
                    <a:pt x="6491" y="0"/>
                  </a:lnTo>
                  <a:lnTo>
                    <a:pt x="519" y="265"/>
                  </a:lnTo>
                  <a:lnTo>
                    <a:pt x="1039" y="9270"/>
                  </a:lnTo>
                  <a:lnTo>
                    <a:pt x="6621" y="9270"/>
                  </a:lnTo>
                  <a:lnTo>
                    <a:pt x="6751" y="5695"/>
                  </a:lnTo>
                  <a:lnTo>
                    <a:pt x="1558" y="5827"/>
                  </a:lnTo>
                  <a:lnTo>
                    <a:pt x="1688" y="7549"/>
                  </a:lnTo>
                  <a:lnTo>
                    <a:pt x="7140" y="7416"/>
                  </a:lnTo>
                  <a:lnTo>
                    <a:pt x="7011" y="132"/>
                  </a:lnTo>
                  <a:lnTo>
                    <a:pt x="1168" y="132"/>
                  </a:lnTo>
                  <a:cubicBezTo>
                    <a:pt x="1168" y="132"/>
                    <a:pt x="1428" y="9800"/>
                    <a:pt x="1428" y="9668"/>
                  </a:cubicBezTo>
                  <a:cubicBezTo>
                    <a:pt x="1428" y="9535"/>
                    <a:pt x="6751" y="9800"/>
                    <a:pt x="6751" y="9800"/>
                  </a:cubicBezTo>
                  <a:lnTo>
                    <a:pt x="6621" y="4370"/>
                  </a:lnTo>
                  <a:lnTo>
                    <a:pt x="1558" y="4370"/>
                  </a:lnTo>
                  <a:lnTo>
                    <a:pt x="1558" y="5430"/>
                  </a:lnTo>
                  <a:cubicBezTo>
                    <a:pt x="1558" y="5430"/>
                    <a:pt x="7400" y="5165"/>
                    <a:pt x="7400" y="5297"/>
                  </a:cubicBezTo>
                  <a:cubicBezTo>
                    <a:pt x="7400" y="5430"/>
                    <a:pt x="7140" y="2649"/>
                    <a:pt x="7270" y="2649"/>
                  </a:cubicBezTo>
                  <a:cubicBezTo>
                    <a:pt x="7400" y="2649"/>
                    <a:pt x="1688" y="2119"/>
                    <a:pt x="1688" y="2119"/>
                  </a:cubicBezTo>
                  <a:lnTo>
                    <a:pt x="1947" y="8211"/>
                  </a:lnTo>
                  <a:lnTo>
                    <a:pt x="6361" y="7814"/>
                  </a:lnTo>
                  <a:lnTo>
                    <a:pt x="6232" y="3708"/>
                  </a:lnTo>
                  <a:lnTo>
                    <a:pt x="0" y="3841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" descr=""/>
          <p:cNvPicPr/>
          <p:nvPr/>
        </p:nvPicPr>
        <p:blipFill>
          <a:blip r:embed="rId1"/>
          <a:srcRect l="0" t="6217" r="10002" b="25400"/>
          <a:stretch/>
        </p:blipFill>
        <p:spPr>
          <a:xfrm>
            <a:off x="468360" y="1116000"/>
            <a:ext cx="9071280" cy="377964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rcRect l="997" t="0" r="0" b="0"/>
          <a:stretch/>
        </p:blipFill>
        <p:spPr>
          <a:xfrm>
            <a:off x="900000" y="1751760"/>
            <a:ext cx="2556000" cy="1923840"/>
          </a:xfrm>
          <a:prstGeom prst="rect">
            <a:avLst/>
          </a:prstGeom>
          <a:ln>
            <a:noFill/>
          </a:ln>
        </p:spPr>
      </p:pic>
      <p:grpSp>
        <p:nvGrpSpPr>
          <p:cNvPr id="217" name="Group 1"/>
          <p:cNvGrpSpPr/>
          <p:nvPr/>
        </p:nvGrpSpPr>
        <p:grpSpPr>
          <a:xfrm>
            <a:off x="4227120" y="2637000"/>
            <a:ext cx="222840" cy="663120"/>
            <a:chOff x="4227120" y="2637000"/>
            <a:chExt cx="222840" cy="663120"/>
          </a:xfrm>
        </p:grpSpPr>
        <p:sp>
          <p:nvSpPr>
            <p:cNvPr id="218" name="CustomShape 2"/>
            <p:cNvSpPr/>
            <p:nvPr/>
          </p:nvSpPr>
          <p:spPr>
            <a:xfrm rot="16203000">
              <a:off x="4008960" y="2855160"/>
              <a:ext cx="640440" cy="203760"/>
            </a:xfrm>
            <a:custGeom>
              <a:avLst/>
              <a:gdLst/>
              <a:ahLst/>
              <a:rect l="0" t="0" r="r" b="b"/>
              <a:pathLst>
                <a:path w="1780" h="568">
                  <a:moveTo>
                    <a:pt x="0" y="170"/>
                  </a:moveTo>
                  <a:lnTo>
                    <a:pt x="1284" y="169"/>
                  </a:lnTo>
                  <a:lnTo>
                    <a:pt x="1284" y="0"/>
                  </a:lnTo>
                  <a:lnTo>
                    <a:pt x="1779" y="283"/>
                  </a:lnTo>
                  <a:lnTo>
                    <a:pt x="1284" y="567"/>
                  </a:lnTo>
                  <a:lnTo>
                    <a:pt x="1284" y="397"/>
                  </a:lnTo>
                  <a:lnTo>
                    <a:pt x="0" y="398"/>
                  </a:lnTo>
                  <a:lnTo>
                    <a:pt x="0" y="170"/>
                  </a:lnTo>
                </a:path>
              </a:pathLst>
            </a:custGeom>
            <a:solidFill>
              <a:srgbClr val="6666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3"/>
            <p:cNvSpPr/>
            <p:nvPr/>
          </p:nvSpPr>
          <p:spPr>
            <a:xfrm rot="16203000">
              <a:off x="4027320" y="2878200"/>
              <a:ext cx="640440" cy="203400"/>
            </a:xfrm>
            <a:custGeom>
              <a:avLst/>
              <a:gdLst/>
              <a:ahLst/>
              <a:rect l="0" t="0" r="r" b="b"/>
              <a:pathLst>
                <a:path w="1780" h="567">
                  <a:moveTo>
                    <a:pt x="0" y="169"/>
                  </a:moveTo>
                  <a:lnTo>
                    <a:pt x="1284" y="168"/>
                  </a:lnTo>
                  <a:lnTo>
                    <a:pt x="1284" y="0"/>
                  </a:lnTo>
                  <a:lnTo>
                    <a:pt x="1779" y="283"/>
                  </a:lnTo>
                  <a:lnTo>
                    <a:pt x="1285" y="566"/>
                  </a:lnTo>
                  <a:lnTo>
                    <a:pt x="1284" y="397"/>
                  </a:lnTo>
                  <a:lnTo>
                    <a:pt x="0" y="398"/>
                  </a:lnTo>
                  <a:lnTo>
                    <a:pt x="0" y="169"/>
                  </a:lnTo>
                </a:path>
              </a:pathLst>
            </a:custGeom>
            <a:solidFill>
              <a:srgbClr val="684c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20" name="" descr=""/>
          <p:cNvPicPr/>
          <p:nvPr/>
        </p:nvPicPr>
        <p:blipFill>
          <a:blip r:embed="rId3"/>
          <a:stretch/>
        </p:blipFill>
        <p:spPr>
          <a:xfrm>
            <a:off x="4068000" y="3348000"/>
            <a:ext cx="504000" cy="504000"/>
          </a:xfrm>
          <a:prstGeom prst="rect">
            <a:avLst/>
          </a:prstGeom>
          <a:ln>
            <a:noFill/>
          </a:ln>
        </p:spPr>
      </p:pic>
      <p:sp>
        <p:nvSpPr>
          <p:cNvPr id="221" name="CustomShape 4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TextShape 5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What is WebAssembly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" descr=""/>
          <p:cNvPicPr/>
          <p:nvPr/>
        </p:nvPicPr>
        <p:blipFill>
          <a:blip r:embed="rId1"/>
          <a:srcRect l="0" t="6322" r="10909" b="20739"/>
          <a:stretch/>
        </p:blipFill>
        <p:spPr>
          <a:xfrm>
            <a:off x="451800" y="1116000"/>
            <a:ext cx="8979840" cy="4031640"/>
          </a:xfrm>
          <a:prstGeom prst="rect">
            <a:avLst/>
          </a:prstGeom>
          <a:ln>
            <a:noFill/>
          </a:ln>
        </p:spPr>
      </p:pic>
      <p:sp>
        <p:nvSpPr>
          <p:cNvPr id="224" name="TextShape 1"/>
          <p:cNvSpPr txBox="1"/>
          <p:nvPr/>
        </p:nvSpPr>
        <p:spPr>
          <a:xfrm>
            <a:off x="7416000" y="1775880"/>
            <a:ext cx="2160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1800" spc="-1" strike="noStrike">
                <a:solidFill>
                  <a:srgbClr val="5b36ed"/>
                </a:solidFill>
                <a:latin typeface="Arial"/>
              </a:rPr>
              <a:t>WebAssembly</a:t>
            </a:r>
            <a:r>
              <a:rPr b="0" lang="en-GB" sz="1800" spc="-1" strike="noStrike">
                <a:latin typeface="Arial"/>
              </a:rPr>
              <a:t> code (Wasam)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Compiled (converted) from C to WebAssembly to run directly in the browser</a:t>
            </a:r>
            <a:r>
              <a:rPr b="0" lang="en-GB" sz="1500" spc="-1" strike="noStrike">
                <a:latin typeface="Arial"/>
              </a:rPr>
              <a:t> 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804000" y="1584000"/>
            <a:ext cx="576000" cy="3563640"/>
          </a:xfrm>
          <a:custGeom>
            <a:avLst/>
            <a:gdLst/>
            <a:ahLst/>
            <a:rect l="0" t="0" r="r" b="b"/>
            <a:pathLst>
              <a:path w="1601" h="9901">
                <a:moveTo>
                  <a:pt x="0" y="0"/>
                </a:moveTo>
                <a:cubicBezTo>
                  <a:pt x="400" y="0"/>
                  <a:pt x="800" y="412"/>
                  <a:pt x="800" y="825"/>
                </a:cubicBezTo>
                <a:lnTo>
                  <a:pt x="800" y="4125"/>
                </a:lnTo>
                <a:cubicBezTo>
                  <a:pt x="800" y="4537"/>
                  <a:pt x="1200" y="4950"/>
                  <a:pt x="1600" y="4950"/>
                </a:cubicBezTo>
                <a:cubicBezTo>
                  <a:pt x="1200" y="4950"/>
                  <a:pt x="800" y="5362"/>
                  <a:pt x="800" y="5775"/>
                </a:cubicBezTo>
                <a:lnTo>
                  <a:pt x="800" y="9075"/>
                </a:lnTo>
                <a:cubicBezTo>
                  <a:pt x="800" y="9487"/>
                  <a:pt x="400" y="9900"/>
                  <a:pt x="0" y="9900"/>
                </a:cubicBezTo>
              </a:path>
            </a:pathLst>
          </a:custGeom>
          <a:noFill/>
          <a:ln w="57240">
            <a:solidFill>
              <a:srgbClr val="5b36ed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" descr=""/>
          <p:cNvPicPr/>
          <p:nvPr/>
        </p:nvPicPr>
        <p:blipFill>
          <a:blip r:embed="rId2"/>
          <a:srcRect l="997" t="0" r="0" b="0"/>
          <a:stretch/>
        </p:blipFill>
        <p:spPr>
          <a:xfrm>
            <a:off x="864000" y="1751760"/>
            <a:ext cx="2556000" cy="1923840"/>
          </a:xfrm>
          <a:prstGeom prst="rect">
            <a:avLst/>
          </a:prstGeom>
          <a:ln>
            <a:noFill/>
          </a:ln>
        </p:spPr>
      </p:pic>
      <p:sp>
        <p:nvSpPr>
          <p:cNvPr id="227" name="CustomShape 3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TextShape 4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What is WebAssembly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TextShape 2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Why is WebAssembly important?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144000" y="893880"/>
            <a:ext cx="24480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3200" spc="-1" strike="noStrike">
                <a:solidFill>
                  <a:srgbClr val="684cf3"/>
                </a:solidFill>
                <a:latin typeface="Arial"/>
              </a:rPr>
              <a:t>Faster than JavaScript</a:t>
            </a:r>
            <a:endParaRPr b="0" lang="en-GB" sz="3200" spc="-1" strike="noStrike">
              <a:latin typeface="Arial"/>
            </a:endParaRPr>
          </a:p>
        </p:txBody>
      </p:sp>
      <p:grpSp>
        <p:nvGrpSpPr>
          <p:cNvPr id="232" name="Group 4"/>
          <p:cNvGrpSpPr/>
          <p:nvPr/>
        </p:nvGrpSpPr>
        <p:grpSpPr>
          <a:xfrm>
            <a:off x="1296000" y="2324880"/>
            <a:ext cx="3384000" cy="2499480"/>
            <a:chOff x="1296000" y="2324880"/>
            <a:chExt cx="3384000" cy="2499480"/>
          </a:xfrm>
        </p:grpSpPr>
        <p:pic>
          <p:nvPicPr>
            <p:cNvPr id="233" name="" descr=""/>
            <p:cNvPicPr/>
            <p:nvPr/>
          </p:nvPicPr>
          <p:blipFill>
            <a:blip r:embed="rId1"/>
            <a:stretch/>
          </p:blipFill>
          <p:spPr>
            <a:xfrm>
              <a:off x="1296000" y="2324880"/>
              <a:ext cx="3384000" cy="198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4" name="TextShape 5"/>
            <p:cNvSpPr txBox="1"/>
            <p:nvPr/>
          </p:nvSpPr>
          <p:spPr>
            <a:xfrm>
              <a:off x="1635840" y="4357800"/>
              <a:ext cx="2760840" cy="4665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spAutoFit/>
            </a:bodyPr>
            <a:p>
              <a:pPr algn="ctr"/>
              <a:r>
                <a:rPr b="1" i="1" lang="en-GB" sz="2000" spc="-1" strike="noStrike">
                  <a:latin typeface="Arial"/>
                </a:rPr>
                <a:t>Figma 3X faster</a:t>
              </a:r>
              <a:endParaRPr b="0" lang="en-GB" sz="2000" spc="-1" strike="noStrike">
                <a:latin typeface="Arial"/>
              </a:endParaRPr>
            </a:p>
          </p:txBody>
        </p:sp>
      </p:grpSp>
      <p:pic>
        <p:nvPicPr>
          <p:cNvPr id="235" name="" descr=""/>
          <p:cNvPicPr/>
          <p:nvPr/>
        </p:nvPicPr>
        <p:blipFill>
          <a:blip r:embed="rId2"/>
          <a:srcRect l="0" t="4918" r="12211" b="46933"/>
          <a:stretch/>
        </p:blipFill>
        <p:spPr>
          <a:xfrm>
            <a:off x="5569920" y="2279520"/>
            <a:ext cx="3466440" cy="1973160"/>
          </a:xfrm>
          <a:prstGeom prst="rect">
            <a:avLst/>
          </a:prstGeom>
          <a:ln>
            <a:noFill/>
          </a:ln>
        </p:spPr>
      </p:pic>
      <p:sp>
        <p:nvSpPr>
          <p:cNvPr id="236" name="TextShape 6"/>
          <p:cNvSpPr txBox="1"/>
          <p:nvPr/>
        </p:nvSpPr>
        <p:spPr>
          <a:xfrm>
            <a:off x="5796360" y="4311000"/>
            <a:ext cx="30960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i="1" lang="en-GB" sz="2000" spc="-1" strike="noStrike">
                <a:latin typeface="Arial"/>
              </a:rPr>
              <a:t>fastq.bio DNA sequencer 20X faster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TextShape 2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Why is WebAssembly important?</a:t>
            </a:r>
            <a:endParaRPr b="0" lang="en-GB" sz="3600" spc="-1" strike="noStrike">
              <a:latin typeface="Arial"/>
            </a:endParaRPr>
          </a:p>
        </p:txBody>
      </p:sp>
      <p:grpSp>
        <p:nvGrpSpPr>
          <p:cNvPr id="239" name="Group 3"/>
          <p:cNvGrpSpPr/>
          <p:nvPr/>
        </p:nvGrpSpPr>
        <p:grpSpPr>
          <a:xfrm>
            <a:off x="5508000" y="2279520"/>
            <a:ext cx="3561480" cy="1968480"/>
            <a:chOff x="5508000" y="2279520"/>
            <a:chExt cx="3561480" cy="1968480"/>
          </a:xfrm>
        </p:grpSpPr>
        <p:pic>
          <p:nvPicPr>
            <p:cNvPr id="240" name="" descr=""/>
            <p:cNvPicPr/>
            <p:nvPr/>
          </p:nvPicPr>
          <p:blipFill>
            <a:blip r:embed="rId1"/>
            <a:stretch/>
          </p:blipFill>
          <p:spPr>
            <a:xfrm>
              <a:off x="5569560" y="2279520"/>
              <a:ext cx="3499920" cy="1968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1" name="" descr=""/>
            <p:cNvPicPr/>
            <p:nvPr/>
          </p:nvPicPr>
          <p:blipFill>
            <a:blip r:embed="rId2"/>
            <a:stretch/>
          </p:blipFill>
          <p:spPr>
            <a:xfrm>
              <a:off x="5508000" y="3202200"/>
              <a:ext cx="1045800" cy="1045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42" name="TextShape 4"/>
          <p:cNvSpPr txBox="1"/>
          <p:nvPr/>
        </p:nvSpPr>
        <p:spPr>
          <a:xfrm>
            <a:off x="5364000" y="4315680"/>
            <a:ext cx="3744000" cy="9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2000" spc="-1" strike="noStrike">
                <a:latin typeface="Arial"/>
              </a:rPr>
              <a:t>AutoCAD web version uses identical codebase as desktop - C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3"/>
          <a:srcRect l="0" t="0" r="0" b="41584"/>
          <a:stretch/>
        </p:blipFill>
        <p:spPr>
          <a:xfrm>
            <a:off x="1296000" y="2318760"/>
            <a:ext cx="3362040" cy="1965240"/>
          </a:xfrm>
          <a:prstGeom prst="rect">
            <a:avLst/>
          </a:prstGeom>
          <a:ln>
            <a:noFill/>
          </a:ln>
        </p:spPr>
      </p:pic>
      <p:sp>
        <p:nvSpPr>
          <p:cNvPr id="244" name="TextShape 5"/>
          <p:cNvSpPr txBox="1"/>
          <p:nvPr/>
        </p:nvSpPr>
        <p:spPr>
          <a:xfrm>
            <a:off x="1224000" y="4347000"/>
            <a:ext cx="3816000" cy="94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2000" spc="-1" strike="noStrike">
                <a:latin typeface="Arial"/>
                <a:ea typeface="Noto Sans CJK SC"/>
              </a:rPr>
              <a:t>Pyodide is Python running on the browser via webAssembly for </a:t>
            </a:r>
            <a:r>
              <a:rPr b="1" i="1" lang="en-GB" sz="2000" spc="-1" strike="noStrike">
                <a:latin typeface="Arial"/>
              </a:rPr>
              <a:t>scientific and AI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45" name="TextShape 6"/>
          <p:cNvSpPr txBox="1"/>
          <p:nvPr/>
        </p:nvSpPr>
        <p:spPr>
          <a:xfrm>
            <a:off x="144000" y="908640"/>
            <a:ext cx="36000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i="1" lang="en-GB" sz="3200" spc="-1" strike="noStrike">
                <a:solidFill>
                  <a:srgbClr val="684cf3"/>
                </a:solidFill>
                <a:latin typeface="Arial"/>
              </a:rPr>
              <a:t>Run established codebase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4608000" y="4608000"/>
            <a:ext cx="792000" cy="792000"/>
          </a:xfrm>
          <a:prstGeom prst="rect">
            <a:avLst/>
          </a:prstGeom>
          <a:ln>
            <a:noFill/>
          </a:ln>
        </p:spPr>
      </p:pic>
      <p:sp>
        <p:nvSpPr>
          <p:cNvPr id="247" name="TextShape 1"/>
          <p:cNvSpPr txBox="1"/>
          <p:nvPr/>
        </p:nvSpPr>
        <p:spPr>
          <a:xfrm>
            <a:off x="1800000" y="1188000"/>
            <a:ext cx="6480000" cy="32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latin typeface="Arial"/>
              </a:rPr>
              <a:t>WebAssembly Code is ‘shipped in’ via a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binary blob</a:t>
            </a:r>
            <a:endParaRPr b="0" lang="en-GB" sz="2800" spc="-1" strike="noStrike">
              <a:latin typeface="Arial"/>
            </a:endParaRPr>
          </a:p>
          <a:p>
            <a:pPr algn="ctr"/>
            <a:endParaRPr b="0" lang="en-GB" sz="2800" spc="-1" strike="noStrike">
              <a:latin typeface="Arial"/>
            </a:endParaRPr>
          </a:p>
          <a:p>
            <a:pPr algn="ctr"/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Allows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faster</a:t>
            </a:r>
            <a:r>
              <a:rPr b="1" lang="en-GB" sz="2800" spc="-1" strike="noStrike">
                <a:latin typeface="Arial"/>
              </a:rPr>
              <a:t> execution than JavaScript</a:t>
            </a:r>
            <a:endParaRPr b="0" lang="en-GB" sz="2800" spc="-1" strike="noStrike">
              <a:latin typeface="Arial"/>
            </a:endParaRPr>
          </a:p>
          <a:p>
            <a:pPr algn="ctr"/>
            <a:endParaRPr b="0" lang="en-GB" sz="2800" spc="-1" strike="noStrike">
              <a:latin typeface="Arial"/>
            </a:endParaRPr>
          </a:p>
          <a:p>
            <a:pPr algn="ctr"/>
            <a:r>
              <a:rPr b="1" lang="en-GB" sz="2800" spc="-1" strike="noStrike">
                <a:solidFill>
                  <a:srgbClr val="000000"/>
                </a:solidFill>
                <a:latin typeface="Arial"/>
              </a:rPr>
              <a:t>Allows</a:t>
            </a:r>
            <a:r>
              <a:rPr b="1" lang="en-GB" sz="2800" spc="-1" strike="noStrike">
                <a:solidFill>
                  <a:srgbClr val="6e40dd"/>
                </a:solidFill>
                <a:latin typeface="Arial"/>
              </a:rPr>
              <a:t>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established non Javascript code</a:t>
            </a:r>
            <a:r>
              <a:rPr b="1" lang="en-GB" sz="2800" spc="-1" strike="noStrike">
                <a:latin typeface="Arial"/>
              </a:rPr>
              <a:t> via compiler </a:t>
            </a:r>
            <a:r>
              <a:rPr b="1" lang="en-GB" sz="2800" spc="-1" strike="noStrike">
                <a:solidFill>
                  <a:srgbClr val="684cf3"/>
                </a:solidFill>
                <a:latin typeface="Arial"/>
              </a:rPr>
              <a:t>to run on the web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TextShape 3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2800" spc="-1" strike="noStrike">
                <a:solidFill>
                  <a:srgbClr val="ffffff"/>
                </a:solidFill>
                <a:latin typeface="Arial"/>
              </a:rPr>
              <a:t>TL;DR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5881320" y="1296000"/>
            <a:ext cx="2016000" cy="3240000"/>
            <a:chOff x="5881320" y="1296000"/>
            <a:chExt cx="2016000" cy="3240000"/>
          </a:xfrm>
        </p:grpSpPr>
        <p:sp>
          <p:nvSpPr>
            <p:cNvPr id="51" name="CustomShape 2"/>
            <p:cNvSpPr/>
            <p:nvPr/>
          </p:nvSpPr>
          <p:spPr>
            <a:xfrm>
              <a:off x="6249600" y="1508400"/>
              <a:ext cx="1310760" cy="241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3"/>
            <p:cNvSpPr/>
            <p:nvPr/>
          </p:nvSpPr>
          <p:spPr>
            <a:xfrm>
              <a:off x="6249600" y="2140920"/>
              <a:ext cx="1310760" cy="241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4"/>
            <p:cNvSpPr/>
            <p:nvPr/>
          </p:nvSpPr>
          <p:spPr>
            <a:xfrm>
              <a:off x="6249600" y="2773440"/>
              <a:ext cx="1310760" cy="241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"/>
            <p:cNvSpPr/>
            <p:nvPr/>
          </p:nvSpPr>
          <p:spPr>
            <a:xfrm>
              <a:off x="6249600" y="2773440"/>
              <a:ext cx="1310760" cy="241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6"/>
            <p:cNvSpPr/>
            <p:nvPr/>
          </p:nvSpPr>
          <p:spPr>
            <a:xfrm>
              <a:off x="6249600" y="3405960"/>
              <a:ext cx="1310760" cy="2419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7"/>
            <p:cNvSpPr/>
            <p:nvPr/>
          </p:nvSpPr>
          <p:spPr>
            <a:xfrm>
              <a:off x="6249600" y="4038840"/>
              <a:ext cx="1310760" cy="241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Freeform 8"/>
            <p:cNvSpPr/>
            <p:nvPr/>
          </p:nvSpPr>
          <p:spPr>
            <a:xfrm>
              <a:off x="5881320" y="1296000"/>
              <a:ext cx="2016360" cy="3240360"/>
            </a:xfrm>
            <a:custGeom>
              <a:avLst/>
              <a:gdLst/>
              <a:ahLst/>
              <a:rect l="0" t="0" r="r" b="b"/>
              <a:pathLst>
                <a:path w="5601" h="9001">
                  <a:moveTo>
                    <a:pt x="329" y="0"/>
                  </a:moveTo>
                  <a:cubicBezTo>
                    <a:pt x="494" y="0"/>
                    <a:pt x="5435" y="0"/>
                    <a:pt x="5435" y="0"/>
                  </a:cubicBezTo>
                  <a:lnTo>
                    <a:pt x="5435" y="1983"/>
                  </a:lnTo>
                  <a:lnTo>
                    <a:pt x="165" y="1983"/>
                  </a:lnTo>
                  <a:lnTo>
                    <a:pt x="165" y="3661"/>
                  </a:lnTo>
                  <a:lnTo>
                    <a:pt x="5435" y="3661"/>
                  </a:lnTo>
                  <a:lnTo>
                    <a:pt x="5435" y="5492"/>
                  </a:lnTo>
                  <a:lnTo>
                    <a:pt x="165" y="5644"/>
                  </a:lnTo>
                  <a:lnTo>
                    <a:pt x="329" y="7169"/>
                  </a:lnTo>
                  <a:lnTo>
                    <a:pt x="5600" y="7169"/>
                  </a:lnTo>
                  <a:lnTo>
                    <a:pt x="5435" y="8847"/>
                  </a:lnTo>
                  <a:lnTo>
                    <a:pt x="0" y="9000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872000" y="1195560"/>
            <a:ext cx="4196520" cy="36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714680" y="936000"/>
            <a:ext cx="1957320" cy="36169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757320" y="847080"/>
            <a:ext cx="1946520" cy="1744920"/>
          </a:xfrm>
          <a:prstGeom prst="rect">
            <a:avLst/>
          </a:prstGeom>
          <a:ln>
            <a:noFill/>
          </a:ln>
        </p:spPr>
      </p:pic>
      <p:grpSp>
        <p:nvGrpSpPr>
          <p:cNvPr id="61" name="Group 1"/>
          <p:cNvGrpSpPr/>
          <p:nvPr/>
        </p:nvGrpSpPr>
        <p:grpSpPr>
          <a:xfrm>
            <a:off x="5832360" y="1118880"/>
            <a:ext cx="2088000" cy="3240000"/>
            <a:chOff x="5832360" y="1118880"/>
            <a:chExt cx="2088000" cy="3240000"/>
          </a:xfrm>
        </p:grpSpPr>
        <p:sp>
          <p:nvSpPr>
            <p:cNvPr id="62" name="CustomShape 2"/>
            <p:cNvSpPr/>
            <p:nvPr/>
          </p:nvSpPr>
          <p:spPr>
            <a:xfrm>
              <a:off x="6260760" y="1523520"/>
              <a:ext cx="1154160" cy="226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3"/>
            <p:cNvSpPr/>
            <p:nvPr/>
          </p:nvSpPr>
          <p:spPr>
            <a:xfrm>
              <a:off x="6260760" y="2115720"/>
              <a:ext cx="1154160" cy="2264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4"/>
            <p:cNvSpPr/>
            <p:nvPr/>
          </p:nvSpPr>
          <p:spPr>
            <a:xfrm>
              <a:off x="6260760" y="2708280"/>
              <a:ext cx="1154160" cy="2264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5"/>
            <p:cNvSpPr/>
            <p:nvPr/>
          </p:nvSpPr>
          <p:spPr>
            <a:xfrm>
              <a:off x="6260760" y="2708280"/>
              <a:ext cx="1154160" cy="2264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"/>
            <p:cNvSpPr/>
            <p:nvPr/>
          </p:nvSpPr>
          <p:spPr>
            <a:xfrm>
              <a:off x="6260760" y="3300840"/>
              <a:ext cx="1154160" cy="226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7"/>
            <p:cNvSpPr/>
            <p:nvPr/>
          </p:nvSpPr>
          <p:spPr>
            <a:xfrm>
              <a:off x="6260760" y="3893040"/>
              <a:ext cx="1154160" cy="2264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Freeform 8"/>
            <p:cNvSpPr/>
            <p:nvPr/>
          </p:nvSpPr>
          <p:spPr>
            <a:xfrm>
              <a:off x="5936760" y="2764440"/>
              <a:ext cx="1775160" cy="1594800"/>
            </a:xfrm>
            <a:custGeom>
              <a:avLst/>
              <a:gdLst/>
              <a:ahLst/>
              <a:rect l="0" t="0" r="r" b="b"/>
              <a:pathLst>
                <a:path w="4931" h="4430">
                  <a:moveTo>
                    <a:pt x="4785" y="0"/>
                  </a:moveTo>
                  <a:lnTo>
                    <a:pt x="4785" y="1143"/>
                  </a:lnTo>
                  <a:lnTo>
                    <a:pt x="145" y="1286"/>
                  </a:lnTo>
                  <a:lnTo>
                    <a:pt x="290" y="2714"/>
                  </a:lnTo>
                  <a:lnTo>
                    <a:pt x="4930" y="2714"/>
                  </a:lnTo>
                  <a:lnTo>
                    <a:pt x="4785" y="4286"/>
                  </a:lnTo>
                  <a:lnTo>
                    <a:pt x="0" y="4429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  <p:sp>
          <p:nvSpPr>
            <p:cNvPr id="69" name="Freeform 9"/>
            <p:cNvSpPr/>
            <p:nvPr/>
          </p:nvSpPr>
          <p:spPr>
            <a:xfrm>
              <a:off x="5832360" y="1118880"/>
              <a:ext cx="2088360" cy="1646280"/>
            </a:xfrm>
            <a:custGeom>
              <a:avLst/>
              <a:gdLst/>
              <a:ahLst/>
              <a:rect l="0" t="0" r="r" b="b"/>
              <a:pathLst>
                <a:path w="5801" h="4573">
                  <a:moveTo>
                    <a:pt x="0" y="4000"/>
                  </a:moveTo>
                  <a:cubicBezTo>
                    <a:pt x="5220" y="3715"/>
                    <a:pt x="5075" y="3429"/>
                    <a:pt x="5075" y="3429"/>
                  </a:cubicBezTo>
                  <a:lnTo>
                    <a:pt x="5075" y="429"/>
                  </a:lnTo>
                  <a:lnTo>
                    <a:pt x="580" y="429"/>
                  </a:lnTo>
                  <a:lnTo>
                    <a:pt x="435" y="2429"/>
                  </a:lnTo>
                  <a:lnTo>
                    <a:pt x="5655" y="2286"/>
                  </a:lnTo>
                  <a:lnTo>
                    <a:pt x="5800" y="0"/>
                  </a:lnTo>
                  <a:lnTo>
                    <a:pt x="0" y="0"/>
                  </a:lnTo>
                  <a:lnTo>
                    <a:pt x="0" y="3428"/>
                  </a:lnTo>
                  <a:lnTo>
                    <a:pt x="5075" y="3857"/>
                  </a:lnTo>
                  <a:lnTo>
                    <a:pt x="5075" y="4572"/>
                  </a:lnTo>
                </a:path>
              </a:pathLst>
            </a:custGeom>
            <a:ln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</p:sp>
        <p:sp>
          <p:nvSpPr>
            <p:cNvPr id="70" name="Line 10"/>
            <p:cNvSpPr/>
            <p:nvPr/>
          </p:nvSpPr>
          <p:spPr>
            <a:xfrm>
              <a:off x="6615360" y="1273320"/>
              <a:ext cx="31320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Line 11"/>
            <p:cNvSpPr/>
            <p:nvPr/>
          </p:nvSpPr>
          <p:spPr>
            <a:xfrm>
              <a:off x="5884560" y="2558880"/>
              <a:ext cx="26100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Line 12"/>
            <p:cNvSpPr/>
            <p:nvPr/>
          </p:nvSpPr>
          <p:spPr>
            <a:xfrm flipV="1">
              <a:off x="7659360" y="2095920"/>
              <a:ext cx="0" cy="20556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"/>
          <p:cNvGrpSpPr/>
          <p:nvPr/>
        </p:nvGrpSpPr>
        <p:grpSpPr>
          <a:xfrm>
            <a:off x="7344000" y="360000"/>
            <a:ext cx="2016000" cy="3168000"/>
            <a:chOff x="7344000" y="360000"/>
            <a:chExt cx="2016000" cy="3168000"/>
          </a:xfrm>
        </p:grpSpPr>
        <p:sp>
          <p:nvSpPr>
            <p:cNvPr id="74" name="CustomShape 2"/>
            <p:cNvSpPr/>
            <p:nvPr/>
          </p:nvSpPr>
          <p:spPr>
            <a:xfrm>
              <a:off x="7757640" y="786960"/>
              <a:ext cx="1114200" cy="239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3"/>
            <p:cNvSpPr/>
            <p:nvPr/>
          </p:nvSpPr>
          <p:spPr>
            <a:xfrm>
              <a:off x="7757640" y="1412640"/>
              <a:ext cx="1114200" cy="238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4"/>
            <p:cNvSpPr/>
            <p:nvPr/>
          </p:nvSpPr>
          <p:spPr>
            <a:xfrm>
              <a:off x="7757640" y="2037960"/>
              <a:ext cx="1114200" cy="239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5"/>
            <p:cNvSpPr/>
            <p:nvPr/>
          </p:nvSpPr>
          <p:spPr>
            <a:xfrm>
              <a:off x="7757640" y="2037960"/>
              <a:ext cx="1114200" cy="239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6"/>
            <p:cNvSpPr/>
            <p:nvPr/>
          </p:nvSpPr>
          <p:spPr>
            <a:xfrm>
              <a:off x="7757640" y="2663640"/>
              <a:ext cx="1114200" cy="238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"/>
            <p:cNvSpPr/>
            <p:nvPr/>
          </p:nvSpPr>
          <p:spPr>
            <a:xfrm>
              <a:off x="7757640" y="3288960"/>
              <a:ext cx="1114200" cy="2390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8"/>
            <p:cNvSpPr/>
            <p:nvPr/>
          </p:nvSpPr>
          <p:spPr>
            <a:xfrm>
              <a:off x="7344000" y="360000"/>
              <a:ext cx="2016360" cy="1521000"/>
            </a:xfrm>
            <a:custGeom>
              <a:avLst/>
              <a:gdLst/>
              <a:ahLst/>
              <a:rect l="0" t="0" r="r" b="b"/>
              <a:pathLst>
                <a:path w="5601" h="4225">
                  <a:moveTo>
                    <a:pt x="0" y="4224"/>
                  </a:moveTo>
                  <a:cubicBezTo>
                    <a:pt x="5040" y="3921"/>
                    <a:pt x="4900" y="3620"/>
                    <a:pt x="4900" y="3620"/>
                  </a:cubicBezTo>
                  <a:lnTo>
                    <a:pt x="4900" y="453"/>
                  </a:lnTo>
                  <a:lnTo>
                    <a:pt x="560" y="452"/>
                  </a:lnTo>
                  <a:lnTo>
                    <a:pt x="420" y="2564"/>
                  </a:lnTo>
                  <a:lnTo>
                    <a:pt x="5460" y="2414"/>
                  </a:lnTo>
                  <a:lnTo>
                    <a:pt x="5600" y="0"/>
                  </a:lnTo>
                  <a:lnTo>
                    <a:pt x="0" y="0"/>
                  </a:lnTo>
                  <a:lnTo>
                    <a:pt x="0" y="3619"/>
                  </a:lnTo>
                  <a:lnTo>
                    <a:pt x="0" y="3469"/>
                  </a:lnTo>
                </a:path>
              </a:pathLst>
            </a:custGeom>
            <a:ln w="38160">
              <a:solidFill>
                <a:srgbClr val="ff3838"/>
              </a:solidFill>
              <a:prstDash val="sysDot"/>
              <a:round/>
              <a:tailEnd len="med" type="triangle" w="med"/>
            </a:ln>
          </p:spPr>
        </p:sp>
        <p:sp>
          <p:nvSpPr>
            <p:cNvPr id="81" name="Line 9"/>
            <p:cNvSpPr/>
            <p:nvPr/>
          </p:nvSpPr>
          <p:spPr>
            <a:xfrm>
              <a:off x="8100000" y="522720"/>
              <a:ext cx="30240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Line 10"/>
            <p:cNvSpPr/>
            <p:nvPr/>
          </p:nvSpPr>
          <p:spPr>
            <a:xfrm>
              <a:off x="7394400" y="1880280"/>
              <a:ext cx="25200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Line 11"/>
            <p:cNvSpPr/>
            <p:nvPr/>
          </p:nvSpPr>
          <p:spPr>
            <a:xfrm flipV="1">
              <a:off x="9108000" y="1391760"/>
              <a:ext cx="0" cy="21708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152000" y="216000"/>
            <a:ext cx="1440000" cy="2736000"/>
          </a:xfrm>
          <a:prstGeom prst="rect">
            <a:avLst/>
          </a:prstGeom>
          <a:ln>
            <a:noFill/>
          </a:ln>
        </p:spPr>
      </p:pic>
      <p:sp>
        <p:nvSpPr>
          <p:cNvPr id="85" name="CustomShape 12"/>
          <p:cNvSpPr/>
          <p:nvPr/>
        </p:nvSpPr>
        <p:spPr>
          <a:xfrm rot="10802400">
            <a:off x="3023280" y="3600000"/>
            <a:ext cx="1080720" cy="503640"/>
          </a:xfrm>
          <a:custGeom>
            <a:avLst/>
            <a:gdLst/>
            <a:ahLst/>
            <a:rect l="0" t="0" r="r" b="b"/>
            <a:pathLst>
              <a:path w="3005" h="1401">
                <a:moveTo>
                  <a:pt x="3003" y="476"/>
                </a:moveTo>
                <a:lnTo>
                  <a:pt x="898" y="478"/>
                </a:lnTo>
                <a:lnTo>
                  <a:pt x="897" y="0"/>
                </a:lnTo>
                <a:lnTo>
                  <a:pt x="0" y="701"/>
                </a:lnTo>
                <a:lnTo>
                  <a:pt x="900" y="1400"/>
                </a:lnTo>
                <a:lnTo>
                  <a:pt x="899" y="921"/>
                </a:lnTo>
                <a:lnTo>
                  <a:pt x="3004" y="919"/>
                </a:lnTo>
                <a:lnTo>
                  <a:pt x="3003" y="476"/>
                </a:lnTo>
              </a:path>
            </a:pathLst>
          </a:cu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5400000" y="306360"/>
            <a:ext cx="1746720" cy="1565640"/>
          </a:xfrm>
          <a:prstGeom prst="rect">
            <a:avLst/>
          </a:prstGeom>
          <a:ln>
            <a:noFill/>
          </a:ln>
        </p:spPr>
      </p:pic>
      <p:sp>
        <p:nvSpPr>
          <p:cNvPr id="87" name="CustomShape 13"/>
          <p:cNvSpPr/>
          <p:nvPr/>
        </p:nvSpPr>
        <p:spPr>
          <a:xfrm>
            <a:off x="1080000" y="216000"/>
            <a:ext cx="1584000" cy="2736000"/>
          </a:xfrm>
          <a:prstGeom prst="rect">
            <a:avLst/>
          </a:prstGeom>
          <a:noFill/>
          <a:ln w="36000">
            <a:solidFill>
              <a:srgbClr val="684c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4"/>
          <p:cNvSpPr/>
          <p:nvPr/>
        </p:nvSpPr>
        <p:spPr>
          <a:xfrm rot="18566400">
            <a:off x="6315840" y="2225520"/>
            <a:ext cx="907560" cy="376920"/>
          </a:xfrm>
          <a:custGeom>
            <a:avLst/>
            <a:gdLst/>
            <a:ahLst/>
            <a:rect l="0" t="0" r="r" b="b"/>
            <a:pathLst>
              <a:path w="2523" h="1049">
                <a:moveTo>
                  <a:pt x="2521" y="351"/>
                </a:moveTo>
                <a:lnTo>
                  <a:pt x="733" y="353"/>
                </a:lnTo>
                <a:lnTo>
                  <a:pt x="732" y="0"/>
                </a:lnTo>
                <a:lnTo>
                  <a:pt x="0" y="524"/>
                </a:lnTo>
                <a:lnTo>
                  <a:pt x="733" y="1048"/>
                </a:lnTo>
                <a:lnTo>
                  <a:pt x="734" y="695"/>
                </a:lnTo>
                <a:lnTo>
                  <a:pt x="2522" y="693"/>
                </a:lnTo>
                <a:lnTo>
                  <a:pt x="2521" y="351"/>
                </a:lnTo>
              </a:path>
            </a:pathLst>
          </a:custGeom>
          <a:solidFill>
            <a:srgbClr val="ff38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3">
            <a:lum bright="7000"/>
          </a:blip>
          <a:stretch/>
        </p:blipFill>
        <p:spPr>
          <a:xfrm>
            <a:off x="864000" y="3384000"/>
            <a:ext cx="1944000" cy="1296000"/>
          </a:xfrm>
          <a:prstGeom prst="rect">
            <a:avLst/>
          </a:prstGeom>
          <a:ln>
            <a:noFill/>
          </a:ln>
        </p:spPr>
      </p:pic>
      <p:sp>
        <p:nvSpPr>
          <p:cNvPr id="90" name="Freeform 15"/>
          <p:cNvSpPr/>
          <p:nvPr/>
        </p:nvSpPr>
        <p:spPr>
          <a:xfrm>
            <a:off x="2160000" y="3510720"/>
            <a:ext cx="518760" cy="760320"/>
          </a:xfrm>
          <a:custGeom>
            <a:avLst/>
            <a:gdLst/>
            <a:ahLst/>
            <a:rect l="0" t="0" r="r" b="b"/>
            <a:pathLst>
              <a:path w="1441" h="2112">
                <a:moveTo>
                  <a:pt x="0" y="0"/>
                </a:moveTo>
                <a:lnTo>
                  <a:pt x="1440" y="352"/>
                </a:lnTo>
                <a:lnTo>
                  <a:pt x="1440" y="2111"/>
                </a:lnTo>
                <a:lnTo>
                  <a:pt x="0" y="2111"/>
                </a:lnTo>
                <a:lnTo>
                  <a:pt x="0" y="0"/>
                </a:lnTo>
                <a:close/>
              </a:path>
            </a:pathLst>
          </a:custGeom>
          <a:solidFill>
            <a:srgbClr val="684cf3"/>
          </a:solidFill>
          <a:ln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1"/>
          <p:cNvGrpSpPr/>
          <p:nvPr/>
        </p:nvGrpSpPr>
        <p:grpSpPr>
          <a:xfrm>
            <a:off x="432000" y="485280"/>
            <a:ext cx="1872000" cy="2538720"/>
            <a:chOff x="432000" y="485280"/>
            <a:chExt cx="1872000" cy="2538720"/>
          </a:xfrm>
        </p:grpSpPr>
        <p:sp>
          <p:nvSpPr>
            <p:cNvPr id="92" name="CustomShape 2"/>
            <p:cNvSpPr/>
            <p:nvPr/>
          </p:nvSpPr>
          <p:spPr>
            <a:xfrm>
              <a:off x="1023120" y="725400"/>
              <a:ext cx="919800" cy="180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3"/>
            <p:cNvSpPr/>
            <p:nvPr/>
          </p:nvSpPr>
          <p:spPr>
            <a:xfrm>
              <a:off x="1023120" y="1197000"/>
              <a:ext cx="919800" cy="180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4"/>
            <p:cNvSpPr/>
            <p:nvPr/>
          </p:nvSpPr>
          <p:spPr>
            <a:xfrm>
              <a:off x="1023120" y="16689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5"/>
            <p:cNvSpPr/>
            <p:nvPr/>
          </p:nvSpPr>
          <p:spPr>
            <a:xfrm>
              <a:off x="1023120" y="16689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6"/>
            <p:cNvSpPr/>
            <p:nvPr/>
          </p:nvSpPr>
          <p:spPr>
            <a:xfrm>
              <a:off x="1023120" y="21405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7"/>
            <p:cNvSpPr/>
            <p:nvPr/>
          </p:nvSpPr>
          <p:spPr>
            <a:xfrm>
              <a:off x="1023120" y="261252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Freeform 8"/>
            <p:cNvSpPr/>
            <p:nvPr/>
          </p:nvSpPr>
          <p:spPr>
            <a:xfrm>
              <a:off x="432000" y="485280"/>
              <a:ext cx="1872360" cy="2539080"/>
            </a:xfrm>
            <a:custGeom>
              <a:avLst/>
              <a:gdLst/>
              <a:ahLst/>
              <a:rect l="0" t="0" r="r" b="b"/>
              <a:pathLst>
                <a:path w="5201" h="7053">
                  <a:moveTo>
                    <a:pt x="1004" y="381"/>
                  </a:moveTo>
                  <a:cubicBezTo>
                    <a:pt x="1004" y="286"/>
                    <a:pt x="4653" y="286"/>
                    <a:pt x="4653" y="286"/>
                  </a:cubicBezTo>
                  <a:cubicBezTo>
                    <a:pt x="4653" y="286"/>
                    <a:pt x="4926" y="1620"/>
                    <a:pt x="5018" y="1620"/>
                  </a:cubicBezTo>
                  <a:cubicBezTo>
                    <a:pt x="5109" y="1620"/>
                    <a:pt x="1825" y="1715"/>
                    <a:pt x="2007" y="1715"/>
                  </a:cubicBezTo>
                  <a:cubicBezTo>
                    <a:pt x="2189" y="1715"/>
                    <a:pt x="912" y="1715"/>
                    <a:pt x="912" y="1715"/>
                  </a:cubicBezTo>
                  <a:lnTo>
                    <a:pt x="1095" y="2954"/>
                  </a:lnTo>
                  <a:lnTo>
                    <a:pt x="4926" y="2954"/>
                  </a:lnTo>
                  <a:lnTo>
                    <a:pt x="4561" y="0"/>
                  </a:lnTo>
                  <a:lnTo>
                    <a:pt x="365" y="191"/>
                  </a:lnTo>
                  <a:lnTo>
                    <a:pt x="730" y="6671"/>
                  </a:lnTo>
                  <a:lnTo>
                    <a:pt x="4653" y="6671"/>
                  </a:lnTo>
                  <a:lnTo>
                    <a:pt x="4744" y="4098"/>
                  </a:lnTo>
                  <a:lnTo>
                    <a:pt x="1095" y="4193"/>
                  </a:lnTo>
                  <a:lnTo>
                    <a:pt x="1186" y="5432"/>
                  </a:lnTo>
                  <a:lnTo>
                    <a:pt x="5018" y="5337"/>
                  </a:lnTo>
                  <a:lnTo>
                    <a:pt x="4926" y="95"/>
                  </a:lnTo>
                  <a:lnTo>
                    <a:pt x="821" y="95"/>
                  </a:lnTo>
                  <a:cubicBezTo>
                    <a:pt x="821" y="95"/>
                    <a:pt x="1004" y="7052"/>
                    <a:pt x="1004" y="6957"/>
                  </a:cubicBezTo>
                  <a:cubicBezTo>
                    <a:pt x="1004" y="6861"/>
                    <a:pt x="4744" y="7052"/>
                    <a:pt x="4744" y="7052"/>
                  </a:cubicBezTo>
                  <a:lnTo>
                    <a:pt x="4653" y="3145"/>
                  </a:lnTo>
                  <a:lnTo>
                    <a:pt x="1095" y="3145"/>
                  </a:lnTo>
                  <a:lnTo>
                    <a:pt x="1095" y="3907"/>
                  </a:lnTo>
                  <a:cubicBezTo>
                    <a:pt x="1095" y="3907"/>
                    <a:pt x="5200" y="3717"/>
                    <a:pt x="5200" y="3812"/>
                  </a:cubicBezTo>
                  <a:cubicBezTo>
                    <a:pt x="5200" y="3907"/>
                    <a:pt x="5018" y="1906"/>
                    <a:pt x="5109" y="1906"/>
                  </a:cubicBezTo>
                  <a:cubicBezTo>
                    <a:pt x="5200" y="1906"/>
                    <a:pt x="1186" y="1525"/>
                    <a:pt x="1186" y="1525"/>
                  </a:cubicBezTo>
                  <a:lnTo>
                    <a:pt x="1368" y="5908"/>
                  </a:lnTo>
                  <a:lnTo>
                    <a:pt x="4470" y="5623"/>
                  </a:lnTo>
                  <a:lnTo>
                    <a:pt x="4379" y="2668"/>
                  </a:lnTo>
                  <a:lnTo>
                    <a:pt x="0" y="2764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sp>
        <p:nvSpPr>
          <p:cNvPr id="99" name="TextShape 9"/>
          <p:cNvSpPr txBox="1"/>
          <p:nvPr/>
        </p:nvSpPr>
        <p:spPr>
          <a:xfrm>
            <a:off x="799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0" name="TextShape 10"/>
          <p:cNvSpPr txBox="1"/>
          <p:nvPr/>
        </p:nvSpPr>
        <p:spPr>
          <a:xfrm>
            <a:off x="792000" y="3708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000" spc="-1" strike="noStrike">
                <a:latin typeface="Arial"/>
              </a:rPr>
              <a:t>Immediately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Not efficient;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can run slow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"/>
          <p:cNvGrpSpPr/>
          <p:nvPr/>
        </p:nvGrpSpPr>
        <p:grpSpPr>
          <a:xfrm>
            <a:off x="432000" y="485280"/>
            <a:ext cx="1872000" cy="2538720"/>
            <a:chOff x="432000" y="485280"/>
            <a:chExt cx="1872000" cy="2538720"/>
          </a:xfrm>
        </p:grpSpPr>
        <p:sp>
          <p:nvSpPr>
            <p:cNvPr id="102" name="CustomShape 2"/>
            <p:cNvSpPr/>
            <p:nvPr/>
          </p:nvSpPr>
          <p:spPr>
            <a:xfrm>
              <a:off x="1023120" y="725400"/>
              <a:ext cx="919800" cy="180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3"/>
            <p:cNvSpPr/>
            <p:nvPr/>
          </p:nvSpPr>
          <p:spPr>
            <a:xfrm>
              <a:off x="1023120" y="1197000"/>
              <a:ext cx="919800" cy="180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4"/>
            <p:cNvSpPr/>
            <p:nvPr/>
          </p:nvSpPr>
          <p:spPr>
            <a:xfrm>
              <a:off x="1023120" y="16689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5"/>
            <p:cNvSpPr/>
            <p:nvPr/>
          </p:nvSpPr>
          <p:spPr>
            <a:xfrm>
              <a:off x="1023120" y="16689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6"/>
            <p:cNvSpPr/>
            <p:nvPr/>
          </p:nvSpPr>
          <p:spPr>
            <a:xfrm>
              <a:off x="1023120" y="21405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7"/>
            <p:cNvSpPr/>
            <p:nvPr/>
          </p:nvSpPr>
          <p:spPr>
            <a:xfrm>
              <a:off x="1023120" y="261252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Freeform 8"/>
            <p:cNvSpPr/>
            <p:nvPr/>
          </p:nvSpPr>
          <p:spPr>
            <a:xfrm>
              <a:off x="432000" y="485280"/>
              <a:ext cx="1872360" cy="2539080"/>
            </a:xfrm>
            <a:custGeom>
              <a:avLst/>
              <a:gdLst/>
              <a:ahLst/>
              <a:rect l="0" t="0" r="r" b="b"/>
              <a:pathLst>
                <a:path w="5201" h="7053">
                  <a:moveTo>
                    <a:pt x="1004" y="381"/>
                  </a:moveTo>
                  <a:cubicBezTo>
                    <a:pt x="1004" y="286"/>
                    <a:pt x="4653" y="286"/>
                    <a:pt x="4653" y="286"/>
                  </a:cubicBezTo>
                  <a:cubicBezTo>
                    <a:pt x="4653" y="286"/>
                    <a:pt x="4926" y="1620"/>
                    <a:pt x="5018" y="1620"/>
                  </a:cubicBezTo>
                  <a:cubicBezTo>
                    <a:pt x="5109" y="1620"/>
                    <a:pt x="1825" y="1715"/>
                    <a:pt x="2007" y="1715"/>
                  </a:cubicBezTo>
                  <a:cubicBezTo>
                    <a:pt x="2189" y="1715"/>
                    <a:pt x="912" y="1715"/>
                    <a:pt x="912" y="1715"/>
                  </a:cubicBezTo>
                  <a:lnTo>
                    <a:pt x="1095" y="2954"/>
                  </a:lnTo>
                  <a:lnTo>
                    <a:pt x="4926" y="2954"/>
                  </a:lnTo>
                  <a:lnTo>
                    <a:pt x="4561" y="0"/>
                  </a:lnTo>
                  <a:lnTo>
                    <a:pt x="365" y="191"/>
                  </a:lnTo>
                  <a:lnTo>
                    <a:pt x="730" y="6671"/>
                  </a:lnTo>
                  <a:lnTo>
                    <a:pt x="4653" y="6671"/>
                  </a:lnTo>
                  <a:lnTo>
                    <a:pt x="4744" y="4098"/>
                  </a:lnTo>
                  <a:lnTo>
                    <a:pt x="1095" y="4193"/>
                  </a:lnTo>
                  <a:lnTo>
                    <a:pt x="1186" y="5432"/>
                  </a:lnTo>
                  <a:lnTo>
                    <a:pt x="5018" y="5337"/>
                  </a:lnTo>
                  <a:lnTo>
                    <a:pt x="4926" y="95"/>
                  </a:lnTo>
                  <a:lnTo>
                    <a:pt x="821" y="95"/>
                  </a:lnTo>
                  <a:cubicBezTo>
                    <a:pt x="821" y="95"/>
                    <a:pt x="1004" y="7052"/>
                    <a:pt x="1004" y="6957"/>
                  </a:cubicBezTo>
                  <a:cubicBezTo>
                    <a:pt x="1004" y="6861"/>
                    <a:pt x="4744" y="7052"/>
                    <a:pt x="4744" y="7052"/>
                  </a:cubicBezTo>
                  <a:lnTo>
                    <a:pt x="4653" y="3145"/>
                  </a:lnTo>
                  <a:lnTo>
                    <a:pt x="1095" y="3145"/>
                  </a:lnTo>
                  <a:lnTo>
                    <a:pt x="1095" y="3907"/>
                  </a:lnTo>
                  <a:cubicBezTo>
                    <a:pt x="1095" y="3907"/>
                    <a:pt x="5200" y="3717"/>
                    <a:pt x="5200" y="3812"/>
                  </a:cubicBezTo>
                  <a:cubicBezTo>
                    <a:pt x="5200" y="3907"/>
                    <a:pt x="5018" y="1906"/>
                    <a:pt x="5109" y="1906"/>
                  </a:cubicBezTo>
                  <a:cubicBezTo>
                    <a:pt x="5200" y="1906"/>
                    <a:pt x="1186" y="1525"/>
                    <a:pt x="1186" y="1525"/>
                  </a:cubicBezTo>
                  <a:lnTo>
                    <a:pt x="1368" y="5908"/>
                  </a:lnTo>
                  <a:lnTo>
                    <a:pt x="4470" y="5623"/>
                  </a:lnTo>
                  <a:lnTo>
                    <a:pt x="4379" y="2668"/>
                  </a:lnTo>
                  <a:lnTo>
                    <a:pt x="0" y="2764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grpSp>
        <p:nvGrpSpPr>
          <p:cNvPr id="109" name="Group 9"/>
          <p:cNvGrpSpPr/>
          <p:nvPr/>
        </p:nvGrpSpPr>
        <p:grpSpPr>
          <a:xfrm>
            <a:off x="2925000" y="555840"/>
            <a:ext cx="1431000" cy="2468160"/>
            <a:chOff x="2925000" y="555840"/>
            <a:chExt cx="1431000" cy="2468160"/>
          </a:xfrm>
        </p:grpSpPr>
        <p:sp>
          <p:nvSpPr>
            <p:cNvPr id="110" name="CustomShape 10"/>
            <p:cNvSpPr/>
            <p:nvPr/>
          </p:nvSpPr>
          <p:spPr>
            <a:xfrm>
              <a:off x="3186360" y="71784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11"/>
            <p:cNvSpPr/>
            <p:nvPr/>
          </p:nvSpPr>
          <p:spPr>
            <a:xfrm>
              <a:off x="3186360" y="119952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12"/>
            <p:cNvSpPr/>
            <p:nvPr/>
          </p:nvSpPr>
          <p:spPr>
            <a:xfrm>
              <a:off x="3186360" y="168156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3"/>
            <p:cNvSpPr/>
            <p:nvPr/>
          </p:nvSpPr>
          <p:spPr>
            <a:xfrm>
              <a:off x="3186360" y="168156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4"/>
            <p:cNvSpPr/>
            <p:nvPr/>
          </p:nvSpPr>
          <p:spPr>
            <a:xfrm>
              <a:off x="3186360" y="2163240"/>
              <a:ext cx="930240" cy="18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5"/>
            <p:cNvSpPr/>
            <p:nvPr/>
          </p:nvSpPr>
          <p:spPr>
            <a:xfrm>
              <a:off x="3186360" y="2645280"/>
              <a:ext cx="930240" cy="18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Freeform 16"/>
            <p:cNvSpPr/>
            <p:nvPr/>
          </p:nvSpPr>
          <p:spPr>
            <a:xfrm>
              <a:off x="2925000" y="555840"/>
              <a:ext cx="1431360" cy="2468520"/>
            </a:xfrm>
            <a:custGeom>
              <a:avLst/>
              <a:gdLst/>
              <a:ahLst/>
              <a:rect l="0" t="0" r="r" b="b"/>
              <a:pathLst>
                <a:path w="3976" h="6857">
                  <a:moveTo>
                    <a:pt x="234" y="0"/>
                  </a:moveTo>
                  <a:cubicBezTo>
                    <a:pt x="351" y="0"/>
                    <a:pt x="3858" y="0"/>
                    <a:pt x="3858" y="0"/>
                  </a:cubicBezTo>
                  <a:lnTo>
                    <a:pt x="3858" y="1511"/>
                  </a:lnTo>
                  <a:lnTo>
                    <a:pt x="117" y="1511"/>
                  </a:lnTo>
                  <a:lnTo>
                    <a:pt x="117" y="2789"/>
                  </a:lnTo>
                  <a:lnTo>
                    <a:pt x="3858" y="2789"/>
                  </a:lnTo>
                  <a:lnTo>
                    <a:pt x="3858" y="4183"/>
                  </a:lnTo>
                  <a:lnTo>
                    <a:pt x="117" y="4300"/>
                  </a:lnTo>
                  <a:lnTo>
                    <a:pt x="234" y="5462"/>
                  </a:lnTo>
                  <a:lnTo>
                    <a:pt x="3975" y="5462"/>
                  </a:lnTo>
                  <a:lnTo>
                    <a:pt x="3858" y="6740"/>
                  </a:lnTo>
                  <a:lnTo>
                    <a:pt x="0" y="685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sp>
        <p:nvSpPr>
          <p:cNvPr id="117" name="TextShape 17"/>
          <p:cNvSpPr txBox="1"/>
          <p:nvPr/>
        </p:nvSpPr>
        <p:spPr>
          <a:xfrm>
            <a:off x="799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18" name="TextShape 18"/>
          <p:cNvSpPr txBox="1"/>
          <p:nvPr/>
        </p:nvSpPr>
        <p:spPr>
          <a:xfrm>
            <a:off x="792000" y="3708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000" spc="-1" strike="noStrike">
                <a:latin typeface="Arial"/>
              </a:rPr>
              <a:t>Immediately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Not efficient;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can run slow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9" name="TextShape 19"/>
          <p:cNvSpPr txBox="1"/>
          <p:nvPr/>
        </p:nvSpPr>
        <p:spPr>
          <a:xfrm>
            <a:off x="2887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20" name="TextShape 20"/>
          <p:cNvSpPr txBox="1"/>
          <p:nvPr/>
        </p:nvSpPr>
        <p:spPr>
          <a:xfrm>
            <a:off x="2916000" y="3672000"/>
            <a:ext cx="1944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000" spc="-1" strike="noStrike">
                <a:latin typeface="Arial"/>
              </a:rPr>
              <a:t>Delay before running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 efficiently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"/>
          <p:cNvGrpSpPr/>
          <p:nvPr/>
        </p:nvGrpSpPr>
        <p:grpSpPr>
          <a:xfrm>
            <a:off x="432000" y="485280"/>
            <a:ext cx="1872000" cy="2538720"/>
            <a:chOff x="432000" y="485280"/>
            <a:chExt cx="1872000" cy="2538720"/>
          </a:xfrm>
        </p:grpSpPr>
        <p:sp>
          <p:nvSpPr>
            <p:cNvPr id="122" name="CustomShape 2"/>
            <p:cNvSpPr/>
            <p:nvPr/>
          </p:nvSpPr>
          <p:spPr>
            <a:xfrm>
              <a:off x="1023120" y="725400"/>
              <a:ext cx="919800" cy="180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3"/>
            <p:cNvSpPr/>
            <p:nvPr/>
          </p:nvSpPr>
          <p:spPr>
            <a:xfrm>
              <a:off x="1023120" y="1197000"/>
              <a:ext cx="919800" cy="180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4"/>
            <p:cNvSpPr/>
            <p:nvPr/>
          </p:nvSpPr>
          <p:spPr>
            <a:xfrm>
              <a:off x="1023120" y="16689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5"/>
            <p:cNvSpPr/>
            <p:nvPr/>
          </p:nvSpPr>
          <p:spPr>
            <a:xfrm>
              <a:off x="1023120" y="16689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6"/>
            <p:cNvSpPr/>
            <p:nvPr/>
          </p:nvSpPr>
          <p:spPr>
            <a:xfrm>
              <a:off x="1023120" y="21405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7"/>
            <p:cNvSpPr/>
            <p:nvPr/>
          </p:nvSpPr>
          <p:spPr>
            <a:xfrm>
              <a:off x="1023120" y="261252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Freeform 8"/>
            <p:cNvSpPr/>
            <p:nvPr/>
          </p:nvSpPr>
          <p:spPr>
            <a:xfrm>
              <a:off x="432000" y="485280"/>
              <a:ext cx="1872360" cy="2539080"/>
            </a:xfrm>
            <a:custGeom>
              <a:avLst/>
              <a:gdLst/>
              <a:ahLst/>
              <a:rect l="0" t="0" r="r" b="b"/>
              <a:pathLst>
                <a:path w="5201" h="7053">
                  <a:moveTo>
                    <a:pt x="1004" y="381"/>
                  </a:moveTo>
                  <a:cubicBezTo>
                    <a:pt x="1004" y="286"/>
                    <a:pt x="4653" y="286"/>
                    <a:pt x="4653" y="286"/>
                  </a:cubicBezTo>
                  <a:cubicBezTo>
                    <a:pt x="4653" y="286"/>
                    <a:pt x="4926" y="1620"/>
                    <a:pt x="5018" y="1620"/>
                  </a:cubicBezTo>
                  <a:cubicBezTo>
                    <a:pt x="5109" y="1620"/>
                    <a:pt x="1825" y="1715"/>
                    <a:pt x="2007" y="1715"/>
                  </a:cubicBezTo>
                  <a:cubicBezTo>
                    <a:pt x="2189" y="1715"/>
                    <a:pt x="912" y="1715"/>
                    <a:pt x="912" y="1715"/>
                  </a:cubicBezTo>
                  <a:lnTo>
                    <a:pt x="1095" y="2954"/>
                  </a:lnTo>
                  <a:lnTo>
                    <a:pt x="4926" y="2954"/>
                  </a:lnTo>
                  <a:lnTo>
                    <a:pt x="4561" y="0"/>
                  </a:lnTo>
                  <a:lnTo>
                    <a:pt x="365" y="191"/>
                  </a:lnTo>
                  <a:lnTo>
                    <a:pt x="730" y="6671"/>
                  </a:lnTo>
                  <a:lnTo>
                    <a:pt x="4653" y="6671"/>
                  </a:lnTo>
                  <a:lnTo>
                    <a:pt x="4744" y="4098"/>
                  </a:lnTo>
                  <a:lnTo>
                    <a:pt x="1095" y="4193"/>
                  </a:lnTo>
                  <a:lnTo>
                    <a:pt x="1186" y="5432"/>
                  </a:lnTo>
                  <a:lnTo>
                    <a:pt x="5018" y="5337"/>
                  </a:lnTo>
                  <a:lnTo>
                    <a:pt x="4926" y="95"/>
                  </a:lnTo>
                  <a:lnTo>
                    <a:pt x="821" y="95"/>
                  </a:lnTo>
                  <a:cubicBezTo>
                    <a:pt x="821" y="95"/>
                    <a:pt x="1004" y="7052"/>
                    <a:pt x="1004" y="6957"/>
                  </a:cubicBezTo>
                  <a:cubicBezTo>
                    <a:pt x="1004" y="6861"/>
                    <a:pt x="4744" y="7052"/>
                    <a:pt x="4744" y="7052"/>
                  </a:cubicBezTo>
                  <a:lnTo>
                    <a:pt x="4653" y="3145"/>
                  </a:lnTo>
                  <a:lnTo>
                    <a:pt x="1095" y="3145"/>
                  </a:lnTo>
                  <a:lnTo>
                    <a:pt x="1095" y="3907"/>
                  </a:lnTo>
                  <a:cubicBezTo>
                    <a:pt x="1095" y="3907"/>
                    <a:pt x="5200" y="3717"/>
                    <a:pt x="5200" y="3812"/>
                  </a:cubicBezTo>
                  <a:cubicBezTo>
                    <a:pt x="5200" y="3907"/>
                    <a:pt x="5018" y="1906"/>
                    <a:pt x="5109" y="1906"/>
                  </a:cubicBezTo>
                  <a:cubicBezTo>
                    <a:pt x="5200" y="1906"/>
                    <a:pt x="1186" y="1525"/>
                    <a:pt x="1186" y="1525"/>
                  </a:cubicBezTo>
                  <a:lnTo>
                    <a:pt x="1368" y="5908"/>
                  </a:lnTo>
                  <a:lnTo>
                    <a:pt x="4470" y="5623"/>
                  </a:lnTo>
                  <a:lnTo>
                    <a:pt x="4379" y="2668"/>
                  </a:lnTo>
                  <a:lnTo>
                    <a:pt x="0" y="2764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grpSp>
        <p:nvGrpSpPr>
          <p:cNvPr id="129" name="Group 9"/>
          <p:cNvGrpSpPr/>
          <p:nvPr/>
        </p:nvGrpSpPr>
        <p:grpSpPr>
          <a:xfrm>
            <a:off x="2925000" y="555840"/>
            <a:ext cx="1431000" cy="2468160"/>
            <a:chOff x="2925000" y="555840"/>
            <a:chExt cx="1431000" cy="2468160"/>
          </a:xfrm>
        </p:grpSpPr>
        <p:sp>
          <p:nvSpPr>
            <p:cNvPr id="130" name="CustomShape 10"/>
            <p:cNvSpPr/>
            <p:nvPr/>
          </p:nvSpPr>
          <p:spPr>
            <a:xfrm>
              <a:off x="3186360" y="71784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1"/>
            <p:cNvSpPr/>
            <p:nvPr/>
          </p:nvSpPr>
          <p:spPr>
            <a:xfrm>
              <a:off x="3186360" y="119952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2"/>
            <p:cNvSpPr/>
            <p:nvPr/>
          </p:nvSpPr>
          <p:spPr>
            <a:xfrm>
              <a:off x="3186360" y="168156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3"/>
            <p:cNvSpPr/>
            <p:nvPr/>
          </p:nvSpPr>
          <p:spPr>
            <a:xfrm>
              <a:off x="3186360" y="168156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4"/>
            <p:cNvSpPr/>
            <p:nvPr/>
          </p:nvSpPr>
          <p:spPr>
            <a:xfrm>
              <a:off x="3186360" y="2163240"/>
              <a:ext cx="930240" cy="18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5"/>
            <p:cNvSpPr/>
            <p:nvPr/>
          </p:nvSpPr>
          <p:spPr>
            <a:xfrm>
              <a:off x="3186360" y="2645280"/>
              <a:ext cx="930240" cy="18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Freeform 16"/>
            <p:cNvSpPr/>
            <p:nvPr/>
          </p:nvSpPr>
          <p:spPr>
            <a:xfrm>
              <a:off x="2925000" y="555840"/>
              <a:ext cx="1431360" cy="2468520"/>
            </a:xfrm>
            <a:custGeom>
              <a:avLst/>
              <a:gdLst/>
              <a:ahLst/>
              <a:rect l="0" t="0" r="r" b="b"/>
              <a:pathLst>
                <a:path w="3976" h="6857">
                  <a:moveTo>
                    <a:pt x="234" y="0"/>
                  </a:moveTo>
                  <a:cubicBezTo>
                    <a:pt x="351" y="0"/>
                    <a:pt x="3858" y="0"/>
                    <a:pt x="3858" y="0"/>
                  </a:cubicBezTo>
                  <a:lnTo>
                    <a:pt x="3858" y="1511"/>
                  </a:lnTo>
                  <a:lnTo>
                    <a:pt x="117" y="1511"/>
                  </a:lnTo>
                  <a:lnTo>
                    <a:pt x="117" y="2789"/>
                  </a:lnTo>
                  <a:lnTo>
                    <a:pt x="3858" y="2789"/>
                  </a:lnTo>
                  <a:lnTo>
                    <a:pt x="3858" y="4183"/>
                  </a:lnTo>
                  <a:lnTo>
                    <a:pt x="117" y="4300"/>
                  </a:lnTo>
                  <a:lnTo>
                    <a:pt x="234" y="5462"/>
                  </a:lnTo>
                  <a:lnTo>
                    <a:pt x="3975" y="5462"/>
                  </a:lnTo>
                  <a:lnTo>
                    <a:pt x="3858" y="6740"/>
                  </a:lnTo>
                  <a:lnTo>
                    <a:pt x="0" y="685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grpSp>
        <p:nvGrpSpPr>
          <p:cNvPr id="137" name="Group 17"/>
          <p:cNvGrpSpPr/>
          <p:nvPr/>
        </p:nvGrpSpPr>
        <p:grpSpPr>
          <a:xfrm>
            <a:off x="5076360" y="468000"/>
            <a:ext cx="1547640" cy="2556000"/>
            <a:chOff x="5076360" y="468000"/>
            <a:chExt cx="1547640" cy="2556000"/>
          </a:xfrm>
        </p:grpSpPr>
        <p:sp>
          <p:nvSpPr>
            <p:cNvPr id="138" name="CustomShape 18"/>
            <p:cNvSpPr/>
            <p:nvPr/>
          </p:nvSpPr>
          <p:spPr>
            <a:xfrm>
              <a:off x="5393880" y="787320"/>
              <a:ext cx="855360" cy="178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9"/>
            <p:cNvSpPr/>
            <p:nvPr/>
          </p:nvSpPr>
          <p:spPr>
            <a:xfrm>
              <a:off x="5393880" y="1254240"/>
              <a:ext cx="855360" cy="17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20"/>
            <p:cNvSpPr/>
            <p:nvPr/>
          </p:nvSpPr>
          <p:spPr>
            <a:xfrm>
              <a:off x="5393880" y="1721880"/>
              <a:ext cx="855360" cy="17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21"/>
            <p:cNvSpPr/>
            <p:nvPr/>
          </p:nvSpPr>
          <p:spPr>
            <a:xfrm>
              <a:off x="5393880" y="1721880"/>
              <a:ext cx="855360" cy="17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22"/>
            <p:cNvSpPr/>
            <p:nvPr/>
          </p:nvSpPr>
          <p:spPr>
            <a:xfrm>
              <a:off x="5393880" y="2189160"/>
              <a:ext cx="855360" cy="17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23"/>
            <p:cNvSpPr/>
            <p:nvPr/>
          </p:nvSpPr>
          <p:spPr>
            <a:xfrm>
              <a:off x="5393880" y="2656440"/>
              <a:ext cx="855360" cy="1789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Freeform 24"/>
            <p:cNvSpPr/>
            <p:nvPr/>
          </p:nvSpPr>
          <p:spPr>
            <a:xfrm>
              <a:off x="5153760" y="1766160"/>
              <a:ext cx="1315800" cy="1258200"/>
            </a:xfrm>
            <a:custGeom>
              <a:avLst/>
              <a:gdLst/>
              <a:ahLst/>
              <a:rect l="0" t="0" r="r" b="b"/>
              <a:pathLst>
                <a:path w="3655" h="3495">
                  <a:moveTo>
                    <a:pt x="3547" y="0"/>
                  </a:moveTo>
                  <a:lnTo>
                    <a:pt x="3547" y="902"/>
                  </a:lnTo>
                  <a:lnTo>
                    <a:pt x="107" y="1014"/>
                  </a:lnTo>
                  <a:lnTo>
                    <a:pt x="215" y="2141"/>
                  </a:lnTo>
                  <a:lnTo>
                    <a:pt x="3654" y="2141"/>
                  </a:lnTo>
                  <a:lnTo>
                    <a:pt x="3547" y="3381"/>
                  </a:lnTo>
                  <a:lnTo>
                    <a:pt x="0" y="3494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  <p:sp>
          <p:nvSpPr>
            <p:cNvPr id="145" name="Freeform 25"/>
            <p:cNvSpPr/>
            <p:nvPr/>
          </p:nvSpPr>
          <p:spPr>
            <a:xfrm>
              <a:off x="5076360" y="468000"/>
              <a:ext cx="1548000" cy="1298880"/>
            </a:xfrm>
            <a:custGeom>
              <a:avLst/>
              <a:gdLst/>
              <a:ahLst/>
              <a:rect l="0" t="0" r="r" b="b"/>
              <a:pathLst>
                <a:path w="4300" h="3608">
                  <a:moveTo>
                    <a:pt x="0" y="3155"/>
                  </a:moveTo>
                  <a:cubicBezTo>
                    <a:pt x="3869" y="2930"/>
                    <a:pt x="3761" y="2705"/>
                    <a:pt x="3761" y="2705"/>
                  </a:cubicBezTo>
                  <a:lnTo>
                    <a:pt x="3762" y="338"/>
                  </a:lnTo>
                  <a:lnTo>
                    <a:pt x="430" y="338"/>
                  </a:lnTo>
                  <a:lnTo>
                    <a:pt x="323" y="1915"/>
                  </a:lnTo>
                  <a:lnTo>
                    <a:pt x="4191" y="1804"/>
                  </a:lnTo>
                  <a:lnTo>
                    <a:pt x="4299" y="0"/>
                  </a:lnTo>
                  <a:lnTo>
                    <a:pt x="0" y="0"/>
                  </a:lnTo>
                  <a:lnTo>
                    <a:pt x="0" y="2705"/>
                  </a:lnTo>
                  <a:lnTo>
                    <a:pt x="3761" y="3043"/>
                  </a:lnTo>
                  <a:lnTo>
                    <a:pt x="3761" y="3607"/>
                  </a:lnTo>
                </a:path>
              </a:pathLst>
            </a:custGeom>
            <a:ln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</p:sp>
        <p:sp>
          <p:nvSpPr>
            <p:cNvPr id="146" name="Line 26"/>
            <p:cNvSpPr/>
            <p:nvPr/>
          </p:nvSpPr>
          <p:spPr>
            <a:xfrm>
              <a:off x="5656680" y="589680"/>
              <a:ext cx="23220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Line 27"/>
            <p:cNvSpPr/>
            <p:nvPr/>
          </p:nvSpPr>
          <p:spPr>
            <a:xfrm>
              <a:off x="5114880" y="1604160"/>
              <a:ext cx="19332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Line 28"/>
            <p:cNvSpPr/>
            <p:nvPr/>
          </p:nvSpPr>
          <p:spPr>
            <a:xfrm flipV="1">
              <a:off x="6430680" y="1238760"/>
              <a:ext cx="0" cy="16236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9" name="TextShape 29"/>
          <p:cNvSpPr txBox="1"/>
          <p:nvPr/>
        </p:nvSpPr>
        <p:spPr>
          <a:xfrm>
            <a:off x="799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0" name="TextShape 30"/>
          <p:cNvSpPr txBox="1"/>
          <p:nvPr/>
        </p:nvSpPr>
        <p:spPr>
          <a:xfrm>
            <a:off x="792000" y="3708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000" spc="-1" strike="noStrike">
                <a:latin typeface="Arial"/>
              </a:rPr>
              <a:t>Immediately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Not efficient;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can run slow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1" name="TextShape 31"/>
          <p:cNvSpPr txBox="1"/>
          <p:nvPr/>
        </p:nvSpPr>
        <p:spPr>
          <a:xfrm>
            <a:off x="2887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2" name="TextShape 32"/>
          <p:cNvSpPr txBox="1"/>
          <p:nvPr/>
        </p:nvSpPr>
        <p:spPr>
          <a:xfrm>
            <a:off x="2916000" y="3672000"/>
            <a:ext cx="1944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000" spc="-1" strike="noStrike">
                <a:latin typeface="Arial"/>
              </a:rPr>
              <a:t>Delay before running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 efficiently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3" name="TextShape 33"/>
          <p:cNvSpPr txBox="1"/>
          <p:nvPr/>
        </p:nvSpPr>
        <p:spPr>
          <a:xfrm>
            <a:off x="5083200" y="3312000"/>
            <a:ext cx="1540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1800" spc="-1" strike="noStrike">
                <a:latin typeface="Arial"/>
              </a:rPr>
              <a:t>Just-in-time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4" name="TextShape 34"/>
          <p:cNvSpPr txBox="1"/>
          <p:nvPr/>
        </p:nvSpPr>
        <p:spPr>
          <a:xfrm>
            <a:off x="5112000" y="3672360"/>
            <a:ext cx="1656000" cy="179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Immediately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 quite efficiently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(2008)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"/>
          <p:cNvGrpSpPr/>
          <p:nvPr/>
        </p:nvGrpSpPr>
        <p:grpSpPr>
          <a:xfrm>
            <a:off x="432000" y="485280"/>
            <a:ext cx="1872000" cy="2538720"/>
            <a:chOff x="432000" y="485280"/>
            <a:chExt cx="1872000" cy="2538720"/>
          </a:xfrm>
        </p:grpSpPr>
        <p:sp>
          <p:nvSpPr>
            <p:cNvPr id="156" name="CustomShape 2"/>
            <p:cNvSpPr/>
            <p:nvPr/>
          </p:nvSpPr>
          <p:spPr>
            <a:xfrm>
              <a:off x="1023120" y="725400"/>
              <a:ext cx="919800" cy="180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3"/>
            <p:cNvSpPr/>
            <p:nvPr/>
          </p:nvSpPr>
          <p:spPr>
            <a:xfrm>
              <a:off x="1023120" y="1197000"/>
              <a:ext cx="919800" cy="1803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4"/>
            <p:cNvSpPr/>
            <p:nvPr/>
          </p:nvSpPr>
          <p:spPr>
            <a:xfrm>
              <a:off x="1023120" y="16689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5"/>
            <p:cNvSpPr/>
            <p:nvPr/>
          </p:nvSpPr>
          <p:spPr>
            <a:xfrm>
              <a:off x="1023120" y="16689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6"/>
            <p:cNvSpPr/>
            <p:nvPr/>
          </p:nvSpPr>
          <p:spPr>
            <a:xfrm>
              <a:off x="1023120" y="214056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7"/>
            <p:cNvSpPr/>
            <p:nvPr/>
          </p:nvSpPr>
          <p:spPr>
            <a:xfrm>
              <a:off x="1023120" y="2612520"/>
              <a:ext cx="919800" cy="18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Freeform 8"/>
            <p:cNvSpPr/>
            <p:nvPr/>
          </p:nvSpPr>
          <p:spPr>
            <a:xfrm>
              <a:off x="432000" y="485280"/>
              <a:ext cx="1872360" cy="2539080"/>
            </a:xfrm>
            <a:custGeom>
              <a:avLst/>
              <a:gdLst/>
              <a:ahLst/>
              <a:rect l="0" t="0" r="r" b="b"/>
              <a:pathLst>
                <a:path w="5201" h="7053">
                  <a:moveTo>
                    <a:pt x="1004" y="381"/>
                  </a:moveTo>
                  <a:cubicBezTo>
                    <a:pt x="1004" y="286"/>
                    <a:pt x="4653" y="286"/>
                    <a:pt x="4653" y="286"/>
                  </a:cubicBezTo>
                  <a:cubicBezTo>
                    <a:pt x="4653" y="286"/>
                    <a:pt x="4926" y="1620"/>
                    <a:pt x="5018" y="1620"/>
                  </a:cubicBezTo>
                  <a:cubicBezTo>
                    <a:pt x="5109" y="1620"/>
                    <a:pt x="1825" y="1715"/>
                    <a:pt x="2007" y="1715"/>
                  </a:cubicBezTo>
                  <a:cubicBezTo>
                    <a:pt x="2189" y="1715"/>
                    <a:pt x="912" y="1715"/>
                    <a:pt x="912" y="1715"/>
                  </a:cubicBezTo>
                  <a:lnTo>
                    <a:pt x="1095" y="2954"/>
                  </a:lnTo>
                  <a:lnTo>
                    <a:pt x="4926" y="2954"/>
                  </a:lnTo>
                  <a:lnTo>
                    <a:pt x="4561" y="0"/>
                  </a:lnTo>
                  <a:lnTo>
                    <a:pt x="365" y="191"/>
                  </a:lnTo>
                  <a:lnTo>
                    <a:pt x="730" y="6671"/>
                  </a:lnTo>
                  <a:lnTo>
                    <a:pt x="4653" y="6671"/>
                  </a:lnTo>
                  <a:lnTo>
                    <a:pt x="4744" y="4098"/>
                  </a:lnTo>
                  <a:lnTo>
                    <a:pt x="1095" y="4193"/>
                  </a:lnTo>
                  <a:lnTo>
                    <a:pt x="1186" y="5432"/>
                  </a:lnTo>
                  <a:lnTo>
                    <a:pt x="5018" y="5337"/>
                  </a:lnTo>
                  <a:lnTo>
                    <a:pt x="4926" y="95"/>
                  </a:lnTo>
                  <a:lnTo>
                    <a:pt x="821" y="95"/>
                  </a:lnTo>
                  <a:cubicBezTo>
                    <a:pt x="821" y="95"/>
                    <a:pt x="1004" y="7052"/>
                    <a:pt x="1004" y="6957"/>
                  </a:cubicBezTo>
                  <a:cubicBezTo>
                    <a:pt x="1004" y="6861"/>
                    <a:pt x="4744" y="7052"/>
                    <a:pt x="4744" y="7052"/>
                  </a:cubicBezTo>
                  <a:lnTo>
                    <a:pt x="4653" y="3145"/>
                  </a:lnTo>
                  <a:lnTo>
                    <a:pt x="1095" y="3145"/>
                  </a:lnTo>
                  <a:lnTo>
                    <a:pt x="1095" y="3907"/>
                  </a:lnTo>
                  <a:cubicBezTo>
                    <a:pt x="1095" y="3907"/>
                    <a:pt x="5200" y="3717"/>
                    <a:pt x="5200" y="3812"/>
                  </a:cubicBezTo>
                  <a:cubicBezTo>
                    <a:pt x="5200" y="3907"/>
                    <a:pt x="5018" y="1906"/>
                    <a:pt x="5109" y="1906"/>
                  </a:cubicBezTo>
                  <a:cubicBezTo>
                    <a:pt x="5200" y="1906"/>
                    <a:pt x="1186" y="1525"/>
                    <a:pt x="1186" y="1525"/>
                  </a:cubicBezTo>
                  <a:lnTo>
                    <a:pt x="1368" y="5908"/>
                  </a:lnTo>
                  <a:lnTo>
                    <a:pt x="4470" y="5623"/>
                  </a:lnTo>
                  <a:lnTo>
                    <a:pt x="4379" y="2668"/>
                  </a:lnTo>
                  <a:lnTo>
                    <a:pt x="0" y="2764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headEnd len="med" type="triangle" w="med"/>
            </a:ln>
          </p:spPr>
        </p:sp>
      </p:grpSp>
      <p:grpSp>
        <p:nvGrpSpPr>
          <p:cNvPr id="163" name="Group 9"/>
          <p:cNvGrpSpPr/>
          <p:nvPr/>
        </p:nvGrpSpPr>
        <p:grpSpPr>
          <a:xfrm>
            <a:off x="2925000" y="555840"/>
            <a:ext cx="1431000" cy="2468160"/>
            <a:chOff x="2925000" y="555840"/>
            <a:chExt cx="1431000" cy="2468160"/>
          </a:xfrm>
        </p:grpSpPr>
        <p:sp>
          <p:nvSpPr>
            <p:cNvPr id="164" name="CustomShape 10"/>
            <p:cNvSpPr/>
            <p:nvPr/>
          </p:nvSpPr>
          <p:spPr>
            <a:xfrm>
              <a:off x="3186360" y="71784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1"/>
            <p:cNvSpPr/>
            <p:nvPr/>
          </p:nvSpPr>
          <p:spPr>
            <a:xfrm>
              <a:off x="3186360" y="119952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2"/>
            <p:cNvSpPr/>
            <p:nvPr/>
          </p:nvSpPr>
          <p:spPr>
            <a:xfrm>
              <a:off x="3186360" y="168156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3"/>
            <p:cNvSpPr/>
            <p:nvPr/>
          </p:nvSpPr>
          <p:spPr>
            <a:xfrm>
              <a:off x="3186360" y="1681560"/>
              <a:ext cx="930240" cy="1839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4"/>
            <p:cNvSpPr/>
            <p:nvPr/>
          </p:nvSpPr>
          <p:spPr>
            <a:xfrm>
              <a:off x="3186360" y="2163240"/>
              <a:ext cx="930240" cy="18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5"/>
            <p:cNvSpPr/>
            <p:nvPr/>
          </p:nvSpPr>
          <p:spPr>
            <a:xfrm>
              <a:off x="3186360" y="2645280"/>
              <a:ext cx="930240" cy="18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Freeform 16"/>
            <p:cNvSpPr/>
            <p:nvPr/>
          </p:nvSpPr>
          <p:spPr>
            <a:xfrm>
              <a:off x="2925000" y="555840"/>
              <a:ext cx="1431360" cy="2468520"/>
            </a:xfrm>
            <a:custGeom>
              <a:avLst/>
              <a:gdLst/>
              <a:ahLst/>
              <a:rect l="0" t="0" r="r" b="b"/>
              <a:pathLst>
                <a:path w="3976" h="6857">
                  <a:moveTo>
                    <a:pt x="234" y="0"/>
                  </a:moveTo>
                  <a:cubicBezTo>
                    <a:pt x="351" y="0"/>
                    <a:pt x="3858" y="0"/>
                    <a:pt x="3858" y="0"/>
                  </a:cubicBezTo>
                  <a:lnTo>
                    <a:pt x="3858" y="1511"/>
                  </a:lnTo>
                  <a:lnTo>
                    <a:pt x="117" y="1511"/>
                  </a:lnTo>
                  <a:lnTo>
                    <a:pt x="117" y="2789"/>
                  </a:lnTo>
                  <a:lnTo>
                    <a:pt x="3858" y="2789"/>
                  </a:lnTo>
                  <a:lnTo>
                    <a:pt x="3858" y="4183"/>
                  </a:lnTo>
                  <a:lnTo>
                    <a:pt x="117" y="4300"/>
                  </a:lnTo>
                  <a:lnTo>
                    <a:pt x="234" y="5462"/>
                  </a:lnTo>
                  <a:lnTo>
                    <a:pt x="3975" y="5462"/>
                  </a:lnTo>
                  <a:lnTo>
                    <a:pt x="3858" y="6740"/>
                  </a:lnTo>
                  <a:lnTo>
                    <a:pt x="0" y="6856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</p:grpSp>
      <p:grpSp>
        <p:nvGrpSpPr>
          <p:cNvPr id="171" name="Group 17"/>
          <p:cNvGrpSpPr/>
          <p:nvPr/>
        </p:nvGrpSpPr>
        <p:grpSpPr>
          <a:xfrm>
            <a:off x="5076360" y="468000"/>
            <a:ext cx="1547640" cy="2556000"/>
            <a:chOff x="5076360" y="468000"/>
            <a:chExt cx="1547640" cy="2556000"/>
          </a:xfrm>
        </p:grpSpPr>
        <p:sp>
          <p:nvSpPr>
            <p:cNvPr id="172" name="CustomShape 18"/>
            <p:cNvSpPr/>
            <p:nvPr/>
          </p:nvSpPr>
          <p:spPr>
            <a:xfrm>
              <a:off x="5393880" y="787320"/>
              <a:ext cx="855360" cy="178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9"/>
            <p:cNvSpPr/>
            <p:nvPr/>
          </p:nvSpPr>
          <p:spPr>
            <a:xfrm>
              <a:off x="5393880" y="1254240"/>
              <a:ext cx="855360" cy="17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20"/>
            <p:cNvSpPr/>
            <p:nvPr/>
          </p:nvSpPr>
          <p:spPr>
            <a:xfrm>
              <a:off x="5393880" y="1721880"/>
              <a:ext cx="855360" cy="17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21"/>
            <p:cNvSpPr/>
            <p:nvPr/>
          </p:nvSpPr>
          <p:spPr>
            <a:xfrm>
              <a:off x="5393880" y="1721880"/>
              <a:ext cx="855360" cy="17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22"/>
            <p:cNvSpPr/>
            <p:nvPr/>
          </p:nvSpPr>
          <p:spPr>
            <a:xfrm>
              <a:off x="5393880" y="2189160"/>
              <a:ext cx="855360" cy="1785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23"/>
            <p:cNvSpPr/>
            <p:nvPr/>
          </p:nvSpPr>
          <p:spPr>
            <a:xfrm>
              <a:off x="5393880" y="2656440"/>
              <a:ext cx="855360" cy="1789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Freeform 24"/>
            <p:cNvSpPr/>
            <p:nvPr/>
          </p:nvSpPr>
          <p:spPr>
            <a:xfrm>
              <a:off x="5153760" y="1766160"/>
              <a:ext cx="1315800" cy="1258200"/>
            </a:xfrm>
            <a:custGeom>
              <a:avLst/>
              <a:gdLst/>
              <a:ahLst/>
              <a:rect l="0" t="0" r="r" b="b"/>
              <a:pathLst>
                <a:path w="3655" h="3495">
                  <a:moveTo>
                    <a:pt x="3547" y="0"/>
                  </a:moveTo>
                  <a:lnTo>
                    <a:pt x="3547" y="902"/>
                  </a:lnTo>
                  <a:lnTo>
                    <a:pt x="107" y="1014"/>
                  </a:lnTo>
                  <a:lnTo>
                    <a:pt x="215" y="2141"/>
                  </a:lnTo>
                  <a:lnTo>
                    <a:pt x="3654" y="2141"/>
                  </a:lnTo>
                  <a:lnTo>
                    <a:pt x="3547" y="3381"/>
                  </a:lnTo>
                  <a:lnTo>
                    <a:pt x="0" y="3494"/>
                  </a:lnTo>
                </a:path>
              </a:pathLst>
            </a:custGeom>
            <a:ln w="36000">
              <a:solidFill>
                <a:srgbClr val="ff0000"/>
              </a:solidFill>
              <a:prstDash val="sysDot"/>
              <a:round/>
              <a:tailEnd len="med" type="triangle" w="med"/>
            </a:ln>
          </p:spPr>
        </p:sp>
        <p:sp>
          <p:nvSpPr>
            <p:cNvPr id="179" name="Freeform 25"/>
            <p:cNvSpPr/>
            <p:nvPr/>
          </p:nvSpPr>
          <p:spPr>
            <a:xfrm>
              <a:off x="5076360" y="468000"/>
              <a:ext cx="1548000" cy="1298880"/>
            </a:xfrm>
            <a:custGeom>
              <a:avLst/>
              <a:gdLst/>
              <a:ahLst/>
              <a:rect l="0" t="0" r="r" b="b"/>
              <a:pathLst>
                <a:path w="4300" h="3608">
                  <a:moveTo>
                    <a:pt x="0" y="3155"/>
                  </a:moveTo>
                  <a:cubicBezTo>
                    <a:pt x="3869" y="2930"/>
                    <a:pt x="3761" y="2705"/>
                    <a:pt x="3761" y="2705"/>
                  </a:cubicBezTo>
                  <a:lnTo>
                    <a:pt x="3762" y="338"/>
                  </a:lnTo>
                  <a:lnTo>
                    <a:pt x="430" y="338"/>
                  </a:lnTo>
                  <a:lnTo>
                    <a:pt x="323" y="1915"/>
                  </a:lnTo>
                  <a:lnTo>
                    <a:pt x="4191" y="1804"/>
                  </a:lnTo>
                  <a:lnTo>
                    <a:pt x="4299" y="0"/>
                  </a:lnTo>
                  <a:lnTo>
                    <a:pt x="0" y="0"/>
                  </a:lnTo>
                  <a:lnTo>
                    <a:pt x="0" y="2705"/>
                  </a:lnTo>
                  <a:lnTo>
                    <a:pt x="3761" y="3043"/>
                  </a:lnTo>
                  <a:lnTo>
                    <a:pt x="3761" y="3607"/>
                  </a:lnTo>
                </a:path>
              </a:pathLst>
            </a:custGeom>
            <a:ln w="38160">
              <a:solidFill>
                <a:srgbClr val="069a2e"/>
              </a:solidFill>
              <a:prstDash val="sysDot"/>
              <a:round/>
              <a:tailEnd len="med" type="triangle" w="med"/>
            </a:ln>
          </p:spPr>
        </p:sp>
        <p:sp>
          <p:nvSpPr>
            <p:cNvPr id="180" name="Line 26"/>
            <p:cNvSpPr/>
            <p:nvPr/>
          </p:nvSpPr>
          <p:spPr>
            <a:xfrm>
              <a:off x="5656680" y="589680"/>
              <a:ext cx="23220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Line 27"/>
            <p:cNvSpPr/>
            <p:nvPr/>
          </p:nvSpPr>
          <p:spPr>
            <a:xfrm>
              <a:off x="5114880" y="1604160"/>
              <a:ext cx="193320" cy="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Line 28"/>
            <p:cNvSpPr/>
            <p:nvPr/>
          </p:nvSpPr>
          <p:spPr>
            <a:xfrm flipV="1">
              <a:off x="6430680" y="1238760"/>
              <a:ext cx="0" cy="162360"/>
            </a:xfrm>
            <a:prstGeom prst="line">
              <a:avLst/>
            </a:prstGeom>
            <a:ln w="38160">
              <a:solidFill>
                <a:srgbClr val="069a2e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3" name="Group 29"/>
          <p:cNvGrpSpPr/>
          <p:nvPr/>
        </p:nvGrpSpPr>
        <p:grpSpPr>
          <a:xfrm>
            <a:off x="7897320" y="432000"/>
            <a:ext cx="1606680" cy="2448000"/>
            <a:chOff x="7897320" y="432000"/>
            <a:chExt cx="1606680" cy="2448000"/>
          </a:xfrm>
        </p:grpSpPr>
        <p:sp>
          <p:nvSpPr>
            <p:cNvPr id="184" name="CustomShape 30"/>
            <p:cNvSpPr/>
            <p:nvPr/>
          </p:nvSpPr>
          <p:spPr>
            <a:xfrm>
              <a:off x="8227080" y="761760"/>
              <a:ext cx="887760" cy="184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31"/>
            <p:cNvSpPr/>
            <p:nvPr/>
          </p:nvSpPr>
          <p:spPr>
            <a:xfrm>
              <a:off x="8227080" y="1245240"/>
              <a:ext cx="887760" cy="184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32"/>
            <p:cNvSpPr/>
            <p:nvPr/>
          </p:nvSpPr>
          <p:spPr>
            <a:xfrm>
              <a:off x="8227080" y="1728720"/>
              <a:ext cx="887760" cy="184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33"/>
            <p:cNvSpPr/>
            <p:nvPr/>
          </p:nvSpPr>
          <p:spPr>
            <a:xfrm>
              <a:off x="8227080" y="1728720"/>
              <a:ext cx="887760" cy="184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34"/>
            <p:cNvSpPr/>
            <p:nvPr/>
          </p:nvSpPr>
          <p:spPr>
            <a:xfrm>
              <a:off x="8227080" y="2211840"/>
              <a:ext cx="887760" cy="184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35"/>
            <p:cNvSpPr/>
            <p:nvPr/>
          </p:nvSpPr>
          <p:spPr>
            <a:xfrm>
              <a:off x="8227080" y="2695320"/>
              <a:ext cx="887760" cy="1846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Freeform 36"/>
            <p:cNvSpPr/>
            <p:nvPr/>
          </p:nvSpPr>
          <p:spPr>
            <a:xfrm>
              <a:off x="7897320" y="432000"/>
              <a:ext cx="1607040" cy="1175400"/>
            </a:xfrm>
            <a:custGeom>
              <a:avLst/>
              <a:gdLst/>
              <a:ahLst/>
              <a:rect l="0" t="0" r="r" b="b"/>
              <a:pathLst>
                <a:path w="4464" h="3265">
                  <a:moveTo>
                    <a:pt x="0" y="3264"/>
                  </a:moveTo>
                  <a:cubicBezTo>
                    <a:pt x="4016" y="3030"/>
                    <a:pt x="3905" y="2797"/>
                    <a:pt x="3905" y="2797"/>
                  </a:cubicBezTo>
                  <a:lnTo>
                    <a:pt x="3905" y="350"/>
                  </a:lnTo>
                  <a:lnTo>
                    <a:pt x="446" y="350"/>
                  </a:lnTo>
                  <a:lnTo>
                    <a:pt x="335" y="1981"/>
                  </a:lnTo>
                  <a:lnTo>
                    <a:pt x="4351" y="1865"/>
                  </a:lnTo>
                  <a:lnTo>
                    <a:pt x="4463" y="0"/>
                  </a:lnTo>
                  <a:lnTo>
                    <a:pt x="0" y="0"/>
                  </a:lnTo>
                  <a:lnTo>
                    <a:pt x="0" y="2797"/>
                  </a:lnTo>
                  <a:lnTo>
                    <a:pt x="0" y="2681"/>
                  </a:lnTo>
                </a:path>
              </a:pathLst>
            </a:custGeom>
            <a:ln w="38160">
              <a:solidFill>
                <a:srgbClr val="ff3838"/>
              </a:solidFill>
              <a:prstDash val="sysDot"/>
              <a:round/>
              <a:tailEnd len="med" type="triangle" w="med"/>
            </a:ln>
          </p:spPr>
        </p:sp>
        <p:sp>
          <p:nvSpPr>
            <p:cNvPr id="191" name="Line 37"/>
            <p:cNvSpPr/>
            <p:nvPr/>
          </p:nvSpPr>
          <p:spPr>
            <a:xfrm>
              <a:off x="8499960" y="558000"/>
              <a:ext cx="24084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Line 38"/>
            <p:cNvSpPr/>
            <p:nvPr/>
          </p:nvSpPr>
          <p:spPr>
            <a:xfrm>
              <a:off x="7937640" y="1606680"/>
              <a:ext cx="200880" cy="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Line 39"/>
            <p:cNvSpPr/>
            <p:nvPr/>
          </p:nvSpPr>
          <p:spPr>
            <a:xfrm flipV="1">
              <a:off x="9303120" y="1229040"/>
              <a:ext cx="0" cy="167760"/>
            </a:xfrm>
            <a:prstGeom prst="line">
              <a:avLst/>
            </a:prstGeom>
            <a:ln w="38160">
              <a:solidFill>
                <a:srgbClr val="ff383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4" name="TextShape 40"/>
          <p:cNvSpPr txBox="1"/>
          <p:nvPr/>
        </p:nvSpPr>
        <p:spPr>
          <a:xfrm>
            <a:off x="7560000" y="4248000"/>
            <a:ext cx="2256480" cy="43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400" spc="-1" strike="noStrike">
                <a:solidFill>
                  <a:srgbClr val="5b36ed"/>
                </a:solidFill>
                <a:latin typeface="Arial"/>
              </a:rPr>
              <a:t>WebAssembly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8784000" y="3456000"/>
            <a:ext cx="648000" cy="648000"/>
          </a:xfrm>
          <a:prstGeom prst="rect">
            <a:avLst/>
          </a:prstGeom>
          <a:ln>
            <a:noFill/>
          </a:ln>
        </p:spPr>
      </p:pic>
      <p:sp>
        <p:nvSpPr>
          <p:cNvPr id="196" name="CustomShape 41"/>
          <p:cNvSpPr/>
          <p:nvPr/>
        </p:nvSpPr>
        <p:spPr>
          <a:xfrm rot="16202400">
            <a:off x="8422560" y="2986560"/>
            <a:ext cx="505080" cy="361080"/>
          </a:xfrm>
          <a:custGeom>
            <a:avLst/>
            <a:gdLst/>
            <a:ahLst/>
            <a:rect l="0" t="0" r="r" b="b"/>
            <a:pathLst>
              <a:path w="1405" h="1005">
                <a:moveTo>
                  <a:pt x="1404" y="323"/>
                </a:moveTo>
                <a:lnTo>
                  <a:pt x="702" y="324"/>
                </a:lnTo>
                <a:lnTo>
                  <a:pt x="701" y="0"/>
                </a:lnTo>
                <a:lnTo>
                  <a:pt x="0" y="504"/>
                </a:lnTo>
                <a:lnTo>
                  <a:pt x="703" y="1004"/>
                </a:lnTo>
                <a:lnTo>
                  <a:pt x="702" y="679"/>
                </a:lnTo>
                <a:lnTo>
                  <a:pt x="1404" y="678"/>
                </a:lnTo>
                <a:lnTo>
                  <a:pt x="1404" y="323"/>
                </a:lnTo>
              </a:path>
            </a:pathLst>
          </a:custGeom>
          <a:solidFill>
            <a:srgbClr val="069a2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7" name="Group 42"/>
          <p:cNvGrpSpPr/>
          <p:nvPr/>
        </p:nvGrpSpPr>
        <p:grpSpPr>
          <a:xfrm>
            <a:off x="7668000" y="3384000"/>
            <a:ext cx="1080000" cy="736560"/>
            <a:chOff x="7668000" y="3384000"/>
            <a:chExt cx="1080000" cy="736560"/>
          </a:xfrm>
        </p:grpSpPr>
        <p:pic>
          <p:nvPicPr>
            <p:cNvPr id="198" name="" descr=""/>
            <p:cNvPicPr/>
            <p:nvPr/>
          </p:nvPicPr>
          <p:blipFill>
            <a:blip r:embed="rId2">
              <a:lum bright="7000"/>
            </a:blip>
            <a:stretch/>
          </p:blipFill>
          <p:spPr>
            <a:xfrm>
              <a:off x="7668000" y="3384000"/>
              <a:ext cx="1080000" cy="736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9" name="Freeform 43"/>
            <p:cNvSpPr/>
            <p:nvPr/>
          </p:nvSpPr>
          <p:spPr>
            <a:xfrm>
              <a:off x="8388000" y="3456000"/>
              <a:ext cx="288360" cy="432360"/>
            </a:xfrm>
            <a:custGeom>
              <a:avLst/>
              <a:gdLst/>
              <a:ahLst/>
              <a:rect l="0" t="0" r="r" b="b"/>
              <a:pathLst>
                <a:path w="801" h="1201">
                  <a:moveTo>
                    <a:pt x="0" y="0"/>
                  </a:moveTo>
                  <a:lnTo>
                    <a:pt x="800" y="200"/>
                  </a:lnTo>
                  <a:lnTo>
                    <a:pt x="800" y="1200"/>
                  </a:lnTo>
                  <a:lnTo>
                    <a:pt x="0" y="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36ed"/>
            </a:solidFill>
            <a:ln>
              <a:noFill/>
            </a:ln>
          </p:spPr>
        </p:sp>
      </p:grpSp>
      <p:sp>
        <p:nvSpPr>
          <p:cNvPr id="200" name="TextShape 44"/>
          <p:cNvSpPr txBox="1"/>
          <p:nvPr/>
        </p:nvSpPr>
        <p:spPr>
          <a:xfrm>
            <a:off x="799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Interpreter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1" name="TextShape 45"/>
          <p:cNvSpPr txBox="1"/>
          <p:nvPr/>
        </p:nvSpPr>
        <p:spPr>
          <a:xfrm>
            <a:off x="792000" y="3708000"/>
            <a:ext cx="1800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000" spc="-1" strike="noStrike">
                <a:latin typeface="Arial"/>
              </a:rPr>
              <a:t>Immediately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Not efficient;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can run slow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02" name="TextShape 46"/>
          <p:cNvSpPr txBox="1"/>
          <p:nvPr/>
        </p:nvSpPr>
        <p:spPr>
          <a:xfrm>
            <a:off x="2887200" y="3312000"/>
            <a:ext cx="1576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latin typeface="Arial"/>
              </a:rPr>
              <a:t>Compiler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3" name="TextShape 47"/>
          <p:cNvSpPr txBox="1"/>
          <p:nvPr/>
        </p:nvSpPr>
        <p:spPr>
          <a:xfrm>
            <a:off x="2916000" y="3672000"/>
            <a:ext cx="1944000" cy="150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000" spc="-1" strike="noStrike">
                <a:latin typeface="Arial"/>
              </a:rPr>
              <a:t>Delay before running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 efficiently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04" name="TextShape 48"/>
          <p:cNvSpPr txBox="1"/>
          <p:nvPr/>
        </p:nvSpPr>
        <p:spPr>
          <a:xfrm>
            <a:off x="5083200" y="3312000"/>
            <a:ext cx="15408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1800" spc="-1" strike="noStrike">
                <a:latin typeface="Arial"/>
              </a:rPr>
              <a:t>Just-in-time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5" name="TextShape 49"/>
          <p:cNvSpPr txBox="1"/>
          <p:nvPr/>
        </p:nvSpPr>
        <p:spPr>
          <a:xfrm>
            <a:off x="5112000" y="3672000"/>
            <a:ext cx="1656000" cy="179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Immediately 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Runs quite efficiently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(2008)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06" name="TextShape 50"/>
          <p:cNvSpPr txBox="1"/>
          <p:nvPr/>
        </p:nvSpPr>
        <p:spPr>
          <a:xfrm>
            <a:off x="7482600" y="4645440"/>
            <a:ext cx="23814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GB" sz="1800" spc="-1" strike="noStrike">
                <a:latin typeface="Arial"/>
              </a:rPr>
              <a:t>Immediately 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runs highly efficiently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(MVP 2017)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rcRect l="0" t="6277" r="0" b="12788"/>
          <a:stretch/>
        </p:blipFill>
        <p:spPr>
          <a:xfrm>
            <a:off x="0" y="768960"/>
            <a:ext cx="10079640" cy="4469040"/>
          </a:xfrm>
          <a:prstGeom prst="rect">
            <a:avLst/>
          </a:prstGeom>
          <a:ln>
            <a:noFill/>
          </a:ln>
        </p:spPr>
      </p:pic>
      <p:sp>
        <p:nvSpPr>
          <p:cNvPr id="208" name="TextShape 1"/>
          <p:cNvSpPr txBox="1"/>
          <p:nvPr/>
        </p:nvSpPr>
        <p:spPr>
          <a:xfrm>
            <a:off x="7344000" y="4680000"/>
            <a:ext cx="18000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600" spc="-1" strike="noStrike">
                <a:latin typeface="Arial"/>
              </a:rPr>
              <a:t>levelupwasm.com/apps/asteroids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2"/>
          <a:srcRect l="997" t="0" r="0" b="0"/>
          <a:stretch/>
        </p:blipFill>
        <p:spPr>
          <a:xfrm>
            <a:off x="2880000" y="1872000"/>
            <a:ext cx="4320000" cy="3252240"/>
          </a:xfrm>
          <a:prstGeom prst="rect">
            <a:avLst/>
          </a:prstGeom>
          <a:ln>
            <a:noFill/>
          </a:ln>
        </p:spPr>
      </p:pic>
      <p:sp>
        <p:nvSpPr>
          <p:cNvPr id="210" name="CustomShape 2"/>
          <p:cNvSpPr/>
          <p:nvPr/>
        </p:nvSpPr>
        <p:spPr>
          <a:xfrm rot="2397600">
            <a:off x="5952600" y="1854000"/>
            <a:ext cx="1584000" cy="504000"/>
          </a:xfrm>
          <a:custGeom>
            <a:avLst/>
            <a:gdLst/>
            <a:ahLst/>
            <a:rect l="0" t="0" r="r" b="b"/>
            <a:pathLst>
              <a:path w="4402" h="1401">
                <a:moveTo>
                  <a:pt x="0" y="421"/>
                </a:moveTo>
                <a:lnTo>
                  <a:pt x="3176" y="419"/>
                </a:lnTo>
                <a:lnTo>
                  <a:pt x="3175" y="0"/>
                </a:lnTo>
                <a:lnTo>
                  <a:pt x="4401" y="700"/>
                </a:lnTo>
                <a:lnTo>
                  <a:pt x="3177" y="1400"/>
                </a:lnTo>
                <a:lnTo>
                  <a:pt x="3176" y="982"/>
                </a:lnTo>
                <a:lnTo>
                  <a:pt x="0" y="984"/>
                </a:lnTo>
                <a:lnTo>
                  <a:pt x="0" y="421"/>
                </a:lnTo>
              </a:path>
            </a:pathLst>
          </a:cu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"/>
          <p:cNvSpPr/>
          <p:nvPr/>
        </p:nvSpPr>
        <p:spPr>
          <a:xfrm rot="2397600">
            <a:off x="5880600" y="1854000"/>
            <a:ext cx="1584000" cy="504000"/>
          </a:xfrm>
          <a:custGeom>
            <a:avLst/>
            <a:gdLst/>
            <a:ahLst/>
            <a:rect l="0" t="0" r="r" b="b"/>
            <a:pathLst>
              <a:path w="4402" h="1400">
                <a:moveTo>
                  <a:pt x="0" y="420"/>
                </a:moveTo>
                <a:lnTo>
                  <a:pt x="3176" y="418"/>
                </a:lnTo>
                <a:lnTo>
                  <a:pt x="3175" y="0"/>
                </a:lnTo>
                <a:lnTo>
                  <a:pt x="4401" y="699"/>
                </a:lnTo>
                <a:lnTo>
                  <a:pt x="3176" y="1399"/>
                </a:lnTo>
                <a:lnTo>
                  <a:pt x="3176" y="982"/>
                </a:lnTo>
                <a:lnTo>
                  <a:pt x="0" y="984"/>
                </a:lnTo>
                <a:lnTo>
                  <a:pt x="0" y="420"/>
                </a:lnTo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TextShape 4"/>
          <p:cNvSpPr txBox="1"/>
          <p:nvPr/>
        </p:nvSpPr>
        <p:spPr>
          <a:xfrm>
            <a:off x="7344000" y="2525760"/>
            <a:ext cx="165600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200" spc="-1" strike="noStrike">
                <a:solidFill>
                  <a:srgbClr val="684cf3"/>
                </a:solidFill>
                <a:latin typeface="Arial"/>
              </a:rPr>
              <a:t>Written in C NOT JavaScript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0" y="0"/>
            <a:ext cx="10080000" cy="792000"/>
          </a:xfrm>
          <a:prstGeom prst="rect">
            <a:avLst/>
          </a:prstGeom>
          <a:solidFill>
            <a:srgbClr val="684c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6"/>
          <p:cNvSpPr txBox="1"/>
          <p:nvPr/>
        </p:nvSpPr>
        <p:spPr>
          <a:xfrm>
            <a:off x="0" y="108000"/>
            <a:ext cx="10080000" cy="6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GB" sz="3600" spc="-1" strike="noStrike">
                <a:solidFill>
                  <a:srgbClr val="ffffff"/>
                </a:solidFill>
                <a:latin typeface="Arial"/>
              </a:rPr>
              <a:t>What is WebAssembly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LibreOffice/6.3.1.2$Linux_X86_64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2019-09-01T19:09:00Z</dcterms:created>
  <dc:creator/>
  <dc:description/>
  <dc:language>en-GB</dc:language>
  <cp:lastModifiedBy/>
  <dcterms:modified xsi:type="dcterms:W3CDTF">2019-09-15T10:42:50Z</dcterms:modified>
  <cp:revision>42</cp:revision>
  <dc:subject/>
  <dc:title/>
</cp:coreProperties>
</file>