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1.xml" ContentType="application/vnd.openxmlformats-officedocument.theme+xml"/>
  <Override PartName="/ppt/media/image19.jpeg" ContentType="image/jpeg"/>
  <Override PartName="/ppt/media/image18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7.png" ContentType="image/png"/>
  <Override PartName="/ppt/media/image21.png" ContentType="image/png"/>
  <Override PartName="/ppt/media/image15.png" ContentType="image/png"/>
  <Override PartName="/ppt/media/image16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</a:t>
            </a:r>
            <a:r>
              <a:rPr b="0" lang="en-GB" sz="4400" spc="-1" strike="noStrike">
                <a:latin typeface="Arial"/>
              </a:rPr>
              <a:t>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</a:t>
            </a:r>
            <a:r>
              <a:rPr b="0" lang="en-GB" sz="4400" spc="-1" strike="noStrike">
                <a:latin typeface="Arial"/>
              </a:rPr>
              <a:t>xt </a:t>
            </a:r>
            <a:r>
              <a:rPr b="0" lang="en-GB" sz="4400" spc="-1" strike="noStrike">
                <a:latin typeface="Arial"/>
              </a:rPr>
              <a:t>for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2304118-98ED-4E7A-A294-02B0CC3FF7B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024000" y="1053720"/>
            <a:ext cx="2118240" cy="3878280"/>
          </a:xfrm>
          <a:prstGeom prst="rect">
            <a:avLst/>
          </a:prstGeom>
          <a:ln>
            <a:noFill/>
          </a:ln>
        </p:spPr>
      </p:pic>
      <p:grpSp>
        <p:nvGrpSpPr>
          <p:cNvPr id="42" name="Group 1"/>
          <p:cNvGrpSpPr/>
          <p:nvPr/>
        </p:nvGrpSpPr>
        <p:grpSpPr>
          <a:xfrm>
            <a:off x="5328000" y="1152000"/>
            <a:ext cx="2664000" cy="3528000"/>
            <a:chOff x="5328000" y="1152000"/>
            <a:chExt cx="2664000" cy="3528000"/>
          </a:xfrm>
        </p:grpSpPr>
        <p:sp>
          <p:nvSpPr>
            <p:cNvPr id="43" name="CustomShape 2"/>
            <p:cNvSpPr/>
            <p:nvPr/>
          </p:nvSpPr>
          <p:spPr>
            <a:xfrm>
              <a:off x="6169320" y="1485720"/>
              <a:ext cx="1308600" cy="250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6169320" y="214128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>
              <a:off x="6169320" y="279684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5"/>
            <p:cNvSpPr/>
            <p:nvPr/>
          </p:nvSpPr>
          <p:spPr>
            <a:xfrm>
              <a:off x="6169320" y="279684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6"/>
            <p:cNvSpPr/>
            <p:nvPr/>
          </p:nvSpPr>
          <p:spPr>
            <a:xfrm>
              <a:off x="6169320" y="345240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7"/>
            <p:cNvSpPr/>
            <p:nvPr/>
          </p:nvSpPr>
          <p:spPr>
            <a:xfrm>
              <a:off x="6169320" y="410796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 8"/>
            <p:cNvSpPr/>
            <p:nvPr/>
          </p:nvSpPr>
          <p:spPr>
            <a:xfrm>
              <a:off x="5328000" y="1152000"/>
              <a:ext cx="2664360" cy="3528360"/>
            </a:xfrm>
            <a:custGeom>
              <a:avLst/>
              <a:gdLst/>
              <a:ahLst/>
              <a:rect l="0" t="0" r="r" b="b"/>
              <a:pathLst>
                <a:path w="7401" h="9801">
                  <a:moveTo>
                    <a:pt x="1428" y="530"/>
                  </a:moveTo>
                  <a:cubicBezTo>
                    <a:pt x="1428" y="397"/>
                    <a:pt x="6621" y="397"/>
                    <a:pt x="6621" y="397"/>
                  </a:cubicBezTo>
                  <a:cubicBezTo>
                    <a:pt x="6621" y="397"/>
                    <a:pt x="7011" y="2251"/>
                    <a:pt x="7140" y="2251"/>
                  </a:cubicBezTo>
                  <a:cubicBezTo>
                    <a:pt x="7270" y="2251"/>
                    <a:pt x="2596" y="2384"/>
                    <a:pt x="2856" y="2384"/>
                  </a:cubicBezTo>
                  <a:cubicBezTo>
                    <a:pt x="3116" y="2384"/>
                    <a:pt x="1298" y="2384"/>
                    <a:pt x="1298" y="2384"/>
                  </a:cubicBezTo>
                  <a:lnTo>
                    <a:pt x="1558" y="4105"/>
                  </a:lnTo>
                  <a:lnTo>
                    <a:pt x="7011" y="4105"/>
                  </a:lnTo>
                  <a:lnTo>
                    <a:pt x="6491" y="0"/>
                  </a:lnTo>
                  <a:lnTo>
                    <a:pt x="519" y="265"/>
                  </a:lnTo>
                  <a:lnTo>
                    <a:pt x="1039" y="9270"/>
                  </a:lnTo>
                  <a:lnTo>
                    <a:pt x="6621" y="9270"/>
                  </a:lnTo>
                  <a:lnTo>
                    <a:pt x="6751" y="5695"/>
                  </a:lnTo>
                  <a:lnTo>
                    <a:pt x="1558" y="5827"/>
                  </a:lnTo>
                  <a:lnTo>
                    <a:pt x="1688" y="7549"/>
                  </a:lnTo>
                  <a:lnTo>
                    <a:pt x="7140" y="7416"/>
                  </a:lnTo>
                  <a:lnTo>
                    <a:pt x="7011" y="132"/>
                  </a:lnTo>
                  <a:lnTo>
                    <a:pt x="1168" y="132"/>
                  </a:lnTo>
                  <a:cubicBezTo>
                    <a:pt x="1168" y="132"/>
                    <a:pt x="1428" y="9800"/>
                    <a:pt x="1428" y="9668"/>
                  </a:cubicBezTo>
                  <a:cubicBezTo>
                    <a:pt x="1428" y="9535"/>
                    <a:pt x="6751" y="9800"/>
                    <a:pt x="6751" y="9800"/>
                  </a:cubicBezTo>
                  <a:lnTo>
                    <a:pt x="6621" y="4370"/>
                  </a:lnTo>
                  <a:lnTo>
                    <a:pt x="1558" y="4370"/>
                  </a:lnTo>
                  <a:lnTo>
                    <a:pt x="1558" y="5430"/>
                  </a:lnTo>
                  <a:cubicBezTo>
                    <a:pt x="1558" y="5430"/>
                    <a:pt x="7400" y="5165"/>
                    <a:pt x="7400" y="5297"/>
                  </a:cubicBezTo>
                  <a:cubicBezTo>
                    <a:pt x="7400" y="5430"/>
                    <a:pt x="7140" y="2649"/>
                    <a:pt x="7270" y="2649"/>
                  </a:cubicBezTo>
                  <a:cubicBezTo>
                    <a:pt x="7400" y="2649"/>
                    <a:pt x="1688" y="2119"/>
                    <a:pt x="1688" y="2119"/>
                  </a:cubicBezTo>
                  <a:lnTo>
                    <a:pt x="1947" y="8211"/>
                  </a:lnTo>
                  <a:lnTo>
                    <a:pt x="6361" y="7814"/>
                  </a:lnTo>
                  <a:lnTo>
                    <a:pt x="6232" y="3708"/>
                  </a:lnTo>
                  <a:lnTo>
                    <a:pt x="0" y="3841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rcRect l="0" t="6277" r="0" b="12788"/>
          <a:stretch/>
        </p:blipFill>
        <p:spPr>
          <a:xfrm>
            <a:off x="0" y="768960"/>
            <a:ext cx="10079640" cy="4469040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7344000" y="4680000"/>
            <a:ext cx="1800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latin typeface="Arial"/>
              </a:rPr>
              <a:t>levelupwasm.com/apps/asteroids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2880000" y="1872000"/>
            <a:ext cx="4320000" cy="325224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 rot="2397600">
            <a:off x="5952600" y="1854000"/>
            <a:ext cx="1584000" cy="504000"/>
          </a:xfrm>
          <a:custGeom>
            <a:avLst/>
            <a:gdLst/>
            <a:ahLst/>
            <a:rect l="0" t="0" r="r" b="b"/>
            <a:pathLst>
              <a:path w="4402" h="1401">
                <a:moveTo>
                  <a:pt x="0" y="421"/>
                </a:moveTo>
                <a:lnTo>
                  <a:pt x="3176" y="419"/>
                </a:lnTo>
                <a:lnTo>
                  <a:pt x="3175" y="0"/>
                </a:lnTo>
                <a:lnTo>
                  <a:pt x="4401" y="700"/>
                </a:lnTo>
                <a:lnTo>
                  <a:pt x="3177" y="1400"/>
                </a:lnTo>
                <a:lnTo>
                  <a:pt x="3176" y="982"/>
                </a:lnTo>
                <a:lnTo>
                  <a:pt x="0" y="984"/>
                </a:lnTo>
                <a:lnTo>
                  <a:pt x="0" y="421"/>
                </a:lnTo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 rot="2397600">
            <a:off x="5880600" y="1854000"/>
            <a:ext cx="1584000" cy="504000"/>
          </a:xfrm>
          <a:custGeom>
            <a:avLst/>
            <a:gdLst/>
            <a:ahLst/>
            <a:rect l="0" t="0" r="r" b="b"/>
            <a:pathLst>
              <a:path w="4402" h="1400">
                <a:moveTo>
                  <a:pt x="0" y="420"/>
                </a:moveTo>
                <a:lnTo>
                  <a:pt x="3176" y="418"/>
                </a:lnTo>
                <a:lnTo>
                  <a:pt x="3175" y="0"/>
                </a:lnTo>
                <a:lnTo>
                  <a:pt x="4401" y="699"/>
                </a:lnTo>
                <a:lnTo>
                  <a:pt x="3176" y="1399"/>
                </a:lnTo>
                <a:lnTo>
                  <a:pt x="3176" y="982"/>
                </a:lnTo>
                <a:lnTo>
                  <a:pt x="0" y="984"/>
                </a:lnTo>
                <a:lnTo>
                  <a:pt x="0" y="42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Shape 4"/>
          <p:cNvSpPr txBox="1"/>
          <p:nvPr/>
        </p:nvSpPr>
        <p:spPr>
          <a:xfrm>
            <a:off x="7344000" y="2525760"/>
            <a:ext cx="165600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solidFill>
                  <a:srgbClr val="684cf3"/>
                </a:solidFill>
                <a:latin typeface="Arial"/>
              </a:rPr>
              <a:t>Written in C NOT JavaScript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6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rcRect l="0" t="6217" r="10002" b="25400"/>
          <a:stretch/>
        </p:blipFill>
        <p:spPr>
          <a:xfrm>
            <a:off x="468360" y="1116000"/>
            <a:ext cx="9071280" cy="37796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900000" y="1751760"/>
            <a:ext cx="2556000" cy="1923840"/>
          </a:xfrm>
          <a:prstGeom prst="rect">
            <a:avLst/>
          </a:prstGeom>
          <a:ln>
            <a:noFill/>
          </a:ln>
        </p:spPr>
      </p:pic>
      <p:grpSp>
        <p:nvGrpSpPr>
          <p:cNvPr id="234" name="Group 1"/>
          <p:cNvGrpSpPr/>
          <p:nvPr/>
        </p:nvGrpSpPr>
        <p:grpSpPr>
          <a:xfrm>
            <a:off x="4227120" y="2637000"/>
            <a:ext cx="222840" cy="663120"/>
            <a:chOff x="4227120" y="2637000"/>
            <a:chExt cx="222840" cy="663120"/>
          </a:xfrm>
        </p:grpSpPr>
        <p:sp>
          <p:nvSpPr>
            <p:cNvPr id="235" name="CustomShape 2"/>
            <p:cNvSpPr/>
            <p:nvPr/>
          </p:nvSpPr>
          <p:spPr>
            <a:xfrm rot="16203000">
              <a:off x="4008960" y="2855160"/>
              <a:ext cx="640440" cy="203760"/>
            </a:xfrm>
            <a:custGeom>
              <a:avLst/>
              <a:gdLst/>
              <a:ahLst/>
              <a:rect l="0" t="0" r="r" b="b"/>
              <a:pathLst>
                <a:path w="1780" h="568">
                  <a:moveTo>
                    <a:pt x="0" y="170"/>
                  </a:moveTo>
                  <a:lnTo>
                    <a:pt x="1284" y="169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4" y="567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70"/>
                  </a:lnTo>
                </a:path>
              </a:pathLst>
            </a:cu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3"/>
            <p:cNvSpPr/>
            <p:nvPr/>
          </p:nvSpPr>
          <p:spPr>
            <a:xfrm rot="16203000">
              <a:off x="4027320" y="2878200"/>
              <a:ext cx="640440" cy="203400"/>
            </a:xfrm>
            <a:custGeom>
              <a:avLst/>
              <a:gdLst/>
              <a:ahLst/>
              <a:rect l="0" t="0" r="r" b="b"/>
              <a:pathLst>
                <a:path w="1780" h="567">
                  <a:moveTo>
                    <a:pt x="0" y="169"/>
                  </a:moveTo>
                  <a:lnTo>
                    <a:pt x="1284" y="168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5" y="566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69"/>
                  </a:lnTo>
                </a:path>
              </a:pathLst>
            </a:custGeom>
            <a:solidFill>
              <a:srgbClr val="684c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4068000" y="3348000"/>
            <a:ext cx="504000" cy="5040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5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rcRect l="0" t="6322" r="10909" b="20739"/>
          <a:stretch/>
        </p:blipFill>
        <p:spPr>
          <a:xfrm>
            <a:off x="451800" y="1116000"/>
            <a:ext cx="8979840" cy="4031640"/>
          </a:xfrm>
          <a:prstGeom prst="rect">
            <a:avLst/>
          </a:prstGeom>
          <a:ln>
            <a:noFill/>
          </a:ln>
        </p:spPr>
      </p:pic>
      <p:sp>
        <p:nvSpPr>
          <p:cNvPr id="241" name="TextShape 1"/>
          <p:cNvSpPr txBox="1"/>
          <p:nvPr/>
        </p:nvSpPr>
        <p:spPr>
          <a:xfrm>
            <a:off x="7416000" y="1775880"/>
            <a:ext cx="216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solidFill>
                  <a:srgbClr val="5b36ed"/>
                </a:solidFill>
                <a:latin typeface="Arial"/>
              </a:rPr>
              <a:t>WebAssembly</a:t>
            </a:r>
            <a:r>
              <a:rPr b="0" lang="en-GB" sz="1800" spc="-1" strike="noStrike">
                <a:latin typeface="Arial"/>
              </a:rPr>
              <a:t> code (Wasam)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Compiled (converted) from C to WebAssembly to run directly in the browser</a:t>
            </a:r>
            <a:r>
              <a:rPr b="0" lang="en-GB" sz="1500" spc="-1" strike="noStrike">
                <a:latin typeface="Arial"/>
              </a:rPr>
              <a:t> 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804000" y="1584000"/>
            <a:ext cx="576000" cy="3563640"/>
          </a:xfrm>
          <a:custGeom>
            <a:avLst/>
            <a:gdLst/>
            <a:ahLst/>
            <a:rect l="0" t="0" r="r" b="b"/>
            <a:pathLst>
              <a:path w="1601" h="9901">
                <a:moveTo>
                  <a:pt x="0" y="0"/>
                </a:moveTo>
                <a:cubicBezTo>
                  <a:pt x="400" y="0"/>
                  <a:pt x="800" y="412"/>
                  <a:pt x="800" y="825"/>
                </a:cubicBezTo>
                <a:lnTo>
                  <a:pt x="800" y="4125"/>
                </a:lnTo>
                <a:cubicBezTo>
                  <a:pt x="800" y="4537"/>
                  <a:pt x="1200" y="4950"/>
                  <a:pt x="1600" y="4950"/>
                </a:cubicBezTo>
                <a:cubicBezTo>
                  <a:pt x="1200" y="4950"/>
                  <a:pt x="800" y="5362"/>
                  <a:pt x="800" y="5775"/>
                </a:cubicBezTo>
                <a:lnTo>
                  <a:pt x="800" y="9075"/>
                </a:lnTo>
                <a:cubicBezTo>
                  <a:pt x="800" y="9487"/>
                  <a:pt x="400" y="9900"/>
                  <a:pt x="0" y="9900"/>
                </a:cubicBezTo>
              </a:path>
            </a:pathLst>
          </a:custGeom>
          <a:noFill/>
          <a:ln w="57240">
            <a:solidFill>
              <a:srgbClr val="5b36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864000" y="1751760"/>
            <a:ext cx="2556000" cy="192384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144000" y="893880"/>
            <a:ext cx="2448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Faster than JavaScript</a:t>
            </a:r>
            <a:endParaRPr b="0" lang="en-GB" sz="3200" spc="-1" strike="noStrike">
              <a:latin typeface="Arial"/>
            </a:endParaRPr>
          </a:p>
        </p:txBody>
      </p:sp>
      <p:grpSp>
        <p:nvGrpSpPr>
          <p:cNvPr id="249" name="Group 4"/>
          <p:cNvGrpSpPr/>
          <p:nvPr/>
        </p:nvGrpSpPr>
        <p:grpSpPr>
          <a:xfrm>
            <a:off x="1296000" y="2324880"/>
            <a:ext cx="3384000" cy="2499480"/>
            <a:chOff x="1296000" y="2324880"/>
            <a:chExt cx="3384000" cy="2499480"/>
          </a:xfrm>
        </p:grpSpPr>
        <p:pic>
          <p:nvPicPr>
            <p:cNvPr id="250" name="" descr=""/>
            <p:cNvPicPr/>
            <p:nvPr/>
          </p:nvPicPr>
          <p:blipFill>
            <a:blip r:embed="rId1"/>
            <a:stretch/>
          </p:blipFill>
          <p:spPr>
            <a:xfrm>
              <a:off x="1296000" y="2324880"/>
              <a:ext cx="3384000" cy="198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TextShape 5"/>
            <p:cNvSpPr txBox="1"/>
            <p:nvPr/>
          </p:nvSpPr>
          <p:spPr>
            <a:xfrm>
              <a:off x="1635840" y="4357800"/>
              <a:ext cx="2760840" cy="46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pPr algn="ctr"/>
              <a:r>
                <a:rPr b="1" i="1" lang="en-GB" sz="2000" spc="-1" strike="noStrike">
                  <a:latin typeface="Arial"/>
                </a:rPr>
                <a:t>Figma 3X faster</a:t>
              </a:r>
              <a:endParaRPr b="0" lang="en-GB" sz="2000" spc="-1" strike="noStrike">
                <a:latin typeface="Arial"/>
              </a:endParaRPr>
            </a:p>
          </p:txBody>
        </p:sp>
      </p:grpSp>
      <p:pic>
        <p:nvPicPr>
          <p:cNvPr id="252" name="" descr=""/>
          <p:cNvPicPr/>
          <p:nvPr/>
        </p:nvPicPr>
        <p:blipFill>
          <a:blip r:embed="rId2"/>
          <a:srcRect l="0" t="4918" r="12211" b="46933"/>
          <a:stretch/>
        </p:blipFill>
        <p:spPr>
          <a:xfrm>
            <a:off x="5569920" y="2279520"/>
            <a:ext cx="3466440" cy="1973160"/>
          </a:xfrm>
          <a:prstGeom prst="rect">
            <a:avLst/>
          </a:prstGeom>
          <a:ln>
            <a:noFill/>
          </a:ln>
        </p:spPr>
      </p:pic>
      <p:sp>
        <p:nvSpPr>
          <p:cNvPr id="253" name="TextShape 6"/>
          <p:cNvSpPr txBox="1"/>
          <p:nvPr/>
        </p:nvSpPr>
        <p:spPr>
          <a:xfrm>
            <a:off x="5796360" y="4311000"/>
            <a:ext cx="3096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i="1" lang="en-GB" sz="2000" spc="-1" strike="noStrike">
                <a:latin typeface="Arial"/>
              </a:rPr>
              <a:t>fastq.bio DNA sequencer 20X faster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256" name="Group 3"/>
          <p:cNvGrpSpPr/>
          <p:nvPr/>
        </p:nvGrpSpPr>
        <p:grpSpPr>
          <a:xfrm>
            <a:off x="5508000" y="2279520"/>
            <a:ext cx="3561480" cy="1968480"/>
            <a:chOff x="5508000" y="2279520"/>
            <a:chExt cx="3561480" cy="1968480"/>
          </a:xfrm>
        </p:grpSpPr>
        <p:pic>
          <p:nvPicPr>
            <p:cNvPr id="257" name="" descr=""/>
            <p:cNvPicPr/>
            <p:nvPr/>
          </p:nvPicPr>
          <p:blipFill>
            <a:blip r:embed="rId1"/>
            <a:stretch/>
          </p:blipFill>
          <p:spPr>
            <a:xfrm>
              <a:off x="5569560" y="2279520"/>
              <a:ext cx="3499920" cy="196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8" name="" descr=""/>
            <p:cNvPicPr/>
            <p:nvPr/>
          </p:nvPicPr>
          <p:blipFill>
            <a:blip r:embed="rId2"/>
            <a:stretch/>
          </p:blipFill>
          <p:spPr>
            <a:xfrm>
              <a:off x="5508000" y="3202200"/>
              <a:ext cx="1045800" cy="104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9" name="TextShape 4"/>
          <p:cNvSpPr txBox="1"/>
          <p:nvPr/>
        </p:nvSpPr>
        <p:spPr>
          <a:xfrm>
            <a:off x="5364000" y="4315680"/>
            <a:ext cx="3744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</a:rPr>
              <a:t>AutoCAD web version uses identical codebase as desktop - C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3"/>
          <a:srcRect l="0" t="0" r="0" b="41584"/>
          <a:stretch/>
        </p:blipFill>
        <p:spPr>
          <a:xfrm>
            <a:off x="1296000" y="2318760"/>
            <a:ext cx="3362040" cy="1965240"/>
          </a:xfrm>
          <a:prstGeom prst="rect">
            <a:avLst/>
          </a:prstGeom>
          <a:ln>
            <a:noFill/>
          </a:ln>
        </p:spPr>
      </p:pic>
      <p:sp>
        <p:nvSpPr>
          <p:cNvPr id="261" name="TextShape 5"/>
          <p:cNvSpPr txBox="1"/>
          <p:nvPr/>
        </p:nvSpPr>
        <p:spPr>
          <a:xfrm>
            <a:off x="1224000" y="4347000"/>
            <a:ext cx="3816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  <a:ea typeface="Noto Sans CJK SC"/>
              </a:rPr>
              <a:t>Pyodide is Python running on the browser via webAssembly for </a:t>
            </a:r>
            <a:r>
              <a:rPr b="1" i="1" lang="en-GB" sz="2000" spc="-1" strike="noStrike">
                <a:latin typeface="Arial"/>
              </a:rPr>
              <a:t>scientific and AI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2" name="TextShape 6"/>
          <p:cNvSpPr txBox="1"/>
          <p:nvPr/>
        </p:nvSpPr>
        <p:spPr>
          <a:xfrm>
            <a:off x="144000" y="908640"/>
            <a:ext cx="3600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Run established codebase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4644000" y="4608000"/>
            <a:ext cx="792000" cy="792000"/>
          </a:xfrm>
          <a:prstGeom prst="rect">
            <a:avLst/>
          </a:prstGeom>
          <a:ln>
            <a:noFill/>
          </a:ln>
        </p:spPr>
      </p:pic>
      <p:sp>
        <p:nvSpPr>
          <p:cNvPr id="264" name="TextShape 1"/>
          <p:cNvSpPr txBox="1"/>
          <p:nvPr/>
        </p:nvSpPr>
        <p:spPr>
          <a:xfrm>
            <a:off x="1800000" y="1188000"/>
            <a:ext cx="6480000" cy="32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WebAssembly Code is ‘shipped in’ via a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binary blob</a:t>
            </a:r>
            <a:endParaRPr b="0" lang="en-GB" sz="2800" spc="-1" strike="noStrike">
              <a:latin typeface="Arial"/>
            </a:endParaRPr>
          </a:p>
          <a:p>
            <a:pPr algn="ctr"/>
            <a:endParaRPr b="0" lang="en-GB" sz="2800" spc="-1" strike="noStrike">
              <a:latin typeface="Arial"/>
            </a:endParaRPr>
          </a:p>
          <a:p>
            <a:pPr algn="ctr"/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faster</a:t>
            </a:r>
            <a:r>
              <a:rPr b="1" lang="en-GB" sz="2800" spc="-1" strike="noStrike">
                <a:latin typeface="Arial"/>
              </a:rPr>
              <a:t> execution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than JavaScript</a:t>
            </a:r>
            <a:endParaRPr b="0" lang="en-GB" sz="2800" spc="-1" strike="noStrike">
              <a:latin typeface="Arial"/>
            </a:endParaRPr>
          </a:p>
          <a:p>
            <a:pPr algn="ctr"/>
            <a:endParaRPr b="0" lang="en-GB" sz="2800" spc="-1" strike="noStrike">
              <a:latin typeface="Arial"/>
            </a:endParaRPr>
          </a:p>
          <a:p>
            <a:pPr algn="ctr"/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</a:t>
            </a:r>
            <a:r>
              <a:rPr b="1" lang="en-GB" sz="2800" spc="-1" strike="noStrike">
                <a:solidFill>
                  <a:srgbClr val="6e40dd"/>
                </a:solidFill>
                <a:latin typeface="Arial"/>
              </a:rPr>
              <a:t>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established non JavaScript code</a:t>
            </a:r>
            <a:r>
              <a:rPr b="1" lang="en-GB" sz="2800" spc="-1" strike="noStrike">
                <a:latin typeface="Arial"/>
              </a:rPr>
              <a:t> via compiler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to run on the web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Shape 3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solidFill>
                  <a:srgbClr val="ffffff"/>
                </a:solidFill>
                <a:latin typeface="Arial"/>
              </a:rPr>
              <a:t>TL;DR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5881320" y="1296000"/>
            <a:ext cx="2016000" cy="3240000"/>
            <a:chOff x="5881320" y="1296000"/>
            <a:chExt cx="2016000" cy="3240000"/>
          </a:xfrm>
        </p:grpSpPr>
        <p:sp>
          <p:nvSpPr>
            <p:cNvPr id="51" name="CustomShape 2"/>
            <p:cNvSpPr/>
            <p:nvPr/>
          </p:nvSpPr>
          <p:spPr>
            <a:xfrm>
              <a:off x="6249600" y="150840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6249600" y="214092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/>
            <p:cNvSpPr/>
            <p:nvPr/>
          </p:nvSpPr>
          <p:spPr>
            <a:xfrm>
              <a:off x="6249600" y="27734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"/>
            <p:cNvSpPr/>
            <p:nvPr/>
          </p:nvSpPr>
          <p:spPr>
            <a:xfrm>
              <a:off x="6249600" y="27734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6"/>
            <p:cNvSpPr/>
            <p:nvPr/>
          </p:nvSpPr>
          <p:spPr>
            <a:xfrm>
              <a:off x="6249600" y="3405960"/>
              <a:ext cx="1310760" cy="241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7"/>
            <p:cNvSpPr/>
            <p:nvPr/>
          </p:nvSpPr>
          <p:spPr>
            <a:xfrm>
              <a:off x="6249600" y="40388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8"/>
            <p:cNvSpPr/>
            <p:nvPr/>
          </p:nvSpPr>
          <p:spPr>
            <a:xfrm>
              <a:off x="5881320" y="1296000"/>
              <a:ext cx="2016360" cy="3240360"/>
            </a:xfrm>
            <a:custGeom>
              <a:avLst/>
              <a:gdLst/>
              <a:ahLst/>
              <a:rect l="0" t="0" r="r" b="b"/>
              <a:pathLst>
                <a:path w="5601" h="9001">
                  <a:moveTo>
                    <a:pt x="329" y="0"/>
                  </a:moveTo>
                  <a:cubicBezTo>
                    <a:pt x="494" y="0"/>
                    <a:pt x="5435" y="0"/>
                    <a:pt x="5435" y="0"/>
                  </a:cubicBezTo>
                  <a:lnTo>
                    <a:pt x="5435" y="1983"/>
                  </a:lnTo>
                  <a:lnTo>
                    <a:pt x="165" y="1983"/>
                  </a:lnTo>
                  <a:lnTo>
                    <a:pt x="165" y="3661"/>
                  </a:lnTo>
                  <a:lnTo>
                    <a:pt x="5435" y="3661"/>
                  </a:lnTo>
                  <a:lnTo>
                    <a:pt x="5435" y="5492"/>
                  </a:lnTo>
                  <a:lnTo>
                    <a:pt x="165" y="5644"/>
                  </a:lnTo>
                  <a:lnTo>
                    <a:pt x="329" y="7169"/>
                  </a:lnTo>
                  <a:lnTo>
                    <a:pt x="5600" y="7169"/>
                  </a:lnTo>
                  <a:lnTo>
                    <a:pt x="5435" y="8847"/>
                  </a:lnTo>
                  <a:lnTo>
                    <a:pt x="0" y="9000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72000" y="1195560"/>
            <a:ext cx="4196520" cy="36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714680" y="936000"/>
            <a:ext cx="1957320" cy="36169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757320" y="847080"/>
            <a:ext cx="1946520" cy="1744920"/>
          </a:xfrm>
          <a:prstGeom prst="rect">
            <a:avLst/>
          </a:prstGeom>
          <a:ln>
            <a:noFill/>
          </a:ln>
        </p:spPr>
      </p:pic>
      <p:grpSp>
        <p:nvGrpSpPr>
          <p:cNvPr id="61" name="Group 1"/>
          <p:cNvGrpSpPr/>
          <p:nvPr/>
        </p:nvGrpSpPr>
        <p:grpSpPr>
          <a:xfrm>
            <a:off x="5832360" y="1118880"/>
            <a:ext cx="2088000" cy="3240000"/>
            <a:chOff x="5832360" y="1118880"/>
            <a:chExt cx="2088000" cy="3240000"/>
          </a:xfrm>
        </p:grpSpPr>
        <p:sp>
          <p:nvSpPr>
            <p:cNvPr id="62" name="CustomShape 2"/>
            <p:cNvSpPr/>
            <p:nvPr/>
          </p:nvSpPr>
          <p:spPr>
            <a:xfrm>
              <a:off x="6260760" y="1523520"/>
              <a:ext cx="1154160" cy="226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3"/>
            <p:cNvSpPr/>
            <p:nvPr/>
          </p:nvSpPr>
          <p:spPr>
            <a:xfrm>
              <a:off x="6260760" y="211572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6260760" y="270828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5"/>
            <p:cNvSpPr/>
            <p:nvPr/>
          </p:nvSpPr>
          <p:spPr>
            <a:xfrm>
              <a:off x="6260760" y="270828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"/>
            <p:cNvSpPr/>
            <p:nvPr/>
          </p:nvSpPr>
          <p:spPr>
            <a:xfrm>
              <a:off x="6260760" y="3300840"/>
              <a:ext cx="1154160" cy="226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7"/>
            <p:cNvSpPr/>
            <p:nvPr/>
          </p:nvSpPr>
          <p:spPr>
            <a:xfrm>
              <a:off x="6260760" y="389304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8"/>
            <p:cNvSpPr/>
            <p:nvPr/>
          </p:nvSpPr>
          <p:spPr>
            <a:xfrm>
              <a:off x="5936760" y="2764440"/>
              <a:ext cx="1775160" cy="1594800"/>
            </a:xfrm>
            <a:custGeom>
              <a:avLst/>
              <a:gdLst/>
              <a:ahLst/>
              <a:rect l="0" t="0" r="r" b="b"/>
              <a:pathLst>
                <a:path w="4931" h="4430">
                  <a:moveTo>
                    <a:pt x="4785" y="0"/>
                  </a:moveTo>
                  <a:lnTo>
                    <a:pt x="4785" y="1143"/>
                  </a:lnTo>
                  <a:lnTo>
                    <a:pt x="145" y="1286"/>
                  </a:lnTo>
                  <a:lnTo>
                    <a:pt x="290" y="2714"/>
                  </a:lnTo>
                  <a:lnTo>
                    <a:pt x="4930" y="2714"/>
                  </a:lnTo>
                  <a:lnTo>
                    <a:pt x="4785" y="4286"/>
                  </a:lnTo>
                  <a:lnTo>
                    <a:pt x="0" y="4429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69" name="Freeform 9"/>
            <p:cNvSpPr/>
            <p:nvPr/>
          </p:nvSpPr>
          <p:spPr>
            <a:xfrm>
              <a:off x="5832360" y="1118880"/>
              <a:ext cx="2088360" cy="1646280"/>
            </a:xfrm>
            <a:custGeom>
              <a:avLst/>
              <a:gdLst/>
              <a:ahLst/>
              <a:rect l="0" t="0" r="r" b="b"/>
              <a:pathLst>
                <a:path w="5801" h="4573">
                  <a:moveTo>
                    <a:pt x="0" y="4000"/>
                  </a:moveTo>
                  <a:cubicBezTo>
                    <a:pt x="5220" y="3715"/>
                    <a:pt x="5075" y="3429"/>
                    <a:pt x="5075" y="3429"/>
                  </a:cubicBezTo>
                  <a:lnTo>
                    <a:pt x="5075" y="429"/>
                  </a:lnTo>
                  <a:lnTo>
                    <a:pt x="580" y="429"/>
                  </a:lnTo>
                  <a:lnTo>
                    <a:pt x="435" y="2429"/>
                  </a:lnTo>
                  <a:lnTo>
                    <a:pt x="5655" y="2286"/>
                  </a:lnTo>
                  <a:lnTo>
                    <a:pt x="5800" y="0"/>
                  </a:lnTo>
                  <a:lnTo>
                    <a:pt x="0" y="0"/>
                  </a:lnTo>
                  <a:lnTo>
                    <a:pt x="0" y="3428"/>
                  </a:lnTo>
                  <a:lnTo>
                    <a:pt x="5075" y="3857"/>
                  </a:lnTo>
                  <a:lnTo>
                    <a:pt x="5075" y="4572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70" name="Line 10"/>
            <p:cNvSpPr/>
            <p:nvPr/>
          </p:nvSpPr>
          <p:spPr>
            <a:xfrm>
              <a:off x="6615360" y="1273320"/>
              <a:ext cx="313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Line 11"/>
            <p:cNvSpPr/>
            <p:nvPr/>
          </p:nvSpPr>
          <p:spPr>
            <a:xfrm>
              <a:off x="5884560" y="2558880"/>
              <a:ext cx="2610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Line 12"/>
            <p:cNvSpPr/>
            <p:nvPr/>
          </p:nvSpPr>
          <p:spPr>
            <a:xfrm flipV="1">
              <a:off x="7659360" y="2095920"/>
              <a:ext cx="0" cy="20556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7344000" y="360000"/>
            <a:ext cx="2016000" cy="3168000"/>
            <a:chOff x="7344000" y="360000"/>
            <a:chExt cx="2016000" cy="3168000"/>
          </a:xfrm>
        </p:grpSpPr>
        <p:sp>
          <p:nvSpPr>
            <p:cNvPr id="74" name="CustomShape 2"/>
            <p:cNvSpPr/>
            <p:nvPr/>
          </p:nvSpPr>
          <p:spPr>
            <a:xfrm>
              <a:off x="7757640" y="786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3"/>
            <p:cNvSpPr/>
            <p:nvPr/>
          </p:nvSpPr>
          <p:spPr>
            <a:xfrm>
              <a:off x="7757640" y="1412640"/>
              <a:ext cx="1114200" cy="238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4"/>
            <p:cNvSpPr/>
            <p:nvPr/>
          </p:nvSpPr>
          <p:spPr>
            <a:xfrm>
              <a:off x="7757640" y="2037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5"/>
            <p:cNvSpPr/>
            <p:nvPr/>
          </p:nvSpPr>
          <p:spPr>
            <a:xfrm>
              <a:off x="7757640" y="2037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6"/>
            <p:cNvSpPr/>
            <p:nvPr/>
          </p:nvSpPr>
          <p:spPr>
            <a:xfrm>
              <a:off x="7757640" y="2663640"/>
              <a:ext cx="1114200" cy="238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"/>
            <p:cNvSpPr/>
            <p:nvPr/>
          </p:nvSpPr>
          <p:spPr>
            <a:xfrm>
              <a:off x="7757640" y="3288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8"/>
            <p:cNvSpPr/>
            <p:nvPr/>
          </p:nvSpPr>
          <p:spPr>
            <a:xfrm>
              <a:off x="7344000" y="360000"/>
              <a:ext cx="2016360" cy="1521000"/>
            </a:xfrm>
            <a:custGeom>
              <a:avLst/>
              <a:gdLst/>
              <a:ahLst/>
              <a:rect l="0" t="0" r="r" b="b"/>
              <a:pathLst>
                <a:path w="5601" h="4225">
                  <a:moveTo>
                    <a:pt x="0" y="4224"/>
                  </a:moveTo>
                  <a:cubicBezTo>
                    <a:pt x="5040" y="3921"/>
                    <a:pt x="4900" y="3620"/>
                    <a:pt x="4900" y="3620"/>
                  </a:cubicBezTo>
                  <a:lnTo>
                    <a:pt x="4900" y="453"/>
                  </a:lnTo>
                  <a:lnTo>
                    <a:pt x="560" y="452"/>
                  </a:lnTo>
                  <a:lnTo>
                    <a:pt x="420" y="2564"/>
                  </a:lnTo>
                  <a:lnTo>
                    <a:pt x="5460" y="2414"/>
                  </a:lnTo>
                  <a:lnTo>
                    <a:pt x="5600" y="0"/>
                  </a:lnTo>
                  <a:lnTo>
                    <a:pt x="0" y="0"/>
                  </a:lnTo>
                  <a:lnTo>
                    <a:pt x="0" y="3619"/>
                  </a:lnTo>
                  <a:lnTo>
                    <a:pt x="0" y="3469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81" name="Line 9"/>
            <p:cNvSpPr/>
            <p:nvPr/>
          </p:nvSpPr>
          <p:spPr>
            <a:xfrm>
              <a:off x="8100000" y="522720"/>
              <a:ext cx="30240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10"/>
            <p:cNvSpPr/>
            <p:nvPr/>
          </p:nvSpPr>
          <p:spPr>
            <a:xfrm>
              <a:off x="7394400" y="1880280"/>
              <a:ext cx="25200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Line 11"/>
            <p:cNvSpPr/>
            <p:nvPr/>
          </p:nvSpPr>
          <p:spPr>
            <a:xfrm flipV="1">
              <a:off x="9108000" y="1391760"/>
              <a:ext cx="0" cy="21708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152000" y="216000"/>
            <a:ext cx="1440000" cy="2736000"/>
          </a:xfrm>
          <a:prstGeom prst="rect">
            <a:avLst/>
          </a:prstGeom>
          <a:ln>
            <a:noFill/>
          </a:ln>
        </p:spPr>
      </p:pic>
      <p:sp>
        <p:nvSpPr>
          <p:cNvPr id="85" name="CustomShape 12"/>
          <p:cNvSpPr/>
          <p:nvPr/>
        </p:nvSpPr>
        <p:spPr>
          <a:xfrm rot="10802400">
            <a:off x="3023280" y="3600000"/>
            <a:ext cx="1080720" cy="503640"/>
          </a:xfrm>
          <a:custGeom>
            <a:avLst/>
            <a:gdLst/>
            <a:ahLst/>
            <a:rect l="0" t="0" r="r" b="b"/>
            <a:pathLst>
              <a:path w="3005" h="1401">
                <a:moveTo>
                  <a:pt x="3003" y="476"/>
                </a:moveTo>
                <a:lnTo>
                  <a:pt x="898" y="478"/>
                </a:lnTo>
                <a:lnTo>
                  <a:pt x="897" y="0"/>
                </a:lnTo>
                <a:lnTo>
                  <a:pt x="0" y="701"/>
                </a:lnTo>
                <a:lnTo>
                  <a:pt x="900" y="1400"/>
                </a:lnTo>
                <a:lnTo>
                  <a:pt x="899" y="921"/>
                </a:lnTo>
                <a:lnTo>
                  <a:pt x="3004" y="919"/>
                </a:lnTo>
                <a:lnTo>
                  <a:pt x="3003" y="476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400000" y="306360"/>
            <a:ext cx="1746720" cy="1565640"/>
          </a:xfrm>
          <a:prstGeom prst="rect">
            <a:avLst/>
          </a:prstGeom>
          <a:ln>
            <a:noFill/>
          </a:ln>
        </p:spPr>
      </p:pic>
      <p:sp>
        <p:nvSpPr>
          <p:cNvPr id="87" name="CustomShape 13"/>
          <p:cNvSpPr/>
          <p:nvPr/>
        </p:nvSpPr>
        <p:spPr>
          <a:xfrm>
            <a:off x="1080000" y="216000"/>
            <a:ext cx="1584000" cy="2736000"/>
          </a:xfrm>
          <a:prstGeom prst="rect">
            <a:avLst/>
          </a:prstGeom>
          <a:noFill/>
          <a:ln w="36000">
            <a:solidFill>
              <a:srgbClr val="684c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4"/>
          <p:cNvSpPr/>
          <p:nvPr/>
        </p:nvSpPr>
        <p:spPr>
          <a:xfrm rot="18566400">
            <a:off x="6315840" y="2225520"/>
            <a:ext cx="907560" cy="376920"/>
          </a:xfrm>
          <a:custGeom>
            <a:avLst/>
            <a:gdLst/>
            <a:ahLst/>
            <a:rect l="0" t="0" r="r" b="b"/>
            <a:pathLst>
              <a:path w="2523" h="1049">
                <a:moveTo>
                  <a:pt x="2521" y="351"/>
                </a:moveTo>
                <a:lnTo>
                  <a:pt x="733" y="353"/>
                </a:lnTo>
                <a:lnTo>
                  <a:pt x="732" y="0"/>
                </a:lnTo>
                <a:lnTo>
                  <a:pt x="0" y="524"/>
                </a:lnTo>
                <a:lnTo>
                  <a:pt x="733" y="1048"/>
                </a:lnTo>
                <a:lnTo>
                  <a:pt x="734" y="695"/>
                </a:lnTo>
                <a:lnTo>
                  <a:pt x="2522" y="693"/>
                </a:lnTo>
                <a:lnTo>
                  <a:pt x="2521" y="351"/>
                </a:lnTo>
              </a:path>
            </a:pathLst>
          </a:custGeom>
          <a:solidFill>
            <a:srgbClr val="ff38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3">
            <a:lum bright="7000"/>
          </a:blip>
          <a:stretch/>
        </p:blipFill>
        <p:spPr>
          <a:xfrm>
            <a:off x="864000" y="3384000"/>
            <a:ext cx="1944000" cy="1296000"/>
          </a:xfrm>
          <a:prstGeom prst="rect">
            <a:avLst/>
          </a:prstGeom>
          <a:ln>
            <a:noFill/>
          </a:ln>
        </p:spPr>
      </p:pic>
      <p:sp>
        <p:nvSpPr>
          <p:cNvPr id="90" name="Freeform 15"/>
          <p:cNvSpPr/>
          <p:nvPr/>
        </p:nvSpPr>
        <p:spPr>
          <a:xfrm>
            <a:off x="2160000" y="3510720"/>
            <a:ext cx="518760" cy="760320"/>
          </a:xfrm>
          <a:custGeom>
            <a:avLst/>
            <a:gdLst/>
            <a:ahLst/>
            <a:rect l="0" t="0" r="r" b="b"/>
            <a:pathLst>
              <a:path w="1441" h="2112">
                <a:moveTo>
                  <a:pt x="0" y="0"/>
                </a:moveTo>
                <a:lnTo>
                  <a:pt x="1440" y="352"/>
                </a:lnTo>
                <a:lnTo>
                  <a:pt x="1440" y="2111"/>
                </a:lnTo>
                <a:lnTo>
                  <a:pt x="0" y="2111"/>
                </a:lnTo>
                <a:lnTo>
                  <a:pt x="0" y="0"/>
                </a:lnTo>
                <a:close/>
              </a:path>
            </a:pathLst>
          </a:custGeom>
          <a:solidFill>
            <a:srgbClr val="684cf3"/>
          </a:solidFill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Group 2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95" name="CustomShape 3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4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Freeform 9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sp>
        <p:nvSpPr>
          <p:cNvPr id="102" name="TextShape 10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3" name="TextShape 11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3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" name="Group 3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09" name="CustomShape 4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Freeform 10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16" name="Group 11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17" name="CustomShape 12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3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4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5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6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7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Freeform 18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6" y="0"/>
                  </a:moveTo>
                  <a:cubicBezTo>
                    <a:pt x="324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6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sp>
        <p:nvSpPr>
          <p:cNvPr id="124" name="TextShape 19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</a:t>
            </a:r>
            <a:r>
              <a:rPr b="1" lang="en-GB" sz="2200" spc="-1" strike="noStrike">
                <a:latin typeface="Arial"/>
              </a:rPr>
              <a:t>n</a:t>
            </a:r>
            <a:r>
              <a:rPr b="1" lang="en-GB" sz="2200" spc="-1" strike="noStrike">
                <a:latin typeface="Arial"/>
              </a:rPr>
              <a:t>t</a:t>
            </a:r>
            <a:r>
              <a:rPr b="1" lang="en-GB" sz="2200" spc="-1" strike="noStrike">
                <a:latin typeface="Arial"/>
              </a:rPr>
              <a:t>e</a:t>
            </a:r>
            <a:r>
              <a:rPr b="1" lang="en-GB" sz="2200" spc="-1" strike="noStrike">
                <a:latin typeface="Arial"/>
              </a:rPr>
              <a:t>r</a:t>
            </a:r>
            <a:r>
              <a:rPr b="1" lang="en-GB" sz="2200" spc="-1" strike="noStrike">
                <a:latin typeface="Arial"/>
              </a:rPr>
              <a:t>p</a:t>
            </a:r>
            <a:r>
              <a:rPr b="1" lang="en-GB" sz="2200" spc="-1" strike="noStrike">
                <a:latin typeface="Arial"/>
              </a:rPr>
              <a:t>r</a:t>
            </a:r>
            <a:r>
              <a:rPr b="1" lang="en-GB" sz="2200" spc="-1" strike="noStrike">
                <a:latin typeface="Arial"/>
              </a:rPr>
              <a:t>e</a:t>
            </a:r>
            <a:r>
              <a:rPr b="1" lang="en-GB" sz="2200" spc="-1" strike="noStrike">
                <a:latin typeface="Arial"/>
              </a:rPr>
              <a:t>t</a:t>
            </a:r>
            <a:r>
              <a:rPr b="1" lang="en-GB" sz="2200" spc="-1" strike="noStrike">
                <a:latin typeface="Arial"/>
              </a:rPr>
              <a:t>e</a:t>
            </a:r>
            <a:r>
              <a:rPr b="1" lang="en-GB" sz="2200" spc="-1" strike="noStrike">
                <a:latin typeface="Arial"/>
              </a:rPr>
              <a:t>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5" name="TextShape 20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26" name="TextShape 21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7" name="TextShape 22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28" name="CustomShape 2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put code 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into 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actions 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(instructio</a:t>
            </a:r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5040000" y="792000"/>
            <a:ext cx="2520000" cy="487800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4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34" name="CustomShape 5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11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41" name="Group 12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42" name="CustomShape 13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5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6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7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8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19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6" y="0"/>
                  </a:moveTo>
                  <a:cubicBezTo>
                    <a:pt x="324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6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49" name="Group 20"/>
          <p:cNvGrpSpPr/>
          <p:nvPr/>
        </p:nvGrpSpPr>
        <p:grpSpPr>
          <a:xfrm>
            <a:off x="5499720" y="1270080"/>
            <a:ext cx="1424880" cy="1753920"/>
            <a:chOff x="5499720" y="1270080"/>
            <a:chExt cx="1424880" cy="1753920"/>
          </a:xfrm>
        </p:grpSpPr>
        <p:sp>
          <p:nvSpPr>
            <p:cNvPr id="150" name="CustomShape 21"/>
            <p:cNvSpPr/>
            <p:nvPr/>
          </p:nvSpPr>
          <p:spPr>
            <a:xfrm>
              <a:off x="5792040" y="148896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2"/>
            <p:cNvSpPr/>
            <p:nvPr/>
          </p:nvSpPr>
          <p:spPr>
            <a:xfrm>
              <a:off x="5792040" y="180936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3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4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5"/>
            <p:cNvSpPr/>
            <p:nvPr/>
          </p:nvSpPr>
          <p:spPr>
            <a:xfrm>
              <a:off x="5792040" y="245124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6"/>
            <p:cNvSpPr/>
            <p:nvPr/>
          </p:nvSpPr>
          <p:spPr>
            <a:xfrm>
              <a:off x="5792040" y="277164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27"/>
            <p:cNvSpPr/>
            <p:nvPr/>
          </p:nvSpPr>
          <p:spPr>
            <a:xfrm>
              <a:off x="5571000" y="2160720"/>
              <a:ext cx="1211400" cy="863640"/>
            </a:xfrm>
            <a:custGeom>
              <a:avLst/>
              <a:gdLst/>
              <a:ahLst/>
              <a:rect l="0" t="0" r="r" b="b"/>
              <a:pathLst>
                <a:path w="3365" h="2399">
                  <a:moveTo>
                    <a:pt x="3266" y="0"/>
                  </a:moveTo>
                  <a:lnTo>
                    <a:pt x="3266" y="619"/>
                  </a:lnTo>
                  <a:lnTo>
                    <a:pt x="99" y="696"/>
                  </a:lnTo>
                  <a:lnTo>
                    <a:pt x="198" y="1470"/>
                  </a:lnTo>
                  <a:lnTo>
                    <a:pt x="3364" y="1470"/>
                  </a:lnTo>
                  <a:lnTo>
                    <a:pt x="3266" y="2320"/>
                  </a:lnTo>
                  <a:lnTo>
                    <a:pt x="0" y="2398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57" name="Freeform 28"/>
            <p:cNvSpPr/>
            <p:nvPr/>
          </p:nvSpPr>
          <p:spPr>
            <a:xfrm>
              <a:off x="5499720" y="1270080"/>
              <a:ext cx="1425240" cy="891360"/>
            </a:xfrm>
            <a:custGeom>
              <a:avLst/>
              <a:gdLst/>
              <a:ahLst/>
              <a:rect l="0" t="0" r="r" b="b"/>
              <a:pathLst>
                <a:path w="3959" h="2476">
                  <a:moveTo>
                    <a:pt x="0" y="2165"/>
                  </a:moveTo>
                  <a:cubicBezTo>
                    <a:pt x="3562" y="2010"/>
                    <a:pt x="3463" y="1856"/>
                    <a:pt x="3463" y="1856"/>
                  </a:cubicBezTo>
                  <a:lnTo>
                    <a:pt x="3463" y="232"/>
                  </a:lnTo>
                  <a:lnTo>
                    <a:pt x="396" y="231"/>
                  </a:lnTo>
                  <a:lnTo>
                    <a:pt x="297" y="1314"/>
                  </a:lnTo>
                  <a:lnTo>
                    <a:pt x="3859" y="1237"/>
                  </a:lnTo>
                  <a:lnTo>
                    <a:pt x="3958" y="0"/>
                  </a:lnTo>
                  <a:lnTo>
                    <a:pt x="0" y="0"/>
                  </a:lnTo>
                  <a:lnTo>
                    <a:pt x="0" y="1856"/>
                  </a:lnTo>
                  <a:lnTo>
                    <a:pt x="3463" y="2088"/>
                  </a:lnTo>
                  <a:lnTo>
                    <a:pt x="3463" y="2475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58" name="Line 29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30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31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TextShape 32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2" name="TextShape 33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63" name="TextShape 34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4" name="TextShape 35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65" name="TextShape 36"/>
          <p:cNvSpPr txBox="1"/>
          <p:nvPr/>
        </p:nvSpPr>
        <p:spPr>
          <a:xfrm>
            <a:off x="5443200" y="3312000"/>
            <a:ext cx="1792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6" name="TextShape 37"/>
          <p:cNvSpPr txBox="1"/>
          <p:nvPr/>
        </p:nvSpPr>
        <p:spPr>
          <a:xfrm>
            <a:off x="5040000" y="3672000"/>
            <a:ext cx="2520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very efficiently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 all browsers 2008)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167" name="CustomShape 38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39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792000"/>
            <a:ext cx="2520000" cy="4878000"/>
          </a:xfrm>
          <a:prstGeom prst="rect">
            <a:avLst/>
          </a:prstGeom>
          <a:solidFill>
            <a:srgbClr val="f7f7f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520000" y="792000"/>
            <a:ext cx="2520000" cy="4878000"/>
          </a:xfrm>
          <a:prstGeom prst="rect">
            <a:avLst/>
          </a:prstGeom>
          <a:solidFill>
            <a:srgbClr val="f3f2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5040000" y="792000"/>
            <a:ext cx="2520000" cy="4878000"/>
          </a:xfrm>
          <a:prstGeom prst="rect">
            <a:avLst/>
          </a:prstGeom>
          <a:solidFill>
            <a:srgbClr val="efed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7560000" y="792000"/>
            <a:ext cx="2520000" cy="4878000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" name="Group 5"/>
          <p:cNvGrpSpPr/>
          <p:nvPr/>
        </p:nvGrpSpPr>
        <p:grpSpPr>
          <a:xfrm>
            <a:off x="288000" y="1281960"/>
            <a:ext cx="1723320" cy="1742040"/>
            <a:chOff x="288000" y="1281960"/>
            <a:chExt cx="1723320" cy="1742040"/>
          </a:xfrm>
        </p:grpSpPr>
        <p:sp>
          <p:nvSpPr>
            <p:cNvPr id="174" name="CustomShape 6"/>
            <p:cNvSpPr/>
            <p:nvPr/>
          </p:nvSpPr>
          <p:spPr>
            <a:xfrm>
              <a:off x="832320" y="144648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7"/>
            <p:cNvSpPr/>
            <p:nvPr/>
          </p:nvSpPr>
          <p:spPr>
            <a:xfrm>
              <a:off x="832320" y="1770120"/>
              <a:ext cx="846720" cy="12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8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9"/>
            <p:cNvSpPr/>
            <p:nvPr/>
          </p:nvSpPr>
          <p:spPr>
            <a:xfrm>
              <a:off x="832320" y="209412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0"/>
            <p:cNvSpPr/>
            <p:nvPr/>
          </p:nvSpPr>
          <p:spPr>
            <a:xfrm>
              <a:off x="832320" y="2417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1"/>
            <p:cNvSpPr/>
            <p:nvPr/>
          </p:nvSpPr>
          <p:spPr>
            <a:xfrm>
              <a:off x="832320" y="2741760"/>
              <a:ext cx="846720" cy="1234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Freeform 12"/>
            <p:cNvSpPr/>
            <p:nvPr/>
          </p:nvSpPr>
          <p:spPr>
            <a:xfrm>
              <a:off x="288000" y="1281960"/>
              <a:ext cx="1723680" cy="1742400"/>
            </a:xfrm>
            <a:custGeom>
              <a:avLst/>
              <a:gdLst/>
              <a:ahLst/>
              <a:rect l="0" t="0" r="r" b="b"/>
              <a:pathLst>
                <a:path w="4788" h="4840">
                  <a:moveTo>
                    <a:pt x="924" y="261"/>
                  </a:moveTo>
                  <a:cubicBezTo>
                    <a:pt x="924" y="196"/>
                    <a:pt x="4284" y="196"/>
                    <a:pt x="4284" y="196"/>
                  </a:cubicBezTo>
                  <a:cubicBezTo>
                    <a:pt x="4284" y="196"/>
                    <a:pt x="4535" y="1111"/>
                    <a:pt x="4620" y="1111"/>
                  </a:cubicBezTo>
                  <a:cubicBezTo>
                    <a:pt x="4704" y="1111"/>
                    <a:pt x="1680" y="1176"/>
                    <a:pt x="1848" y="1176"/>
                  </a:cubicBezTo>
                  <a:cubicBezTo>
                    <a:pt x="2015" y="1176"/>
                    <a:pt x="840" y="1176"/>
                    <a:pt x="840" y="1176"/>
                  </a:cubicBezTo>
                  <a:lnTo>
                    <a:pt x="1008" y="2027"/>
                  </a:lnTo>
                  <a:lnTo>
                    <a:pt x="4535" y="2027"/>
                  </a:lnTo>
                  <a:lnTo>
                    <a:pt x="4199" y="0"/>
                  </a:lnTo>
                  <a:lnTo>
                    <a:pt x="336" y="131"/>
                  </a:lnTo>
                  <a:lnTo>
                    <a:pt x="672" y="4578"/>
                  </a:lnTo>
                  <a:lnTo>
                    <a:pt x="4284" y="4578"/>
                  </a:lnTo>
                  <a:lnTo>
                    <a:pt x="4367" y="2812"/>
                  </a:lnTo>
                  <a:lnTo>
                    <a:pt x="1008" y="2877"/>
                  </a:lnTo>
                  <a:lnTo>
                    <a:pt x="1092" y="3727"/>
                  </a:lnTo>
                  <a:lnTo>
                    <a:pt x="4620" y="3662"/>
                  </a:lnTo>
                  <a:lnTo>
                    <a:pt x="4535" y="65"/>
                  </a:lnTo>
                  <a:lnTo>
                    <a:pt x="756" y="65"/>
                  </a:lnTo>
                  <a:cubicBezTo>
                    <a:pt x="756" y="65"/>
                    <a:pt x="924" y="4839"/>
                    <a:pt x="924" y="4774"/>
                  </a:cubicBezTo>
                  <a:cubicBezTo>
                    <a:pt x="924" y="4708"/>
                    <a:pt x="4367" y="4839"/>
                    <a:pt x="4367" y="4839"/>
                  </a:cubicBezTo>
                  <a:lnTo>
                    <a:pt x="4284" y="2158"/>
                  </a:lnTo>
                  <a:lnTo>
                    <a:pt x="1008" y="2158"/>
                  </a:lnTo>
                  <a:lnTo>
                    <a:pt x="1008" y="2681"/>
                  </a:lnTo>
                  <a:cubicBezTo>
                    <a:pt x="1008" y="2681"/>
                    <a:pt x="4787" y="2550"/>
                    <a:pt x="4787" y="2616"/>
                  </a:cubicBezTo>
                  <a:cubicBezTo>
                    <a:pt x="4787" y="2681"/>
                    <a:pt x="4620" y="1308"/>
                    <a:pt x="4704" y="1308"/>
                  </a:cubicBezTo>
                  <a:cubicBezTo>
                    <a:pt x="4787" y="1308"/>
                    <a:pt x="1092" y="1046"/>
                    <a:pt x="1092" y="1046"/>
                  </a:cubicBezTo>
                  <a:lnTo>
                    <a:pt x="1259" y="4054"/>
                  </a:lnTo>
                  <a:lnTo>
                    <a:pt x="4115" y="3858"/>
                  </a:lnTo>
                  <a:lnTo>
                    <a:pt x="4031" y="1830"/>
                  </a:lnTo>
                  <a:lnTo>
                    <a:pt x="0" y="189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81" name="Group 13"/>
          <p:cNvGrpSpPr/>
          <p:nvPr/>
        </p:nvGrpSpPr>
        <p:grpSpPr>
          <a:xfrm>
            <a:off x="3087000" y="1330200"/>
            <a:ext cx="1317600" cy="1693800"/>
            <a:chOff x="3087000" y="1330200"/>
            <a:chExt cx="1317600" cy="1693800"/>
          </a:xfrm>
        </p:grpSpPr>
        <p:sp>
          <p:nvSpPr>
            <p:cNvPr id="182" name="CustomShape 14"/>
            <p:cNvSpPr/>
            <p:nvPr/>
          </p:nvSpPr>
          <p:spPr>
            <a:xfrm>
              <a:off x="3327840" y="144144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5"/>
            <p:cNvSpPr/>
            <p:nvPr/>
          </p:nvSpPr>
          <p:spPr>
            <a:xfrm>
              <a:off x="3327840" y="177192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6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7"/>
            <p:cNvSpPr/>
            <p:nvPr/>
          </p:nvSpPr>
          <p:spPr>
            <a:xfrm>
              <a:off x="3327840" y="210276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"/>
            <p:cNvSpPr/>
            <p:nvPr/>
          </p:nvSpPr>
          <p:spPr>
            <a:xfrm>
              <a:off x="3327840" y="2433240"/>
              <a:ext cx="85644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9"/>
            <p:cNvSpPr/>
            <p:nvPr/>
          </p:nvSpPr>
          <p:spPr>
            <a:xfrm>
              <a:off x="3327840" y="2764080"/>
              <a:ext cx="85644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Freeform 20"/>
            <p:cNvSpPr/>
            <p:nvPr/>
          </p:nvSpPr>
          <p:spPr>
            <a:xfrm>
              <a:off x="3087000" y="1330200"/>
              <a:ext cx="1317960" cy="1694160"/>
            </a:xfrm>
            <a:custGeom>
              <a:avLst/>
              <a:gdLst/>
              <a:ahLst/>
              <a:rect l="0" t="0" r="r" b="b"/>
              <a:pathLst>
                <a:path w="3661" h="4706">
                  <a:moveTo>
                    <a:pt x="216" y="0"/>
                  </a:moveTo>
                  <a:cubicBezTo>
                    <a:pt x="324" y="0"/>
                    <a:pt x="3552" y="0"/>
                    <a:pt x="3552" y="0"/>
                  </a:cubicBezTo>
                  <a:lnTo>
                    <a:pt x="3552" y="1037"/>
                  </a:lnTo>
                  <a:lnTo>
                    <a:pt x="108" y="1037"/>
                  </a:lnTo>
                  <a:lnTo>
                    <a:pt x="108" y="1914"/>
                  </a:lnTo>
                  <a:lnTo>
                    <a:pt x="3552" y="1914"/>
                  </a:lnTo>
                  <a:lnTo>
                    <a:pt x="3552" y="2871"/>
                  </a:lnTo>
                  <a:lnTo>
                    <a:pt x="108" y="2951"/>
                  </a:lnTo>
                  <a:lnTo>
                    <a:pt x="216" y="3748"/>
                  </a:lnTo>
                  <a:lnTo>
                    <a:pt x="3660" y="3748"/>
                  </a:lnTo>
                  <a:lnTo>
                    <a:pt x="3552" y="4625"/>
                  </a:lnTo>
                  <a:lnTo>
                    <a:pt x="0" y="4705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89" name="Group 21"/>
          <p:cNvGrpSpPr/>
          <p:nvPr/>
        </p:nvGrpSpPr>
        <p:grpSpPr>
          <a:xfrm>
            <a:off x="5499720" y="1270080"/>
            <a:ext cx="1424880" cy="1753920"/>
            <a:chOff x="5499720" y="1270080"/>
            <a:chExt cx="1424880" cy="1753920"/>
          </a:xfrm>
        </p:grpSpPr>
        <p:sp>
          <p:nvSpPr>
            <p:cNvPr id="190" name="CustomShape 22"/>
            <p:cNvSpPr/>
            <p:nvPr/>
          </p:nvSpPr>
          <p:spPr>
            <a:xfrm>
              <a:off x="5792040" y="148896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23"/>
            <p:cNvSpPr/>
            <p:nvPr/>
          </p:nvSpPr>
          <p:spPr>
            <a:xfrm>
              <a:off x="5792040" y="180936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4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5"/>
            <p:cNvSpPr/>
            <p:nvPr/>
          </p:nvSpPr>
          <p:spPr>
            <a:xfrm>
              <a:off x="5792040" y="213048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6"/>
            <p:cNvSpPr/>
            <p:nvPr/>
          </p:nvSpPr>
          <p:spPr>
            <a:xfrm>
              <a:off x="5792040" y="2451240"/>
              <a:ext cx="787680" cy="12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7"/>
            <p:cNvSpPr/>
            <p:nvPr/>
          </p:nvSpPr>
          <p:spPr>
            <a:xfrm>
              <a:off x="5792040" y="2771640"/>
              <a:ext cx="787680" cy="1227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Freeform 28"/>
            <p:cNvSpPr/>
            <p:nvPr/>
          </p:nvSpPr>
          <p:spPr>
            <a:xfrm>
              <a:off x="5571000" y="2160720"/>
              <a:ext cx="1211400" cy="863640"/>
            </a:xfrm>
            <a:custGeom>
              <a:avLst/>
              <a:gdLst/>
              <a:ahLst/>
              <a:rect l="0" t="0" r="r" b="b"/>
              <a:pathLst>
                <a:path w="3365" h="2399">
                  <a:moveTo>
                    <a:pt x="3266" y="0"/>
                  </a:moveTo>
                  <a:lnTo>
                    <a:pt x="3266" y="619"/>
                  </a:lnTo>
                  <a:lnTo>
                    <a:pt x="99" y="696"/>
                  </a:lnTo>
                  <a:lnTo>
                    <a:pt x="198" y="1470"/>
                  </a:lnTo>
                  <a:lnTo>
                    <a:pt x="3364" y="1470"/>
                  </a:lnTo>
                  <a:lnTo>
                    <a:pt x="3266" y="2320"/>
                  </a:lnTo>
                  <a:lnTo>
                    <a:pt x="0" y="2398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97" name="Freeform 29"/>
            <p:cNvSpPr/>
            <p:nvPr/>
          </p:nvSpPr>
          <p:spPr>
            <a:xfrm>
              <a:off x="5499720" y="1270080"/>
              <a:ext cx="1425240" cy="891360"/>
            </a:xfrm>
            <a:custGeom>
              <a:avLst/>
              <a:gdLst/>
              <a:ahLst/>
              <a:rect l="0" t="0" r="r" b="b"/>
              <a:pathLst>
                <a:path w="3959" h="2476">
                  <a:moveTo>
                    <a:pt x="0" y="2165"/>
                  </a:moveTo>
                  <a:cubicBezTo>
                    <a:pt x="3562" y="2010"/>
                    <a:pt x="3463" y="1856"/>
                    <a:pt x="3463" y="1856"/>
                  </a:cubicBezTo>
                  <a:lnTo>
                    <a:pt x="3463" y="232"/>
                  </a:lnTo>
                  <a:lnTo>
                    <a:pt x="396" y="231"/>
                  </a:lnTo>
                  <a:lnTo>
                    <a:pt x="297" y="1314"/>
                  </a:lnTo>
                  <a:lnTo>
                    <a:pt x="3859" y="1237"/>
                  </a:lnTo>
                  <a:lnTo>
                    <a:pt x="3958" y="0"/>
                  </a:lnTo>
                  <a:lnTo>
                    <a:pt x="0" y="0"/>
                  </a:lnTo>
                  <a:lnTo>
                    <a:pt x="0" y="1856"/>
                  </a:lnTo>
                  <a:lnTo>
                    <a:pt x="3463" y="2088"/>
                  </a:lnTo>
                  <a:lnTo>
                    <a:pt x="3463" y="2475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98" name="Line 30"/>
            <p:cNvSpPr/>
            <p:nvPr/>
          </p:nvSpPr>
          <p:spPr>
            <a:xfrm>
              <a:off x="6033960" y="1353600"/>
              <a:ext cx="213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31"/>
            <p:cNvSpPr/>
            <p:nvPr/>
          </p:nvSpPr>
          <p:spPr>
            <a:xfrm>
              <a:off x="5535360" y="2049480"/>
              <a:ext cx="17784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Line 32"/>
            <p:cNvSpPr/>
            <p:nvPr/>
          </p:nvSpPr>
          <p:spPr>
            <a:xfrm flipV="1">
              <a:off x="6746760" y="1798920"/>
              <a:ext cx="0" cy="11124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" name="Group 33"/>
          <p:cNvGrpSpPr/>
          <p:nvPr/>
        </p:nvGrpSpPr>
        <p:grpSpPr>
          <a:xfrm>
            <a:off x="8132760" y="1245240"/>
            <a:ext cx="1479240" cy="1679760"/>
            <a:chOff x="8132760" y="1245240"/>
            <a:chExt cx="1479240" cy="1679760"/>
          </a:xfrm>
        </p:grpSpPr>
        <p:sp>
          <p:nvSpPr>
            <p:cNvPr id="202" name="CustomShape 34"/>
            <p:cNvSpPr/>
            <p:nvPr/>
          </p:nvSpPr>
          <p:spPr>
            <a:xfrm>
              <a:off x="8436600" y="147168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5"/>
            <p:cNvSpPr/>
            <p:nvPr/>
          </p:nvSpPr>
          <p:spPr>
            <a:xfrm>
              <a:off x="8436600" y="180324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6"/>
            <p:cNvSpPr/>
            <p:nvPr/>
          </p:nvSpPr>
          <p:spPr>
            <a:xfrm>
              <a:off x="8436600" y="213516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7"/>
            <p:cNvSpPr/>
            <p:nvPr/>
          </p:nvSpPr>
          <p:spPr>
            <a:xfrm>
              <a:off x="8436600" y="213516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8"/>
            <p:cNvSpPr/>
            <p:nvPr/>
          </p:nvSpPr>
          <p:spPr>
            <a:xfrm>
              <a:off x="8436600" y="2466720"/>
              <a:ext cx="817200" cy="126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9"/>
            <p:cNvSpPr/>
            <p:nvPr/>
          </p:nvSpPr>
          <p:spPr>
            <a:xfrm>
              <a:off x="8436600" y="2798280"/>
              <a:ext cx="817200" cy="126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Freeform 40"/>
            <p:cNvSpPr/>
            <p:nvPr/>
          </p:nvSpPr>
          <p:spPr>
            <a:xfrm>
              <a:off x="8132760" y="1245240"/>
              <a:ext cx="1479600" cy="806760"/>
            </a:xfrm>
            <a:custGeom>
              <a:avLst/>
              <a:gdLst/>
              <a:ahLst/>
              <a:rect l="0" t="0" r="r" b="b"/>
              <a:pathLst>
                <a:path w="4110" h="2241">
                  <a:moveTo>
                    <a:pt x="0" y="2240"/>
                  </a:moveTo>
                  <a:cubicBezTo>
                    <a:pt x="3698" y="2079"/>
                    <a:pt x="3595" y="1920"/>
                    <a:pt x="3595" y="1920"/>
                  </a:cubicBezTo>
                  <a:lnTo>
                    <a:pt x="3595" y="240"/>
                  </a:lnTo>
                  <a:lnTo>
                    <a:pt x="411" y="240"/>
                  </a:lnTo>
                  <a:lnTo>
                    <a:pt x="309" y="1359"/>
                  </a:lnTo>
                  <a:lnTo>
                    <a:pt x="4006" y="1280"/>
                  </a:lnTo>
                  <a:lnTo>
                    <a:pt x="4109" y="0"/>
                  </a:lnTo>
                  <a:lnTo>
                    <a:pt x="0" y="0"/>
                  </a:lnTo>
                  <a:lnTo>
                    <a:pt x="0" y="1919"/>
                  </a:lnTo>
                  <a:lnTo>
                    <a:pt x="0" y="1840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209" name="Line 41"/>
            <p:cNvSpPr/>
            <p:nvPr/>
          </p:nvSpPr>
          <p:spPr>
            <a:xfrm>
              <a:off x="8687520" y="1331640"/>
              <a:ext cx="22176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42"/>
            <p:cNvSpPr/>
            <p:nvPr/>
          </p:nvSpPr>
          <p:spPr>
            <a:xfrm>
              <a:off x="8169840" y="2051280"/>
              <a:ext cx="1850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Line 43"/>
            <p:cNvSpPr/>
            <p:nvPr/>
          </p:nvSpPr>
          <p:spPr>
            <a:xfrm flipV="1">
              <a:off x="9426960" y="1792080"/>
              <a:ext cx="0" cy="11520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TextShape 44"/>
          <p:cNvSpPr txBox="1"/>
          <p:nvPr/>
        </p:nvSpPr>
        <p:spPr>
          <a:xfrm>
            <a:off x="7704000" y="4356000"/>
            <a:ext cx="225648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400" spc="-1" strike="noStrike">
                <a:solidFill>
                  <a:srgbClr val="5b36ed"/>
                </a:solidFill>
                <a:latin typeface="Arial"/>
              </a:rPr>
              <a:t>WebAssembly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8568000" y="3528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214" name="CustomShape 45"/>
          <p:cNvSpPr/>
          <p:nvPr/>
        </p:nvSpPr>
        <p:spPr>
          <a:xfrm rot="5403000">
            <a:off x="8693280" y="3040920"/>
            <a:ext cx="396000" cy="361080"/>
          </a:xfrm>
          <a:custGeom>
            <a:avLst/>
            <a:gdLst/>
            <a:ahLst/>
            <a:rect l="0" t="0" r="r" b="b"/>
            <a:pathLst>
              <a:path w="1102" h="1005">
                <a:moveTo>
                  <a:pt x="1101" y="323"/>
                </a:moveTo>
                <a:lnTo>
                  <a:pt x="550" y="324"/>
                </a:lnTo>
                <a:lnTo>
                  <a:pt x="549" y="0"/>
                </a:lnTo>
                <a:lnTo>
                  <a:pt x="0" y="503"/>
                </a:lnTo>
                <a:lnTo>
                  <a:pt x="551" y="1004"/>
                </a:lnTo>
                <a:lnTo>
                  <a:pt x="550" y="679"/>
                </a:lnTo>
                <a:lnTo>
                  <a:pt x="1101" y="678"/>
                </a:lnTo>
                <a:lnTo>
                  <a:pt x="1101" y="323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46"/>
          <p:cNvSpPr txBox="1"/>
          <p:nvPr/>
        </p:nvSpPr>
        <p:spPr>
          <a:xfrm>
            <a:off x="475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6" name="TextShape 47"/>
          <p:cNvSpPr txBox="1"/>
          <p:nvPr/>
        </p:nvSpPr>
        <p:spPr>
          <a:xfrm>
            <a:off x="324000" y="3816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Not so efficient;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can run slow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217" name="TextShape 48"/>
          <p:cNvSpPr txBox="1"/>
          <p:nvPr/>
        </p:nvSpPr>
        <p:spPr>
          <a:xfrm>
            <a:off x="306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8" name="TextShape 49"/>
          <p:cNvSpPr txBox="1"/>
          <p:nvPr/>
        </p:nvSpPr>
        <p:spPr>
          <a:xfrm>
            <a:off x="2772000" y="3744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Delay before running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efficiently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219" name="TextShape 50"/>
          <p:cNvSpPr txBox="1"/>
          <p:nvPr/>
        </p:nvSpPr>
        <p:spPr>
          <a:xfrm>
            <a:off x="5443200" y="3312000"/>
            <a:ext cx="1792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Just-in-time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TextShape 51"/>
          <p:cNvSpPr txBox="1"/>
          <p:nvPr/>
        </p:nvSpPr>
        <p:spPr>
          <a:xfrm>
            <a:off x="5040000" y="3672000"/>
            <a:ext cx="2520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</a:t>
            </a:r>
            <a:endParaRPr b="1" lang="en-GB" sz="1600" spc="-1" strike="noStrike">
              <a:latin typeface="Arial"/>
            </a:endParaRPr>
          </a:p>
          <a:p>
            <a:pPr algn="ctr"/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very efficiently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 all browsers 2008)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221" name="TextShape 52"/>
          <p:cNvSpPr txBox="1"/>
          <p:nvPr/>
        </p:nvSpPr>
        <p:spPr>
          <a:xfrm>
            <a:off x="7482600" y="4753440"/>
            <a:ext cx="25974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1600" spc="-1" strike="noStrike">
                <a:latin typeface="Arial"/>
              </a:rPr>
              <a:t>Immediately 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runs highly efficiently</a:t>
            </a:r>
            <a:endParaRPr b="1" lang="en-GB" sz="1600" spc="-1" strike="noStrike">
              <a:latin typeface="Arial"/>
            </a:endParaRPr>
          </a:p>
          <a:p>
            <a:pPr algn="ctr"/>
            <a:r>
              <a:rPr b="1" lang="en-GB" sz="1600" spc="-1" strike="noStrike">
                <a:latin typeface="Arial"/>
              </a:rPr>
              <a:t>(MVP 2017)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222" name="CustomShape 5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5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Ways to put code into actions (instructions)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2019-09-01T19:09:00Z</dcterms:created>
  <dc:creator/>
  <dc:description/>
  <dc:language>en-GB</dc:language>
  <cp:lastModifiedBy/>
  <dcterms:modified xsi:type="dcterms:W3CDTF">2019-09-15T12:21:48Z</dcterms:modified>
  <cp:revision>46</cp:revision>
  <dc:subject/>
  <dc:title/>
</cp:coreProperties>
</file>