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81" r:id="rId2"/>
  </p:sldMasterIdLst>
  <p:notesMasterIdLst>
    <p:notesMasterId r:id="rId14"/>
  </p:notesMasterIdLst>
  <p:sldIdLst>
    <p:sldId id="256" r:id="rId3"/>
    <p:sldId id="259" r:id="rId4"/>
    <p:sldId id="257" r:id="rId5"/>
    <p:sldId id="266" r:id="rId6"/>
    <p:sldId id="263" r:id="rId7"/>
    <p:sldId id="258" r:id="rId8"/>
    <p:sldId id="264" r:id="rId9"/>
    <p:sldId id="260" r:id="rId10"/>
    <p:sldId id="261" r:id="rId11"/>
    <p:sldId id="262" r:id="rId12"/>
    <p:sldId id="26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7423" autoAdjust="0"/>
  </p:normalViewPr>
  <p:slideViewPr>
    <p:cSldViewPr snapToGrid="0">
      <p:cViewPr varScale="1">
        <p:scale>
          <a:sx n="157" d="100"/>
          <a:sy n="157" d="100"/>
        </p:scale>
        <p:origin x="3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8F7E9-CEB1-411D-8AC1-44BA95BB7C24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7B469-39E8-4289-B9EB-8BCDC1AB15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399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7B469-39E8-4289-B9EB-8BCDC1AB15E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96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" name="Google Shape;16;p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953533" y="1255333"/>
            <a:ext cx="10284800" cy="40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1333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953667" y="5269867"/>
            <a:ext cx="10284800" cy="3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5700"/>
            <a:ext cx="0" cy="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7745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8" name="Google Shape;198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45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>
            <a:spLocks noGrp="1"/>
          </p:cNvSpPr>
          <p:nvPr>
            <p:ph type="subTitle" idx="1"/>
          </p:nvPr>
        </p:nvSpPr>
        <p:spPr>
          <a:xfrm>
            <a:off x="1712000" y="3960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595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9567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876667" y="8495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8495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963467" y="13592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876667" y="19457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958467" y="19457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967413" y="24554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876667" y="30419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958467" y="30419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967413" y="35516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876667" y="42397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958467" y="42397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967413" y="47494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876667" y="53359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958467" y="53359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967413" y="58456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82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3053400" y="4370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953400" y="1778700"/>
            <a:ext cx="102852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802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69" name="Google Shape;269;p15"/>
          <p:cNvSpPr txBox="1">
            <a:spLocks noGrp="1"/>
          </p:cNvSpPr>
          <p:nvPr>
            <p:ph type="subTitle" idx="1"/>
          </p:nvPr>
        </p:nvSpPr>
        <p:spPr>
          <a:xfrm>
            <a:off x="2459200" y="3652900"/>
            <a:ext cx="72736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/>
          </p:nvPr>
        </p:nvSpPr>
        <p:spPr>
          <a:xfrm>
            <a:off x="2459217" y="1956200"/>
            <a:ext cx="7273600" cy="1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4666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0981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88" name="Google Shape;288;p16"/>
          <p:cNvSpPr txBox="1">
            <a:spLocks noGrp="1"/>
          </p:cNvSpPr>
          <p:nvPr>
            <p:ph type="title"/>
          </p:nvPr>
        </p:nvSpPr>
        <p:spPr>
          <a:xfrm>
            <a:off x="9600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"/>
          </p:nvPr>
        </p:nvSpPr>
        <p:spPr>
          <a:xfrm>
            <a:off x="9600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 idx="2"/>
          </p:nvPr>
        </p:nvSpPr>
        <p:spPr>
          <a:xfrm>
            <a:off x="45384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subTitle" idx="3"/>
          </p:nvPr>
        </p:nvSpPr>
        <p:spPr>
          <a:xfrm>
            <a:off x="45384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 idx="4"/>
          </p:nvPr>
        </p:nvSpPr>
        <p:spPr>
          <a:xfrm>
            <a:off x="81168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subTitle" idx="5"/>
          </p:nvPr>
        </p:nvSpPr>
        <p:spPr>
          <a:xfrm>
            <a:off x="81168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4312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97" name="Google Shape;297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04" name="Google Shape;304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06" name="Google Shape;306;p1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7" name="Google Shape;307;p1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08" name="Google Shape;308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09" name="Google Shape;309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9600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9600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2"/>
          </p:nvPr>
        </p:nvSpPr>
        <p:spPr>
          <a:xfrm>
            <a:off x="44198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3"/>
          </p:nvPr>
        </p:nvSpPr>
        <p:spPr>
          <a:xfrm>
            <a:off x="44198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4"/>
          </p:nvPr>
        </p:nvSpPr>
        <p:spPr>
          <a:xfrm>
            <a:off x="78796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5"/>
          </p:nvPr>
        </p:nvSpPr>
        <p:spPr>
          <a:xfrm>
            <a:off x="78796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872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21" name="Google Shape;321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" name="Google Shape;326;p1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28" name="Google Shape;328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30" name="Google Shape;330;p1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32" name="Google Shape;332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9600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1"/>
          </p:nvPr>
        </p:nvSpPr>
        <p:spPr>
          <a:xfrm>
            <a:off x="9600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2"/>
          </p:nvPr>
        </p:nvSpPr>
        <p:spPr>
          <a:xfrm>
            <a:off x="64292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ubTitle" idx="3"/>
          </p:nvPr>
        </p:nvSpPr>
        <p:spPr>
          <a:xfrm>
            <a:off x="64292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title" idx="4"/>
          </p:nvPr>
        </p:nvSpPr>
        <p:spPr>
          <a:xfrm>
            <a:off x="9600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title" idx="6"/>
          </p:nvPr>
        </p:nvSpPr>
        <p:spPr>
          <a:xfrm>
            <a:off x="64292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3" name="Google Shape;343;p18"/>
          <p:cNvSpPr txBox="1">
            <a:spLocks noGrp="1"/>
          </p:cNvSpPr>
          <p:nvPr>
            <p:ph type="subTitle" idx="7"/>
          </p:nvPr>
        </p:nvSpPr>
        <p:spPr>
          <a:xfrm>
            <a:off x="64292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3188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47" name="Google Shape;347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2" name="Google Shape;352;p1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54" name="Google Shape;354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56" name="Google Shape;356;p1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58" name="Google Shape;358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2" name="Google Shape;362;p19"/>
          <p:cNvSpPr txBox="1">
            <a:spLocks noGrp="1"/>
          </p:cNvSpPr>
          <p:nvPr>
            <p:ph type="title"/>
          </p:nvPr>
        </p:nvSpPr>
        <p:spPr>
          <a:xfrm>
            <a:off x="960000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title" idx="2"/>
          </p:nvPr>
        </p:nvSpPr>
        <p:spPr>
          <a:xfrm>
            <a:off x="4559028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subTitle" idx="3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title" idx="4"/>
          </p:nvPr>
        </p:nvSpPr>
        <p:spPr>
          <a:xfrm>
            <a:off x="960000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title" idx="6"/>
          </p:nvPr>
        </p:nvSpPr>
        <p:spPr>
          <a:xfrm>
            <a:off x="4559028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subTitle" idx="7"/>
          </p:nvPr>
        </p:nvSpPr>
        <p:spPr>
          <a:xfrm>
            <a:off x="4559025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title" idx="8"/>
          </p:nvPr>
        </p:nvSpPr>
        <p:spPr>
          <a:xfrm>
            <a:off x="8158065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subTitle" idx="9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title" idx="13"/>
          </p:nvPr>
        </p:nvSpPr>
        <p:spPr>
          <a:xfrm>
            <a:off x="8158065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subTitle" idx="14"/>
          </p:nvPr>
        </p:nvSpPr>
        <p:spPr>
          <a:xfrm>
            <a:off x="815806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2671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77" name="Google Shape;377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2" name="Google Shape;382;p2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3" name="Google Shape;383;p2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84" name="Google Shape;384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86" name="Google Shape;386;p2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7" name="Google Shape;387;p2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88" name="Google Shape;388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89" name="Google Shape;389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20"/>
          <p:cNvSpPr txBox="1">
            <a:spLocks noGrp="1"/>
          </p:cNvSpPr>
          <p:nvPr>
            <p:ph type="title" hasCustomPrompt="1"/>
          </p:nvPr>
        </p:nvSpPr>
        <p:spPr>
          <a:xfrm>
            <a:off x="1712000" y="720000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3" name="Google Shape;393;p20"/>
          <p:cNvSpPr txBox="1">
            <a:spLocks noGrp="1"/>
          </p:cNvSpPr>
          <p:nvPr>
            <p:ph type="subTitle" idx="1"/>
          </p:nvPr>
        </p:nvSpPr>
        <p:spPr>
          <a:xfrm>
            <a:off x="1712000" y="174056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title" idx="2" hasCustomPrompt="1"/>
          </p:nvPr>
        </p:nvSpPr>
        <p:spPr>
          <a:xfrm>
            <a:off x="1712000" y="2661532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5" name="Google Shape;395;p20"/>
          <p:cNvSpPr txBox="1">
            <a:spLocks noGrp="1"/>
          </p:cNvSpPr>
          <p:nvPr>
            <p:ph type="subTitle" idx="3"/>
          </p:nvPr>
        </p:nvSpPr>
        <p:spPr>
          <a:xfrm>
            <a:off x="1712000" y="368209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96" name="Google Shape;396;p20"/>
          <p:cNvSpPr txBox="1">
            <a:spLocks noGrp="1"/>
          </p:cNvSpPr>
          <p:nvPr>
            <p:ph type="title" idx="4" hasCustomPrompt="1"/>
          </p:nvPr>
        </p:nvSpPr>
        <p:spPr>
          <a:xfrm>
            <a:off x="1712000" y="4603067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7" name="Google Shape;397;p20"/>
          <p:cNvSpPr txBox="1">
            <a:spLocks noGrp="1"/>
          </p:cNvSpPr>
          <p:nvPr>
            <p:ph type="subTitle" idx="5"/>
          </p:nvPr>
        </p:nvSpPr>
        <p:spPr>
          <a:xfrm>
            <a:off x="1712000" y="5623464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474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" name="Google Shape;36;p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2544900" y="3153051"/>
            <a:ext cx="710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3995500" y="2030651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545100" y="4414551"/>
            <a:ext cx="71020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0704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00" name="Google Shape;400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5" name="Google Shape;405;p2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6" name="Google Shape;406;p2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07" name="Google Shape;407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09" name="Google Shape;409;p2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0" name="Google Shape;410;p2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11" name="Google Shape;411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15" name="Google Shape;4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subTitle" idx="1"/>
          </p:nvPr>
        </p:nvSpPr>
        <p:spPr>
          <a:xfrm>
            <a:off x="4603751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subTitle" idx="2"/>
          </p:nvPr>
        </p:nvSpPr>
        <p:spPr>
          <a:xfrm>
            <a:off x="4603617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subTitle" idx="3"/>
          </p:nvPr>
        </p:nvSpPr>
        <p:spPr>
          <a:xfrm>
            <a:off x="1378884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4"/>
          </p:nvPr>
        </p:nvSpPr>
        <p:spPr>
          <a:xfrm>
            <a:off x="1378751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5"/>
          </p:nvPr>
        </p:nvSpPr>
        <p:spPr>
          <a:xfrm>
            <a:off x="7828717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1" name="Google Shape;421;p21"/>
          <p:cNvSpPr txBox="1">
            <a:spLocks noGrp="1"/>
          </p:cNvSpPr>
          <p:nvPr>
            <p:ph type="subTitle" idx="6"/>
          </p:nvPr>
        </p:nvSpPr>
        <p:spPr>
          <a:xfrm>
            <a:off x="7828584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2" name="Google Shape;422;p21"/>
          <p:cNvSpPr txBox="1">
            <a:spLocks noGrp="1"/>
          </p:cNvSpPr>
          <p:nvPr>
            <p:ph type="title" idx="7" hasCustomPrompt="1"/>
          </p:nvPr>
        </p:nvSpPr>
        <p:spPr>
          <a:xfrm>
            <a:off x="1895100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3" name="Google Shape;423;p21"/>
          <p:cNvSpPr txBox="1">
            <a:spLocks noGrp="1"/>
          </p:cNvSpPr>
          <p:nvPr>
            <p:ph type="title" idx="8" hasCustomPrompt="1"/>
          </p:nvPr>
        </p:nvSpPr>
        <p:spPr>
          <a:xfrm>
            <a:off x="5119667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4" name="Google Shape;424;p21"/>
          <p:cNvSpPr txBox="1">
            <a:spLocks noGrp="1"/>
          </p:cNvSpPr>
          <p:nvPr>
            <p:ph type="title" idx="9" hasCustomPrompt="1"/>
          </p:nvPr>
        </p:nvSpPr>
        <p:spPr>
          <a:xfrm>
            <a:off x="8344233" y="2644533"/>
            <a:ext cx="19528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8925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42" name="Google Shape;442;p22"/>
          <p:cNvSpPr txBox="1">
            <a:spLocks noGrp="1"/>
          </p:cNvSpPr>
          <p:nvPr>
            <p:ph type="title"/>
          </p:nvPr>
        </p:nvSpPr>
        <p:spPr>
          <a:xfrm>
            <a:off x="953467" y="3161667"/>
            <a:ext cx="710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17344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>
            <a:spLocks noGrp="1"/>
          </p:cNvSpPr>
          <p:nvPr>
            <p:ph type="subTitle" idx="1"/>
          </p:nvPr>
        </p:nvSpPr>
        <p:spPr>
          <a:xfrm>
            <a:off x="953467" y="4727967"/>
            <a:ext cx="71020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466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2363800" y="3153067"/>
            <a:ext cx="8874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title" idx="2" hasCustomPrompt="1"/>
          </p:nvPr>
        </p:nvSpPr>
        <p:spPr>
          <a:xfrm>
            <a:off x="7037333" y="1725851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>
            <a:spLocks noGrp="1"/>
          </p:cNvSpPr>
          <p:nvPr>
            <p:ph type="subTitle" idx="1"/>
          </p:nvPr>
        </p:nvSpPr>
        <p:spPr>
          <a:xfrm>
            <a:off x="2363700" y="4719367"/>
            <a:ext cx="88748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39369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>
            <a:spLocks noGrp="1"/>
          </p:cNvSpPr>
          <p:nvPr>
            <p:ph type="subTitle" idx="1"/>
          </p:nvPr>
        </p:nvSpPr>
        <p:spPr>
          <a:xfrm>
            <a:off x="956533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subTitle" idx="2"/>
          </p:nvPr>
        </p:nvSpPr>
        <p:spPr>
          <a:xfrm>
            <a:off x="6193200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84" name="Google Shape;484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subTitle" idx="3"/>
          </p:nvPr>
        </p:nvSpPr>
        <p:spPr>
          <a:xfrm>
            <a:off x="956533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4"/>
          </p:nvPr>
        </p:nvSpPr>
        <p:spPr>
          <a:xfrm>
            <a:off x="6193200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86165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04" name="Google Shape;504;p25"/>
          <p:cNvSpPr txBox="1">
            <a:spLocks noGrp="1"/>
          </p:cNvSpPr>
          <p:nvPr>
            <p:ph type="title"/>
          </p:nvPr>
        </p:nvSpPr>
        <p:spPr>
          <a:xfrm>
            <a:off x="1749284" y="3149284"/>
            <a:ext cx="86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5" name="Google Shape;505;p25"/>
          <p:cNvSpPr txBox="1">
            <a:spLocks noGrp="1"/>
          </p:cNvSpPr>
          <p:nvPr>
            <p:ph type="title" idx="2" hasCustomPrompt="1"/>
          </p:nvPr>
        </p:nvSpPr>
        <p:spPr>
          <a:xfrm>
            <a:off x="3995500" y="16581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>
            <a:spLocks noGrp="1"/>
          </p:cNvSpPr>
          <p:nvPr>
            <p:ph type="subTitle" idx="1"/>
          </p:nvPr>
        </p:nvSpPr>
        <p:spPr>
          <a:xfrm>
            <a:off x="1749495" y="4787051"/>
            <a:ext cx="86932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2391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09" name="Google Shape;509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" name="Google Shape;514;p2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15" name="Google Shape;515;p2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16" name="Google Shape;516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18" name="Google Shape;518;p2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9" name="Google Shape;519;p2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20" name="Google Shape;520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24" name="Google Shape;524;p26"/>
          <p:cNvSpPr txBox="1">
            <a:spLocks noGrp="1"/>
          </p:cNvSpPr>
          <p:nvPr>
            <p:ph type="subTitle" idx="1"/>
          </p:nvPr>
        </p:nvSpPr>
        <p:spPr>
          <a:xfrm>
            <a:off x="953467" y="3725317"/>
            <a:ext cx="5551200" cy="1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5" name="Google Shape;525;p26"/>
          <p:cNvSpPr txBox="1">
            <a:spLocks noGrp="1"/>
          </p:cNvSpPr>
          <p:nvPr>
            <p:ph type="title"/>
          </p:nvPr>
        </p:nvSpPr>
        <p:spPr>
          <a:xfrm>
            <a:off x="953467" y="1559067"/>
            <a:ext cx="5551200" cy="1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04361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28" name="Google Shape;528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3" name="Google Shape;533;p2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4" name="Google Shape;534;p2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35" name="Google Shape;535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37" name="Google Shape;537;p2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8" name="Google Shape;538;p2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39" name="Google Shape;539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40" name="Google Shape;540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43" name="Google Shape;543;p27"/>
          <p:cNvSpPr txBox="1">
            <a:spLocks noGrp="1"/>
          </p:cNvSpPr>
          <p:nvPr>
            <p:ph type="subTitle" idx="1"/>
          </p:nvPr>
        </p:nvSpPr>
        <p:spPr>
          <a:xfrm>
            <a:off x="6298300" y="2642200"/>
            <a:ext cx="4940000" cy="1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4" name="Google Shape;544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9411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28"/>
          <p:cNvSpPr txBox="1">
            <a:spLocks noGrp="1"/>
          </p:cNvSpPr>
          <p:nvPr>
            <p:ph type="subTitle" idx="1"/>
          </p:nvPr>
        </p:nvSpPr>
        <p:spPr>
          <a:xfrm>
            <a:off x="961333" y="2524800"/>
            <a:ext cx="5242400" cy="18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58" name="Google Shape;558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559" name="Google Shape;559;p2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2099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2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2" name="Google Shape;572;p2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3" name="Google Shape;573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75" name="Google Shape;575;p2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2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77" name="Google Shape;577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81" name="Google Shape;581;p29"/>
          <p:cNvSpPr txBox="1">
            <a:spLocks noGrp="1"/>
          </p:cNvSpPr>
          <p:nvPr>
            <p:ph type="subTitle" idx="1"/>
          </p:nvPr>
        </p:nvSpPr>
        <p:spPr>
          <a:xfrm>
            <a:off x="950800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2" name="Google Shape;582;p29"/>
          <p:cNvSpPr txBox="1">
            <a:spLocks noGrp="1"/>
          </p:cNvSpPr>
          <p:nvPr>
            <p:ph type="subTitle" idx="2"/>
          </p:nvPr>
        </p:nvSpPr>
        <p:spPr>
          <a:xfrm>
            <a:off x="6252533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3" name="Google Shape;583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35329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86" name="Google Shape;586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1" name="Google Shape;591;p3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2" name="Google Shape;592;p3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93" name="Google Shape;593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95" name="Google Shape;595;p3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6" name="Google Shape;596;p3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97" name="Google Shape;597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1" name="Google Shape;601;p30"/>
          <p:cNvSpPr txBox="1">
            <a:spLocks noGrp="1"/>
          </p:cNvSpPr>
          <p:nvPr>
            <p:ph type="ctrTitle"/>
          </p:nvPr>
        </p:nvSpPr>
        <p:spPr>
          <a:xfrm>
            <a:off x="3233333" y="963667"/>
            <a:ext cx="57304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2" name="Google Shape;602;p30"/>
          <p:cNvSpPr txBox="1">
            <a:spLocks noGrp="1"/>
          </p:cNvSpPr>
          <p:nvPr>
            <p:ph type="subTitle" idx="1"/>
          </p:nvPr>
        </p:nvSpPr>
        <p:spPr>
          <a:xfrm>
            <a:off x="3235933" y="2276300"/>
            <a:ext cx="5725200" cy="11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3" name="Google Shape;603;p30"/>
          <p:cNvSpPr txBox="1"/>
          <p:nvPr/>
        </p:nvSpPr>
        <p:spPr>
          <a:xfrm>
            <a:off x="2381767" y="4467167"/>
            <a:ext cx="7462800" cy="11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36893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" name="Google Shape;56;p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454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333">
                <a:solidFill>
                  <a:srgbClr val="434343"/>
                </a:solidFill>
              </a:defRPr>
            </a:lvl1pPr>
            <a:lvl2pPr marL="1219170" lvl="1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39815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9013733" y="157072"/>
            <a:ext cx="2881600" cy="34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11617149" y="182872"/>
            <a:ext cx="177251" cy="290773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465553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9013733" y="157072"/>
            <a:ext cx="2881600" cy="34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4" name="Google Shape;654;p32"/>
          <p:cNvSpPr/>
          <p:nvPr/>
        </p:nvSpPr>
        <p:spPr>
          <a:xfrm>
            <a:off x="11587993" y="182867"/>
            <a:ext cx="203200" cy="290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73963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03B4-1CD0-4F8D-9520-2D555D119E7F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A8FE-3485-4AC3-A3D5-60C1F207F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801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7813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44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" name="Google Shape;75;p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1196451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6474716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1196451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6474717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95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91" name="Google Shape;91;p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" name="Google Shape;97;p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98" name="Google Shape;98;p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02" name="Google Shape;102;p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384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" name="Google Shape;115;p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69324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2000">
                <a:solidFill>
                  <a:srgbClr val="434343"/>
                </a:solidFill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6466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4" name="Google Shape;134;p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953400" y="1280800"/>
            <a:ext cx="10285200" cy="4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4666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98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2" name="Google Shape;152;p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953467" y="2063433"/>
            <a:ext cx="6214800" cy="8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953467" y="3074563"/>
            <a:ext cx="6214800" cy="1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050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953467" y="5392600"/>
            <a:ext cx="10285200" cy="752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917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32343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  <p:sldLayoutId id="2147483779" r:id="rId31"/>
    <p:sldLayoutId id="2147483780" r:id="rId3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62536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2.png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cypher/awesome-wasm-langs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A0D06AA-1379-4DFC-A6F5-DDE1104BDB1F}"/>
              </a:ext>
            </a:extLst>
          </p:cNvPr>
          <p:cNvSpPr>
            <a:spLocks noGrp="1"/>
          </p:cNvSpPr>
          <p:nvPr/>
        </p:nvSpPr>
        <p:spPr>
          <a:xfrm>
            <a:off x="953533" y="1255333"/>
            <a:ext cx="10284800" cy="4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akra Petch Medium"/>
              <a:buNone/>
              <a:defRPr sz="11333" b="0" i="0" u="none" strike="noStrike" cap="none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akra Petch Medium"/>
              <a:buNone/>
              <a:defRPr sz="6933" b="0" i="0" u="none" strike="noStrike" cap="none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akra Petch Medium"/>
              <a:buNone/>
              <a:defRPr sz="6933" b="0" i="0" u="none" strike="noStrike" cap="none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akra Petch Medium"/>
              <a:buNone/>
              <a:defRPr sz="6933" b="0" i="0" u="none" strike="noStrike" cap="none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akra Petch Medium"/>
              <a:buNone/>
              <a:defRPr sz="6933" b="0" i="0" u="none" strike="noStrike" cap="none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akra Petch Medium"/>
              <a:buNone/>
              <a:defRPr sz="6933" b="0" i="0" u="none" strike="noStrike" cap="none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akra Petch Medium"/>
              <a:buNone/>
              <a:defRPr sz="6933" b="0" i="0" u="none" strike="noStrike" cap="none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akra Petch Medium"/>
              <a:buNone/>
              <a:defRPr sz="6933" b="0" i="0" u="none" strike="noStrike" cap="none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akra Petch Medium"/>
              <a:buNone/>
              <a:defRPr sz="6933" b="0" i="0" u="none" strike="noStrike" cap="none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 dirty="0"/>
              <a:t>Лекция 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C3E2967-604C-4568-B756-20C48353BAFB}"/>
              </a:ext>
            </a:extLst>
          </p:cNvPr>
          <p:cNvSpPr>
            <a:spLocks noGrp="1"/>
          </p:cNvSpPr>
          <p:nvPr/>
        </p:nvSpPr>
        <p:spPr>
          <a:xfrm>
            <a:off x="953667" y="5269867"/>
            <a:ext cx="10284800" cy="3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2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2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2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2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2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2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2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2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 err="1"/>
              <a:t>Blazor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3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5152F3-DE9E-4E57-94F7-2B8D67ABA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14" y="1013546"/>
            <a:ext cx="6210300" cy="39719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669F17-40A8-40D4-B3C9-B22C5C690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50" y="4217840"/>
            <a:ext cx="5511801" cy="2379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CFCD32-222F-436B-A306-78732489B831}"/>
              </a:ext>
            </a:extLst>
          </p:cNvPr>
          <p:cNvSpPr txBox="1"/>
          <p:nvPr/>
        </p:nvSpPr>
        <p:spPr>
          <a:xfrm>
            <a:off x="7201477" y="3932837"/>
            <a:ext cx="108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 </a:t>
            </a:r>
            <a:r>
              <a:rPr lang="en-US" dirty="0"/>
              <a:t>.NET 6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A8A46-17BA-480F-B923-B5544E898543}"/>
              </a:ext>
            </a:extLst>
          </p:cNvPr>
          <p:cNvSpPr txBox="1"/>
          <p:nvPr/>
        </p:nvSpPr>
        <p:spPr>
          <a:xfrm>
            <a:off x="9869055" y="3932837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начиная с </a:t>
            </a:r>
            <a:r>
              <a:rPr lang="en-US" dirty="0"/>
              <a:t>.NET 6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A45344-D855-491E-8B7F-D79A26F03E16}"/>
              </a:ext>
            </a:extLst>
          </p:cNvPr>
          <p:cNvSpPr txBox="1"/>
          <p:nvPr/>
        </p:nvSpPr>
        <p:spPr>
          <a:xfrm>
            <a:off x="9026236" y="199403"/>
            <a:ext cx="1427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WebAssembly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62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6F7D51-BAE7-40CF-920D-DE07D8332E67}"/>
              </a:ext>
            </a:extLst>
          </p:cNvPr>
          <p:cNvSpPr txBox="1"/>
          <p:nvPr/>
        </p:nvSpPr>
        <p:spPr>
          <a:xfrm>
            <a:off x="9026236" y="199403"/>
            <a:ext cx="1427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Razor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22F72-9E32-4A61-9B1B-8A4FC8F60F3C}"/>
              </a:ext>
            </a:extLst>
          </p:cNvPr>
          <p:cNvSpPr txBox="1"/>
          <p:nvPr/>
        </p:nvSpPr>
        <p:spPr>
          <a:xfrm>
            <a:off x="2126672" y="1045274"/>
            <a:ext cx="7310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Razor – </a:t>
            </a:r>
            <a:r>
              <a:rPr lang="ru-RU" dirty="0"/>
              <a:t>это</a:t>
            </a:r>
            <a:r>
              <a:rPr lang="en-US" dirty="0"/>
              <a:t> </a:t>
            </a:r>
            <a:r>
              <a:rPr lang="ru-RU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синтаксис разметки для внедрения кода на основе .NET на веб-страницы. 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51B95-C33A-401B-819D-C1376E875F2F}"/>
              </a:ext>
            </a:extLst>
          </p:cNvPr>
          <p:cNvSpPr txBox="1"/>
          <p:nvPr/>
        </p:nvSpPr>
        <p:spPr>
          <a:xfrm>
            <a:off x="6413101" y="1881187"/>
            <a:ext cx="30235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Синтаксис </a:t>
            </a:r>
            <a:r>
              <a:rPr lang="en-US" dirty="0"/>
              <a:t>razor pages </a:t>
            </a:r>
            <a:r>
              <a:rPr lang="ru-RU" dirty="0"/>
              <a:t>состоит из: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Razor markup</a:t>
            </a:r>
            <a:endParaRPr lang="ru-RU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HTML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C#</a:t>
            </a:r>
            <a:endParaRPr lang="ru-RU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174803-3458-4EC4-98D5-F1F7C76A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881187"/>
            <a:ext cx="5667375" cy="3095625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9BCAB11-137F-4526-AD2D-352509ACB31B}"/>
              </a:ext>
            </a:extLst>
          </p:cNvPr>
          <p:cNvCxnSpPr>
            <a:cxnSpLocks/>
          </p:cNvCxnSpPr>
          <p:nvPr/>
        </p:nvCxnSpPr>
        <p:spPr>
          <a:xfrm flipH="1" flipV="1">
            <a:off x="3179618" y="2105892"/>
            <a:ext cx="3373582" cy="145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62BC005-5C3E-4F9E-847B-C2F521AE510A}"/>
              </a:ext>
            </a:extLst>
          </p:cNvPr>
          <p:cNvCxnSpPr>
            <a:cxnSpLocks/>
          </p:cNvCxnSpPr>
          <p:nvPr/>
        </p:nvCxnSpPr>
        <p:spPr>
          <a:xfrm flipH="1">
            <a:off x="2755314" y="2668515"/>
            <a:ext cx="3797886" cy="1688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E58049E-50C9-42A7-8729-FBA2B44445F3}"/>
              </a:ext>
            </a:extLst>
          </p:cNvPr>
          <p:cNvCxnSpPr>
            <a:cxnSpLocks/>
          </p:cNvCxnSpPr>
          <p:nvPr/>
        </p:nvCxnSpPr>
        <p:spPr>
          <a:xfrm flipH="1">
            <a:off x="1787236" y="2476069"/>
            <a:ext cx="4765964" cy="274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5599D6-37C3-40B1-B562-54A6DE64E6CB}"/>
              </a:ext>
            </a:extLst>
          </p:cNvPr>
          <p:cNvSpPr txBox="1"/>
          <p:nvPr/>
        </p:nvSpPr>
        <p:spPr>
          <a:xfrm>
            <a:off x="6553200" y="3027740"/>
            <a:ext cx="40879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Расширение файлов: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*.razor – </a:t>
            </a:r>
            <a:r>
              <a:rPr lang="ru-RU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компоненты и страницы для </a:t>
            </a:r>
            <a:r>
              <a:rPr lang="en-US" dirty="0" err="1">
                <a:solidFill>
                  <a:srgbClr val="161616"/>
                </a:solidFill>
                <a:latin typeface="Segoe UI" panose="020B0502040204020203" pitchFamily="34" charset="0"/>
              </a:rPr>
              <a:t>B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lazor</a:t>
            </a:r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*.</a:t>
            </a:r>
            <a:r>
              <a:rPr lang="en-US" dirty="0" err="1">
                <a:solidFill>
                  <a:srgbClr val="161616"/>
                </a:solidFill>
                <a:latin typeface="Segoe UI" panose="020B0502040204020203" pitchFamily="34" charset="0"/>
              </a:rPr>
              <a:t>cshtml</a:t>
            </a:r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 – </a:t>
            </a:r>
            <a:r>
              <a:rPr lang="ru-RU" dirty="0">
                <a:solidFill>
                  <a:srgbClr val="161616"/>
                </a:solidFill>
                <a:latin typeface="Segoe UI" panose="020B0502040204020203" pitchFamily="34" charset="0"/>
              </a:rPr>
              <a:t>только страницы</a:t>
            </a:r>
            <a:endParaRPr lang="ru-RU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5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Сервер – Бесплатные иконки: технологии">
            <a:extLst>
              <a:ext uri="{FF2B5EF4-FFF2-40B4-BE49-F238E27FC236}">
                <a16:creationId xmlns:a16="http://schemas.microsoft.com/office/drawing/2014/main" id="{634FF516-09F8-41EE-BD48-E667D8FD6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10" y="1550093"/>
            <a:ext cx="1876459" cy="187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Монитор – Бесплатные иконки: компьютер">
            <a:extLst>
              <a:ext uri="{FF2B5EF4-FFF2-40B4-BE49-F238E27FC236}">
                <a16:creationId xmlns:a16="http://schemas.microsoft.com/office/drawing/2014/main" id="{2EAF4A01-431D-4B2F-A711-777F918C5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163" y="702261"/>
            <a:ext cx="2517467" cy="251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uejs-templates · GitHub">
            <a:extLst>
              <a:ext uri="{FF2B5EF4-FFF2-40B4-BE49-F238E27FC236}">
                <a16:creationId xmlns:a16="http://schemas.microsoft.com/office/drawing/2014/main" id="{D4254963-C179-41CC-B20D-96EB51E70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524" y="3580736"/>
            <a:ext cx="467119" cy="46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gular - что это за фреймворк, основы и преимущества">
            <a:extLst>
              <a:ext uri="{FF2B5EF4-FFF2-40B4-BE49-F238E27FC236}">
                <a16:creationId xmlns:a16="http://schemas.microsoft.com/office/drawing/2014/main" id="{E9BE4627-64F5-467D-A5FE-C7B843A08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227" y="3447447"/>
            <a:ext cx="733699" cy="73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 Native — Википедия">
            <a:extLst>
              <a:ext uri="{FF2B5EF4-FFF2-40B4-BE49-F238E27FC236}">
                <a16:creationId xmlns:a16="http://schemas.microsoft.com/office/drawing/2014/main" id="{162992D2-B0E9-440A-81EC-264BB4B92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99" y="3581306"/>
            <a:ext cx="562004" cy="48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Скачать Java для Windows">
            <a:extLst>
              <a:ext uri="{FF2B5EF4-FFF2-40B4-BE49-F238E27FC236}">
                <a16:creationId xmlns:a16="http://schemas.microsoft.com/office/drawing/2014/main" id="{62AE9D9C-1C14-466D-83E6-3464B391F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30" y="654992"/>
            <a:ext cx="1146739" cy="90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versus C | CodeGuru.com">
            <a:extLst>
              <a:ext uri="{FF2B5EF4-FFF2-40B4-BE49-F238E27FC236}">
                <a16:creationId xmlns:a16="http://schemas.microsoft.com/office/drawing/2014/main" id="{00D773CC-6381-4215-AF2A-57A7C668D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9" y="607221"/>
            <a:ext cx="1771650" cy="99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JavaScript — Википедия">
            <a:extLst>
              <a:ext uri="{FF2B5EF4-FFF2-40B4-BE49-F238E27FC236}">
                <a16:creationId xmlns:a16="http://schemas.microsoft.com/office/drawing/2014/main" id="{F3082B85-D010-4D34-8EFD-BA9F97D55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445" y="1530912"/>
            <a:ext cx="727616" cy="7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TypeScript — Википедия">
            <a:extLst>
              <a:ext uri="{FF2B5EF4-FFF2-40B4-BE49-F238E27FC236}">
                <a16:creationId xmlns:a16="http://schemas.microsoft.com/office/drawing/2014/main" id="{7741B8F5-8808-4CC9-8F62-746E1273D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074" y="1530912"/>
            <a:ext cx="727616" cy="7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Blazor — Википедия">
            <a:extLst>
              <a:ext uri="{FF2B5EF4-FFF2-40B4-BE49-F238E27FC236}">
                <a16:creationId xmlns:a16="http://schemas.microsoft.com/office/drawing/2014/main" id="{F2F38248-2A55-472B-AA72-BA9825424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717" y="1692814"/>
            <a:ext cx="1389062" cy="138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0F2B4D-DCDE-4888-BBE8-593B49BD1420}"/>
              </a:ext>
            </a:extLst>
          </p:cNvPr>
          <p:cNvSpPr txBox="1"/>
          <p:nvPr/>
        </p:nvSpPr>
        <p:spPr>
          <a:xfrm>
            <a:off x="5187684" y="3220142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можно назвать аналогом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1BC28BF-79A6-4AD8-9E3E-7CC80C9848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72685" y="4100603"/>
            <a:ext cx="3515261" cy="21894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9F6BC95-F737-4A87-8F71-39BD25DBE7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278" y="4100603"/>
            <a:ext cx="2845225" cy="23739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6A9078-357B-48F5-A971-74537A03B3DB}"/>
              </a:ext>
            </a:extLst>
          </p:cNvPr>
          <p:cNvSpPr txBox="1"/>
          <p:nvPr/>
        </p:nvSpPr>
        <p:spPr>
          <a:xfrm>
            <a:off x="2759100" y="3758112"/>
            <a:ext cx="114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Blazor</a:t>
            </a:r>
            <a:r>
              <a:rPr lang="en-US" sz="1400" dirty="0"/>
              <a:t> Server</a:t>
            </a:r>
            <a:endParaRPr lang="ru-R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848758-BCA7-4C10-91F8-CF2F7B160B56}"/>
              </a:ext>
            </a:extLst>
          </p:cNvPr>
          <p:cNvSpPr txBox="1"/>
          <p:nvPr/>
        </p:nvSpPr>
        <p:spPr>
          <a:xfrm>
            <a:off x="8168990" y="3771356"/>
            <a:ext cx="1748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Blazor</a:t>
            </a:r>
            <a:r>
              <a:rPr lang="en-US" sz="1400" dirty="0"/>
              <a:t> Web Assembly</a:t>
            </a:r>
            <a:endParaRPr lang="ru-RU" sz="1400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984269D7-6A28-45A2-B866-384A23942DB0}"/>
              </a:ext>
            </a:extLst>
          </p:cNvPr>
          <p:cNvCxnSpPr>
            <a:cxnSpLocks/>
            <a:stCxn id="2070" idx="3"/>
          </p:cNvCxnSpPr>
          <p:nvPr/>
        </p:nvCxnSpPr>
        <p:spPr>
          <a:xfrm>
            <a:off x="7009779" y="2387345"/>
            <a:ext cx="2163111" cy="1272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6209E5A-5407-4127-8EEB-874C8D35A09D}"/>
              </a:ext>
            </a:extLst>
          </p:cNvPr>
          <p:cNvCxnSpPr>
            <a:cxnSpLocks/>
            <a:stCxn id="2070" idx="1"/>
          </p:cNvCxnSpPr>
          <p:nvPr/>
        </p:nvCxnSpPr>
        <p:spPr>
          <a:xfrm flipH="1">
            <a:off x="3368411" y="2387345"/>
            <a:ext cx="2252306" cy="1297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B7460B9-9DF2-43AA-9EF9-EE7126300BE4}"/>
              </a:ext>
            </a:extLst>
          </p:cNvPr>
          <p:cNvSpPr txBox="1"/>
          <p:nvPr/>
        </p:nvSpPr>
        <p:spPr>
          <a:xfrm>
            <a:off x="9043108" y="17890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</a:t>
            </a:r>
            <a:endParaRPr lang="ru-RU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B79F46-4C9D-4104-B890-DE63E74DA33D}"/>
              </a:ext>
            </a:extLst>
          </p:cNvPr>
          <p:cNvSpPr txBox="1"/>
          <p:nvPr/>
        </p:nvSpPr>
        <p:spPr>
          <a:xfrm>
            <a:off x="4819485" y="1484218"/>
            <a:ext cx="2991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фулстек</a:t>
            </a:r>
            <a:r>
              <a:rPr lang="ru-RU" dirty="0"/>
              <a:t> веб платформа для </a:t>
            </a:r>
            <a:r>
              <a:rPr lang="en-US" dirty="0"/>
              <a:t>SPA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33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AE001C91-E10A-465A-A0A0-EC5444125433}"/>
              </a:ext>
            </a:extLst>
          </p:cNvPr>
          <p:cNvSpPr/>
          <p:nvPr/>
        </p:nvSpPr>
        <p:spPr>
          <a:xfrm>
            <a:off x="2995031" y="3798071"/>
            <a:ext cx="292214" cy="307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Монитор – Бесплатные иконки: компьютер">
            <a:extLst>
              <a:ext uri="{FF2B5EF4-FFF2-40B4-BE49-F238E27FC236}">
                <a16:creationId xmlns:a16="http://schemas.microsoft.com/office/drawing/2014/main" id="{244D949A-C00E-4FCE-9CB6-3EAB7977D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942" y="3677299"/>
            <a:ext cx="1055716" cy="10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Монитор – Бесплатные иконки: компьютер">
            <a:extLst>
              <a:ext uri="{FF2B5EF4-FFF2-40B4-BE49-F238E27FC236}">
                <a16:creationId xmlns:a16="http://schemas.microsoft.com/office/drawing/2014/main" id="{ED4EED87-8213-4EC9-901D-74465F01A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97" y="902271"/>
            <a:ext cx="1055716" cy="10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Монитор – Бесплатные иконки: компьютер">
            <a:extLst>
              <a:ext uri="{FF2B5EF4-FFF2-40B4-BE49-F238E27FC236}">
                <a16:creationId xmlns:a16="http://schemas.microsoft.com/office/drawing/2014/main" id="{FC30F8C1-D53D-40E4-A210-21EEA608C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23" y="2140324"/>
            <a:ext cx="1055716" cy="10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ервер – Бесплатные иконки: технологии">
            <a:extLst>
              <a:ext uri="{FF2B5EF4-FFF2-40B4-BE49-F238E27FC236}">
                <a16:creationId xmlns:a16="http://schemas.microsoft.com/office/drawing/2014/main" id="{EAF5C62B-101C-4272-9998-EE0D41657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35" y="1012738"/>
            <a:ext cx="650668" cy="65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Сервер – Бесплатные иконки: технологии">
            <a:extLst>
              <a:ext uri="{FF2B5EF4-FFF2-40B4-BE49-F238E27FC236}">
                <a16:creationId xmlns:a16="http://schemas.microsoft.com/office/drawing/2014/main" id="{E73A370B-DB0D-450D-9EBE-885693EB9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63" y="2293010"/>
            <a:ext cx="650668" cy="65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Сервер – Бесплатные иконки: технологии">
            <a:extLst>
              <a:ext uri="{FF2B5EF4-FFF2-40B4-BE49-F238E27FC236}">
                <a16:creationId xmlns:a16="http://schemas.microsoft.com/office/drawing/2014/main" id="{724F16F7-6965-49C7-A439-330B6AC9C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45" y="3784990"/>
            <a:ext cx="650668" cy="65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Сервер – Бесплатные иконки: технологии">
            <a:extLst>
              <a:ext uri="{FF2B5EF4-FFF2-40B4-BE49-F238E27FC236}">
                <a16:creationId xmlns:a16="http://schemas.microsoft.com/office/drawing/2014/main" id="{8AC3610D-A341-40AE-9E87-EFE758750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758" y="3849916"/>
            <a:ext cx="237947" cy="23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Button - Free technology icons">
            <a:extLst>
              <a:ext uri="{FF2B5EF4-FFF2-40B4-BE49-F238E27FC236}">
                <a16:creationId xmlns:a16="http://schemas.microsoft.com/office/drawing/2014/main" id="{9316A1AC-40B9-48F6-8C25-C8230EF55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881" y="2362036"/>
            <a:ext cx="449919" cy="44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Button - Free technology icons">
            <a:extLst>
              <a:ext uri="{FF2B5EF4-FFF2-40B4-BE49-F238E27FC236}">
                <a16:creationId xmlns:a16="http://schemas.microsoft.com/office/drawing/2014/main" id="{A437858D-7E02-496A-88B5-BD3E2535E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819" y="3912783"/>
            <a:ext cx="449919" cy="44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Пользователь иконка Basic Rounded Lineal | Freepik">
            <a:extLst>
              <a:ext uri="{FF2B5EF4-FFF2-40B4-BE49-F238E27FC236}">
                <a16:creationId xmlns:a16="http://schemas.microsoft.com/office/drawing/2014/main" id="{D131D41A-6ED8-4220-9F61-2E7B5CE96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22" y="1107798"/>
            <a:ext cx="641224" cy="64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Пользователь иконка Basic Rounded Lineal | Freepik">
            <a:extLst>
              <a:ext uri="{FF2B5EF4-FFF2-40B4-BE49-F238E27FC236}">
                <a16:creationId xmlns:a16="http://schemas.microsoft.com/office/drawing/2014/main" id="{3BF44EB8-536F-4FF3-BD11-691454E3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50" y="2325561"/>
            <a:ext cx="641224" cy="64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Пользователь иконка Basic Rounded Lineal | Freepik">
            <a:extLst>
              <a:ext uri="{FF2B5EF4-FFF2-40B4-BE49-F238E27FC236}">
                <a16:creationId xmlns:a16="http://schemas.microsoft.com/office/drawing/2014/main" id="{4BCBDAE0-5F05-4BC6-935A-13E121F3C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20" y="3895136"/>
            <a:ext cx="641224" cy="64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9C36E29-2B44-4620-BF4D-5E425A33D5AA}"/>
              </a:ext>
            </a:extLst>
          </p:cNvPr>
          <p:cNvCxnSpPr>
            <a:cxnSpLocks/>
          </p:cNvCxnSpPr>
          <p:nvPr/>
        </p:nvCxnSpPr>
        <p:spPr>
          <a:xfrm flipV="1">
            <a:off x="3391453" y="1214655"/>
            <a:ext cx="1186835" cy="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7146BFC-11D4-4440-B593-751329F73D08}"/>
              </a:ext>
            </a:extLst>
          </p:cNvPr>
          <p:cNvCxnSpPr>
            <a:cxnSpLocks/>
          </p:cNvCxnSpPr>
          <p:nvPr/>
        </p:nvCxnSpPr>
        <p:spPr>
          <a:xfrm flipH="1">
            <a:off x="3368012" y="1463020"/>
            <a:ext cx="11889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8DD3062-2AF7-4247-8E38-ED4668763F86}"/>
              </a:ext>
            </a:extLst>
          </p:cNvPr>
          <p:cNvCxnSpPr>
            <a:cxnSpLocks/>
          </p:cNvCxnSpPr>
          <p:nvPr/>
        </p:nvCxnSpPr>
        <p:spPr>
          <a:xfrm flipV="1">
            <a:off x="3355019" y="2401393"/>
            <a:ext cx="119796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1A2CF7F-7149-4C3F-9FA5-1AEAE96151ED}"/>
              </a:ext>
            </a:extLst>
          </p:cNvPr>
          <p:cNvCxnSpPr>
            <a:cxnSpLocks/>
          </p:cNvCxnSpPr>
          <p:nvPr/>
        </p:nvCxnSpPr>
        <p:spPr>
          <a:xfrm flipH="1">
            <a:off x="3335325" y="2529758"/>
            <a:ext cx="1217663" cy="15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920166F-0C70-4EC2-AB3C-1819CDDB8B42}"/>
              </a:ext>
            </a:extLst>
          </p:cNvPr>
          <p:cNvSpPr/>
          <p:nvPr/>
        </p:nvSpPr>
        <p:spPr>
          <a:xfrm>
            <a:off x="2796800" y="2661144"/>
            <a:ext cx="1756188" cy="1296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3A859F-1C1F-44CF-8215-1B5731385A2D}"/>
              </a:ext>
            </a:extLst>
          </p:cNvPr>
          <p:cNvSpPr txBox="1"/>
          <p:nvPr/>
        </p:nvSpPr>
        <p:spPr>
          <a:xfrm>
            <a:off x="3497272" y="2572097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SignalR</a:t>
            </a:r>
            <a:endParaRPr lang="ru-RU" sz="1400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AADFBEE2-4E9D-4298-90DE-6101CB8B2111}"/>
              </a:ext>
            </a:extLst>
          </p:cNvPr>
          <p:cNvCxnSpPr>
            <a:cxnSpLocks/>
          </p:cNvCxnSpPr>
          <p:nvPr/>
        </p:nvCxnSpPr>
        <p:spPr>
          <a:xfrm flipH="1">
            <a:off x="2731554" y="4105960"/>
            <a:ext cx="268000" cy="152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DBCFF60-241C-4159-8420-24844179A34A}"/>
              </a:ext>
            </a:extLst>
          </p:cNvPr>
          <p:cNvCxnSpPr>
            <a:cxnSpLocks/>
          </p:cNvCxnSpPr>
          <p:nvPr/>
        </p:nvCxnSpPr>
        <p:spPr>
          <a:xfrm flipV="1">
            <a:off x="2707097" y="3932797"/>
            <a:ext cx="282289" cy="164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FA25790D-A8C3-45C8-AAEA-C44665EF450B}"/>
              </a:ext>
            </a:extLst>
          </p:cNvPr>
          <p:cNvCxnSpPr>
            <a:cxnSpLocks/>
            <a:stCxn id="1036" idx="3"/>
            <a:endCxn id="1026" idx="1"/>
          </p:cNvCxnSpPr>
          <p:nvPr/>
        </p:nvCxnSpPr>
        <p:spPr>
          <a:xfrm>
            <a:off x="1132046" y="1428410"/>
            <a:ext cx="1219551" cy="1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D723E1C-82CB-4127-B80E-A7F9EE09A713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1136774" y="2646173"/>
            <a:ext cx="1180249" cy="22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8B0FA990-4B35-4EE3-AAF8-755765B298E4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1135244" y="4205157"/>
            <a:ext cx="1133698" cy="10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313D32-99CD-440A-9FE2-ABFCAC211517}"/>
              </a:ext>
            </a:extLst>
          </p:cNvPr>
          <p:cNvSpPr txBox="1"/>
          <p:nvPr/>
        </p:nvSpPr>
        <p:spPr>
          <a:xfrm>
            <a:off x="2763959" y="3501247"/>
            <a:ext cx="67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WASM</a:t>
            </a:r>
            <a:endParaRPr lang="ru-RU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C250CB-BD5E-486C-87CC-364C9365A803}"/>
              </a:ext>
            </a:extLst>
          </p:cNvPr>
          <p:cNvSpPr txBox="1"/>
          <p:nvPr/>
        </p:nvSpPr>
        <p:spPr>
          <a:xfrm>
            <a:off x="2493788" y="659857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 (Server Side Render Mode)</a:t>
            </a:r>
            <a:endParaRPr lang="ru-RU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B70D9C-D4C5-4509-AFF0-28952256184A}"/>
              </a:ext>
            </a:extLst>
          </p:cNvPr>
          <p:cNvSpPr txBox="1"/>
          <p:nvPr/>
        </p:nvSpPr>
        <p:spPr>
          <a:xfrm>
            <a:off x="3282885" y="1869923"/>
            <a:ext cx="114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Blazor</a:t>
            </a:r>
            <a:r>
              <a:rPr lang="en-US" sz="1400" dirty="0"/>
              <a:t> Server</a:t>
            </a:r>
            <a:endParaRPr lang="ru-RU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006CD6-229E-4CEA-A750-15E1E2D61C6E}"/>
              </a:ext>
            </a:extLst>
          </p:cNvPr>
          <p:cNvSpPr txBox="1"/>
          <p:nvPr/>
        </p:nvSpPr>
        <p:spPr>
          <a:xfrm>
            <a:off x="3196677" y="3215665"/>
            <a:ext cx="1748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Blazor</a:t>
            </a:r>
            <a:r>
              <a:rPr lang="en-US" sz="1400" dirty="0"/>
              <a:t> Web Assembly</a:t>
            </a:r>
            <a:endParaRPr lang="ru-RU" sz="1400" dirty="0"/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9D8E6CA-9509-492B-A6BB-BA576F43E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2451" y="2464649"/>
            <a:ext cx="2441314" cy="162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30F54EC-79FC-4B5E-9EEB-16CE08067202}"/>
              </a:ext>
            </a:extLst>
          </p:cNvPr>
          <p:cNvSpPr txBox="1"/>
          <p:nvPr/>
        </p:nvSpPr>
        <p:spPr>
          <a:xfrm>
            <a:off x="9043108" y="178904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interactivity</a:t>
            </a:r>
            <a:endParaRPr lang="ru-RU" sz="1400" dirty="0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86F80423-0AFD-440F-B35A-2EB65FA97D3E}"/>
              </a:ext>
            </a:extLst>
          </p:cNvPr>
          <p:cNvCxnSpPr>
            <a:cxnSpLocks/>
          </p:cNvCxnSpPr>
          <p:nvPr/>
        </p:nvCxnSpPr>
        <p:spPr>
          <a:xfrm flipV="1">
            <a:off x="3301508" y="3967383"/>
            <a:ext cx="1186835" cy="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32A998A-DD9C-4609-9083-FFC17AA0435F}"/>
              </a:ext>
            </a:extLst>
          </p:cNvPr>
          <p:cNvCxnSpPr>
            <a:cxnSpLocks/>
          </p:cNvCxnSpPr>
          <p:nvPr/>
        </p:nvCxnSpPr>
        <p:spPr>
          <a:xfrm flipH="1">
            <a:off x="3278067" y="4215748"/>
            <a:ext cx="11889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FF9DE814-C22E-4C5D-8BE0-84AA3271F908}"/>
              </a:ext>
            </a:extLst>
          </p:cNvPr>
          <p:cNvSpPr/>
          <p:nvPr/>
        </p:nvSpPr>
        <p:spPr>
          <a:xfrm>
            <a:off x="3071891" y="5355524"/>
            <a:ext cx="292214" cy="307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6" name="Picture 2" descr="Монитор – Бесплатные иконки: компьютер">
            <a:extLst>
              <a:ext uri="{FF2B5EF4-FFF2-40B4-BE49-F238E27FC236}">
                <a16:creationId xmlns:a16="http://schemas.microsoft.com/office/drawing/2014/main" id="{B99D2776-6D74-4CBC-AAA8-5DDAFDD5A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07" y="5131698"/>
            <a:ext cx="1572973" cy="157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Сервер – Бесплатные иконки: технологии">
            <a:extLst>
              <a:ext uri="{FF2B5EF4-FFF2-40B4-BE49-F238E27FC236}">
                <a16:creationId xmlns:a16="http://schemas.microsoft.com/office/drawing/2014/main" id="{F1C9B55A-EE1D-4A47-B041-C86B24780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531" y="5256536"/>
            <a:ext cx="1107657" cy="110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Сервер – Бесплатные иконки: технологии">
            <a:extLst>
              <a:ext uri="{FF2B5EF4-FFF2-40B4-BE49-F238E27FC236}">
                <a16:creationId xmlns:a16="http://schemas.microsoft.com/office/drawing/2014/main" id="{6F907477-9FAC-4222-B326-8042003AE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350" y="5389553"/>
            <a:ext cx="237947" cy="23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8" descr="Button - Free technology icons">
            <a:extLst>
              <a:ext uri="{FF2B5EF4-FFF2-40B4-BE49-F238E27FC236}">
                <a16:creationId xmlns:a16="http://schemas.microsoft.com/office/drawing/2014/main" id="{BB963C16-00FC-4013-B787-F62058D6C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456" y="5338919"/>
            <a:ext cx="449919" cy="44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2" descr="Пользователь иконка Basic Rounded Lineal | Freepik">
            <a:extLst>
              <a:ext uri="{FF2B5EF4-FFF2-40B4-BE49-F238E27FC236}">
                <a16:creationId xmlns:a16="http://schemas.microsoft.com/office/drawing/2014/main" id="{7A0AD30F-4178-4D72-8D03-217A559B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7" y="5597573"/>
            <a:ext cx="641224" cy="64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CF19470-1103-4889-BCAF-44EC5CD35B70}"/>
              </a:ext>
            </a:extLst>
          </p:cNvPr>
          <p:cNvCxnSpPr>
            <a:cxnSpLocks/>
          </p:cNvCxnSpPr>
          <p:nvPr/>
        </p:nvCxnSpPr>
        <p:spPr>
          <a:xfrm flipH="1">
            <a:off x="2588091" y="5572459"/>
            <a:ext cx="483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E0D8C9B5-4A8D-4F22-AAE2-886839598DAF}"/>
              </a:ext>
            </a:extLst>
          </p:cNvPr>
          <p:cNvCxnSpPr>
            <a:cxnSpLocks/>
          </p:cNvCxnSpPr>
          <p:nvPr/>
        </p:nvCxnSpPr>
        <p:spPr>
          <a:xfrm flipV="1">
            <a:off x="2586356" y="5448415"/>
            <a:ext cx="46256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B87F764D-3DC4-4D84-BC81-0819D4276E40}"/>
              </a:ext>
            </a:extLst>
          </p:cNvPr>
          <p:cNvCxnSpPr>
            <a:cxnSpLocks/>
            <a:stCxn id="100" idx="3"/>
            <a:endCxn id="96" idx="1"/>
          </p:cNvCxnSpPr>
          <p:nvPr/>
        </p:nvCxnSpPr>
        <p:spPr>
          <a:xfrm>
            <a:off x="1197841" y="5918185"/>
            <a:ext cx="740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A193AC1-6989-49C6-91AA-107565EDF385}"/>
              </a:ext>
            </a:extLst>
          </p:cNvPr>
          <p:cNvSpPr txBox="1"/>
          <p:nvPr/>
        </p:nvSpPr>
        <p:spPr>
          <a:xfrm>
            <a:off x="3407313" y="4819663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Combined Mode</a:t>
            </a:r>
            <a:endParaRPr lang="ru-RU" sz="1400" dirty="0"/>
          </a:p>
        </p:txBody>
      </p: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9E5A0743-5A9F-4E78-9837-4740EA078369}"/>
              </a:ext>
            </a:extLst>
          </p:cNvPr>
          <p:cNvCxnSpPr>
            <a:cxnSpLocks/>
          </p:cNvCxnSpPr>
          <p:nvPr/>
        </p:nvCxnSpPr>
        <p:spPr>
          <a:xfrm>
            <a:off x="3475872" y="5417035"/>
            <a:ext cx="11216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AEA51A47-5B93-4CFC-84A0-4D3906EF06E0}"/>
              </a:ext>
            </a:extLst>
          </p:cNvPr>
          <p:cNvCxnSpPr>
            <a:cxnSpLocks/>
          </p:cNvCxnSpPr>
          <p:nvPr/>
        </p:nvCxnSpPr>
        <p:spPr>
          <a:xfrm flipH="1">
            <a:off x="3463567" y="5581871"/>
            <a:ext cx="11199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3" name="Picture 8" descr="Button - Free technology icons">
            <a:extLst>
              <a:ext uri="{FF2B5EF4-FFF2-40B4-BE49-F238E27FC236}">
                <a16:creationId xmlns:a16="http://schemas.microsoft.com/office/drawing/2014/main" id="{B3C328BB-5093-4648-8C2B-D1490BCD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436" y="5680644"/>
            <a:ext cx="449919" cy="44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774E2AF7-3AE8-4843-ABD0-6C8B4B1E7E4A}"/>
              </a:ext>
            </a:extLst>
          </p:cNvPr>
          <p:cNvSpPr/>
          <p:nvPr/>
        </p:nvSpPr>
        <p:spPr>
          <a:xfrm>
            <a:off x="3047911" y="5783766"/>
            <a:ext cx="1547797" cy="1296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F289FC-C783-464B-A096-78CD34BE34ED}"/>
              </a:ext>
            </a:extLst>
          </p:cNvPr>
          <p:cNvSpPr txBox="1"/>
          <p:nvPr/>
        </p:nvSpPr>
        <p:spPr>
          <a:xfrm>
            <a:off x="8997042" y="181590"/>
            <a:ext cx="2390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Hosting models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30A30E-5418-46BF-AEB8-9735532702C3}"/>
              </a:ext>
            </a:extLst>
          </p:cNvPr>
          <p:cNvSpPr/>
          <p:nvPr/>
        </p:nvSpPr>
        <p:spPr>
          <a:xfrm>
            <a:off x="4527486" y="5273258"/>
            <a:ext cx="556402" cy="540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Program Setup - Free interface icons">
            <a:extLst>
              <a:ext uri="{FF2B5EF4-FFF2-40B4-BE49-F238E27FC236}">
                <a16:creationId xmlns:a16="http://schemas.microsoft.com/office/drawing/2014/main" id="{3355AF43-C458-4D84-AE75-5AA17C64D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18" y="5301413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Сервер – Бесплатные иконки: технологии">
            <a:extLst>
              <a:ext uri="{FF2B5EF4-FFF2-40B4-BE49-F238E27FC236}">
                <a16:creationId xmlns:a16="http://schemas.microsoft.com/office/drawing/2014/main" id="{C44E5643-5D79-47F2-BE49-F769081F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734" y="5146045"/>
            <a:ext cx="650668" cy="65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Монитор – Бесплатные иконки: компьютер">
            <a:extLst>
              <a:ext uri="{FF2B5EF4-FFF2-40B4-BE49-F238E27FC236}">
                <a16:creationId xmlns:a16="http://schemas.microsoft.com/office/drawing/2014/main" id="{2A133E76-8292-45FC-AE44-64C69DE22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565" y="4395742"/>
            <a:ext cx="885075" cy="88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Мобильный телефон – Бесплатные иконки: технологии">
            <a:extLst>
              <a:ext uri="{FF2B5EF4-FFF2-40B4-BE49-F238E27FC236}">
                <a16:creationId xmlns:a16="http://schemas.microsoft.com/office/drawing/2014/main" id="{D6BC4997-31AD-43DA-912B-D904EC122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792" y="5285738"/>
            <a:ext cx="551190" cy="55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DCC149-7C89-4693-9CA9-6E4583C77B60}"/>
              </a:ext>
            </a:extLst>
          </p:cNvPr>
          <p:cNvSpPr txBox="1"/>
          <p:nvPr/>
        </p:nvSpPr>
        <p:spPr>
          <a:xfrm>
            <a:off x="5744975" y="4093843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Blazor</a:t>
            </a:r>
            <a:r>
              <a:rPr lang="en-US" sz="1400" dirty="0"/>
              <a:t> Hybrid</a:t>
            </a:r>
            <a:endParaRPr lang="ru-RU" sz="1400" dirty="0"/>
          </a:p>
        </p:txBody>
      </p:sp>
      <p:pic>
        <p:nvPicPr>
          <p:cNvPr id="10" name="Picture 6" descr="Browser - Free interface icons">
            <a:extLst>
              <a:ext uri="{FF2B5EF4-FFF2-40B4-BE49-F238E27FC236}">
                <a16:creationId xmlns:a16="http://schemas.microsoft.com/office/drawing/2014/main" id="{33F557B3-61AD-4509-9B3C-45EDFA248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60" y="5961458"/>
            <a:ext cx="735283" cy="73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Пользователь иконка Basic Rounded Lineal | Freepik">
            <a:extLst>
              <a:ext uri="{FF2B5EF4-FFF2-40B4-BE49-F238E27FC236}">
                <a16:creationId xmlns:a16="http://schemas.microsoft.com/office/drawing/2014/main" id="{FA695C46-9B48-44BE-A21F-4FC1312D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48" y="5240721"/>
            <a:ext cx="641224" cy="64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73E09C4-C5B8-465C-8244-3AD8B008BB7F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1861672" y="4838280"/>
            <a:ext cx="590893" cy="723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6C262AB-752F-454E-9689-E3836844D2D4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1861672" y="5561333"/>
            <a:ext cx="777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488157E-AACF-4862-8C36-8656C9358F57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1861672" y="5561333"/>
            <a:ext cx="665788" cy="76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A3EF4FF-C9DF-48F7-9D1E-102C66830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337640" y="4838280"/>
            <a:ext cx="1208278" cy="710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0DBBC1B-8742-45CD-B411-F41B90B421D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3189982" y="5549063"/>
            <a:ext cx="1355936" cy="12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89CE320-FA78-48C0-B1B4-BF7F66733175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3262743" y="5549063"/>
            <a:ext cx="1283175" cy="780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18149BB4-BE2B-4563-9C86-EF2B56CC9D88}"/>
              </a:ext>
            </a:extLst>
          </p:cNvPr>
          <p:cNvCxnSpPr>
            <a:cxnSpLocks/>
          </p:cNvCxnSpPr>
          <p:nvPr/>
        </p:nvCxnSpPr>
        <p:spPr>
          <a:xfrm flipV="1">
            <a:off x="5102320" y="5405196"/>
            <a:ext cx="1186835" cy="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A6BB7A3-8E66-4F91-9704-7F124ACA41CA}"/>
              </a:ext>
            </a:extLst>
          </p:cNvPr>
          <p:cNvCxnSpPr>
            <a:cxnSpLocks/>
          </p:cNvCxnSpPr>
          <p:nvPr/>
        </p:nvCxnSpPr>
        <p:spPr>
          <a:xfrm flipH="1">
            <a:off x="5084811" y="5651156"/>
            <a:ext cx="11889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4450043-E570-4833-B67D-21434A2398A7}"/>
              </a:ext>
            </a:extLst>
          </p:cNvPr>
          <p:cNvSpPr txBox="1"/>
          <p:nvPr/>
        </p:nvSpPr>
        <p:spPr>
          <a:xfrm>
            <a:off x="4072858" y="495806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MAUI WebView</a:t>
            </a:r>
            <a:endParaRPr lang="ru-RU" sz="14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10D7F03-8EDC-43BD-B987-05E97860BC5A}"/>
              </a:ext>
            </a:extLst>
          </p:cNvPr>
          <p:cNvSpPr/>
          <p:nvPr/>
        </p:nvSpPr>
        <p:spPr>
          <a:xfrm>
            <a:off x="9195273" y="1327035"/>
            <a:ext cx="292214" cy="307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Picture 2" descr="Монитор – Бесплатные иконки: компьютер">
            <a:extLst>
              <a:ext uri="{FF2B5EF4-FFF2-40B4-BE49-F238E27FC236}">
                <a16:creationId xmlns:a16="http://schemas.microsoft.com/office/drawing/2014/main" id="{507DA58B-7966-4103-A498-991780F04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184" y="1206263"/>
            <a:ext cx="1055716" cy="10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Сервер – Бесплатные иконки: технологии">
            <a:extLst>
              <a:ext uri="{FF2B5EF4-FFF2-40B4-BE49-F238E27FC236}">
                <a16:creationId xmlns:a16="http://schemas.microsoft.com/office/drawing/2014/main" id="{AA4006A1-B85E-478A-B42C-52E13152B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787" y="1313954"/>
            <a:ext cx="650668" cy="65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Сервер – Бесплатные иконки: технологии">
            <a:extLst>
              <a:ext uri="{FF2B5EF4-FFF2-40B4-BE49-F238E27FC236}">
                <a16:creationId xmlns:a16="http://schemas.microsoft.com/office/drawing/2014/main" id="{2BBF0F4C-128B-4FD1-8931-59B6418AD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000" y="1378880"/>
            <a:ext cx="237947" cy="23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Button - Free technology icons">
            <a:extLst>
              <a:ext uri="{FF2B5EF4-FFF2-40B4-BE49-F238E27FC236}">
                <a16:creationId xmlns:a16="http://schemas.microsoft.com/office/drawing/2014/main" id="{6D4A024A-2207-4363-8AE4-855E9CC85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061" y="1441747"/>
            <a:ext cx="449919" cy="44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Пользователь иконка Basic Rounded Lineal | Freepik">
            <a:extLst>
              <a:ext uri="{FF2B5EF4-FFF2-40B4-BE49-F238E27FC236}">
                <a16:creationId xmlns:a16="http://schemas.microsoft.com/office/drawing/2014/main" id="{4F75DFFB-10F2-4EA2-8180-A02458906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262" y="1424100"/>
            <a:ext cx="641224" cy="64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236DA7C-37D2-463B-90E6-3F77680741A9}"/>
              </a:ext>
            </a:extLst>
          </p:cNvPr>
          <p:cNvCxnSpPr>
            <a:cxnSpLocks/>
          </p:cNvCxnSpPr>
          <p:nvPr/>
        </p:nvCxnSpPr>
        <p:spPr>
          <a:xfrm flipH="1">
            <a:off x="8931796" y="1634924"/>
            <a:ext cx="268000" cy="152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511363C-7A00-42EE-A5E6-70C1299B07B2}"/>
              </a:ext>
            </a:extLst>
          </p:cNvPr>
          <p:cNvCxnSpPr>
            <a:cxnSpLocks/>
          </p:cNvCxnSpPr>
          <p:nvPr/>
        </p:nvCxnSpPr>
        <p:spPr>
          <a:xfrm flipV="1">
            <a:off x="8907339" y="1461761"/>
            <a:ext cx="282289" cy="164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63A6366-872C-4AFC-95ED-2ADD1C696F84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 flipV="1">
            <a:off x="7335486" y="1734121"/>
            <a:ext cx="1133698" cy="10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5CFBE4-E5A0-472D-A0B3-7A25697B8D1B}"/>
              </a:ext>
            </a:extLst>
          </p:cNvPr>
          <p:cNvSpPr txBox="1"/>
          <p:nvPr/>
        </p:nvSpPr>
        <p:spPr>
          <a:xfrm>
            <a:off x="8970554" y="1038648"/>
            <a:ext cx="67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WASM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0054DF-28F0-4C4F-B386-F01CA2488130}"/>
              </a:ext>
            </a:extLst>
          </p:cNvPr>
          <p:cNvSpPr txBox="1"/>
          <p:nvPr/>
        </p:nvSpPr>
        <p:spPr>
          <a:xfrm>
            <a:off x="8042007" y="654148"/>
            <a:ext cx="1748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Blazor</a:t>
            </a:r>
            <a:r>
              <a:rPr lang="en-US" sz="1400" dirty="0"/>
              <a:t> Web Assembly</a:t>
            </a:r>
            <a:endParaRPr lang="ru-RU" sz="1400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D4469B7-9E23-44F6-A7B1-AF5419FAD6CE}"/>
              </a:ext>
            </a:extLst>
          </p:cNvPr>
          <p:cNvCxnSpPr>
            <a:cxnSpLocks/>
          </p:cNvCxnSpPr>
          <p:nvPr/>
        </p:nvCxnSpPr>
        <p:spPr>
          <a:xfrm flipV="1">
            <a:off x="9501750" y="1496347"/>
            <a:ext cx="1186835" cy="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7E651A3-6CCE-489A-AA84-15F96825E2AA}"/>
              </a:ext>
            </a:extLst>
          </p:cNvPr>
          <p:cNvCxnSpPr>
            <a:cxnSpLocks/>
          </p:cNvCxnSpPr>
          <p:nvPr/>
        </p:nvCxnSpPr>
        <p:spPr>
          <a:xfrm flipH="1">
            <a:off x="9478309" y="1744712"/>
            <a:ext cx="11889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4" descr="Сервер – Бесплатные иконки: технологии">
            <a:extLst>
              <a:ext uri="{FF2B5EF4-FFF2-40B4-BE49-F238E27FC236}">
                <a16:creationId xmlns:a16="http://schemas.microsoft.com/office/drawing/2014/main" id="{27F9D314-DF75-4F20-A43B-8E35E3773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154" y="1222471"/>
            <a:ext cx="650668" cy="65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Button - Free technology icons">
            <a:extLst>
              <a:ext uri="{FF2B5EF4-FFF2-40B4-BE49-F238E27FC236}">
                <a16:creationId xmlns:a16="http://schemas.microsoft.com/office/drawing/2014/main" id="{5D840824-C382-4CA3-B23D-89F0F524D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372" y="1291497"/>
            <a:ext cx="449919" cy="44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Пользователь иконка Basic Rounded Lineal | Freepik">
            <a:extLst>
              <a:ext uri="{FF2B5EF4-FFF2-40B4-BE49-F238E27FC236}">
                <a16:creationId xmlns:a16="http://schemas.microsoft.com/office/drawing/2014/main" id="{D465ED2C-9565-4F3D-9F58-8178710E4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1" y="1255022"/>
            <a:ext cx="641224" cy="64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C2CAE2C4-FA57-4098-81B2-E60E7A2CB076}"/>
              </a:ext>
            </a:extLst>
          </p:cNvPr>
          <p:cNvCxnSpPr>
            <a:cxnSpLocks/>
          </p:cNvCxnSpPr>
          <p:nvPr/>
        </p:nvCxnSpPr>
        <p:spPr>
          <a:xfrm flipV="1">
            <a:off x="3124510" y="1330854"/>
            <a:ext cx="119796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51195D4-9C7B-44BD-9800-AB5FBC1EB72A}"/>
              </a:ext>
            </a:extLst>
          </p:cNvPr>
          <p:cNvCxnSpPr>
            <a:cxnSpLocks/>
          </p:cNvCxnSpPr>
          <p:nvPr/>
        </p:nvCxnSpPr>
        <p:spPr>
          <a:xfrm flipH="1">
            <a:off x="3104816" y="1459219"/>
            <a:ext cx="1217663" cy="15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A4CF735-BF7B-4866-8900-728420888506}"/>
              </a:ext>
            </a:extLst>
          </p:cNvPr>
          <p:cNvSpPr/>
          <p:nvPr/>
        </p:nvSpPr>
        <p:spPr>
          <a:xfrm>
            <a:off x="2566291" y="1590605"/>
            <a:ext cx="1756188" cy="1296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06C836-FB06-4EFC-9DD6-FB4A3994321F}"/>
              </a:ext>
            </a:extLst>
          </p:cNvPr>
          <p:cNvSpPr txBox="1"/>
          <p:nvPr/>
        </p:nvSpPr>
        <p:spPr>
          <a:xfrm>
            <a:off x="3266763" y="1501558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SignalR</a:t>
            </a:r>
            <a:endParaRPr lang="ru-RU" sz="1400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3E6F5124-D0D1-4226-9799-9DC6521E7F2E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906265" y="1575634"/>
            <a:ext cx="1180249" cy="22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E54C978-F4CB-4621-BFDD-C37DA2EE8928}"/>
              </a:ext>
            </a:extLst>
          </p:cNvPr>
          <p:cNvSpPr txBox="1"/>
          <p:nvPr/>
        </p:nvSpPr>
        <p:spPr>
          <a:xfrm>
            <a:off x="2049933" y="647549"/>
            <a:ext cx="114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Blazor</a:t>
            </a:r>
            <a:r>
              <a:rPr lang="en-US" sz="1400" dirty="0"/>
              <a:t> Server</a:t>
            </a:r>
            <a:endParaRPr lang="ru-RU" sz="1400" dirty="0"/>
          </a:p>
        </p:txBody>
      </p:sp>
      <p:pic>
        <p:nvPicPr>
          <p:cNvPr id="43" name="Picture 2" descr="Монитор – Бесплатные иконки: компьютер">
            <a:extLst>
              <a:ext uri="{FF2B5EF4-FFF2-40B4-BE49-F238E27FC236}">
                <a16:creationId xmlns:a16="http://schemas.microsoft.com/office/drawing/2014/main" id="{A08E93AA-A46C-438F-AC76-901E2EC27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39" y="1083847"/>
            <a:ext cx="1084881" cy="108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Браузер взаимодействует с Blazor (размещенным внутри приложения ASP.NET Core) на сервере SignalR через подключение.">
            <a:extLst>
              <a:ext uri="{FF2B5EF4-FFF2-40B4-BE49-F238E27FC236}">
                <a16:creationId xmlns:a16="http://schemas.microsoft.com/office/drawing/2014/main" id="{8A3C372B-1DE8-40DC-AE77-53957DAA4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168" y="2280049"/>
            <a:ext cx="2312479" cy="15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azor WebAssembly: Blazor выполняется в потоке пользовательского интерфейса в браузере.">
            <a:extLst>
              <a:ext uri="{FF2B5EF4-FFF2-40B4-BE49-F238E27FC236}">
                <a16:creationId xmlns:a16="http://schemas.microsoft.com/office/drawing/2014/main" id="{196E95C7-D809-4C04-B50E-A43557202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876" y="2315072"/>
            <a:ext cx="1650331" cy="161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Гибридные приложения с .NET и Blazor отрисовка пользовательского интерфейса в элементе Web View управления, где HTML DOM взаимодействует с Blazor и .NET собственного рабочего стола или мобильного приложения.">
            <a:extLst>
              <a:ext uri="{FF2B5EF4-FFF2-40B4-BE49-F238E27FC236}">
                <a16:creationId xmlns:a16="http://schemas.microsoft.com/office/drawing/2014/main" id="{F5F183B2-FA3F-4EE2-9CEC-43C5FDFF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970" y="4518896"/>
            <a:ext cx="3391316" cy="190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0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D8BA94-E39D-4950-8EE7-7C5F1F917554}"/>
              </a:ext>
            </a:extLst>
          </p:cNvPr>
          <p:cNvSpPr txBox="1"/>
          <p:nvPr/>
        </p:nvSpPr>
        <p:spPr>
          <a:xfrm>
            <a:off x="7674814" y="2256116"/>
            <a:ext cx="226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</a:t>
            </a:r>
            <a:r>
              <a:rPr lang="en-US" dirty="0" err="1"/>
              <a:t>.Net</a:t>
            </a:r>
            <a:r>
              <a:rPr lang="en-US" dirty="0"/>
              <a:t> Core runtime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9E30E2-D7F6-4ED5-8698-B4B7A03E5CE3}"/>
              </a:ext>
            </a:extLst>
          </p:cNvPr>
          <p:cNvSpPr txBox="1"/>
          <p:nvPr/>
        </p:nvSpPr>
        <p:spPr>
          <a:xfrm>
            <a:off x="7674814" y="2795866"/>
            <a:ext cx="237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development cycle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947212-A61E-4435-B954-3A42BFC228BB}"/>
              </a:ext>
            </a:extLst>
          </p:cNvPr>
          <p:cNvSpPr txBox="1"/>
          <p:nvPr/>
        </p:nvSpPr>
        <p:spPr>
          <a:xfrm>
            <a:off x="7674814" y="3335616"/>
            <a:ext cx="207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download size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0E74BC-867E-44D6-A834-636D561E45CE}"/>
              </a:ext>
            </a:extLst>
          </p:cNvPr>
          <p:cNvSpPr txBox="1"/>
          <p:nvPr/>
        </p:nvSpPr>
        <p:spPr>
          <a:xfrm>
            <a:off x="7674814" y="3921681"/>
            <a:ext cx="271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is kept on server-side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2D407E-63D3-4538-8CE6-0DB61F197F0B}"/>
              </a:ext>
            </a:extLst>
          </p:cNvPr>
          <p:cNvSpPr txBox="1"/>
          <p:nvPr/>
        </p:nvSpPr>
        <p:spPr>
          <a:xfrm>
            <a:off x="7674814" y="4430242"/>
            <a:ext cx="351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Issues in high latency environments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098089-891E-4135-86AF-7BA654C32961}"/>
              </a:ext>
            </a:extLst>
          </p:cNvPr>
          <p:cNvSpPr txBox="1"/>
          <p:nvPr/>
        </p:nvSpPr>
        <p:spPr>
          <a:xfrm>
            <a:off x="7674814" y="4947214"/>
            <a:ext cx="189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offline support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894A1F-6B18-4C54-AB85-8C984F0E159C}"/>
              </a:ext>
            </a:extLst>
          </p:cNvPr>
          <p:cNvSpPr txBox="1"/>
          <p:nvPr/>
        </p:nvSpPr>
        <p:spPr>
          <a:xfrm>
            <a:off x="7674814" y="5439055"/>
            <a:ext cx="375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Heavy resource demand on the server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D94577-C7AF-4C07-A054-84E38F5BA47C}"/>
              </a:ext>
            </a:extLst>
          </p:cNvPr>
          <p:cNvSpPr txBox="1"/>
          <p:nvPr/>
        </p:nvSpPr>
        <p:spPr>
          <a:xfrm>
            <a:off x="1066908" y="2256116"/>
            <a:ext cx="228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 static files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062E6B-E97B-4FA7-A768-F6B389235CD3}"/>
              </a:ext>
            </a:extLst>
          </p:cNvPr>
          <p:cNvSpPr txBox="1"/>
          <p:nvPr/>
        </p:nvSpPr>
        <p:spPr>
          <a:xfrm>
            <a:off x="1066908" y="2795866"/>
            <a:ext cx="21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Offline state support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CED034-3953-4D4C-A937-60CAAED70DE5}"/>
              </a:ext>
            </a:extLst>
          </p:cNvPr>
          <p:cNvSpPr txBox="1"/>
          <p:nvPr/>
        </p:nvSpPr>
        <p:spPr>
          <a:xfrm>
            <a:off x="1066908" y="3335616"/>
            <a:ext cx="413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Codesharing</a:t>
            </a:r>
            <a:r>
              <a:rPr lang="en-US" dirty="0"/>
              <a:t> between client and server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B18D23-9D25-4BAB-920A-73883BEA9AAB}"/>
              </a:ext>
            </a:extLst>
          </p:cNvPr>
          <p:cNvSpPr txBox="1"/>
          <p:nvPr/>
        </p:nvSpPr>
        <p:spPr>
          <a:xfrm>
            <a:off x="1066908" y="3921681"/>
            <a:ext cx="1858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time payload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7AC8A2-2D10-4FA9-B525-55BEA4401234}"/>
              </a:ext>
            </a:extLst>
          </p:cNvPr>
          <p:cNvSpPr txBox="1"/>
          <p:nvPr/>
        </p:nvSpPr>
        <p:spPr>
          <a:xfrm>
            <a:off x="1066908" y="4430242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time on poor connections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0B3CDA-D16B-414A-B2E9-5A0BDD261B78}"/>
              </a:ext>
            </a:extLst>
          </p:cNvPr>
          <p:cNvSpPr txBox="1"/>
          <p:nvPr/>
        </p:nvSpPr>
        <p:spPr>
          <a:xfrm>
            <a:off x="1066908" y="494721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Restricted runtime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F4BFB6-6966-40D7-80F3-A4558E929086}"/>
              </a:ext>
            </a:extLst>
          </p:cNvPr>
          <p:cNvSpPr txBox="1"/>
          <p:nvPr/>
        </p:nvSpPr>
        <p:spPr>
          <a:xfrm>
            <a:off x="1066908" y="5439055"/>
            <a:ext cx="204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restrictions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A96A01-D8E7-4E90-BCE4-C621ED9D2E87}"/>
              </a:ext>
            </a:extLst>
          </p:cNvPr>
          <p:cNvSpPr txBox="1"/>
          <p:nvPr/>
        </p:nvSpPr>
        <p:spPr>
          <a:xfrm>
            <a:off x="7893879" y="1154970"/>
            <a:ext cx="182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Blazor</a:t>
            </a:r>
            <a:r>
              <a:rPr lang="en-US" sz="2400" dirty="0"/>
              <a:t> Server</a:t>
            </a:r>
            <a:endParaRPr lang="ru-RU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BD6CE5-3E3B-459A-BF44-987023CDAFD9}"/>
              </a:ext>
            </a:extLst>
          </p:cNvPr>
          <p:cNvSpPr txBox="1"/>
          <p:nvPr/>
        </p:nvSpPr>
        <p:spPr>
          <a:xfrm>
            <a:off x="1119331" y="1154970"/>
            <a:ext cx="285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Blazor</a:t>
            </a:r>
            <a:r>
              <a:rPr lang="en-US" sz="2400" dirty="0"/>
              <a:t> Web Assembly</a:t>
            </a:r>
            <a:endParaRPr lang="ru-RU" sz="2400" dirty="0"/>
          </a:p>
        </p:txBody>
      </p:sp>
      <p:grpSp>
        <p:nvGrpSpPr>
          <p:cNvPr id="38" name="Google Shape;1065;p49">
            <a:extLst>
              <a:ext uri="{FF2B5EF4-FFF2-40B4-BE49-F238E27FC236}">
                <a16:creationId xmlns:a16="http://schemas.microsoft.com/office/drawing/2014/main" id="{4A762743-B0FC-462F-85A5-ECB60A4C455B}"/>
              </a:ext>
            </a:extLst>
          </p:cNvPr>
          <p:cNvGrpSpPr/>
          <p:nvPr/>
        </p:nvGrpSpPr>
        <p:grpSpPr>
          <a:xfrm>
            <a:off x="7173662" y="2757043"/>
            <a:ext cx="461962" cy="461961"/>
            <a:chOff x="1487200" y="4993750"/>
            <a:chExt cx="483125" cy="483125"/>
          </a:xfrm>
        </p:grpSpPr>
        <p:sp>
          <p:nvSpPr>
            <p:cNvPr id="39" name="Google Shape;1066;p49">
              <a:extLst>
                <a:ext uri="{FF2B5EF4-FFF2-40B4-BE49-F238E27FC236}">
                  <a16:creationId xmlns:a16="http://schemas.microsoft.com/office/drawing/2014/main" id="{50169B83-2CA9-4579-BAAE-B049052D28EF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1067;p49">
              <a:extLst>
                <a:ext uri="{FF2B5EF4-FFF2-40B4-BE49-F238E27FC236}">
                  <a16:creationId xmlns:a16="http://schemas.microsoft.com/office/drawing/2014/main" id="{04722BB2-B7F1-4A60-A3A1-11B4CF1E6244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" name="Google Shape;1065;p49">
            <a:extLst>
              <a:ext uri="{FF2B5EF4-FFF2-40B4-BE49-F238E27FC236}">
                <a16:creationId xmlns:a16="http://schemas.microsoft.com/office/drawing/2014/main" id="{48A929A1-8A74-437E-9E3B-62669F6AB36F}"/>
              </a:ext>
            </a:extLst>
          </p:cNvPr>
          <p:cNvGrpSpPr/>
          <p:nvPr/>
        </p:nvGrpSpPr>
        <p:grpSpPr>
          <a:xfrm>
            <a:off x="7173662" y="2206322"/>
            <a:ext cx="461962" cy="461961"/>
            <a:chOff x="1487200" y="4993750"/>
            <a:chExt cx="483125" cy="483125"/>
          </a:xfrm>
        </p:grpSpPr>
        <p:sp>
          <p:nvSpPr>
            <p:cNvPr id="42" name="Google Shape;1066;p49">
              <a:extLst>
                <a:ext uri="{FF2B5EF4-FFF2-40B4-BE49-F238E27FC236}">
                  <a16:creationId xmlns:a16="http://schemas.microsoft.com/office/drawing/2014/main" id="{49682A0B-5688-4A91-94C2-B3F02EA1217A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1067;p49">
              <a:extLst>
                <a:ext uri="{FF2B5EF4-FFF2-40B4-BE49-F238E27FC236}">
                  <a16:creationId xmlns:a16="http://schemas.microsoft.com/office/drawing/2014/main" id="{24E48563-58AF-44E6-A690-6DC8E2137494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4" name="Google Shape;1065;p49">
            <a:extLst>
              <a:ext uri="{FF2B5EF4-FFF2-40B4-BE49-F238E27FC236}">
                <a16:creationId xmlns:a16="http://schemas.microsoft.com/office/drawing/2014/main" id="{2F2D07FC-BCBA-48EB-AFBA-23444A516136}"/>
              </a:ext>
            </a:extLst>
          </p:cNvPr>
          <p:cNvGrpSpPr/>
          <p:nvPr/>
        </p:nvGrpSpPr>
        <p:grpSpPr>
          <a:xfrm>
            <a:off x="7173662" y="3302100"/>
            <a:ext cx="461962" cy="461961"/>
            <a:chOff x="1487200" y="4993750"/>
            <a:chExt cx="483125" cy="483125"/>
          </a:xfrm>
        </p:grpSpPr>
        <p:sp>
          <p:nvSpPr>
            <p:cNvPr id="45" name="Google Shape;1066;p49">
              <a:extLst>
                <a:ext uri="{FF2B5EF4-FFF2-40B4-BE49-F238E27FC236}">
                  <a16:creationId xmlns:a16="http://schemas.microsoft.com/office/drawing/2014/main" id="{B61238B0-2828-458D-810B-978A9D36956B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1067;p49">
              <a:extLst>
                <a:ext uri="{FF2B5EF4-FFF2-40B4-BE49-F238E27FC236}">
                  <a16:creationId xmlns:a16="http://schemas.microsoft.com/office/drawing/2014/main" id="{D4B21EE6-F90B-4EB4-B910-DBB43DA2BACD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7" name="Google Shape;1065;p49">
            <a:extLst>
              <a:ext uri="{FF2B5EF4-FFF2-40B4-BE49-F238E27FC236}">
                <a16:creationId xmlns:a16="http://schemas.microsoft.com/office/drawing/2014/main" id="{1EA311A2-1364-4469-B66E-2B5C735084B7}"/>
              </a:ext>
            </a:extLst>
          </p:cNvPr>
          <p:cNvGrpSpPr/>
          <p:nvPr/>
        </p:nvGrpSpPr>
        <p:grpSpPr>
          <a:xfrm>
            <a:off x="7173662" y="3829052"/>
            <a:ext cx="461962" cy="461961"/>
            <a:chOff x="1487200" y="4993750"/>
            <a:chExt cx="483125" cy="483125"/>
          </a:xfrm>
        </p:grpSpPr>
        <p:sp>
          <p:nvSpPr>
            <p:cNvPr id="48" name="Google Shape;1066;p49">
              <a:extLst>
                <a:ext uri="{FF2B5EF4-FFF2-40B4-BE49-F238E27FC236}">
                  <a16:creationId xmlns:a16="http://schemas.microsoft.com/office/drawing/2014/main" id="{91E7BA5D-1BC9-4E0F-A625-21B1277968A1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1067;p49">
              <a:extLst>
                <a:ext uri="{FF2B5EF4-FFF2-40B4-BE49-F238E27FC236}">
                  <a16:creationId xmlns:a16="http://schemas.microsoft.com/office/drawing/2014/main" id="{2246E5FA-4074-43B9-BA51-B2A848BB2398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0" name="Google Shape;1065;p49">
            <a:extLst>
              <a:ext uri="{FF2B5EF4-FFF2-40B4-BE49-F238E27FC236}">
                <a16:creationId xmlns:a16="http://schemas.microsoft.com/office/drawing/2014/main" id="{A97F324E-CFCD-44B5-92A1-7D7391FF2601}"/>
              </a:ext>
            </a:extLst>
          </p:cNvPr>
          <p:cNvGrpSpPr/>
          <p:nvPr/>
        </p:nvGrpSpPr>
        <p:grpSpPr>
          <a:xfrm>
            <a:off x="586756" y="2206322"/>
            <a:ext cx="461962" cy="461961"/>
            <a:chOff x="1487200" y="4993750"/>
            <a:chExt cx="483125" cy="483125"/>
          </a:xfrm>
        </p:grpSpPr>
        <p:sp>
          <p:nvSpPr>
            <p:cNvPr id="51" name="Google Shape;1066;p49">
              <a:extLst>
                <a:ext uri="{FF2B5EF4-FFF2-40B4-BE49-F238E27FC236}">
                  <a16:creationId xmlns:a16="http://schemas.microsoft.com/office/drawing/2014/main" id="{7E68236E-636E-4E48-A5AE-D124E6E40AC4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1067;p49">
              <a:extLst>
                <a:ext uri="{FF2B5EF4-FFF2-40B4-BE49-F238E27FC236}">
                  <a16:creationId xmlns:a16="http://schemas.microsoft.com/office/drawing/2014/main" id="{7E8B56FC-8DD0-4011-8E83-4419C29D14DD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3" name="Google Shape;1065;p49">
            <a:extLst>
              <a:ext uri="{FF2B5EF4-FFF2-40B4-BE49-F238E27FC236}">
                <a16:creationId xmlns:a16="http://schemas.microsoft.com/office/drawing/2014/main" id="{65CA1C7F-0C96-4DBE-A19A-02325EBBD906}"/>
              </a:ext>
            </a:extLst>
          </p:cNvPr>
          <p:cNvGrpSpPr/>
          <p:nvPr/>
        </p:nvGrpSpPr>
        <p:grpSpPr>
          <a:xfrm>
            <a:off x="586756" y="3302100"/>
            <a:ext cx="461962" cy="461961"/>
            <a:chOff x="1487200" y="4993750"/>
            <a:chExt cx="483125" cy="483125"/>
          </a:xfrm>
        </p:grpSpPr>
        <p:sp>
          <p:nvSpPr>
            <p:cNvPr id="54" name="Google Shape;1066;p49">
              <a:extLst>
                <a:ext uri="{FF2B5EF4-FFF2-40B4-BE49-F238E27FC236}">
                  <a16:creationId xmlns:a16="http://schemas.microsoft.com/office/drawing/2014/main" id="{D7730949-4CAA-4547-8B1B-1FB4740C393B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" name="Google Shape;1067;p49">
              <a:extLst>
                <a:ext uri="{FF2B5EF4-FFF2-40B4-BE49-F238E27FC236}">
                  <a16:creationId xmlns:a16="http://schemas.microsoft.com/office/drawing/2014/main" id="{3857A26A-8C4D-4CF0-88B1-1860331AE96F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6" name="Google Shape;1065;p49">
            <a:extLst>
              <a:ext uri="{FF2B5EF4-FFF2-40B4-BE49-F238E27FC236}">
                <a16:creationId xmlns:a16="http://schemas.microsoft.com/office/drawing/2014/main" id="{7D5667DD-FFCF-43D1-8D39-E2C9C0A5212D}"/>
              </a:ext>
            </a:extLst>
          </p:cNvPr>
          <p:cNvGrpSpPr/>
          <p:nvPr/>
        </p:nvGrpSpPr>
        <p:grpSpPr>
          <a:xfrm>
            <a:off x="586756" y="2757043"/>
            <a:ext cx="461962" cy="461961"/>
            <a:chOff x="1487200" y="4993750"/>
            <a:chExt cx="483125" cy="483125"/>
          </a:xfrm>
        </p:grpSpPr>
        <p:sp>
          <p:nvSpPr>
            <p:cNvPr id="57" name="Google Shape;1066;p49">
              <a:extLst>
                <a:ext uri="{FF2B5EF4-FFF2-40B4-BE49-F238E27FC236}">
                  <a16:creationId xmlns:a16="http://schemas.microsoft.com/office/drawing/2014/main" id="{A9813060-24F1-4C16-8769-A94AD943FF48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1067;p49">
              <a:extLst>
                <a:ext uri="{FF2B5EF4-FFF2-40B4-BE49-F238E27FC236}">
                  <a16:creationId xmlns:a16="http://schemas.microsoft.com/office/drawing/2014/main" id="{70F58114-A720-46D7-BF33-D2D5D3762930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4110" name="Picture 14" descr="minus in circle subtract&quot; Icon - Download for free – Iconduck">
            <a:extLst>
              <a:ext uri="{FF2B5EF4-FFF2-40B4-BE49-F238E27FC236}">
                <a16:creationId xmlns:a16="http://schemas.microsoft.com/office/drawing/2014/main" id="{EB8AB80D-FCC2-4955-9AF0-3D5C68A9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56" y="4357688"/>
            <a:ext cx="463774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4" descr="minus in circle subtract&quot; Icon - Download for free – Iconduck">
            <a:extLst>
              <a:ext uri="{FF2B5EF4-FFF2-40B4-BE49-F238E27FC236}">
                <a16:creationId xmlns:a16="http://schemas.microsoft.com/office/drawing/2014/main" id="{584E1226-0D3E-45C8-8579-AC788BF67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56" y="4884640"/>
            <a:ext cx="463774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4" descr="minus in circle subtract&quot; Icon - Download for free – Iconduck">
            <a:extLst>
              <a:ext uri="{FF2B5EF4-FFF2-40B4-BE49-F238E27FC236}">
                <a16:creationId xmlns:a16="http://schemas.microsoft.com/office/drawing/2014/main" id="{BA06E299-E541-43C8-894B-6EC8BA6C7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56" y="5392740"/>
            <a:ext cx="463774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4" descr="minus in circle subtract&quot; Icon - Download for free – Iconduck">
            <a:extLst>
              <a:ext uri="{FF2B5EF4-FFF2-40B4-BE49-F238E27FC236}">
                <a16:creationId xmlns:a16="http://schemas.microsoft.com/office/drawing/2014/main" id="{2316B852-0B75-4228-82D7-B2A3C440E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0" y="3827525"/>
            <a:ext cx="463774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minus in circle subtract&quot; Icon - Download for free – Iconduck">
            <a:extLst>
              <a:ext uri="{FF2B5EF4-FFF2-40B4-BE49-F238E27FC236}">
                <a16:creationId xmlns:a16="http://schemas.microsoft.com/office/drawing/2014/main" id="{A86DFE2C-AB30-484A-A3D4-B374D2395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0" y="4345672"/>
            <a:ext cx="463774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4" descr="minus in circle subtract&quot; Icon - Download for free – Iconduck">
            <a:extLst>
              <a:ext uri="{FF2B5EF4-FFF2-40B4-BE49-F238E27FC236}">
                <a16:creationId xmlns:a16="http://schemas.microsoft.com/office/drawing/2014/main" id="{995BCCA8-0E17-4179-A8FD-37566CF5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0" y="4872294"/>
            <a:ext cx="463774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4" descr="minus in circle subtract&quot; Icon - Download for free – Iconduck">
            <a:extLst>
              <a:ext uri="{FF2B5EF4-FFF2-40B4-BE49-F238E27FC236}">
                <a16:creationId xmlns:a16="http://schemas.microsoft.com/office/drawing/2014/main" id="{0CAC76A1-0EA6-433A-917D-A0BB3FFD5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0" y="5378077"/>
            <a:ext cx="463774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A461957-349B-44F5-934E-CE845421DD83}"/>
              </a:ext>
            </a:extLst>
          </p:cNvPr>
          <p:cNvSpPr txBox="1"/>
          <p:nvPr/>
        </p:nvSpPr>
        <p:spPr>
          <a:xfrm>
            <a:off x="9043108" y="178904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Модели хостинга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9682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C1A35DD-7C45-4B34-B0C5-65EE71904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990" y="127001"/>
            <a:ext cx="1461945" cy="862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69C4FD-F2C1-4025-8933-1EEA6EC42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2" y="3814745"/>
            <a:ext cx="5578991" cy="2826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D76E04-91DB-4C75-B144-DB638C33E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1" y="996148"/>
            <a:ext cx="5578991" cy="2847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A07885E-B4B4-4345-A96B-A9832C348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420" y="3722291"/>
            <a:ext cx="5151120" cy="2918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110D483-EE59-4DC5-A64D-76F62CDAC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9420" y="887536"/>
            <a:ext cx="5151120" cy="2834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5CB0585-47D3-4305-9AC5-1F01D1261CD9}"/>
              </a:ext>
            </a:extLst>
          </p:cNvPr>
          <p:cNvSpPr/>
          <p:nvPr/>
        </p:nvSpPr>
        <p:spPr>
          <a:xfrm>
            <a:off x="467273" y="1327149"/>
            <a:ext cx="1638300" cy="1524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DD3A8F7-9D6A-4884-B33E-0047C683EE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89496" y="691416"/>
            <a:ext cx="2906454" cy="335495"/>
          </a:xfrm>
          <a:prstGeom prst="bentConnector3">
            <a:avLst>
              <a:gd name="adj1" fmla="val 9981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4">
            <a:extLst>
              <a:ext uri="{FF2B5EF4-FFF2-40B4-BE49-F238E27FC236}">
                <a16:creationId xmlns:a16="http://schemas.microsoft.com/office/drawing/2014/main" id="{67CFAB7C-F5F2-419D-8B30-19D42303A18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096000" y="485775"/>
            <a:ext cx="3268980" cy="4017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0FEB961B-6883-4638-A4C5-4CD8E29F1145}"/>
              </a:ext>
            </a:extLst>
          </p:cNvPr>
          <p:cNvSpPr/>
          <p:nvPr/>
        </p:nvSpPr>
        <p:spPr>
          <a:xfrm>
            <a:off x="638088" y="5097406"/>
            <a:ext cx="724535" cy="13810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07E198EA-23D8-4B78-BC49-6AE6D63839E6}"/>
              </a:ext>
            </a:extLst>
          </p:cNvPr>
          <p:cNvSpPr/>
          <p:nvPr/>
        </p:nvSpPr>
        <p:spPr>
          <a:xfrm>
            <a:off x="612429" y="5475651"/>
            <a:ext cx="724535" cy="13810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1C42E513-C283-4320-928F-CDC2F5ABD047}"/>
              </a:ext>
            </a:extLst>
          </p:cNvPr>
          <p:cNvSpPr/>
          <p:nvPr/>
        </p:nvSpPr>
        <p:spPr>
          <a:xfrm>
            <a:off x="7227974" y="4890654"/>
            <a:ext cx="2137006" cy="14547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CAEA33CF-62F6-4BD6-A649-928D3B7C4541}"/>
              </a:ext>
            </a:extLst>
          </p:cNvPr>
          <p:cNvSpPr/>
          <p:nvPr/>
        </p:nvSpPr>
        <p:spPr>
          <a:xfrm>
            <a:off x="7227974" y="5238401"/>
            <a:ext cx="1985299" cy="14547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BD0191-409C-4FE2-843E-7A90CBA3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756" y="742296"/>
            <a:ext cx="3816495" cy="307239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F9BF78-6B7E-44A6-A1A7-9EB3128CD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4" y="1359064"/>
            <a:ext cx="4281055" cy="245563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0E18CA0-64D8-4E97-9805-956BE3FE2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22" y="4444013"/>
            <a:ext cx="1911528" cy="20193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DFA8CF9-7D58-42CF-B38F-5C2B9B203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6500" y="4444013"/>
            <a:ext cx="1890468" cy="20193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D3ABCD4-6A2B-4FC7-84A8-3CAF896EA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5718" y="4444013"/>
            <a:ext cx="1937314" cy="20193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3B24844-490B-456C-832F-9D12B44A7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1783" y="4444013"/>
            <a:ext cx="1893468" cy="20193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B9DBF49-C99A-410C-A52D-48EC0645CF43}"/>
              </a:ext>
            </a:extLst>
          </p:cNvPr>
          <p:cNvSpPr txBox="1"/>
          <p:nvPr/>
        </p:nvSpPr>
        <p:spPr>
          <a:xfrm>
            <a:off x="9019309" y="18206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SignalR</a:t>
            </a:r>
            <a:endParaRPr lang="ru-RU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C84BB86-F61D-47B5-AF89-AEB0FFE1A149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9997004" y="3814694"/>
            <a:ext cx="961513" cy="629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77DDAE5-E814-4676-B184-407C58B419B5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7814375" y="3814694"/>
            <a:ext cx="2182629" cy="629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6AB25EA-4302-4297-BE03-223F3804877D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4671734" y="3814694"/>
            <a:ext cx="5325270" cy="629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26C28E2-A033-463F-9BAB-26EA23D6BF43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1541986" y="3814694"/>
            <a:ext cx="8455018" cy="629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EC8EE5D-68E8-4F20-A441-C494D05FBBA2}"/>
              </a:ext>
            </a:extLst>
          </p:cNvPr>
          <p:cNvSpPr txBox="1"/>
          <p:nvPr/>
        </p:nvSpPr>
        <p:spPr>
          <a:xfrm>
            <a:off x="4530663" y="1295052"/>
            <a:ext cx="36991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SignalR</a:t>
            </a:r>
            <a:r>
              <a:rPr lang="en-US" dirty="0"/>
              <a:t> – </a:t>
            </a:r>
            <a:r>
              <a:rPr lang="ru-RU" dirty="0"/>
              <a:t>это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61616"/>
                </a:solidFill>
                <a:latin typeface="Segoe UI" panose="020B0502040204020203" pitchFamily="34" charset="0"/>
              </a:rPr>
              <a:t>б</a:t>
            </a:r>
            <a:r>
              <a:rPr lang="ru-RU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иблиотека, которая упрощает процесс добавления веб-функций в режиме реального времени в приложения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абстракция транспорта, необходим</a:t>
            </a:r>
            <a:r>
              <a:rPr lang="ru-RU" dirty="0">
                <a:solidFill>
                  <a:srgbClr val="161616"/>
                </a:solidFill>
                <a:latin typeface="Segoe UI" panose="020B0502040204020203" pitchFamily="34" charset="0"/>
              </a:rPr>
              <a:t>ого</a:t>
            </a:r>
            <a:r>
              <a:rPr lang="ru-RU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для работы в режиме реального времени между клиентом и сервером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889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D48A29-96A0-4F4D-8F3E-110CCEEAC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54" y="3118651"/>
            <a:ext cx="5302165" cy="3287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B3CFC2-5F3C-4CE9-9C65-0A2FA3D88CD1}"/>
              </a:ext>
            </a:extLst>
          </p:cNvPr>
          <p:cNvSpPr txBox="1"/>
          <p:nvPr/>
        </p:nvSpPr>
        <p:spPr>
          <a:xfrm>
            <a:off x="263236" y="11633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https://github.com/appcypher/awesome-wasm-langs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8DCD97-28F4-43BD-B666-5B23F3479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49" y="1590776"/>
            <a:ext cx="1889415" cy="481521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E8BB5E-2AC1-41D6-9512-3D75881056B2}"/>
              </a:ext>
            </a:extLst>
          </p:cNvPr>
          <p:cNvSpPr txBox="1"/>
          <p:nvPr/>
        </p:nvSpPr>
        <p:spPr>
          <a:xfrm>
            <a:off x="4738254" y="1766454"/>
            <a:ext cx="5440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WebAssembly</a:t>
            </a:r>
            <a:r>
              <a:rPr lang="en-US" dirty="0"/>
              <a:t> – </a:t>
            </a:r>
            <a:r>
              <a:rPr lang="ru-RU" dirty="0"/>
              <a:t>это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Бинарный формат, позволяющий запускать код в браузере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Низкоуровневая виртуальная машина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Результат компиляции с языка более высокого уровня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88C46A-94FD-43E0-AE1B-D673A932384D}"/>
              </a:ext>
            </a:extLst>
          </p:cNvPr>
          <p:cNvSpPr txBox="1"/>
          <p:nvPr/>
        </p:nvSpPr>
        <p:spPr>
          <a:xfrm>
            <a:off x="9026236" y="199403"/>
            <a:ext cx="1427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WebAssembly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74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2C595EA-F832-4FB0-BE10-B75278CCFEB7}"/>
              </a:ext>
            </a:extLst>
          </p:cNvPr>
          <p:cNvGrpSpPr/>
          <p:nvPr/>
        </p:nvGrpSpPr>
        <p:grpSpPr>
          <a:xfrm>
            <a:off x="1185719" y="689985"/>
            <a:ext cx="10064750" cy="5921375"/>
            <a:chOff x="1228725" y="542925"/>
            <a:chExt cx="9845675" cy="5772150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F311827E-C5E1-4254-BE54-0E9016EA2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725" y="542925"/>
              <a:ext cx="9734550" cy="5772150"/>
            </a:xfrm>
            <a:prstGeom prst="rect">
              <a:avLst/>
            </a:prstGeom>
          </p:spPr>
        </p:pic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B6379B9D-015C-4B94-80CF-4E6887DE3C2D}"/>
                </a:ext>
              </a:extLst>
            </p:cNvPr>
            <p:cNvSpPr/>
            <p:nvPr/>
          </p:nvSpPr>
          <p:spPr>
            <a:xfrm>
              <a:off x="9950450" y="5784849"/>
              <a:ext cx="1123950" cy="53022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2DF4BDA-0081-42EA-9B4E-164AC52F4625}"/>
              </a:ext>
            </a:extLst>
          </p:cNvPr>
          <p:cNvSpPr txBox="1"/>
          <p:nvPr/>
        </p:nvSpPr>
        <p:spPr>
          <a:xfrm>
            <a:off x="9026236" y="199403"/>
            <a:ext cx="1427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WebAssembly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81714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Science &amp; Mathematics Major for College_ Software &amp; Media Applications by Slidesgo</Template>
  <TotalTime>635</TotalTime>
  <Words>225</Words>
  <Application>Microsoft Office PowerPoint</Application>
  <PresentationFormat>Широкоэкранный</PresentationFormat>
  <Paragraphs>62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3" baseType="lpstr">
      <vt:lpstr>Arial</vt:lpstr>
      <vt:lpstr>Bebas Neue</vt:lpstr>
      <vt:lpstr>Calibri</vt:lpstr>
      <vt:lpstr>Chakra Petch Medium</vt:lpstr>
      <vt:lpstr>Fira Code</vt:lpstr>
      <vt:lpstr>Poppins</vt:lpstr>
      <vt:lpstr>Proxima Nova</vt:lpstr>
      <vt:lpstr>Red Hat Text</vt:lpstr>
      <vt:lpstr>Roboto Condensed Light</vt:lpstr>
      <vt:lpstr>Segoe UI</vt:lpstr>
      <vt:lpstr>Computer Science &amp; Mathematics Major for College: Software &amp; Media Applications by Slidesgo</vt:lpstr>
      <vt:lpstr>Slidesgo Final Pages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Maksimov</dc:creator>
  <cp:lastModifiedBy>Aleksei Maksimov</cp:lastModifiedBy>
  <cp:revision>31</cp:revision>
  <dcterms:created xsi:type="dcterms:W3CDTF">2024-11-03T12:51:33Z</dcterms:created>
  <dcterms:modified xsi:type="dcterms:W3CDTF">2025-03-03T08:26:52Z</dcterms:modified>
</cp:coreProperties>
</file>