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notesMasterIdLst>
    <p:notesMasterId r:id="rId15"/>
  </p:notesMasterIdLst>
  <p:sldIdLst>
    <p:sldId id="256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A9D013F-0995-4BA2-BF7C-0626AF81DF37}">
          <p14:sldIdLst>
            <p14:sldId id="256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D78F2-252F-456E-89D4-14412CB49114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80DA3-3107-460D-AF98-ED1E46D8D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5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80DA3-3107-460D-AF98-ED1E46D8D05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6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" name="Google Shape;16;p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953533" y="1255333"/>
            <a:ext cx="10284800" cy="4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953667" y="5269867"/>
            <a:ext cx="10284800" cy="3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5700"/>
            <a:ext cx="0" cy="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4348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7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5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876667" y="8495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8495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963467" y="13592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876667" y="1945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958467" y="1945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967413" y="2455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876667" y="3041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958467" y="3041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967413" y="3551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876667" y="4239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467" y="4239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967413" y="4749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876667" y="5335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958467" y="5335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967413" y="5845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497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053400" y="4370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953400" y="1778700"/>
            <a:ext cx="10285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300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459200" y="3652900"/>
            <a:ext cx="72736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459217" y="1956200"/>
            <a:ext cx="7273600" cy="1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4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9600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45384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45384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81168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81168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15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600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44198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44198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78796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78796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613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600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9600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64292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64292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9600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64292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64292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79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960000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4559028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960000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4559028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8158065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8158065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1954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712000" y="174056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32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712000" y="368209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67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712000" y="5623464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26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6" name="Google Shape;36;p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544900" y="3153051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20306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545100" y="4414551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5643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4603751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4603617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378884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378751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7828717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7828584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452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953467" y="3161667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7344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953467" y="4727967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35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2363800" y="3153067"/>
            <a:ext cx="88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7037333" y="17258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2363700" y="4719367"/>
            <a:ext cx="88748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51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956533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6193200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956533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6193200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3647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749284" y="3149284"/>
            <a:ext cx="86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16581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749495" y="4787051"/>
            <a:ext cx="86932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5377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953467" y="3725317"/>
            <a:ext cx="55512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953467" y="1559067"/>
            <a:ext cx="5551200" cy="1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318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6298300" y="2642200"/>
            <a:ext cx="49400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653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961333" y="2524800"/>
            <a:ext cx="52424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699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950800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6252533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48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3233333" y="963667"/>
            <a:ext cx="5730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3235933" y="2276300"/>
            <a:ext cx="5725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2381767" y="4467167"/>
            <a:ext cx="746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1889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6" name="Google Shape;56;p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454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333"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9221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11617149" y="182872"/>
            <a:ext cx="177251" cy="290773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160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726-C58C-4F4C-9F44-E10CB601FFE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9769-AEBA-417A-804D-710652592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03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281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83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5" name="Google Shape;75;p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196451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6474716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196451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6474717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05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7" name="Google Shape;97;p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44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5" name="Google Shape;115;p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69324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13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34" name="Google Shape;134;p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953400" y="1280800"/>
            <a:ext cx="10285200" cy="4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6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10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953467" y="2063433"/>
            <a:ext cx="6214800" cy="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953467" y="3074563"/>
            <a:ext cx="6214800" cy="1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29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953467" y="5392600"/>
            <a:ext cx="10285200" cy="75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553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8586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D06AA-1379-4DFC-A6F5-DDE1104BD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E2967-604C-4568-B756-20C48353B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3. ООП</a:t>
            </a:r>
          </a:p>
        </p:txBody>
      </p:sp>
    </p:spTree>
    <p:extLst>
      <p:ext uri="{BB962C8B-B14F-4D97-AF65-F5344CB8AC3E}">
        <p14:creationId xmlns:p14="http://schemas.microsoft.com/office/powerpoint/2010/main" val="2312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8"/>
    </mc:Choice>
    <mc:Fallback xmlns="">
      <p:transition spd="slow" advTm="197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974F8-7466-4397-8B58-0266EA9D46D0}"/>
              </a:ext>
            </a:extLst>
          </p:cNvPr>
          <p:cNvSpPr txBox="1"/>
          <p:nvPr/>
        </p:nvSpPr>
        <p:spPr>
          <a:xfrm>
            <a:off x="9025003" y="16927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B2B1F-E92F-4441-984C-9A597754B3AA}"/>
              </a:ext>
            </a:extLst>
          </p:cNvPr>
          <p:cNvSpPr txBox="1"/>
          <p:nvPr/>
        </p:nvSpPr>
        <p:spPr>
          <a:xfrm>
            <a:off x="114300" y="625716"/>
            <a:ext cx="12077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161616"/>
                </a:solidFill>
                <a:effectLst/>
                <a:latin typeface="+mj-lt"/>
              </a:rPr>
              <a:t>Полиморфизм подтипов </a:t>
            </a:r>
            <a:r>
              <a:rPr lang="ru-RU" b="0" i="0" dirty="0">
                <a:solidFill>
                  <a:srgbClr val="161616"/>
                </a:solidFill>
                <a:effectLst/>
                <a:latin typeface="+mj-lt"/>
              </a:rPr>
              <a:t>– вызывающий код использует объект, опираясь только на знание его интерфейса, без знания о конкретном типе,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EBE41-7F92-42B9-995E-E655F1946B9F}"/>
              </a:ext>
            </a:extLst>
          </p:cNvPr>
          <p:cNvSpPr txBox="1"/>
          <p:nvPr/>
        </p:nvSpPr>
        <p:spPr>
          <a:xfrm>
            <a:off x="333375" y="92908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Talk();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Talk()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=&gt;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"Woof!"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Human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Talk()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=&gt;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"Господи, как же я устал делать эти лекции"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   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ConsoleWriter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WriteAnimalTalk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IAnimal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animal.Talk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E8F7E-7583-4253-9C47-2B49413203B8}"/>
              </a:ext>
            </a:extLst>
          </p:cNvPr>
          <p:cNvSpPr txBox="1"/>
          <p:nvPr/>
        </p:nvSpPr>
        <p:spPr>
          <a:xfrm>
            <a:off x="7019925" y="924664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Talk();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Talk()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=&gt;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"Woof!"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Human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Talk()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=&gt;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"Господи, как же я устал делать эти лекции"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   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ConsoleWriter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WriteAnimalTalk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animal.Talk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857E7-E743-42AF-A75A-D750E8A5C19E}"/>
              </a:ext>
            </a:extLst>
          </p:cNvPr>
          <p:cNvSpPr txBox="1"/>
          <p:nvPr/>
        </p:nvSpPr>
        <p:spPr>
          <a:xfrm>
            <a:off x="4173102" y="5141165"/>
            <a:ext cx="43220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Human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literallyMe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ConsoleWriter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.WriteAnimalTalk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(dog);</a:t>
            </a:r>
          </a:p>
          <a:p>
            <a:r>
              <a:rPr lang="en-US" sz="1200" dirty="0"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Woof!</a:t>
            </a:r>
          </a:p>
          <a:p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ConsoleWriter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.WriteAnimalTalk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literallyMe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</a:t>
            </a:r>
            <a:r>
              <a:rPr lang="ru-RU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Господи, как же я устал делать эти лекции</a:t>
            </a:r>
            <a:endParaRPr lang="ru-RU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2965C7-2C04-42D6-BF33-96B2C28CA229}"/>
              </a:ext>
            </a:extLst>
          </p:cNvPr>
          <p:cNvSpPr txBox="1"/>
          <p:nvPr/>
        </p:nvSpPr>
        <p:spPr>
          <a:xfrm>
            <a:off x="171449" y="633740"/>
            <a:ext cx="118014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161616"/>
                </a:solidFill>
                <a:latin typeface="+mj-lt"/>
              </a:rPr>
              <a:t>Параметрический полиморфизм 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– обработка  происходит идентично, вне зависимости от типа обрабатываемых объектов.</a:t>
            </a:r>
            <a:endParaRPr lang="en-GB" dirty="0">
              <a:solidFill>
                <a:srgbClr val="161616"/>
              </a:solidFill>
              <a:latin typeface="+mj-lt"/>
            </a:endParaRPr>
          </a:p>
          <a:p>
            <a:pPr algn="l"/>
            <a:r>
              <a:rPr lang="ru-RU" dirty="0">
                <a:solidFill>
                  <a:srgbClr val="161616"/>
                </a:solidFill>
                <a:latin typeface="+mj-lt"/>
              </a:rPr>
              <a:t>Основное – поведение, а не значения. Обрабатываем любой объект, который подошел под критерии входных данных.</a:t>
            </a:r>
            <a:endParaRPr lang="en-GB" dirty="0">
              <a:solidFill>
                <a:srgbClr val="161616"/>
              </a:solidFill>
              <a:latin typeface="+mj-lt"/>
            </a:endParaRPr>
          </a:p>
          <a:p>
            <a:pPr algn="l"/>
            <a:r>
              <a:rPr lang="en-GB" b="1" dirty="0">
                <a:solidFill>
                  <a:srgbClr val="161616"/>
                </a:solidFill>
                <a:latin typeface="+mj-lt"/>
              </a:rPr>
              <a:t>Generics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 позволяют создавать классы и методы, откладывающие спецификацию одного или нескольких параметров типа, пока не будет использоваться класс или метод в коде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7F360-7563-43BB-B2BC-228BF1CA2042}"/>
              </a:ext>
            </a:extLst>
          </p:cNvPr>
          <p:cNvSpPr txBox="1"/>
          <p:nvPr/>
        </p:nvSpPr>
        <p:spPr>
          <a:xfrm>
            <a:off x="9025003" y="16927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generics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5907D-2B67-4225-BC94-2C8BF85BE79A}"/>
              </a:ext>
            </a:extLst>
          </p:cNvPr>
          <p:cNvSpPr txBox="1"/>
          <p:nvPr/>
        </p:nvSpPr>
        <p:spPr>
          <a:xfrm>
            <a:off x="304801" y="1497598"/>
            <a:ext cx="59817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RecordEntry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SubjectName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Grade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=&gt;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2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\t\t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SubjectName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\t\t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{Grade}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RecordBook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RecordEntry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Tests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RecordEntry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Exams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Зачетная книжка</a:t>
            </a:r>
            <a:r>
              <a:rPr lang="en-US" sz="12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builder.AppendLine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\t\t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ФИО:</a:t>
            </a:r>
            <a:r>
              <a:rPr lang="ru-RU" sz="12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</a:t>
            </a:r>
            <a:r>
              <a:rPr lang="en-US" sz="12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t\t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StudentName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builder.AppendLine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\t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Зачеты:"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entry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Tests)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builder.AppendLine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entry.ToString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builder.AppendLine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\t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Экзамены:"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entry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Exams)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builder.AppendLine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entry.ToString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D1FCB-BC1A-46AA-A027-BD49874D5239}"/>
              </a:ext>
            </a:extLst>
          </p:cNvPr>
          <p:cNvSpPr txBox="1"/>
          <p:nvPr/>
        </p:nvSpPr>
        <p:spPr>
          <a:xfrm>
            <a:off x="6174955" y="1540639"/>
            <a:ext cx="57979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test1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RecordEntry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SubjectName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Разработка профессиональных приложений"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Grade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зачет"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test2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RecordEntry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SubjectName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Проектирование информационных систем"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Grade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незачет"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exam1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RecordEntry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SubjectName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"Управление качеством разработки приложений"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Grade = 5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exam2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RecordEntry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SubjectName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Проектный практикум"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Grade = 3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recordBook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RecordBook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Иванов И.И."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Tests = [test1, test2],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Exams = [exam1, exam2]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recordBook.ToString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0617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E2BD6-CBF5-4FF0-B873-9EDF59C13B62}"/>
              </a:ext>
            </a:extLst>
          </p:cNvPr>
          <p:cNvSpPr txBox="1"/>
          <p:nvPr/>
        </p:nvSpPr>
        <p:spPr>
          <a:xfrm>
            <a:off x="9025003" y="16927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81143-8474-47A1-8FAA-B39DEDBE2625}"/>
              </a:ext>
            </a:extLst>
          </p:cNvPr>
          <p:cNvSpPr txBox="1"/>
          <p:nvPr/>
        </p:nvSpPr>
        <p:spPr>
          <a:xfrm>
            <a:off x="196850" y="672068"/>
            <a:ext cx="117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161616"/>
                </a:solidFill>
                <a:effectLst/>
                <a:latin typeface="+mj-lt"/>
              </a:rPr>
              <a:t>Абстракция</a:t>
            </a:r>
            <a:r>
              <a:rPr lang="en-GB" dirty="0">
                <a:solidFill>
                  <a:srgbClr val="161616"/>
                </a:solidFill>
                <a:latin typeface="+mj-lt"/>
              </a:rPr>
              <a:t> - 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м</a:t>
            </a:r>
            <a:r>
              <a:rPr lang="ru-RU" b="0" i="0" dirty="0">
                <a:solidFill>
                  <a:srgbClr val="161616"/>
                </a:solidFill>
                <a:effectLst/>
                <a:latin typeface="+mj-lt"/>
              </a:rPr>
              <a:t>оделирование требуемых атрибутов и взаимодействий сущностей в виде классов для определения абстрактного представления системы.</a:t>
            </a:r>
            <a:r>
              <a:rPr lang="en-US" b="0" i="0" dirty="0">
                <a:solidFill>
                  <a:srgbClr val="161616"/>
                </a:solidFill>
                <a:effectLst/>
                <a:latin typeface="+mj-lt"/>
              </a:rPr>
              <a:t> </a:t>
            </a:r>
            <a:endParaRPr lang="ru-RU" dirty="0">
              <a:solidFill>
                <a:srgbClr val="161616"/>
              </a:solidFill>
              <a:latin typeface="+mj-lt"/>
            </a:endParaRPr>
          </a:p>
          <a:p>
            <a:pPr algn="just"/>
            <a:r>
              <a:rPr lang="ru-RU" b="0" i="0" dirty="0">
                <a:solidFill>
                  <a:srgbClr val="161616"/>
                </a:solidFill>
                <a:effectLst/>
                <a:latin typeface="+mj-lt"/>
              </a:rPr>
              <a:t>При помощи абстракции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 мы представляем только ключевые отличительные черты/качества объектов без лишних фоновых сведений, которые нам не нужны/ не интересны.</a:t>
            </a:r>
            <a:endParaRPr lang="ru-RU" b="0" i="0" dirty="0">
              <a:solidFill>
                <a:srgbClr val="161616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16500-2194-4EC5-92E3-E34001F9511D}"/>
              </a:ext>
            </a:extLst>
          </p:cNvPr>
          <p:cNvSpPr txBox="1"/>
          <p:nvPr/>
        </p:nvSpPr>
        <p:spPr>
          <a:xfrm>
            <a:off x="126478" y="3042477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MobilePhone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Calling();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SendSMS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Nokia1400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MobilePhone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Calling()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"Calling from Nokia1400"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SendSMS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"Sending SMS from Nokia1400"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EF668-1A2C-488F-B266-AEB0CFFF7FB8}"/>
              </a:ext>
            </a:extLst>
          </p:cNvPr>
          <p:cNvSpPr txBox="1"/>
          <p:nvPr/>
        </p:nvSpPr>
        <p:spPr>
          <a:xfrm>
            <a:off x="5505885" y="1821189"/>
            <a:ext cx="61093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SonyEricssonW800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MobilePhone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Calling()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"Calling from Nokia2700"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SendSMS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"Sending SMS from Nokia2700"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FMRadio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Listeing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 radio from Nokia2700"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MP3()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Listeing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 MP3 from Nokia2700"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Camera()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"Using camera from Nokia2700"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12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5031A0A-C58E-4282-B496-320C0595F253}"/>
              </a:ext>
            </a:extLst>
          </p:cNvPr>
          <p:cNvSpPr/>
          <p:nvPr/>
        </p:nvSpPr>
        <p:spPr>
          <a:xfrm>
            <a:off x="1140391" y="3117098"/>
            <a:ext cx="799926" cy="16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77C8A3C-17DE-4A82-B154-9EAAD48627B1}"/>
              </a:ext>
            </a:extLst>
          </p:cNvPr>
          <p:cNvSpPr/>
          <p:nvPr/>
        </p:nvSpPr>
        <p:spPr>
          <a:xfrm>
            <a:off x="1511127" y="3487249"/>
            <a:ext cx="799926" cy="16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1C5CBAC-0764-4067-BEA5-F5A60A6B3B1B}"/>
              </a:ext>
            </a:extLst>
          </p:cNvPr>
          <p:cNvSpPr/>
          <p:nvPr/>
        </p:nvSpPr>
        <p:spPr>
          <a:xfrm>
            <a:off x="1511125" y="3656351"/>
            <a:ext cx="799927" cy="16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B2E2D-544B-4275-869F-248FFA286E7D}"/>
              </a:ext>
            </a:extLst>
          </p:cNvPr>
          <p:cNvSpPr txBox="1"/>
          <p:nvPr/>
        </p:nvSpPr>
        <p:spPr>
          <a:xfrm>
            <a:off x="246954" y="1971792"/>
            <a:ext cx="530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FF0000"/>
                </a:solidFill>
              </a:rPr>
              <a:t>!</a:t>
            </a:r>
            <a:r>
              <a:rPr lang="ru-RU" dirty="0"/>
              <a:t> Ключевое слово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ru-RU" dirty="0"/>
              <a:t>к концепции абстракции не имеет никакого отношения. Оно только указывает на то, что реализация класса/метода неполная.</a:t>
            </a:r>
          </a:p>
        </p:txBody>
      </p:sp>
    </p:spTree>
    <p:extLst>
      <p:ext uri="{BB962C8B-B14F-4D97-AF65-F5344CB8AC3E}">
        <p14:creationId xmlns:p14="http://schemas.microsoft.com/office/powerpoint/2010/main" val="76870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44A3CC-41C7-472F-9E7A-EB170FD56313}"/>
              </a:ext>
            </a:extLst>
          </p:cNvPr>
          <p:cNvSpPr txBox="1"/>
          <p:nvPr/>
        </p:nvSpPr>
        <p:spPr>
          <a:xfrm>
            <a:off x="9025003" y="16927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OOP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38B93-BDDB-438D-AE38-BE32604CA0FC}"/>
              </a:ext>
            </a:extLst>
          </p:cNvPr>
          <p:cNvSpPr txBox="1"/>
          <p:nvPr/>
        </p:nvSpPr>
        <p:spPr>
          <a:xfrm>
            <a:off x="620038" y="1039660"/>
            <a:ext cx="113548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ООП</a:t>
            </a:r>
            <a:r>
              <a:rPr lang="ru-RU" dirty="0">
                <a:latin typeface="+mj-lt"/>
              </a:rPr>
              <a:t> -  парадигма программирования на основе описания типов предметной области и их взаимодействия, представленных как экземпляры классов, которые образуют иерархию наследования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>
                <a:latin typeface="+mj-lt"/>
              </a:rPr>
              <a:t>ООП</a:t>
            </a:r>
            <a:r>
              <a:rPr lang="en-GB" dirty="0">
                <a:latin typeface="+mj-lt"/>
              </a:rPr>
              <a:t> -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подход к написанию кода, который основывается на объектах, а не на функциях и процедурах.</a:t>
            </a:r>
          </a:p>
          <a:p>
            <a:endParaRPr lang="ru-RU" dirty="0">
              <a:latin typeface="+mj-lt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ru-RU" dirty="0">
                <a:latin typeface="+mj-lt"/>
              </a:rPr>
              <a:t>Принципы ООП: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Инкапсуляция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Абстракция</a:t>
            </a:r>
          </a:p>
        </p:txBody>
      </p:sp>
      <p:pic>
        <p:nvPicPr>
          <p:cNvPr id="1026" name="Picture 2" descr="Что такое объектно-ориентированное программирование (ООП)?">
            <a:extLst>
              <a:ext uri="{FF2B5EF4-FFF2-40B4-BE49-F238E27FC236}">
                <a16:creationId xmlns:a16="http://schemas.microsoft.com/office/drawing/2014/main" id="{4ED5E523-B93C-4C8D-B62E-9BDEF2CDC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997" y="2162723"/>
            <a:ext cx="3857820" cy="36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D90C8-0830-493A-8ADB-E6E3FBAF3AA9}"/>
              </a:ext>
            </a:extLst>
          </p:cNvPr>
          <p:cNvSpPr txBox="1"/>
          <p:nvPr/>
        </p:nvSpPr>
        <p:spPr>
          <a:xfrm>
            <a:off x="488515" y="3381995"/>
            <a:ext cx="41216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 - </a:t>
            </a:r>
            <a:r>
              <a:rPr lang="ru-RU" dirty="0" err="1"/>
              <a:t>мультипарадигмальный</a:t>
            </a:r>
            <a:r>
              <a:rPr lang="ru-RU" dirty="0"/>
              <a:t> язык, но</a:t>
            </a:r>
          </a:p>
          <a:p>
            <a:r>
              <a:rPr lang="ru-RU" dirty="0"/>
              <a:t> в первую очередь объектно-ориентированный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2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154EE-1931-4C14-BEFF-9F5C60C83C68}"/>
              </a:ext>
            </a:extLst>
          </p:cNvPr>
          <p:cNvSpPr txBox="1"/>
          <p:nvPr/>
        </p:nvSpPr>
        <p:spPr>
          <a:xfrm>
            <a:off x="9025003" y="169277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classes</a:t>
            </a:r>
            <a:r>
              <a:rPr lang="ru-RU" dirty="0"/>
              <a:t> </a:t>
            </a:r>
            <a:r>
              <a:rPr lang="en-US" dirty="0"/>
              <a:t>&amp; interfaces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DB4AC-DB91-4950-8B4D-1B49FE820AEE}"/>
              </a:ext>
            </a:extLst>
          </p:cNvPr>
          <p:cNvSpPr txBox="1"/>
          <p:nvPr/>
        </p:nvSpPr>
        <p:spPr>
          <a:xfrm>
            <a:off x="230165" y="779931"/>
            <a:ext cx="5865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+mj-lt"/>
              </a:rPr>
              <a:t>Класс – </a:t>
            </a:r>
            <a:r>
              <a:rPr lang="ru-RU" dirty="0">
                <a:latin typeface="+mj-lt"/>
              </a:rPr>
              <a:t>шаблон для создания объектов. Он определяет свойства, методы и поведение объектов.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09E2C-F14F-4C20-A510-ADB902A72589}"/>
              </a:ext>
            </a:extLst>
          </p:cNvPr>
          <p:cNvSpPr txBox="1"/>
          <p:nvPr/>
        </p:nvSpPr>
        <p:spPr>
          <a:xfrm>
            <a:off x="230165" y="1236696"/>
            <a:ext cx="58658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Class</a:t>
            </a:r>
            <a:r>
              <a:rPr lang="ru-RU" b="1" dirty="0">
                <a:latin typeface="+mj-lt"/>
              </a:rPr>
              <a:t> – </a:t>
            </a:r>
            <a:r>
              <a:rPr lang="ru-RU" dirty="0">
                <a:latin typeface="+mj-lt"/>
              </a:rPr>
              <a:t>в </a:t>
            </a:r>
            <a:r>
              <a:rPr lang="en-US" dirty="0">
                <a:latin typeface="+mj-lt"/>
              </a:rPr>
              <a:t>C# </a:t>
            </a:r>
            <a:r>
              <a:rPr lang="ru-RU" dirty="0">
                <a:latin typeface="+mj-lt"/>
              </a:rPr>
              <a:t>это ссылочный тип данных, наследник </a:t>
            </a:r>
            <a:r>
              <a:rPr lang="en-US" dirty="0">
                <a:latin typeface="+mj-lt"/>
              </a:rPr>
              <a:t>object</a:t>
            </a:r>
            <a:r>
              <a:rPr lang="en-GB" dirty="0">
                <a:latin typeface="+mj-lt"/>
              </a:rPr>
              <a:t>, </a:t>
            </a:r>
            <a:r>
              <a:rPr lang="ru-RU" dirty="0">
                <a:latin typeface="+mj-lt"/>
              </a:rPr>
              <a:t>который может содержать поля, </a:t>
            </a:r>
            <a:r>
              <a:rPr lang="ru-RU" dirty="0" err="1">
                <a:latin typeface="+mj-lt"/>
              </a:rPr>
              <a:t>проперти</a:t>
            </a:r>
            <a:r>
              <a:rPr lang="ru-RU" dirty="0">
                <a:latin typeface="+mj-lt"/>
              </a:rPr>
              <a:t>, методы, индексы, операторы, конструкторы, статические члены и </a:t>
            </a:r>
            <a:r>
              <a:rPr lang="ru-RU" dirty="0" err="1">
                <a:latin typeface="+mj-lt"/>
              </a:rPr>
              <a:t>финализаторы</a:t>
            </a:r>
            <a:r>
              <a:rPr lang="ru-RU" dirty="0">
                <a:latin typeface="+mj-lt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F22CD-FCAE-434A-A28F-0E4323079626}"/>
              </a:ext>
            </a:extLst>
          </p:cNvPr>
          <p:cNvSpPr txBox="1"/>
          <p:nvPr/>
        </p:nvSpPr>
        <p:spPr>
          <a:xfrm>
            <a:off x="455310" y="1975360"/>
            <a:ext cx="564069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SampleClass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//constructor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seed)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Random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Random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(seed);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_id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rnd.Next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(1, 13);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//field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_id;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//property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"something"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//method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DoSomething(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parameter)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(parameter &gt;= _id)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"Something is done"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"something else is done"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11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/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obj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(42) { Name =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"sample object"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obj2 = obj;</a:t>
            </a:r>
            <a:endParaRPr lang="ru-RU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07721-2064-4DAE-B717-117CF3380914}"/>
              </a:ext>
            </a:extLst>
          </p:cNvPr>
          <p:cNvSpPr txBox="1"/>
          <p:nvPr/>
        </p:nvSpPr>
        <p:spPr>
          <a:xfrm>
            <a:off x="6096000" y="779032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Интерфейс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 ссылочный тип, который может определять некоторый функционал - набор методов и свойств без реализации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*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В текущей версии языка интерфейс уже может включать в себя имплементацию.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C8884-8B6A-4143-AB61-814256775B09}"/>
              </a:ext>
            </a:extLst>
          </p:cNvPr>
          <p:cNvSpPr txBox="1"/>
          <p:nvPr/>
        </p:nvSpPr>
        <p:spPr>
          <a:xfrm>
            <a:off x="6096000" y="2420428"/>
            <a:ext cx="633412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ISampleInterface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SampleMethod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11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11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ImplementationClass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ISampleInterface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SampleMethod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"We are actually doing something here"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91741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D7EAC-875D-4AB4-B0D0-F3F37EE4373D}"/>
              </a:ext>
            </a:extLst>
          </p:cNvPr>
          <p:cNvSpPr txBox="1"/>
          <p:nvPr/>
        </p:nvSpPr>
        <p:spPr>
          <a:xfrm>
            <a:off x="9025003" y="169277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access modifiers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1CE8EA-78BA-4937-8448-54E1BE4F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60" y="3952353"/>
            <a:ext cx="8315325" cy="268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662253-CB38-4026-A176-B27ACE327189}"/>
              </a:ext>
            </a:extLst>
          </p:cNvPr>
          <p:cNvSpPr txBox="1"/>
          <p:nvPr/>
        </p:nvSpPr>
        <p:spPr>
          <a:xfrm>
            <a:off x="286533" y="584568"/>
            <a:ext cx="60970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SampleClass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//constructor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seed)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Random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Random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(seed);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_id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rnd.Next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(1, 13);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//field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_id;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//property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"something"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//method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DoSomething(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parameter)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(parameter &gt;= _id)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"Something is done"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"something else is done"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B85A3B6-28E9-40C0-B9C8-2AE76DA85BBE}"/>
              </a:ext>
            </a:extLst>
          </p:cNvPr>
          <p:cNvSpPr/>
          <p:nvPr/>
        </p:nvSpPr>
        <p:spPr>
          <a:xfrm>
            <a:off x="356991" y="632564"/>
            <a:ext cx="526093" cy="16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0342E82-5404-40FC-828E-A4EC4B73DA8B}"/>
              </a:ext>
            </a:extLst>
          </p:cNvPr>
          <p:cNvSpPr/>
          <p:nvPr/>
        </p:nvSpPr>
        <p:spPr>
          <a:xfrm>
            <a:off x="939972" y="1106466"/>
            <a:ext cx="528887" cy="16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82163C0-09C3-4B87-AC7C-064A29E817E3}"/>
              </a:ext>
            </a:extLst>
          </p:cNvPr>
          <p:cNvSpPr/>
          <p:nvPr/>
        </p:nvSpPr>
        <p:spPr>
          <a:xfrm>
            <a:off x="939974" y="2014808"/>
            <a:ext cx="596552" cy="16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928DC4F-A1E4-4A76-9F40-10ADD773162D}"/>
              </a:ext>
            </a:extLst>
          </p:cNvPr>
          <p:cNvSpPr/>
          <p:nvPr/>
        </p:nvSpPr>
        <p:spPr>
          <a:xfrm>
            <a:off x="939974" y="2284172"/>
            <a:ext cx="528886" cy="16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8D2BD40-2FB6-4BC0-B1D9-7C4639BD2038}"/>
              </a:ext>
            </a:extLst>
          </p:cNvPr>
          <p:cNvSpPr/>
          <p:nvPr/>
        </p:nvSpPr>
        <p:spPr>
          <a:xfrm>
            <a:off x="939971" y="2605545"/>
            <a:ext cx="528887" cy="16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69453A0-DF6A-43AB-97AC-57036284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419"/>
            <a:ext cx="182749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918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6FA82-54A6-4AC3-8ED1-8B510CAB4D4D}"/>
              </a:ext>
            </a:extLst>
          </p:cNvPr>
          <p:cNvSpPr txBox="1"/>
          <p:nvPr/>
        </p:nvSpPr>
        <p:spPr>
          <a:xfrm>
            <a:off x="4718958" y="693446"/>
            <a:ext cx="71994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200" b="1" dirty="0">
                <a:latin typeface="+mj-lt"/>
              </a:rPr>
              <a:t>public</a:t>
            </a:r>
            <a:r>
              <a:rPr lang="ru-RU" sz="1200" dirty="0">
                <a:latin typeface="+mj-lt"/>
              </a:rPr>
              <a:t> - доступен любому коду из любой сборки*,</a:t>
            </a:r>
            <a:endParaRPr lang="en-US" sz="1200" dirty="0">
              <a:latin typeface="+mj-lt"/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200" b="1" dirty="0">
                <a:latin typeface="+mj-lt"/>
              </a:rPr>
              <a:t>private</a:t>
            </a:r>
            <a:r>
              <a:rPr lang="ru-RU" sz="1200" dirty="0">
                <a:latin typeface="+mj-lt"/>
              </a:rPr>
              <a:t> – доступен только коду из того же класса,</a:t>
            </a:r>
            <a:endParaRPr lang="en-US" sz="1200" dirty="0">
              <a:latin typeface="+mj-lt"/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200" b="1" dirty="0">
                <a:latin typeface="+mj-lt"/>
              </a:rPr>
              <a:t>protected</a:t>
            </a:r>
            <a:r>
              <a:rPr lang="ru-RU" sz="1200" dirty="0">
                <a:latin typeface="+mj-lt"/>
              </a:rPr>
              <a:t> – доступен только коду из того же класса и его наследникам,</a:t>
            </a:r>
            <a:endParaRPr lang="en-US" sz="1200" dirty="0">
              <a:latin typeface="+mj-lt"/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200" b="1" dirty="0">
                <a:latin typeface="+mj-lt"/>
              </a:rPr>
              <a:t>internal</a:t>
            </a:r>
            <a:r>
              <a:rPr lang="ru-RU" sz="1200" dirty="0">
                <a:latin typeface="+mj-lt"/>
              </a:rPr>
              <a:t> – доступен только коду из той же сборки*,</a:t>
            </a:r>
            <a:endParaRPr lang="en-US" sz="1200" dirty="0">
              <a:latin typeface="+mj-lt"/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200" b="1" dirty="0">
                <a:latin typeface="+mj-lt"/>
              </a:rPr>
              <a:t>protected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internal</a:t>
            </a:r>
            <a:r>
              <a:rPr lang="ru-RU" sz="1200" dirty="0">
                <a:latin typeface="+mj-lt"/>
              </a:rPr>
              <a:t> - доступен только коду из той же сборки* или наследнику из любой сборки*</a:t>
            </a:r>
            <a:endParaRPr lang="en-US" sz="1200" dirty="0">
              <a:latin typeface="+mj-lt"/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200" b="1" dirty="0">
                <a:latin typeface="+mj-lt"/>
              </a:rPr>
              <a:t>private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protected</a:t>
            </a:r>
            <a:r>
              <a:rPr lang="ru-RU" sz="1200" dirty="0">
                <a:latin typeface="+mj-lt"/>
              </a:rPr>
              <a:t> – доступен только коду из того же класса и наследникам из той же сборки*</a:t>
            </a:r>
            <a:endParaRPr lang="en-US" sz="1200" dirty="0">
              <a:latin typeface="+mj-lt"/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200" b="1" dirty="0">
                <a:latin typeface="+mj-lt"/>
              </a:rPr>
              <a:t>file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- доступен только коду из того же файла исходного кода.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>
              <a:latin typeface="+mj-lt"/>
            </a:endParaRPr>
          </a:p>
          <a:p>
            <a:pPr lvl="2"/>
            <a:r>
              <a:rPr lang="ru-RU" sz="1200" dirty="0">
                <a:latin typeface="+mj-lt"/>
              </a:rPr>
              <a:t>*сборка</a:t>
            </a:r>
            <a:r>
              <a:rPr lang="en-US" sz="1200" dirty="0">
                <a:latin typeface="+mj-lt"/>
              </a:rPr>
              <a:t> (assembly) – </a:t>
            </a:r>
            <a:r>
              <a:rPr lang="ru-RU" sz="1200" dirty="0">
                <a:latin typeface="+mj-lt"/>
              </a:rPr>
              <a:t>результат одной компиляции одного или нескольких исходников, т.е. </a:t>
            </a:r>
            <a:r>
              <a:rPr lang="en-US" sz="1200" dirty="0">
                <a:latin typeface="+mj-lt"/>
              </a:rPr>
              <a:t>.exe,.dll</a:t>
            </a: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931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3942D2-F317-4E3C-8A5C-2BEDB1920073}"/>
              </a:ext>
            </a:extLst>
          </p:cNvPr>
          <p:cNvSpPr txBox="1"/>
          <p:nvPr/>
        </p:nvSpPr>
        <p:spPr>
          <a:xfrm>
            <a:off x="9025003" y="16927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BEF7D-B379-4116-9AE6-32328DE842E5}"/>
              </a:ext>
            </a:extLst>
          </p:cNvPr>
          <p:cNvSpPr txBox="1"/>
          <p:nvPr/>
        </p:nvSpPr>
        <p:spPr>
          <a:xfrm>
            <a:off x="196850" y="672068"/>
            <a:ext cx="117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161616"/>
                </a:solidFill>
                <a:latin typeface="+mj-lt"/>
              </a:rPr>
              <a:t>Наследование</a:t>
            </a:r>
            <a:r>
              <a:rPr lang="en-GB" dirty="0">
                <a:solidFill>
                  <a:srgbClr val="161616"/>
                </a:solidFill>
                <a:latin typeface="+mj-lt"/>
              </a:rPr>
              <a:t> –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 концепция, согласно которой можно создавать новые классы, которые будут </a:t>
            </a:r>
            <a:r>
              <a:rPr lang="ru-RU" dirty="0" err="1">
                <a:solidFill>
                  <a:srgbClr val="161616"/>
                </a:solidFill>
                <a:latin typeface="+mj-lt"/>
              </a:rPr>
              <a:t>переиспользовать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, расширять или модифицировать поведение, описанное в уже существующих классах.</a:t>
            </a:r>
            <a:endParaRPr lang="en-US" dirty="0">
              <a:solidFill>
                <a:srgbClr val="161616"/>
              </a:solidFill>
              <a:latin typeface="+mj-lt"/>
            </a:endParaRPr>
          </a:p>
          <a:p>
            <a:pPr algn="just"/>
            <a:endParaRPr lang="en-US" b="0" i="0" dirty="0">
              <a:solidFill>
                <a:srgbClr val="161616"/>
              </a:solidFill>
              <a:effectLst/>
              <a:latin typeface="+mj-lt"/>
            </a:endParaRPr>
          </a:p>
          <a:p>
            <a:pPr algn="just"/>
            <a:r>
              <a:rPr lang="ru-RU" dirty="0">
                <a:solidFill>
                  <a:srgbClr val="161616"/>
                </a:solidFill>
                <a:latin typeface="+mj-lt"/>
              </a:rPr>
              <a:t>В </a:t>
            </a:r>
            <a:r>
              <a:rPr lang="en-US" dirty="0">
                <a:solidFill>
                  <a:srgbClr val="161616"/>
                </a:solidFill>
                <a:latin typeface="+mj-lt"/>
              </a:rPr>
              <a:t>C# 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наследование одиночное, но можно имплементировать несколько интерфейсов.</a:t>
            </a:r>
            <a:endParaRPr lang="ru-RU" b="0" i="0" dirty="0">
              <a:solidFill>
                <a:srgbClr val="161616"/>
              </a:solidFill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CD0F3-A703-48CB-977D-EC22901D5E90}"/>
              </a:ext>
            </a:extLst>
          </p:cNvPr>
          <p:cNvSpPr txBox="1"/>
          <p:nvPr/>
        </p:nvSpPr>
        <p:spPr>
          <a:xfrm>
            <a:off x="263525" y="1725939"/>
            <a:ext cx="699135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ISampleInterface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IAnotherInterface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AnotherMethod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YetAnotherMethod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YetAnotherMethod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called from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275FF-DF6A-4864-9477-3E7685300576}"/>
              </a:ext>
            </a:extLst>
          </p:cNvPr>
          <p:cNvSpPr txBox="1"/>
          <p:nvPr/>
        </p:nvSpPr>
        <p:spPr>
          <a:xfrm>
            <a:off x="4970528" y="1904464"/>
            <a:ext cx="8108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DerivedClass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ISampleInterface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IAnotherInterface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AnotherMethod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AnotherMethod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called from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DerivedClass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SampleMethod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called from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DerivedClass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C042D-FF37-40B7-B88D-0BCB1C84070C}"/>
              </a:ext>
            </a:extLst>
          </p:cNvPr>
          <p:cNvSpPr txBox="1"/>
          <p:nvPr/>
        </p:nvSpPr>
        <p:spPr>
          <a:xfrm>
            <a:off x="6823075" y="4800971"/>
            <a:ext cx="5105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obj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DerivedClass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obj.AnotherMethod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	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AnotherMethod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called from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DerivedClass</a:t>
            </a:r>
            <a:endParaRPr lang="ru-RU" sz="1200" dirty="0">
              <a:solidFill>
                <a:schemeClr val="bg2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chemeClr val="bg2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obj.SampleMethod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	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SampleMethod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called from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DerivedClass</a:t>
            </a:r>
            <a:endParaRPr lang="ru-RU" sz="1200" dirty="0">
              <a:solidFill>
                <a:schemeClr val="bg2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chemeClr val="bg2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obj.YetAnotherMethod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	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YetAnotherMethod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called from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endParaRPr lang="ru-RU" sz="1200" dirty="0">
              <a:solidFill>
                <a:schemeClr val="bg2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967951F-9A0E-46FD-A849-079367ADA32A}"/>
              </a:ext>
            </a:extLst>
          </p:cNvPr>
          <p:cNvSpPr/>
          <p:nvPr/>
        </p:nvSpPr>
        <p:spPr>
          <a:xfrm>
            <a:off x="1607116" y="4333875"/>
            <a:ext cx="736034" cy="1715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7BEF4E-B8E5-4519-9B32-00019971CCC7}"/>
              </a:ext>
            </a:extLst>
          </p:cNvPr>
          <p:cNvSpPr txBox="1"/>
          <p:nvPr/>
        </p:nvSpPr>
        <p:spPr>
          <a:xfrm>
            <a:off x="489744" y="5546183"/>
            <a:ext cx="6538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61616"/>
                </a:solidFill>
                <a:latin typeface="+mj-lt"/>
              </a:rPr>
              <a:t>Ключевое слово </a:t>
            </a:r>
            <a:r>
              <a:rPr lang="en-GB" b="1" dirty="0">
                <a:solidFill>
                  <a:srgbClr val="161616"/>
                </a:solidFill>
                <a:latin typeface="+mj-lt"/>
              </a:rPr>
              <a:t>virtual 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 указывает на то, что член класса доступен для изменения в его потомках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1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2B7564-33AE-4F62-8F8C-ED26D4380040}"/>
              </a:ext>
            </a:extLst>
          </p:cNvPr>
          <p:cNvSpPr txBox="1"/>
          <p:nvPr/>
        </p:nvSpPr>
        <p:spPr>
          <a:xfrm>
            <a:off x="9025003" y="169277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override &amp; new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2C576-D517-4B92-B526-2B07F6A22DDD}"/>
              </a:ext>
            </a:extLst>
          </p:cNvPr>
          <p:cNvSpPr txBox="1"/>
          <p:nvPr/>
        </p:nvSpPr>
        <p:spPr>
          <a:xfrm>
            <a:off x="247649" y="627162"/>
            <a:ext cx="11706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override</a:t>
            </a:r>
            <a:r>
              <a:rPr lang="en-US" dirty="0"/>
              <a:t> – </a:t>
            </a:r>
            <a:r>
              <a:rPr lang="ru-RU" dirty="0"/>
              <a:t>ключевые слова, при помощи которых можно задать поведение методов</a:t>
            </a:r>
            <a:r>
              <a:rPr lang="en-US" dirty="0"/>
              <a:t> </a:t>
            </a:r>
            <a:r>
              <a:rPr lang="ru-RU" dirty="0"/>
              <a:t>в классе-наследнике.</a:t>
            </a:r>
          </a:p>
          <a:p>
            <a:r>
              <a:rPr lang="en-US" b="1" dirty="0"/>
              <a:t>override</a:t>
            </a:r>
            <a:r>
              <a:rPr lang="ru-RU" b="1" dirty="0"/>
              <a:t> </a:t>
            </a:r>
            <a:r>
              <a:rPr lang="ru-RU" dirty="0"/>
              <a:t>расширяет </a:t>
            </a:r>
            <a:r>
              <a:rPr lang="en-US" b="1" dirty="0"/>
              <a:t>virtual</a:t>
            </a:r>
            <a:r>
              <a:rPr lang="en-US" dirty="0"/>
              <a:t> </a:t>
            </a:r>
            <a:r>
              <a:rPr lang="ru-RU" dirty="0"/>
              <a:t>метод базового класса.</a:t>
            </a:r>
          </a:p>
          <a:p>
            <a:r>
              <a:rPr lang="en-US" b="1" dirty="0"/>
              <a:t>new </a:t>
            </a:r>
            <a:r>
              <a:rPr lang="ru-RU" dirty="0"/>
              <a:t>скрывает</a:t>
            </a:r>
            <a:r>
              <a:rPr lang="ru-RU" b="1" dirty="0"/>
              <a:t> </a:t>
            </a:r>
            <a:r>
              <a:rPr lang="ru-RU" dirty="0"/>
              <a:t>доступный метод базового класса.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AD26D-4995-4352-BD32-C2126A80A9A9}"/>
              </a:ext>
            </a:extLst>
          </p:cNvPr>
          <p:cNvSpPr txBox="1"/>
          <p:nvPr/>
        </p:nvSpPr>
        <p:spPr>
          <a:xfrm>
            <a:off x="676275" y="1782995"/>
            <a:ext cx="6096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OverrideInheritor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OverrideInheritor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NewInheritor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NewInheritor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01C6E-515F-4B87-AAE5-0FD57B97DA01}"/>
              </a:ext>
            </a:extLst>
          </p:cNvPr>
          <p:cNvSpPr txBox="1"/>
          <p:nvPr/>
        </p:nvSpPr>
        <p:spPr>
          <a:xfrm>
            <a:off x="5977003" y="136666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OverrideInheritor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overrideInheritor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();</a:t>
            </a:r>
          </a:p>
          <a:p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NewInheritor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newInheritor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baseClass.Method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</a:t>
            </a:r>
          </a:p>
          <a:p>
            <a:endParaRPr lang="en-US" sz="1200" dirty="0">
              <a:solidFill>
                <a:schemeClr val="bg2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overrideInheritor.Method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OverrideInheritor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</a:t>
            </a:r>
          </a:p>
          <a:p>
            <a:endParaRPr lang="en-US" sz="1200" dirty="0">
              <a:solidFill>
                <a:schemeClr val="bg2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newInheritor.Method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&gt;&gt;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NewInheritor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</a:t>
            </a:r>
            <a:endParaRPr lang="ru-RU" sz="1200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12140-58FA-4135-BA51-33CE431F546A}"/>
              </a:ext>
            </a:extLst>
          </p:cNvPr>
          <p:cNvSpPr txBox="1"/>
          <p:nvPr/>
        </p:nvSpPr>
        <p:spPr>
          <a:xfrm>
            <a:off x="6096000" y="4092155"/>
            <a:ext cx="61626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overrideInheritor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OverrideInheritor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newInheritor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NewInheritor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baseClass.Method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overrideInheritor.Method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&gt;&gt;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OverrideInheritor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newInheritor.Method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200" dirty="0" err="1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BaseClass</a:t>
            </a:r>
            <a:r>
              <a:rPr lang="en-US" sz="1200" dirty="0">
                <a:solidFill>
                  <a:schemeClr val="bg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Method</a:t>
            </a:r>
            <a:endParaRPr lang="ru-RU" sz="12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E2BDB51-E750-420C-8ABA-8C6D946AE3C9}"/>
              </a:ext>
            </a:extLst>
          </p:cNvPr>
          <p:cNvSpPr/>
          <p:nvPr/>
        </p:nvSpPr>
        <p:spPr>
          <a:xfrm>
            <a:off x="1740466" y="3674986"/>
            <a:ext cx="736034" cy="1715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2C9708-C2DD-4D58-8F4A-735BC344DD27}"/>
              </a:ext>
            </a:extLst>
          </p:cNvPr>
          <p:cNvSpPr/>
          <p:nvPr/>
        </p:nvSpPr>
        <p:spPr>
          <a:xfrm>
            <a:off x="1740466" y="5149108"/>
            <a:ext cx="316934" cy="1715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34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285D07-342E-4A0D-92C5-2A12556FB09E}"/>
              </a:ext>
            </a:extLst>
          </p:cNvPr>
          <p:cNvSpPr txBox="1"/>
          <p:nvPr/>
        </p:nvSpPr>
        <p:spPr>
          <a:xfrm>
            <a:off x="9025003" y="16927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B603D-C887-4C68-B2E6-2A3F9933ABE4}"/>
              </a:ext>
            </a:extLst>
          </p:cNvPr>
          <p:cNvSpPr txBox="1"/>
          <p:nvPr/>
        </p:nvSpPr>
        <p:spPr>
          <a:xfrm>
            <a:off x="161924" y="652790"/>
            <a:ext cx="11858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161616"/>
                </a:solidFill>
                <a:effectLst/>
                <a:latin typeface="+mj-lt"/>
              </a:rPr>
              <a:t>Инкапсуляция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 - с</a:t>
            </a:r>
            <a:r>
              <a:rPr lang="ru-RU" b="0" i="0" dirty="0">
                <a:solidFill>
                  <a:srgbClr val="161616"/>
                </a:solidFill>
                <a:effectLst/>
                <a:latin typeface="+mj-lt"/>
              </a:rPr>
              <a:t>крытие внутреннего состояния и функций объекта и предоставление доступа только через открытый набор функций.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A1487-B8F3-4587-8C0D-B34BEB2338B4}"/>
              </a:ext>
            </a:extLst>
          </p:cNvPr>
          <p:cNvSpPr txBox="1"/>
          <p:nvPr/>
        </p:nvSpPr>
        <p:spPr>
          <a:xfrm>
            <a:off x="1170138" y="1293495"/>
            <a:ext cx="9144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MusicApp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favoriteSongs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AddToFavorites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songName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.IsNullOrEmpty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songName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||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favoriteSongs.Contains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songName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"Было передано некорректное значение"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favoriteSongs.Add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songName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RemoveFromFavorites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songName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.IsNullOrEmpty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songName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|| !_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favoriteSongs.Contains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songName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"Было передано некорректное значение"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favoriteSongs.Remove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songName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GetFavorites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favoriteSongs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03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51DE8C-E27C-4D16-A0A8-F9F0DD9FF465}"/>
              </a:ext>
            </a:extLst>
          </p:cNvPr>
          <p:cNvSpPr txBox="1"/>
          <p:nvPr/>
        </p:nvSpPr>
        <p:spPr>
          <a:xfrm>
            <a:off x="285749" y="709940"/>
            <a:ext cx="1180147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161616"/>
                </a:solidFill>
                <a:effectLst/>
                <a:latin typeface="+mj-lt"/>
              </a:rPr>
              <a:t>Полиморфизм</a:t>
            </a:r>
            <a:r>
              <a:rPr lang="en-US" dirty="0">
                <a:solidFill>
                  <a:srgbClr val="161616"/>
                </a:solidFill>
                <a:latin typeface="+mj-lt"/>
              </a:rPr>
              <a:t> - 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в</a:t>
            </a:r>
            <a:r>
              <a:rPr lang="ru-RU" b="0" i="0" dirty="0">
                <a:solidFill>
                  <a:srgbClr val="161616"/>
                </a:solidFill>
                <a:effectLst/>
                <a:latin typeface="+mj-lt"/>
              </a:rPr>
              <a:t>озможность реализации наследуемых свойств или методов отличающимися способами в рамках множества абстракций.</a:t>
            </a:r>
          </a:p>
          <a:p>
            <a:pPr algn="l"/>
            <a:endParaRPr lang="en-US" b="0" i="0" dirty="0">
              <a:solidFill>
                <a:srgbClr val="161616"/>
              </a:solidFill>
              <a:effectLst/>
              <a:latin typeface="+mj-lt"/>
            </a:endParaRPr>
          </a:p>
          <a:p>
            <a:pPr algn="l"/>
            <a:r>
              <a:rPr lang="ru-RU" dirty="0">
                <a:solidFill>
                  <a:srgbClr val="161616"/>
                </a:solidFill>
                <a:latin typeface="+mj-lt"/>
              </a:rPr>
              <a:t>Виды полиморфизма:</a:t>
            </a:r>
          </a:p>
          <a:p>
            <a:pPr algn="l"/>
            <a:endParaRPr lang="ru-RU" dirty="0">
              <a:solidFill>
                <a:srgbClr val="161616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61616"/>
                </a:solidFill>
                <a:effectLst/>
                <a:latin typeface="+mj-lt"/>
              </a:rPr>
              <a:t>Ad hoc </a:t>
            </a:r>
            <a:r>
              <a:rPr lang="ru-RU" b="1" dirty="0">
                <a:solidFill>
                  <a:srgbClr val="161616"/>
                </a:solidFill>
                <a:latin typeface="+mj-lt"/>
              </a:rPr>
              <a:t>полиморфизм 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(специализированный полиморфизм) – полиморфные методы применяются с различными типами данных,</a:t>
            </a:r>
          </a:p>
          <a:p>
            <a:pPr lvl="2"/>
            <a:r>
              <a:rPr lang="ru-RU" dirty="0">
                <a:solidFill>
                  <a:srgbClr val="161616"/>
                </a:solidFill>
                <a:latin typeface="+mj-lt"/>
              </a:rPr>
              <a:t>	* перегрузка методов,</a:t>
            </a:r>
          </a:p>
          <a:p>
            <a:pPr lvl="2"/>
            <a:r>
              <a:rPr lang="ru-RU" dirty="0">
                <a:solidFill>
                  <a:srgbClr val="161616"/>
                </a:solidFill>
                <a:latin typeface="+mj-lt"/>
              </a:rPr>
              <a:t> 	* перегрузка операторов,</a:t>
            </a:r>
          </a:p>
          <a:p>
            <a:pPr lvl="2"/>
            <a:endParaRPr lang="ru-RU" dirty="0">
              <a:solidFill>
                <a:srgbClr val="161616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61616"/>
                </a:solidFill>
                <a:effectLst/>
                <a:latin typeface="+mj-lt"/>
              </a:rPr>
              <a:t>Полиморфизм подтипов </a:t>
            </a:r>
            <a:r>
              <a:rPr lang="ru-RU" b="0" i="0" dirty="0">
                <a:solidFill>
                  <a:srgbClr val="161616"/>
                </a:solidFill>
                <a:effectLst/>
                <a:latin typeface="+mj-lt"/>
              </a:rPr>
              <a:t>– вызывающий код использует объект, опираясь только на знание его интерфейса, без знания о конкретном типе,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61616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161616"/>
                </a:solidFill>
                <a:latin typeface="+mj-lt"/>
              </a:rPr>
              <a:t>Параметрический полиморфизм 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– обработка  происходит идентично, вне зависимости от типа обрабатываемых объектов.</a:t>
            </a:r>
          </a:p>
          <a:p>
            <a:pPr lvl="2"/>
            <a:r>
              <a:rPr lang="ru-RU" b="0" i="0" dirty="0">
                <a:solidFill>
                  <a:srgbClr val="161616"/>
                </a:solidFill>
                <a:effectLst/>
                <a:latin typeface="+mj-lt"/>
              </a:rPr>
              <a:t> 	* параметрические 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методы,</a:t>
            </a:r>
          </a:p>
          <a:p>
            <a:pPr lvl="2"/>
            <a:r>
              <a:rPr lang="ru-RU" b="0" i="0" dirty="0">
                <a:solidFill>
                  <a:srgbClr val="161616"/>
                </a:solidFill>
                <a:effectLst/>
                <a:latin typeface="+mj-lt"/>
              </a:rPr>
              <a:t>	* параметрические типы.</a:t>
            </a:r>
          </a:p>
        </p:txBody>
      </p:sp>
      <p:pic>
        <p:nvPicPr>
          <p:cNvPr id="4098" name="Picture 2" descr="Полиморфизм насекомых — Википедия">
            <a:extLst>
              <a:ext uri="{FF2B5EF4-FFF2-40B4-BE49-F238E27FC236}">
                <a16:creationId xmlns:a16="http://schemas.microsoft.com/office/drawing/2014/main" id="{0DB0747A-E2C3-4669-8CAE-02422EF8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735911"/>
            <a:ext cx="4591050" cy="27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E32716-4451-437F-9221-9E44B664F718}"/>
              </a:ext>
            </a:extLst>
          </p:cNvPr>
          <p:cNvSpPr txBox="1"/>
          <p:nvPr/>
        </p:nvSpPr>
        <p:spPr>
          <a:xfrm>
            <a:off x="9025003" y="169277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95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2D755F-F1D4-46A7-94FE-0B8FBCD00D28}"/>
              </a:ext>
            </a:extLst>
          </p:cNvPr>
          <p:cNvSpPr txBox="1"/>
          <p:nvPr/>
        </p:nvSpPr>
        <p:spPr>
          <a:xfrm>
            <a:off x="9025003" y="16927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 hoc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8B6B6-6FBD-40D2-A3C4-9FBD059465C5}"/>
              </a:ext>
            </a:extLst>
          </p:cNvPr>
          <p:cNvSpPr txBox="1"/>
          <p:nvPr/>
        </p:nvSpPr>
        <p:spPr>
          <a:xfrm>
            <a:off x="276225" y="649843"/>
            <a:ext cx="11639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61616"/>
                </a:solidFill>
                <a:effectLst/>
                <a:latin typeface="+mj-lt"/>
              </a:rPr>
              <a:t>Ad hoc </a:t>
            </a:r>
            <a:r>
              <a:rPr lang="ru-RU" b="1" dirty="0">
                <a:solidFill>
                  <a:srgbClr val="161616"/>
                </a:solidFill>
                <a:latin typeface="+mj-lt"/>
              </a:rPr>
              <a:t>полиморфизм 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(специализированный полиморфизм) – полиморфные методы применяются с различными типами данных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F25F1-F77F-41DD-883F-F4DC037642B8}"/>
              </a:ext>
            </a:extLst>
          </p:cNvPr>
          <p:cNvSpPr txBox="1"/>
          <p:nvPr/>
        </p:nvSpPr>
        <p:spPr>
          <a:xfrm>
            <a:off x="4838699" y="116955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MethodOverride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Addition(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=&gt; a + b;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Addition(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=&gt; a + b + c;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Addition(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=&gt; a + b;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Addition(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=&gt; a + b;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70DD1-1D08-4254-8E10-3CD355B2BCF1}"/>
              </a:ext>
            </a:extLst>
          </p:cNvPr>
          <p:cNvSpPr txBox="1"/>
          <p:nvPr/>
        </p:nvSpPr>
        <p:spPr>
          <a:xfrm>
            <a:off x="428625" y="1646604"/>
            <a:ext cx="3869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Полиморфизм методов – имя метода одинаково, но вызов каждой можно однозначно определить по передаваемым в него параметрам (разный тип, разное количество)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86E5BE-1A7E-4289-86B7-817445919B9A}"/>
              </a:ext>
            </a:extLst>
          </p:cNvPr>
          <p:cNvSpPr txBox="1"/>
          <p:nvPr/>
        </p:nvSpPr>
        <p:spPr>
          <a:xfrm>
            <a:off x="428625" y="4438650"/>
            <a:ext cx="386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Аналогично перегрузке методов можно перегружать операторы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A24B-1672-4AAA-B249-8CA7724A2289}"/>
              </a:ext>
            </a:extLst>
          </p:cNvPr>
          <p:cNvSpPr txBox="1"/>
          <p:nvPr/>
        </p:nvSpPr>
        <p:spPr>
          <a:xfrm>
            <a:off x="4838699" y="3773775"/>
            <a:ext cx="73533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left,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right)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left.IntProperty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right.IntProperty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left.StringProperty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right.StringProperty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8301255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ELK</Template>
  <TotalTime>2773</TotalTime>
  <Words>2260</Words>
  <Application>Microsoft Office PowerPoint</Application>
  <PresentationFormat>Широкоэкранный</PresentationFormat>
  <Paragraphs>422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4" baseType="lpstr">
      <vt:lpstr>Arial</vt:lpstr>
      <vt:lpstr>Bebas Neue</vt:lpstr>
      <vt:lpstr>Calibri</vt:lpstr>
      <vt:lpstr>Cascadia Mono</vt:lpstr>
      <vt:lpstr>Chakra Petch Medium</vt:lpstr>
      <vt:lpstr>Fira Code</vt:lpstr>
      <vt:lpstr>Poppins</vt:lpstr>
      <vt:lpstr>Proxima Nova</vt:lpstr>
      <vt:lpstr>Red Hat Text</vt:lpstr>
      <vt:lpstr>Roboto Condensed Light</vt:lpstr>
      <vt:lpstr>Computer Science &amp; Mathematics Major for College: Software &amp; Media Applications by Slidesgo</vt:lpstr>
      <vt:lpstr>Slidesgo Final Pages</vt:lpstr>
      <vt:lpstr>Лекция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Aleksei Maksimov</dc:creator>
  <cp:lastModifiedBy>Aleksei Maksimov</cp:lastModifiedBy>
  <cp:revision>62</cp:revision>
  <dcterms:created xsi:type="dcterms:W3CDTF">2025-02-10T10:03:04Z</dcterms:created>
  <dcterms:modified xsi:type="dcterms:W3CDTF">2025-02-12T10:16:37Z</dcterms:modified>
</cp:coreProperties>
</file>