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A9D013F-0995-4BA2-BF7C-0626AF81DF37}">
          <p14:sldIdLst>
            <p14:sldId id="256"/>
            <p14:sldId id="258"/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22EB8-65E2-AB4E-95FC-DDFD7832DB6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06DEC768-5F75-F546-A191-2ABD4FCD602B}">
      <dgm:prSet phldrT="[Текст]"/>
      <dgm:spPr/>
      <dgm:t>
        <a:bodyPr/>
        <a:lstStyle/>
        <a:p>
          <a:r>
            <a:rPr lang="ru-RU" dirty="0"/>
            <a:t>Системное тестирование</a:t>
          </a:r>
        </a:p>
      </dgm:t>
    </dgm:pt>
    <dgm:pt modelId="{D7A5761E-0ECF-0B4A-A405-679FD54294C5}" type="parTrans" cxnId="{A916F513-3AA1-BB43-9CB0-B4768F037ABE}">
      <dgm:prSet/>
      <dgm:spPr/>
      <dgm:t>
        <a:bodyPr/>
        <a:lstStyle/>
        <a:p>
          <a:endParaRPr lang="ru-RU"/>
        </a:p>
      </dgm:t>
    </dgm:pt>
    <dgm:pt modelId="{A5844CD7-0516-534D-9C83-78326B4B5D27}" type="sibTrans" cxnId="{A916F513-3AA1-BB43-9CB0-B4768F037ABE}">
      <dgm:prSet/>
      <dgm:spPr/>
      <dgm:t>
        <a:bodyPr/>
        <a:lstStyle/>
        <a:p>
          <a:endParaRPr lang="ru-RU"/>
        </a:p>
      </dgm:t>
    </dgm:pt>
    <dgm:pt modelId="{84656858-877F-C848-8D40-C3B69BD0F292}">
      <dgm:prSet phldrT="[Текст]"/>
      <dgm:spPr/>
      <dgm:t>
        <a:bodyPr/>
        <a:lstStyle/>
        <a:p>
          <a:r>
            <a:rPr lang="ru-RU" dirty="0"/>
            <a:t>Интеграционное тестирование</a:t>
          </a:r>
        </a:p>
      </dgm:t>
    </dgm:pt>
    <dgm:pt modelId="{C5A60B84-D63C-F445-8CA3-B832C8ECC92E}" type="parTrans" cxnId="{EA5E8384-8899-0843-A533-020C3FC7F10F}">
      <dgm:prSet/>
      <dgm:spPr/>
      <dgm:t>
        <a:bodyPr/>
        <a:lstStyle/>
        <a:p>
          <a:endParaRPr lang="ru-RU"/>
        </a:p>
      </dgm:t>
    </dgm:pt>
    <dgm:pt modelId="{A692D1D9-D9D1-9545-85A9-2665C31107C0}" type="sibTrans" cxnId="{EA5E8384-8899-0843-A533-020C3FC7F10F}">
      <dgm:prSet/>
      <dgm:spPr/>
      <dgm:t>
        <a:bodyPr/>
        <a:lstStyle/>
        <a:p>
          <a:endParaRPr lang="ru-RU"/>
        </a:p>
      </dgm:t>
    </dgm:pt>
    <dgm:pt modelId="{A1BCB6E4-5D7C-8540-BB1D-A04178FDFCB2}">
      <dgm:prSet phldrT="[Текст]"/>
      <dgm:spPr/>
      <dgm:t>
        <a:bodyPr/>
        <a:lstStyle/>
        <a:p>
          <a:r>
            <a:rPr lang="ru-RU" dirty="0"/>
            <a:t>Модульное тестирование</a:t>
          </a:r>
        </a:p>
      </dgm:t>
    </dgm:pt>
    <dgm:pt modelId="{F41DFAA1-DD8A-5D46-B815-75397EF1B996}" type="parTrans" cxnId="{40D641D1-8CBF-2945-805A-D3E9220FDBD7}">
      <dgm:prSet/>
      <dgm:spPr/>
      <dgm:t>
        <a:bodyPr/>
        <a:lstStyle/>
        <a:p>
          <a:endParaRPr lang="ru-RU"/>
        </a:p>
      </dgm:t>
    </dgm:pt>
    <dgm:pt modelId="{93F99EDB-9132-844D-A34E-879D1F047DE8}" type="sibTrans" cxnId="{40D641D1-8CBF-2945-805A-D3E9220FDBD7}">
      <dgm:prSet/>
      <dgm:spPr/>
      <dgm:t>
        <a:bodyPr/>
        <a:lstStyle/>
        <a:p>
          <a:endParaRPr lang="ru-RU"/>
        </a:p>
      </dgm:t>
    </dgm:pt>
    <dgm:pt modelId="{EC09E9F6-BC23-B94F-94A7-E4F28DB228B4}" type="pres">
      <dgm:prSet presAssocID="{68222EB8-65E2-AB4E-95FC-DDFD7832DB66}" presName="compositeShape" presStyleCnt="0">
        <dgm:presLayoutVars>
          <dgm:dir/>
          <dgm:resizeHandles/>
        </dgm:presLayoutVars>
      </dgm:prSet>
      <dgm:spPr/>
    </dgm:pt>
    <dgm:pt modelId="{588AA112-5472-024C-9C80-B980F66542F6}" type="pres">
      <dgm:prSet presAssocID="{68222EB8-65E2-AB4E-95FC-DDFD7832DB66}" presName="pyramid" presStyleLbl="node1" presStyleIdx="0" presStyleCnt="1" custLinFactNeighborX="67663" custLinFactNeighborY="-3969"/>
      <dgm:spPr/>
    </dgm:pt>
    <dgm:pt modelId="{400D9D9C-E9D5-AE4E-8E80-679326535E36}" type="pres">
      <dgm:prSet presAssocID="{68222EB8-65E2-AB4E-95FC-DDFD7832DB66}" presName="theList" presStyleCnt="0"/>
      <dgm:spPr/>
    </dgm:pt>
    <dgm:pt modelId="{508E0FE2-53D6-A04E-9B16-3337380F36B1}" type="pres">
      <dgm:prSet presAssocID="{06DEC768-5F75-F546-A191-2ABD4FCD602B}" presName="aNode" presStyleLbl="fgAcc1" presStyleIdx="0" presStyleCnt="3">
        <dgm:presLayoutVars>
          <dgm:bulletEnabled val="1"/>
        </dgm:presLayoutVars>
      </dgm:prSet>
      <dgm:spPr/>
    </dgm:pt>
    <dgm:pt modelId="{9B07BD91-2307-ED45-96BA-83AD46FDD998}" type="pres">
      <dgm:prSet presAssocID="{06DEC768-5F75-F546-A191-2ABD4FCD602B}" presName="aSpace" presStyleCnt="0"/>
      <dgm:spPr/>
    </dgm:pt>
    <dgm:pt modelId="{E557E290-9BFE-4F45-B12D-49F4D1A66144}" type="pres">
      <dgm:prSet presAssocID="{84656858-877F-C848-8D40-C3B69BD0F292}" presName="aNode" presStyleLbl="fgAcc1" presStyleIdx="1" presStyleCnt="3">
        <dgm:presLayoutVars>
          <dgm:bulletEnabled val="1"/>
        </dgm:presLayoutVars>
      </dgm:prSet>
      <dgm:spPr/>
    </dgm:pt>
    <dgm:pt modelId="{CE9EA10E-7356-5B40-867B-2F71762A64A7}" type="pres">
      <dgm:prSet presAssocID="{84656858-877F-C848-8D40-C3B69BD0F292}" presName="aSpace" presStyleCnt="0"/>
      <dgm:spPr/>
    </dgm:pt>
    <dgm:pt modelId="{9F4207BE-2951-5B4D-BCBA-18A3CBED9098}" type="pres">
      <dgm:prSet presAssocID="{A1BCB6E4-5D7C-8540-BB1D-A04178FDFCB2}" presName="aNode" presStyleLbl="fgAcc1" presStyleIdx="2" presStyleCnt="3">
        <dgm:presLayoutVars>
          <dgm:bulletEnabled val="1"/>
        </dgm:presLayoutVars>
      </dgm:prSet>
      <dgm:spPr/>
    </dgm:pt>
    <dgm:pt modelId="{4CF4FAF1-023F-F54A-A6FB-DF0DB8C7AFED}" type="pres">
      <dgm:prSet presAssocID="{A1BCB6E4-5D7C-8540-BB1D-A04178FDFCB2}" presName="aSpace" presStyleCnt="0"/>
      <dgm:spPr/>
    </dgm:pt>
  </dgm:ptLst>
  <dgm:cxnLst>
    <dgm:cxn modelId="{A916F513-3AA1-BB43-9CB0-B4768F037ABE}" srcId="{68222EB8-65E2-AB4E-95FC-DDFD7832DB66}" destId="{06DEC768-5F75-F546-A191-2ABD4FCD602B}" srcOrd="0" destOrd="0" parTransId="{D7A5761E-0ECF-0B4A-A405-679FD54294C5}" sibTransId="{A5844CD7-0516-534D-9C83-78326B4B5D27}"/>
    <dgm:cxn modelId="{AD316930-104E-9D44-B4B9-5574C5D40211}" type="presOf" srcId="{A1BCB6E4-5D7C-8540-BB1D-A04178FDFCB2}" destId="{9F4207BE-2951-5B4D-BCBA-18A3CBED9098}" srcOrd="0" destOrd="0" presId="urn:microsoft.com/office/officeart/2005/8/layout/pyramid2"/>
    <dgm:cxn modelId="{744C8B7D-9146-874B-94EC-A15A9B843E73}" type="presOf" srcId="{68222EB8-65E2-AB4E-95FC-DDFD7832DB66}" destId="{EC09E9F6-BC23-B94F-94A7-E4F28DB228B4}" srcOrd="0" destOrd="0" presId="urn:microsoft.com/office/officeart/2005/8/layout/pyramid2"/>
    <dgm:cxn modelId="{F364D483-79A9-D646-A183-B62F6407BEC1}" type="presOf" srcId="{06DEC768-5F75-F546-A191-2ABD4FCD602B}" destId="{508E0FE2-53D6-A04E-9B16-3337380F36B1}" srcOrd="0" destOrd="0" presId="urn:microsoft.com/office/officeart/2005/8/layout/pyramid2"/>
    <dgm:cxn modelId="{EA5E8384-8899-0843-A533-020C3FC7F10F}" srcId="{68222EB8-65E2-AB4E-95FC-DDFD7832DB66}" destId="{84656858-877F-C848-8D40-C3B69BD0F292}" srcOrd="1" destOrd="0" parTransId="{C5A60B84-D63C-F445-8CA3-B832C8ECC92E}" sibTransId="{A692D1D9-D9D1-9545-85A9-2665C31107C0}"/>
    <dgm:cxn modelId="{90913C89-23E7-5C4F-B2B7-4E03D96F0AB3}" type="presOf" srcId="{84656858-877F-C848-8D40-C3B69BD0F292}" destId="{E557E290-9BFE-4F45-B12D-49F4D1A66144}" srcOrd="0" destOrd="0" presId="urn:microsoft.com/office/officeart/2005/8/layout/pyramid2"/>
    <dgm:cxn modelId="{40D641D1-8CBF-2945-805A-D3E9220FDBD7}" srcId="{68222EB8-65E2-AB4E-95FC-DDFD7832DB66}" destId="{A1BCB6E4-5D7C-8540-BB1D-A04178FDFCB2}" srcOrd="2" destOrd="0" parTransId="{F41DFAA1-DD8A-5D46-B815-75397EF1B996}" sibTransId="{93F99EDB-9132-844D-A34E-879D1F047DE8}"/>
    <dgm:cxn modelId="{9210461D-12A2-6A46-932B-21B667F8D5DF}" type="presParOf" srcId="{EC09E9F6-BC23-B94F-94A7-E4F28DB228B4}" destId="{588AA112-5472-024C-9C80-B980F66542F6}" srcOrd="0" destOrd="0" presId="urn:microsoft.com/office/officeart/2005/8/layout/pyramid2"/>
    <dgm:cxn modelId="{C8DA9AB0-6F7E-BE48-997F-46037FF2CB1E}" type="presParOf" srcId="{EC09E9F6-BC23-B94F-94A7-E4F28DB228B4}" destId="{400D9D9C-E9D5-AE4E-8E80-679326535E36}" srcOrd="1" destOrd="0" presId="urn:microsoft.com/office/officeart/2005/8/layout/pyramid2"/>
    <dgm:cxn modelId="{F6B2A939-2A59-0148-8BF9-E6CC6FC1F905}" type="presParOf" srcId="{400D9D9C-E9D5-AE4E-8E80-679326535E36}" destId="{508E0FE2-53D6-A04E-9B16-3337380F36B1}" srcOrd="0" destOrd="0" presId="urn:microsoft.com/office/officeart/2005/8/layout/pyramid2"/>
    <dgm:cxn modelId="{8E77F612-2D1D-0B4E-B4DD-18FE2D7A415F}" type="presParOf" srcId="{400D9D9C-E9D5-AE4E-8E80-679326535E36}" destId="{9B07BD91-2307-ED45-96BA-83AD46FDD998}" srcOrd="1" destOrd="0" presId="urn:microsoft.com/office/officeart/2005/8/layout/pyramid2"/>
    <dgm:cxn modelId="{E897C4C0-7076-494F-8683-0183FD4FA7F5}" type="presParOf" srcId="{400D9D9C-E9D5-AE4E-8E80-679326535E36}" destId="{E557E290-9BFE-4F45-B12D-49F4D1A66144}" srcOrd="2" destOrd="0" presId="urn:microsoft.com/office/officeart/2005/8/layout/pyramid2"/>
    <dgm:cxn modelId="{D36589E3-4174-4A40-A6B9-9A9D12BB2D16}" type="presParOf" srcId="{400D9D9C-E9D5-AE4E-8E80-679326535E36}" destId="{CE9EA10E-7356-5B40-867B-2F71762A64A7}" srcOrd="3" destOrd="0" presId="urn:microsoft.com/office/officeart/2005/8/layout/pyramid2"/>
    <dgm:cxn modelId="{B9E8D507-8FA8-E641-88C5-2FABA16BCA19}" type="presParOf" srcId="{400D9D9C-E9D5-AE4E-8E80-679326535E36}" destId="{9F4207BE-2951-5B4D-BCBA-18A3CBED9098}" srcOrd="4" destOrd="0" presId="urn:microsoft.com/office/officeart/2005/8/layout/pyramid2"/>
    <dgm:cxn modelId="{03B5615B-D31E-1443-B686-EFD3A1A4617B}" type="presParOf" srcId="{400D9D9C-E9D5-AE4E-8E80-679326535E36}" destId="{4CF4FAF1-023F-F54A-A6FB-DF0DB8C7AFE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A112-5472-024C-9C80-B980F66542F6}">
      <dsp:nvSpPr>
        <dsp:cNvPr id="0" name=""/>
        <dsp:cNvSpPr/>
      </dsp:nvSpPr>
      <dsp:spPr>
        <a:xfrm>
          <a:off x="431365" y="0"/>
          <a:ext cx="2875773" cy="465885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E0FE2-53D6-A04E-9B16-3337380F36B1}">
      <dsp:nvSpPr>
        <dsp:cNvPr id="0" name=""/>
        <dsp:cNvSpPr/>
      </dsp:nvSpPr>
      <dsp:spPr>
        <a:xfrm>
          <a:off x="1437886" y="468387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Системное тестирование</a:t>
          </a:r>
        </a:p>
      </dsp:txBody>
      <dsp:txXfrm>
        <a:off x="1491722" y="522223"/>
        <a:ext cx="1761580" cy="995166"/>
      </dsp:txXfrm>
    </dsp:sp>
    <dsp:sp modelId="{E557E290-9BFE-4F45-B12D-49F4D1A66144}">
      <dsp:nvSpPr>
        <dsp:cNvPr id="0" name=""/>
        <dsp:cNvSpPr/>
      </dsp:nvSpPr>
      <dsp:spPr>
        <a:xfrm>
          <a:off x="1437886" y="1709080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Интеграционное тестирование</a:t>
          </a:r>
        </a:p>
      </dsp:txBody>
      <dsp:txXfrm>
        <a:off x="1491722" y="1762916"/>
        <a:ext cx="1761580" cy="995166"/>
      </dsp:txXfrm>
    </dsp:sp>
    <dsp:sp modelId="{9F4207BE-2951-5B4D-BCBA-18A3CBED9098}">
      <dsp:nvSpPr>
        <dsp:cNvPr id="0" name=""/>
        <dsp:cNvSpPr/>
      </dsp:nvSpPr>
      <dsp:spPr>
        <a:xfrm>
          <a:off x="1437886" y="2949773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Модульное тестирование</a:t>
          </a:r>
        </a:p>
      </dsp:txBody>
      <dsp:txXfrm>
        <a:off x="1491722" y="3003609"/>
        <a:ext cx="1761580" cy="99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78F2-252F-456E-89D4-14412CB49114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0DA3-3107-460D-AF98-ED1E46D8D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5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80DA3-3107-460D-AF98-ED1E46D8D0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28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estf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GB" dirty="0"/>
              <a:t>5</a:t>
            </a:r>
            <a:r>
              <a:rPr lang="ru-RU" dirty="0"/>
              <a:t>. </a:t>
            </a:r>
            <a:r>
              <a:rPr lang="en-GB" dirty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02E63E-94C2-42C5-936E-39CBE3E4182A}"/>
              </a:ext>
            </a:extLst>
          </p:cNvPr>
          <p:cNvSpPr txBox="1"/>
          <p:nvPr/>
        </p:nvSpPr>
        <p:spPr>
          <a:xfrm>
            <a:off x="9025003" y="16927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xUnit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84BB3-E7CB-4A2E-BEBB-F2601EBEB8AF}"/>
              </a:ext>
            </a:extLst>
          </p:cNvPr>
          <p:cNvSpPr txBox="1"/>
          <p:nvPr/>
        </p:nvSpPr>
        <p:spPr>
          <a:xfrm>
            <a:off x="400050" y="700415"/>
            <a:ext cx="1154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В рамках этого курса мы будем использовать </a:t>
            </a:r>
            <a:r>
              <a:rPr lang="ru-RU" sz="1600" dirty="0" err="1">
                <a:latin typeface="+mj-lt"/>
              </a:rPr>
              <a:t>фремворк</a:t>
            </a:r>
            <a:r>
              <a:rPr lang="ru-RU" sz="1600" dirty="0">
                <a:latin typeface="+mj-lt"/>
              </a:rPr>
              <a:t> для написания модульных тестов </a:t>
            </a:r>
            <a:r>
              <a:rPr lang="en-GB" sz="1600" b="1" dirty="0" err="1">
                <a:hlinkClick r:id="rId2"/>
              </a:rPr>
              <a:t>xUnit</a:t>
            </a:r>
            <a:r>
              <a:rPr lang="en-GB" sz="1600" b="1" dirty="0"/>
              <a:t>. </a:t>
            </a:r>
            <a:r>
              <a:rPr lang="ru-RU" sz="1600" dirty="0"/>
              <a:t>Это </a:t>
            </a:r>
            <a:r>
              <a:rPr lang="ru-RU" sz="1600" dirty="0" err="1"/>
              <a:t>опенсорсная</a:t>
            </a:r>
            <a:r>
              <a:rPr lang="ru-RU" sz="1600" dirty="0"/>
              <a:t> библиотека, предназначенная для написания юнит</a:t>
            </a:r>
            <a:r>
              <a:rPr lang="en-GB" sz="1600" dirty="0"/>
              <a:t>-</a:t>
            </a:r>
            <a:r>
              <a:rPr lang="ru-RU" sz="1600" dirty="0"/>
              <a:t>тестов для </a:t>
            </a:r>
            <a:r>
              <a:rPr lang="en-GB" sz="1600" dirty="0"/>
              <a:t>.NET.</a:t>
            </a:r>
            <a:endParaRPr lang="ru-RU" sz="1600" dirty="0"/>
          </a:p>
          <a:p>
            <a:r>
              <a:rPr lang="ru-RU" sz="1600" dirty="0"/>
              <a:t>Помимо нее существуют библиотеки</a:t>
            </a:r>
            <a:r>
              <a:rPr lang="en-GB" sz="1600" dirty="0"/>
              <a:t> </a:t>
            </a:r>
            <a:r>
              <a:rPr lang="en-GB" sz="1600" b="1" dirty="0" err="1">
                <a:hlinkClick r:id="rId3"/>
              </a:rPr>
              <a:t>NUnit</a:t>
            </a:r>
            <a:r>
              <a:rPr lang="en-GB" sz="1600" dirty="0"/>
              <a:t> </a:t>
            </a:r>
            <a:r>
              <a:rPr lang="ru-RU" sz="1600" dirty="0"/>
              <a:t>и </a:t>
            </a:r>
            <a:r>
              <a:rPr lang="en-GB" sz="1600" b="1" dirty="0" err="1">
                <a:hlinkClick r:id="rId4"/>
              </a:rPr>
              <a:t>MSTest</a:t>
            </a:r>
            <a:r>
              <a:rPr lang="ru-RU" sz="1600" b="1" dirty="0"/>
              <a:t>. Ими в рамках этого курса мы пользоваться не будем.</a:t>
            </a:r>
            <a:endParaRPr lang="ru-RU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5B549-F221-45DD-A7A7-69603E0FB5AC}"/>
              </a:ext>
            </a:extLst>
          </p:cNvPr>
          <p:cNvSpPr txBox="1"/>
          <p:nvPr/>
        </p:nvSpPr>
        <p:spPr>
          <a:xfrm>
            <a:off x="2211303" y="2162923"/>
            <a:ext cx="86772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Divide(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(b == 0)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"нельзя делить на ноль!"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/ b;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74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30B52-6AA3-4073-BB3D-C59342851C07}"/>
              </a:ext>
            </a:extLst>
          </p:cNvPr>
          <p:cNvSpPr txBox="1"/>
          <p:nvPr/>
        </p:nvSpPr>
        <p:spPr>
          <a:xfrm>
            <a:off x="3049003" y="770031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Divide(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(b == 0)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"нельзя делить на ноль!"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/ b;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1F31D-B45C-4552-9C22-0F5F57616654}"/>
              </a:ext>
            </a:extLst>
          </p:cNvPr>
          <p:cNvSpPr txBox="1"/>
          <p:nvPr/>
        </p:nvSpPr>
        <p:spPr>
          <a:xfrm>
            <a:off x="150271" y="3348759"/>
            <a:ext cx="60939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CalculatorTests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Add_TwoNumbers_ReturnsSum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 = 10;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 = 20;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(first, second);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.Equal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(30, result);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58B92-0F55-4850-A159-4A18E79AC17E}"/>
              </a:ext>
            </a:extLst>
          </p:cNvPr>
          <p:cNvSpPr txBox="1"/>
          <p:nvPr/>
        </p:nvSpPr>
        <p:spPr>
          <a:xfrm>
            <a:off x="9025003" y="1692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Fact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D6E56-D5CB-4D73-BC45-172A4EB3293C}"/>
              </a:ext>
            </a:extLst>
          </p:cNvPr>
          <p:cNvSpPr txBox="1"/>
          <p:nvPr/>
        </p:nvSpPr>
        <p:spPr>
          <a:xfrm>
            <a:off x="6096000" y="3564202"/>
            <a:ext cx="5945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Divide_TwoNumbers_Exception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 = 10;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 = 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&gt;(() =&gt;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(first, second));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53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75F493-C61A-42AD-9A4A-59AAC23CB4AC}"/>
              </a:ext>
            </a:extLst>
          </p:cNvPr>
          <p:cNvSpPr txBox="1"/>
          <p:nvPr/>
        </p:nvSpPr>
        <p:spPr>
          <a:xfrm>
            <a:off x="9025003" y="16927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Theory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4B29-E4BA-4255-8C47-F83F92983A01}"/>
              </a:ext>
            </a:extLst>
          </p:cNvPr>
          <p:cNvSpPr txBox="1"/>
          <p:nvPr/>
        </p:nvSpPr>
        <p:spPr>
          <a:xfrm>
            <a:off x="3049003" y="770031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=&gt; a + b;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Divide(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(b == 0)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"нельзя делить на ноль!"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/ b;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A608-3F94-41DC-98BB-19693B8FBC51}"/>
              </a:ext>
            </a:extLst>
          </p:cNvPr>
          <p:cNvSpPr txBox="1"/>
          <p:nvPr/>
        </p:nvSpPr>
        <p:spPr>
          <a:xfrm>
            <a:off x="1840830" y="3779646"/>
            <a:ext cx="95771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Theory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(10, 10, 1)]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(20, -5, -4)]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InlineData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(1, 3, 0.333)]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Divide_TwoNumbers_Success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expected)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(first, second);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(expected, result, .001);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8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urial vs. Git в коммерческой разработке | DOU">
            <a:extLst>
              <a:ext uri="{FF2B5EF4-FFF2-40B4-BE49-F238E27FC236}">
                <a16:creationId xmlns:a16="http://schemas.microsoft.com/office/drawing/2014/main" id="{7B91FF07-B456-4626-AB13-DEB0E2F8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5" y="1858406"/>
            <a:ext cx="6294318" cy="314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Тестирование приложений при разработке. Функциональное и модульное  тестирование::Журнал СА 1-2.2014">
            <a:extLst>
              <a:ext uri="{FF2B5EF4-FFF2-40B4-BE49-F238E27FC236}">
                <a16:creationId xmlns:a16="http://schemas.microsoft.com/office/drawing/2014/main" id="{1B78084F-54BA-4477-BA14-F98C2FDC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92" y="1977447"/>
            <a:ext cx="4709933" cy="30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2541E-4F47-4081-8A17-BC1E3BCE3744}"/>
              </a:ext>
            </a:extLst>
          </p:cNvPr>
          <p:cNvSpPr txBox="1"/>
          <p:nvPr/>
        </p:nvSpPr>
        <p:spPr>
          <a:xfrm>
            <a:off x="9025003" y="16927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defect cost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9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Users\DChibisov\Desktop\временные скрины\виды тестирования.jpg">
            <a:extLst>
              <a:ext uri="{FF2B5EF4-FFF2-40B4-BE49-F238E27FC236}">
                <a16:creationId xmlns:a16="http://schemas.microsoft.com/office/drawing/2014/main" id="{3650B88F-0497-4BDE-A215-DDD84788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28" y="807497"/>
            <a:ext cx="10264942" cy="42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Users\DChibisov\Desktop\временные скрины\пирамида.jpg">
            <a:extLst>
              <a:ext uri="{FF2B5EF4-FFF2-40B4-BE49-F238E27FC236}">
                <a16:creationId xmlns:a16="http://schemas.microsoft.com/office/drawing/2014/main" id="{9ACAA7D9-E75A-4207-8D9D-FA376E07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86" y="5101754"/>
            <a:ext cx="7389027" cy="130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7C3E1-E7B9-4097-8222-90763599A11D}"/>
              </a:ext>
            </a:extLst>
          </p:cNvPr>
          <p:cNvSpPr txBox="1"/>
          <p:nvPr/>
        </p:nvSpPr>
        <p:spPr>
          <a:xfrm>
            <a:off x="9025003" y="169277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73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577C029F-8D68-467D-B0C3-08033B501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303805"/>
              </p:ext>
            </p:extLst>
          </p:nvPr>
        </p:nvGraphicFramePr>
        <p:xfrm>
          <a:off x="198697" y="1420683"/>
          <a:ext cx="3307139" cy="46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54;p6">
            <a:extLst>
              <a:ext uri="{FF2B5EF4-FFF2-40B4-BE49-F238E27FC236}">
                <a16:creationId xmlns:a16="http://schemas.microsoft.com/office/drawing/2014/main" id="{2674F84C-C70F-4002-A969-D908448F1A48}"/>
              </a:ext>
            </a:extLst>
          </p:cNvPr>
          <p:cNvSpPr txBox="1">
            <a:spLocks/>
          </p:cNvSpPr>
          <p:nvPr/>
        </p:nvSpPr>
        <p:spPr>
          <a:xfrm>
            <a:off x="4068668" y="1121982"/>
            <a:ext cx="8056657" cy="55531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sz="1600" b="1" dirty="0">
                <a:latin typeface="+mj-lt"/>
              </a:rPr>
              <a:t>Системное тестирование</a:t>
            </a:r>
            <a:r>
              <a:rPr lang="ru-RU" sz="1600" dirty="0">
                <a:latin typeface="+mj-lt"/>
              </a:rPr>
              <a:t> — это тестирование ПО, выполняемое на </a:t>
            </a:r>
            <a:r>
              <a:rPr lang="ru-RU" sz="1600" u="sng" dirty="0">
                <a:latin typeface="+mj-lt"/>
              </a:rPr>
              <a:t>полной, интегрированной системе</a:t>
            </a:r>
            <a:r>
              <a:rPr lang="ru-RU" sz="1600" dirty="0">
                <a:latin typeface="+mj-lt"/>
              </a:rPr>
              <a:t>, с целью проверки соответствия системы исходным требованиям.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dirty="0">
                <a:latin typeface="+mj-lt"/>
              </a:rPr>
              <a:t>Обычно оно проходит по утвержденным сценариям, которые описывают последовательности действий для проверки ключевых функций системы.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b="1" dirty="0">
                <a:latin typeface="+mj-lt"/>
              </a:rPr>
              <a:t>Интеграционное тестирование</a:t>
            </a:r>
            <a:r>
              <a:rPr lang="ru-RU" sz="1600" dirty="0">
                <a:latin typeface="+mj-lt"/>
              </a:rPr>
              <a:t> — тестируем </a:t>
            </a:r>
            <a:r>
              <a:rPr lang="ru-RU" sz="1600" u="sng" dirty="0">
                <a:latin typeface="+mj-lt"/>
              </a:rPr>
              <a:t>взаимодействие между модулями / компонентами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dirty="0">
                <a:latin typeface="+mj-lt"/>
              </a:rPr>
              <a:t>Ошибками в реализации и интерпретации взаимодействия между модулями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dirty="0">
                <a:latin typeface="+mj-lt"/>
              </a:rPr>
              <a:t>Использует модель «белого ящика» на модульном уровне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dirty="0">
                <a:latin typeface="+mj-lt"/>
              </a:rPr>
              <a:t>Тестируем различные API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b="1" dirty="0">
                <a:latin typeface="+mj-lt"/>
              </a:rPr>
              <a:t>Модульное тестирование</a:t>
            </a:r>
            <a:r>
              <a:rPr lang="ru-RU" sz="1600" dirty="0">
                <a:latin typeface="+mj-lt"/>
              </a:rPr>
              <a:t> — проверяем </a:t>
            </a:r>
            <a:r>
              <a:rPr lang="ru-RU" sz="1600" u="sng" dirty="0">
                <a:latin typeface="+mj-lt"/>
              </a:rPr>
              <a:t>отдельные модули</a:t>
            </a:r>
            <a:r>
              <a:rPr lang="ru-RU" sz="1600" dirty="0">
                <a:latin typeface="+mj-lt"/>
              </a:rPr>
              <a:t> / компоненты кода.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sz="1600" dirty="0">
                <a:latin typeface="+mj-lt"/>
              </a:rPr>
              <a:t>Пишем тесты для каждой нетривиальной функции или метода. Это позволяет достаточно быстро проверить, не привело ли очередное изменение кода к сбоям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B84B3-F0BD-4BF1-94F8-723125A6255A}"/>
              </a:ext>
            </a:extLst>
          </p:cNvPr>
          <p:cNvSpPr txBox="1"/>
          <p:nvPr/>
        </p:nvSpPr>
        <p:spPr>
          <a:xfrm>
            <a:off x="9025003" y="169277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9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E3B4A94-8952-4130-8C54-1C4FF98D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395412"/>
            <a:ext cx="10677525" cy="4067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F8F646-B3F2-495E-9C17-0C42C16BF750}"/>
              </a:ext>
            </a:extLst>
          </p:cNvPr>
          <p:cNvSpPr txBox="1"/>
          <p:nvPr/>
        </p:nvSpPr>
        <p:spPr>
          <a:xfrm>
            <a:off x="9025003" y="16927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83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42BD6C9-707D-4D0F-A479-B7236326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2" y="439597"/>
            <a:ext cx="10515600" cy="81640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+mj-lt"/>
              </a:rPr>
              <a:t>Плюсы / минусы модульного тестирования</a:t>
            </a:r>
          </a:p>
        </p:txBody>
      </p:sp>
      <p:sp>
        <p:nvSpPr>
          <p:cNvPr id="6" name="Google Shape;181;p9">
            <a:extLst>
              <a:ext uri="{FF2B5EF4-FFF2-40B4-BE49-F238E27FC236}">
                <a16:creationId xmlns:a16="http://schemas.microsoft.com/office/drawing/2014/main" id="{3CB48DEF-4975-4D94-B257-C79BD6CB7228}"/>
              </a:ext>
            </a:extLst>
          </p:cNvPr>
          <p:cNvSpPr txBox="1">
            <a:spLocks/>
          </p:cNvSpPr>
          <p:nvPr/>
        </p:nvSpPr>
        <p:spPr>
          <a:xfrm>
            <a:off x="331676" y="971044"/>
            <a:ext cx="5097574" cy="5447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00B050"/>
                </a:solidFill>
                <a:latin typeface="+mj-lt"/>
              </a:rPr>
              <a:t>Плюсы:</a:t>
            </a:r>
            <a:endParaRPr lang="ru-RU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Устранение ошибок на самых ранних этапах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Быстро / автоматически выполняются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Высокая локализация ошибки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Легко встраиваются в системы сборки (CI/CD)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Удешевляют внесение изменений</a:t>
            </a:r>
            <a:br>
              <a:rPr lang="ru-RU" dirty="0">
                <a:latin typeface="+mj-lt"/>
              </a:rPr>
            </a:br>
            <a:r>
              <a:rPr lang="ru-RU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(снижают риски при изменениях)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Повышают качество кода, улучшают низкоуровневую архитектуру</a:t>
            </a:r>
            <a:br>
              <a:rPr lang="ru-RU" sz="2400" dirty="0">
                <a:latin typeface="+mj-lt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</a:t>
            </a:r>
            <a:r>
              <a:rPr lang="ru-RU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Код, который удобный для тестирования — как правило имеет лучший программный интерфейс (входные и выходные параметры))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>
                <a:latin typeface="+mj-lt"/>
              </a:rPr>
              <a:t>Атомарность тестов</a:t>
            </a:r>
            <a:br>
              <a:rPr lang="ru-RU" dirty="0">
                <a:latin typeface="+mj-lt"/>
              </a:rPr>
            </a:br>
            <a:r>
              <a:rPr lang="ru-RU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(тесты независимы и можно их делать в любом объёме и любой последовательности)</a:t>
            </a:r>
          </a:p>
        </p:txBody>
      </p:sp>
      <p:sp>
        <p:nvSpPr>
          <p:cNvPr id="7" name="Google Shape;182;p9">
            <a:extLst>
              <a:ext uri="{FF2B5EF4-FFF2-40B4-BE49-F238E27FC236}">
                <a16:creationId xmlns:a16="http://schemas.microsoft.com/office/drawing/2014/main" id="{03592FE0-A7F7-4DCC-9319-1CB49E2BA552}"/>
              </a:ext>
            </a:extLst>
          </p:cNvPr>
          <p:cNvSpPr txBox="1"/>
          <p:nvPr/>
        </p:nvSpPr>
        <p:spPr>
          <a:xfrm>
            <a:off x="5556774" y="971044"/>
            <a:ext cx="6303550" cy="554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200" b="1" dirty="0">
                <a:solidFill>
                  <a:srgbClr val="C00000"/>
                </a:solidFill>
                <a:latin typeface="+mj-lt"/>
                <a:ea typeface="Calibri"/>
                <a:cs typeface="Calibri"/>
                <a:sym typeface="Calibri"/>
              </a:rPr>
              <a:t>Минусы:</a:t>
            </a:r>
            <a:endParaRPr lang="ru-RU" sz="1500" dirty="0"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Отлавливает только низкоуровневые ошибки</a:t>
            </a:r>
            <a:endParaRPr lang="ru-RU" sz="1500" dirty="0"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Тестов должно быть много</a:t>
            </a:r>
            <a:endParaRPr lang="ru-RU" sz="1500" dirty="0">
              <a:latin typeface="+mj-lt"/>
            </a:endParaRPr>
          </a:p>
          <a:p>
            <a:pPr marL="457200" marR="0" lvl="1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(В идеале покрыт весь код)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Требуют ресурсов на их написание</a:t>
            </a:r>
            <a:endParaRPr lang="ru-RU" sz="1500" dirty="0">
              <a:latin typeface="+mj-lt"/>
            </a:endParaRPr>
          </a:p>
          <a:p>
            <a:pPr marL="457200" marR="0" lvl="1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(В среднем 3-5 строк тестового кода на строку рабочего кода при 100% покрытии (</a:t>
            </a:r>
            <a:r>
              <a:rPr lang="en-US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code coverage</a:t>
            </a: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), но можно и сильно меньше — смотря в каком объёме тестировать)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Требуют ресурсов на поддержку в актуальном состоянии</a:t>
            </a:r>
            <a:endParaRPr lang="ru-RU" sz="1500" dirty="0">
              <a:latin typeface="+mj-lt"/>
            </a:endParaRPr>
          </a:p>
          <a:p>
            <a:pPr marL="457200" marR="0" lvl="1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(В частности, при любом рефакторинге)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457200" marR="0" lvl="1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(Их нужно постоянно чинить, могут падать сами по себе, потому, что что-то поменялось)</a:t>
            </a:r>
            <a:endParaRPr lang="ru-RU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Требовательны к качеству кода</a:t>
            </a:r>
            <a:endParaRPr lang="ru-RU" sz="1500" dirty="0">
              <a:latin typeface="+mj-lt"/>
            </a:endParaRPr>
          </a:p>
          <a:p>
            <a:pPr marL="457200" marR="0" lvl="1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-RU" sz="19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(В старом проекте, не адаптированном под тестирование, написать тесты на старый функционал без серьезного рефакторинга кода может быть затруднительно)</a:t>
            </a:r>
            <a:endParaRPr lang="ru-RU" sz="1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Сами тесты могут содержать ошибки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EDC9D-59E5-43ED-9CE1-DC710372AB83}"/>
              </a:ext>
            </a:extLst>
          </p:cNvPr>
          <p:cNvSpPr txBox="1"/>
          <p:nvPr/>
        </p:nvSpPr>
        <p:spPr>
          <a:xfrm>
            <a:off x="9025003" y="169277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advantages &amp; disadvantages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38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FFBCEC-0111-44A5-AC5A-B4C577B7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4" y="457200"/>
            <a:ext cx="11353800" cy="798702"/>
          </a:xfrm>
        </p:spPr>
        <p:txBody>
          <a:bodyPr>
            <a:noAutofit/>
          </a:bodyPr>
          <a:lstStyle/>
          <a:p>
            <a:r>
              <a:rPr lang="ru-RU" sz="2000" dirty="0">
                <a:latin typeface="+mj-lt"/>
              </a:rPr>
              <a:t>Когда удобно / не удобно использовать юнит-тесты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3122469-610E-447A-AB1D-6C5CE6BEB4D1}"/>
              </a:ext>
            </a:extLst>
          </p:cNvPr>
          <p:cNvSpPr txBox="1">
            <a:spLocks/>
          </p:cNvSpPr>
          <p:nvPr/>
        </p:nvSpPr>
        <p:spPr>
          <a:xfrm>
            <a:off x="481861" y="1434243"/>
            <a:ext cx="4988156" cy="518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ru-RU" b="1" dirty="0">
                <a:solidFill>
                  <a:srgbClr val="00B050"/>
                </a:solidFill>
                <a:latin typeface="+mj-lt"/>
              </a:rPr>
              <a:t>Удобно: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Хорошо изолированный 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Границы спецификаций и крайние случаи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Сложные алгоритмы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Редко модифицируемые библиотеки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Утилитарный код общего назначения (например, для работы со временем, форматами данных)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1E68093-7CF5-4DBF-AE70-AD0FACB0FA85}"/>
              </a:ext>
            </a:extLst>
          </p:cNvPr>
          <p:cNvSpPr txBox="1">
            <a:spLocks/>
          </p:cNvSpPr>
          <p:nvPr/>
        </p:nvSpPr>
        <p:spPr>
          <a:xfrm>
            <a:off x="6096000" y="1434244"/>
            <a:ext cx="5832954" cy="518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</a:rPr>
              <a:t>Не удобно: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Много внешних зависимостей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(Различные внешние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(Требуют усилий, если внутри кода есть много внешнего взаимодействия (внешний AP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I,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БД, сервисы, файлы))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Сложное параллельное взаимодействие (многопоточный / асинхронный код)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altLang="ru-RU" sz="2000" dirty="0"/>
              <a:t>Нужно создание / поддержание определенной среды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46E27-98DC-4025-80DF-5F45F423C5B7}"/>
              </a:ext>
            </a:extLst>
          </p:cNvPr>
          <p:cNvSpPr txBox="1"/>
          <p:nvPr/>
        </p:nvSpPr>
        <p:spPr>
          <a:xfrm>
            <a:off x="9025003" y="16927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applicability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4D791C-AB29-4133-A742-A47E5B4C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492337"/>
            <a:ext cx="7839075" cy="1438028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+mj-lt"/>
              </a:rPr>
              <a:t>Принципы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FIRS</a:t>
            </a:r>
            <a:r>
              <a:rPr lang="en-GB" b="1" dirty="0">
                <a:latin typeface="+mj-lt"/>
              </a:rPr>
              <a:t>T</a:t>
            </a:r>
            <a:endParaRPr lang="en-US" b="1" dirty="0">
              <a:latin typeface="+mj-lt"/>
            </a:endParaRP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0CE013E-5A04-40BA-A0C4-27BE0F8F142B}"/>
              </a:ext>
            </a:extLst>
          </p:cNvPr>
          <p:cNvSpPr txBox="1">
            <a:spLocks/>
          </p:cNvSpPr>
          <p:nvPr/>
        </p:nvSpPr>
        <p:spPr>
          <a:xfrm>
            <a:off x="600293" y="1709629"/>
            <a:ext cx="8367445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b="1" dirty="0">
                <a:latin typeface="+mj-lt"/>
              </a:rPr>
              <a:t>Fast (</a:t>
            </a:r>
            <a:r>
              <a:rPr lang="ru-RU" b="1" dirty="0">
                <a:latin typeface="+mj-lt"/>
              </a:rPr>
              <a:t>быстрота</a:t>
            </a:r>
            <a:r>
              <a:rPr lang="en-US" b="1" dirty="0">
                <a:latin typeface="+mj-lt"/>
              </a:rPr>
              <a:t>)</a:t>
            </a:r>
            <a:r>
              <a:rPr lang="ru-RU" dirty="0">
                <a:latin typeface="+mj-lt"/>
              </a:rPr>
              <a:t> — </a:t>
            </a:r>
            <a:r>
              <a:rPr lang="en-US" dirty="0">
                <a:latin typeface="+mj-lt"/>
              </a:rPr>
              <a:t>unit-</a:t>
            </a:r>
            <a:r>
              <a:rPr lang="ru-RU" dirty="0">
                <a:latin typeface="+mj-lt"/>
              </a:rPr>
              <a:t>тесты должны быть быстрыми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+mj-lt"/>
              </a:rPr>
              <a:t>Independent, isolated (</a:t>
            </a:r>
            <a:r>
              <a:rPr lang="ru-RU" b="1" dirty="0">
                <a:latin typeface="+mj-lt"/>
              </a:rPr>
              <a:t>независимость</a:t>
            </a:r>
            <a:r>
              <a:rPr lang="en-US" b="1" dirty="0">
                <a:latin typeface="+mj-lt"/>
              </a:rPr>
              <a:t>)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—</a:t>
            </a:r>
            <a:r>
              <a:rPr lang="ru-RU" dirty="0">
                <a:latin typeface="+mj-lt"/>
              </a:rPr>
              <a:t> результат одного теста не должен влиять на результат другого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+mj-lt"/>
              </a:rPr>
              <a:t>Repeatable (</a:t>
            </a:r>
            <a:r>
              <a:rPr lang="ru-RU" b="1" dirty="0">
                <a:latin typeface="+mj-lt"/>
              </a:rPr>
              <a:t>повторяемость</a:t>
            </a:r>
            <a:r>
              <a:rPr lang="en-US" b="1" dirty="0">
                <a:latin typeface="+mj-lt"/>
              </a:rPr>
              <a:t>)</a:t>
            </a:r>
            <a:r>
              <a:rPr lang="ru-RU" dirty="0">
                <a:latin typeface="+mj-lt"/>
              </a:rPr>
              <a:t> —  результаты тестов не должны менять среду выполнения (должны убирать за собой)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+mj-lt"/>
              </a:rPr>
              <a:t>Self-validating (</a:t>
            </a:r>
            <a:r>
              <a:rPr lang="ru-RU" b="1" dirty="0">
                <a:latin typeface="+mj-lt"/>
              </a:rPr>
              <a:t>само-достоверность, очевидность</a:t>
            </a:r>
            <a:r>
              <a:rPr lang="en-US" b="1" dirty="0">
                <a:latin typeface="+mj-lt"/>
              </a:rPr>
              <a:t>)</a:t>
            </a:r>
            <a:r>
              <a:rPr lang="ru-RU" dirty="0">
                <a:latin typeface="+mj-lt"/>
              </a:rPr>
              <a:t> — результаты теста должны быть очевидными, непротиворечивыми и представлять собой булево значение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+mj-lt"/>
              </a:rPr>
              <a:t>Timely (</a:t>
            </a:r>
            <a:r>
              <a:rPr lang="ru-RU" b="1" dirty="0">
                <a:latin typeface="+mj-lt"/>
              </a:rPr>
              <a:t>своевременность</a:t>
            </a:r>
            <a:r>
              <a:rPr lang="en-US" b="1" dirty="0">
                <a:latin typeface="+mj-lt"/>
              </a:rPr>
              <a:t>)</a:t>
            </a:r>
            <a:r>
              <a:rPr lang="ru-RU" dirty="0">
                <a:latin typeface="+mj-lt"/>
              </a:rPr>
              <a:t> — тесты должны быть написаны своевременно</a:t>
            </a:r>
          </a:p>
          <a:p>
            <a:pPr algn="just"/>
            <a:endParaRPr lang="en-US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E35D10-5FFB-4561-8826-0959E116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94" y="1709629"/>
            <a:ext cx="2655728" cy="3740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66EE3A-771D-4B20-9A3E-36E46E35644E}"/>
              </a:ext>
            </a:extLst>
          </p:cNvPr>
          <p:cNvSpPr txBox="1"/>
          <p:nvPr/>
        </p:nvSpPr>
        <p:spPr>
          <a:xfrm>
            <a:off x="9025003" y="16927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71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571A5C8-E7F6-4816-9C87-2214746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325563"/>
          </a:xfrm>
        </p:spPr>
        <p:txBody>
          <a:bodyPr/>
          <a:lstStyle/>
          <a:p>
            <a:r>
              <a:rPr lang="ru-RU" dirty="0"/>
              <a:t>На каких именно данных нужно тестировать?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D6397CE-77DD-4C3E-B04A-6FA889B5518B}"/>
              </a:ext>
            </a:extLst>
          </p:cNvPr>
          <p:cNvSpPr txBox="1">
            <a:spLocks/>
          </p:cNvSpPr>
          <p:nvPr/>
        </p:nvSpPr>
        <p:spPr>
          <a:xfrm>
            <a:off x="942975" y="1285875"/>
            <a:ext cx="10515600" cy="185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Нормальное поведение (значения для нормального поведения)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Граничные условия / граничные значения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Недопустимые / битые данные / объекты,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при условии, если их корректная обработка должна поддерживаться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271B1D7-96A8-4B13-8046-34BE54C23578}"/>
              </a:ext>
            </a:extLst>
          </p:cNvPr>
          <p:cNvSpPr txBox="1">
            <a:spLocks/>
          </p:cNvSpPr>
          <p:nvPr/>
        </p:nvSpPr>
        <p:spPr>
          <a:xfrm>
            <a:off x="838200" y="2611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48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 dirty="0"/>
              <a:t>Из каких частей должен состоять юнит тест?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7C5386B-0E86-4B9B-AF5E-3B9860C1B6B6}"/>
              </a:ext>
            </a:extLst>
          </p:cNvPr>
          <p:cNvSpPr txBox="1">
            <a:spLocks/>
          </p:cNvSpPr>
          <p:nvPr/>
        </p:nvSpPr>
        <p:spPr>
          <a:xfrm>
            <a:off x="942975" y="3786188"/>
            <a:ext cx="10515600" cy="185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 algn="just"/>
            <a:r>
              <a:rPr lang="ru-RU" dirty="0">
                <a:latin typeface="+mj-lt"/>
              </a:rPr>
              <a:t>Паттерн </a:t>
            </a:r>
            <a:r>
              <a:rPr lang="ru-RU" b="1" dirty="0">
                <a:latin typeface="+mj-lt"/>
              </a:rPr>
              <a:t>ААА</a:t>
            </a:r>
            <a:r>
              <a:rPr lang="ru-RU" dirty="0">
                <a:latin typeface="+mj-lt"/>
              </a:rPr>
              <a:t>:</a:t>
            </a:r>
            <a:endParaRPr lang="en-GB" dirty="0">
              <a:latin typeface="+mj-lt"/>
            </a:endParaRP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Arrange</a:t>
            </a:r>
            <a:r>
              <a:rPr lang="en-GB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настройка тестового окружения для запуска тестирования,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Act</a:t>
            </a:r>
            <a:r>
              <a:rPr lang="en-US" dirty="0">
                <a:latin typeface="+mj-lt"/>
              </a:rPr>
              <a:t> –</a:t>
            </a:r>
            <a:r>
              <a:rPr lang="ru-RU" dirty="0">
                <a:latin typeface="+mj-lt"/>
              </a:rPr>
              <a:t> выполнения сценария тестирования,</a:t>
            </a:r>
            <a:endParaRPr lang="en-US" dirty="0">
              <a:latin typeface="+mj-lt"/>
            </a:endParaRP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Assert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–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проверка того, что результат выполнения сценария совпал с ожидаемым результатом.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062A5-700B-448A-954D-036A937FB228}"/>
              </a:ext>
            </a:extLst>
          </p:cNvPr>
          <p:cNvSpPr txBox="1"/>
          <p:nvPr/>
        </p:nvSpPr>
        <p:spPr>
          <a:xfrm>
            <a:off x="9025003" y="16927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AAA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6993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4492</TotalTime>
  <Words>986</Words>
  <Application>Microsoft Office PowerPoint</Application>
  <PresentationFormat>Широкоэкранный</PresentationFormat>
  <Paragraphs>144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Bebas Neue</vt:lpstr>
      <vt:lpstr>Calibri</vt:lpstr>
      <vt:lpstr>Cascadia Mono</vt:lpstr>
      <vt:lpstr>Chakra Petch Medium</vt:lpstr>
      <vt:lpstr>Fira Code</vt:lpstr>
      <vt:lpstr>Poppins</vt:lpstr>
      <vt:lpstr>Proxima Nova</vt:lpstr>
      <vt:lpstr>Red Hat Text</vt:lpstr>
      <vt:lpstr>Roboto Condensed Light</vt:lpstr>
      <vt:lpstr>Computer Science &amp; Mathematics Major for College: Software &amp; Media Applications by Slidesgo</vt:lpstr>
      <vt:lpstr>Slidesgo Final Pages</vt:lpstr>
      <vt:lpstr>Лекция 1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/ минусы модульного тестирования</vt:lpstr>
      <vt:lpstr>Когда удобно / не удобно использовать юнит-тесты</vt:lpstr>
      <vt:lpstr>Принципы FIRST</vt:lpstr>
      <vt:lpstr>На каких именно данных нужно тестировать?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90</cp:revision>
  <dcterms:created xsi:type="dcterms:W3CDTF">2025-02-10T10:03:04Z</dcterms:created>
  <dcterms:modified xsi:type="dcterms:W3CDTF">2025-02-13T15:23:57Z</dcterms:modified>
</cp:coreProperties>
</file>