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61" r:id="rId5"/>
    <p:sldId id="258" r:id="rId6"/>
    <p:sldId id="260" r:id="rId7"/>
    <p:sldId id="259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tycontainer/unit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fac.org/" TargetMode="External"/><Relationship Id="rId4" Type="http://schemas.openxmlformats.org/officeDocument/2006/relationships/hyperlink" Target="https://github.com/ninjec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</a:t>
            </a:r>
            <a:r>
              <a:rPr lang="en-US" dirty="0"/>
              <a:t>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1</a:t>
            </a:r>
            <a:r>
              <a:rPr lang="ru-RU" dirty="0"/>
              <a:t>. </a:t>
            </a:r>
            <a:r>
              <a:rPr lang="en-US" dirty="0"/>
              <a:t>DI &amp; 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4256F2-FA9B-487C-8511-B8CBD055372A}"/>
              </a:ext>
            </a:extLst>
          </p:cNvPr>
          <p:cNvSpPr txBox="1"/>
          <p:nvPr/>
        </p:nvSpPr>
        <p:spPr>
          <a:xfrm>
            <a:off x="9075107" y="17536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</a:t>
            </a:r>
            <a:endParaRPr lang="ru-RU" dirty="0"/>
          </a:p>
        </p:txBody>
      </p:sp>
      <p:pic>
        <p:nvPicPr>
          <p:cNvPr id="1028" name="Picture 4" descr="SOLID в Android. Single Responsibility – AndroidSchool.ru">
            <a:extLst>
              <a:ext uri="{FF2B5EF4-FFF2-40B4-BE49-F238E27FC236}">
                <a16:creationId xmlns:a16="http://schemas.microsoft.com/office/drawing/2014/main" id="{9D5C92AB-1E33-4C0F-8093-9AEC03401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93" y="219206"/>
            <a:ext cx="9701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6DC48D-B4AE-4F27-9AA1-980C083910FB}"/>
              </a:ext>
            </a:extLst>
          </p:cNvPr>
          <p:cNvSpPr txBox="1"/>
          <p:nvPr/>
        </p:nvSpPr>
        <p:spPr>
          <a:xfrm>
            <a:off x="687279" y="877779"/>
            <a:ext cx="10990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Io</a:t>
            </a:r>
            <a:r>
              <a:rPr lang="ru-RU" b="1" dirty="0"/>
              <a:t>С – </a:t>
            </a:r>
            <a:r>
              <a:rPr lang="en-US" b="1" dirty="0"/>
              <a:t>Inversion of Control – </a:t>
            </a:r>
            <a:r>
              <a:rPr lang="ru-RU" dirty="0"/>
              <a:t>принцип разработки, при котором ответственность за контролем, созданием и менеджментом зависимостей* объекта выносятся из объекта. По классике, компонент кода знает о всех своих зависимостях* и контролирует их создание, при использовании </a:t>
            </a:r>
            <a:r>
              <a:rPr lang="en-US" dirty="0"/>
              <a:t>IoC </a:t>
            </a:r>
            <a:r>
              <a:rPr lang="ru-RU" dirty="0"/>
              <a:t>эта ответственность выносится в отдельную службу.</a:t>
            </a:r>
          </a:p>
          <a:p>
            <a:endParaRPr lang="ru-RU" dirty="0"/>
          </a:p>
          <a:p>
            <a:r>
              <a:rPr lang="ru-RU" dirty="0"/>
              <a:t>* Зависимость - некоторая сущность, от которой зависит другая сущность.</a:t>
            </a:r>
          </a:p>
          <a:p>
            <a:endParaRPr lang="ru-RU" dirty="0"/>
          </a:p>
          <a:p>
            <a:r>
              <a:rPr lang="ru-RU" dirty="0"/>
              <a:t>Это позволяет сделать код: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гибким,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Легким в тестировании,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Более модулярным.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8C8A06-C9EA-4DF0-B6E8-A7857323FAC2}"/>
              </a:ext>
            </a:extLst>
          </p:cNvPr>
          <p:cNvSpPr txBox="1"/>
          <p:nvPr/>
        </p:nvSpPr>
        <p:spPr>
          <a:xfrm>
            <a:off x="687279" y="3733454"/>
            <a:ext cx="540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Плюсы: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Снижение сложности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удобства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удобства поддерживания кода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A5D8E0-D7C2-47BC-B68E-1B0720F91520}"/>
              </a:ext>
            </a:extLst>
          </p:cNvPr>
          <p:cNvSpPr txBox="1"/>
          <p:nvPr/>
        </p:nvSpPr>
        <p:spPr>
          <a:xfrm>
            <a:off x="5932379" y="3733453"/>
            <a:ext cx="5408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Минусы: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Максимальный профит от использования достигается в больших проектах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256F2-FA9B-487C-8511-B8CBD055372A}"/>
              </a:ext>
            </a:extLst>
          </p:cNvPr>
          <p:cNvSpPr txBox="1"/>
          <p:nvPr/>
        </p:nvSpPr>
        <p:spPr>
          <a:xfrm>
            <a:off x="9075107" y="1753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5204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E3A2B8-B651-4BAE-B7DC-5C7B3AFB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59" y="2806981"/>
            <a:ext cx="9086850" cy="3724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91B5D-479B-4678-AF94-04B78EA0BB87}"/>
              </a:ext>
            </a:extLst>
          </p:cNvPr>
          <p:cNvSpPr txBox="1"/>
          <p:nvPr/>
        </p:nvSpPr>
        <p:spPr>
          <a:xfrm>
            <a:off x="641350" y="768003"/>
            <a:ext cx="1089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DIP</a:t>
            </a:r>
            <a:r>
              <a:rPr lang="ru-RU" b="1" dirty="0"/>
              <a:t>– </a:t>
            </a:r>
            <a:r>
              <a:rPr lang="en-US" b="1" dirty="0"/>
              <a:t>Dependency Inversion Principle – </a:t>
            </a:r>
            <a:r>
              <a:rPr lang="ru-RU" dirty="0"/>
              <a:t>принцип объектно-ориентированного программирования, суть которого состоит в том, что классы должны зависеть от абстракций, а не от конкретных имплементаций.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6F388E-090D-4B45-9205-823B17FD71FB}"/>
              </a:ext>
            </a:extLst>
          </p:cNvPr>
          <p:cNvSpPr txBox="1"/>
          <p:nvPr/>
        </p:nvSpPr>
        <p:spPr>
          <a:xfrm>
            <a:off x="574142" y="2018673"/>
            <a:ext cx="108902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IoC Container</a:t>
            </a:r>
            <a:r>
              <a:rPr lang="ru-RU" b="1" dirty="0"/>
              <a:t> </a:t>
            </a:r>
            <a:r>
              <a:rPr lang="en-US" b="1" dirty="0"/>
              <a:t>– </a:t>
            </a:r>
            <a:r>
              <a:rPr lang="ru-RU" dirty="0"/>
              <a:t>фреймворк, который занимается автоматическим менеджментом зависимостей в приложении. </a:t>
            </a:r>
            <a:r>
              <a:rPr lang="en-US" dirty="0"/>
              <a:t>.NET </a:t>
            </a:r>
            <a:r>
              <a:rPr lang="ru-RU" dirty="0"/>
              <a:t>поддерживает </a:t>
            </a:r>
            <a:r>
              <a:rPr lang="en-US" dirty="0"/>
              <a:t>DI </a:t>
            </a:r>
            <a:r>
              <a:rPr lang="ru-RU" dirty="0"/>
              <a:t>из коробки. До того, как в </a:t>
            </a:r>
            <a:r>
              <a:rPr lang="en-US" dirty="0"/>
              <a:t>ASP.NET </a:t>
            </a:r>
            <a:r>
              <a:rPr lang="ru-RU" dirty="0"/>
              <a:t>стал поддерживать </a:t>
            </a:r>
            <a:r>
              <a:rPr lang="en-US" dirty="0"/>
              <a:t>DI </a:t>
            </a:r>
            <a:r>
              <a:rPr lang="ru-RU" dirty="0"/>
              <a:t>из коробки, в нем уже были фреймворки для имплементации </a:t>
            </a:r>
            <a:r>
              <a:rPr lang="en-US" dirty="0"/>
              <a:t>IoC – </a:t>
            </a:r>
            <a:r>
              <a:rPr lang="en-GB" dirty="0">
                <a:hlinkClick r:id="rId3"/>
              </a:rPr>
              <a:t>Unity</a:t>
            </a:r>
            <a:r>
              <a:rPr lang="en-GB" dirty="0"/>
              <a:t>, </a:t>
            </a:r>
            <a:r>
              <a:rPr lang="en-GB" dirty="0" err="1">
                <a:hlinkClick r:id="rId4"/>
              </a:rPr>
              <a:t>Ninject</a:t>
            </a:r>
            <a:r>
              <a:rPr lang="en-GB" dirty="0"/>
              <a:t>, </a:t>
            </a:r>
            <a:r>
              <a:rPr lang="en-GB" dirty="0" err="1">
                <a:hlinkClick r:id="rId5"/>
              </a:rPr>
              <a:t>Autofac</a:t>
            </a:r>
            <a:r>
              <a:rPr lang="en-GB" dirty="0"/>
              <a:t> </a:t>
            </a:r>
            <a:r>
              <a:rPr lang="ru-RU" dirty="0"/>
              <a:t>и т.д.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A825D6-AC80-4F24-A6A9-E53508AB0930}"/>
              </a:ext>
            </a:extLst>
          </p:cNvPr>
          <p:cNvSpPr txBox="1"/>
          <p:nvPr/>
        </p:nvSpPr>
        <p:spPr>
          <a:xfrm>
            <a:off x="641350" y="1340867"/>
            <a:ext cx="108902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DI</a:t>
            </a:r>
            <a:r>
              <a:rPr lang="ru-RU" b="1" dirty="0"/>
              <a:t> – </a:t>
            </a:r>
            <a:r>
              <a:rPr lang="en-US" b="1" dirty="0"/>
              <a:t>Dependency Injection – </a:t>
            </a:r>
            <a:r>
              <a:rPr lang="ru-RU" dirty="0"/>
              <a:t>паттерн проектирования, который имплементирует </a:t>
            </a:r>
            <a:r>
              <a:rPr lang="en-US" dirty="0"/>
              <a:t>IoC </a:t>
            </a:r>
            <a:r>
              <a:rPr lang="ru-RU" dirty="0"/>
              <a:t>принцип, позволяя убрать создание зависимых объектов из текущего.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06623-6C6C-4E41-9414-FEEC5160D4AF}"/>
              </a:ext>
            </a:extLst>
          </p:cNvPr>
          <p:cNvSpPr txBox="1"/>
          <p:nvPr/>
        </p:nvSpPr>
        <p:spPr>
          <a:xfrm>
            <a:off x="9075107" y="175364"/>
            <a:ext cx="138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IoC &amp; DIP &amp; DI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48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4BE992-7D64-4A6F-AE2B-328C3CDFB168}"/>
              </a:ext>
            </a:extLst>
          </p:cNvPr>
          <p:cNvSpPr txBox="1"/>
          <p:nvPr/>
        </p:nvSpPr>
        <p:spPr>
          <a:xfrm>
            <a:off x="1387588" y="2369560"/>
            <a:ext cx="1018615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Microsoft.Extensions.DependencyInjection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Microsoft.Extensions.Hosting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ConsoleDI.Example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&lt;Book,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BookInMemoryRepository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IAuthorRepository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AuthorInMemoryRepository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builder.Services.AddSingleton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BookAuthorInMemoryRepository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BookCreateUpdateDto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AuthorCreateUpdateDto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BookAuthorCreateUpdateDto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BookAuthorCrudService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IAnalyticsService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AuthorCrudService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en-US" sz="1200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builder.Services.AddTransient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IOperationTransient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Operation&gt;();</a:t>
            </a:r>
          </a:p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1200" dirty="0">
              <a:latin typeface="SFMono-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6E54DE-C8B7-4671-819F-A701772358BE}"/>
              </a:ext>
            </a:extLst>
          </p:cNvPr>
          <p:cNvSpPr txBox="1"/>
          <p:nvPr/>
        </p:nvSpPr>
        <p:spPr>
          <a:xfrm>
            <a:off x="939979" y="805024"/>
            <a:ext cx="10083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Время жизни служб: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Transient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– инстанс службы создается каждый раз, когда к службе осуществляется запрос,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Scoped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живет столько же, сколько живет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scope </a:t>
            </a:r>
            <a:r>
              <a:rPr lang="ru-RU" dirty="0">
                <a:highlight>
                  <a:srgbClr val="FFFFFF"/>
                </a:highlight>
                <a:latin typeface="+mj-lt"/>
              </a:rPr>
              <a:t>внутри которого произошло обращение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Singleton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-  создается только один раз и живет до тез пор, пока не остановится приложение</a:t>
            </a:r>
            <a:r>
              <a:rPr lang="ru-RU" dirty="0">
                <a:latin typeface="+mj-l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25348E-2FD0-4E68-B523-09A22C52B79D}"/>
              </a:ext>
            </a:extLst>
          </p:cNvPr>
          <p:cNvSpPr txBox="1"/>
          <p:nvPr/>
        </p:nvSpPr>
        <p:spPr>
          <a:xfrm>
            <a:off x="9075107" y="175364"/>
            <a:ext cx="1619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IServiceCollection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53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96504D6-14FA-4915-A090-019F8B2BE57A}"/>
              </a:ext>
            </a:extLst>
          </p:cNvPr>
          <p:cNvSpPr txBox="1"/>
          <p:nvPr/>
        </p:nvSpPr>
        <p:spPr>
          <a:xfrm>
            <a:off x="3295785" y="660506"/>
            <a:ext cx="609706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006881"/>
                </a:solidFill>
                <a:effectLst/>
                <a:latin typeface="SFMono-Regular"/>
              </a:rPr>
              <a:t>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en-US" sz="1200" b="0" i="0" dirty="0" err="1">
                <a:solidFill>
                  <a:srgbClr val="006881"/>
                </a:solidFill>
                <a:effectLst/>
                <a:latin typeface="SFMono-Regular"/>
              </a:rPr>
              <a:t>IMessageWriter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void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06881"/>
                </a:solidFill>
                <a:effectLst/>
                <a:latin typeface="SFMono-Regular"/>
              </a:rPr>
              <a:t>Write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string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message)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   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Console.WriteLine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$"</a:t>
            </a:r>
            <a:r>
              <a:rPr lang="en-US" sz="1200" b="0" i="0" dirty="0" err="1">
                <a:solidFill>
                  <a:srgbClr val="A31515"/>
                </a:solidFill>
                <a:effectLst/>
                <a:latin typeface="SFMono-Regular"/>
              </a:rPr>
              <a:t>MessageWriter.Write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(message: \"</a:t>
            </a:r>
            <a:r>
              <a:rPr lang="en-US" sz="1200" b="0" i="0" dirty="0">
                <a:solidFill>
                  <a:srgbClr val="0451A5"/>
                </a:solidFill>
                <a:effectLst/>
                <a:latin typeface="SFMono-Regular"/>
              </a:rPr>
              <a:t>{message}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\")"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ru-RU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9BEAE-719B-4D6C-B52B-FC53FA177B36}"/>
              </a:ext>
            </a:extLst>
          </p:cNvPr>
          <p:cNvSpPr txBox="1"/>
          <p:nvPr/>
        </p:nvSpPr>
        <p:spPr>
          <a:xfrm>
            <a:off x="324516" y="2710398"/>
            <a:ext cx="66070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06881"/>
                </a:solidFill>
                <a:effectLst/>
                <a:latin typeface="SFMono-Regular"/>
              </a:rPr>
              <a:t>Worker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: </a:t>
            </a:r>
            <a:r>
              <a:rPr lang="en-US" sz="1200" b="0" i="0" dirty="0" err="1">
                <a:solidFill>
                  <a:srgbClr val="006881"/>
                </a:solidFill>
                <a:effectLst/>
                <a:latin typeface="SFMono-Regular"/>
              </a:rPr>
              <a:t>BackgroundService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private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0101FD"/>
                </a:solidFill>
                <a:effectLst/>
                <a:latin typeface="SFMono-Regular"/>
              </a:rPr>
              <a:t>readonly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_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=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new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(); </a:t>
            </a:r>
          </a:p>
          <a:p>
            <a:endParaRPr lang="en-US" sz="12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Task </a:t>
            </a:r>
            <a:r>
              <a:rPr lang="en-US" sz="1200" b="0" i="0" dirty="0" err="1">
                <a:solidFill>
                  <a:srgbClr val="006881"/>
                </a:solidFill>
                <a:effectLst/>
                <a:latin typeface="SFMono-Regular"/>
              </a:rPr>
              <a:t>ExecuteAsync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CancellationToken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while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(!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stoppingToken.IsCancellationRequested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_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messageWriter.Write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$"Worker running at: </a:t>
            </a:r>
            <a:r>
              <a:rPr lang="en-US" sz="1200" b="0" i="0" dirty="0">
                <a:solidFill>
                  <a:srgbClr val="0451A5"/>
                </a:solidFill>
                <a:effectLst/>
                <a:latin typeface="SFMono-Regular"/>
              </a:rPr>
              <a:t>{</a:t>
            </a:r>
            <a:r>
              <a:rPr lang="en-US" sz="1200" b="0" i="0" dirty="0" err="1">
                <a:solidFill>
                  <a:srgbClr val="0451A5"/>
                </a:solidFill>
                <a:effectLst/>
                <a:latin typeface="SFMono-Regular"/>
              </a:rPr>
              <a:t>DateTimeOffset.Now</a:t>
            </a:r>
            <a:r>
              <a:rPr lang="en-US" sz="1200" b="0" i="0" dirty="0">
                <a:solidFill>
                  <a:srgbClr val="0451A5"/>
                </a:solidFill>
                <a:effectLst/>
                <a:latin typeface="SFMono-Regular"/>
              </a:rPr>
              <a:t>}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Task.Delay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(1000,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ru-RU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05D46-4DC8-4F0D-ACFA-0DC4B1ED212E}"/>
              </a:ext>
            </a:extLst>
          </p:cNvPr>
          <p:cNvSpPr txBox="1"/>
          <p:nvPr/>
        </p:nvSpPr>
        <p:spPr>
          <a:xfrm>
            <a:off x="6344317" y="2710399"/>
            <a:ext cx="609706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public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class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06881"/>
                </a:solidFill>
                <a:effectLst/>
                <a:latin typeface="SFMono-Regular"/>
              </a:rPr>
              <a:t>Worker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IMessageWriter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messageWriter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 :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BackgroundService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protected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override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async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Task </a:t>
            </a:r>
            <a:r>
              <a:rPr lang="en-US" sz="1200" b="0" i="0" dirty="0" err="1">
                <a:solidFill>
                  <a:srgbClr val="006881"/>
                </a:solidFill>
                <a:effectLst/>
                <a:latin typeface="SFMono-Regular"/>
              </a:rPr>
              <a:t>ExecuteAsync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CancellationToken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while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(!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stoppingToken.IsCancellationRequested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{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      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messageWriter.Write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$"Worker running at: </a:t>
            </a:r>
            <a:r>
              <a:rPr lang="en-US" sz="1200" b="0" i="0" dirty="0">
                <a:solidFill>
                  <a:srgbClr val="0451A5"/>
                </a:solidFill>
                <a:effectLst/>
                <a:latin typeface="SFMono-Regular"/>
              </a:rPr>
              <a:t>{</a:t>
            </a:r>
            <a:r>
              <a:rPr lang="en-US" sz="1200" b="0" i="0" dirty="0" err="1">
                <a:solidFill>
                  <a:srgbClr val="0451A5"/>
                </a:solidFill>
                <a:effectLst/>
                <a:latin typeface="SFMono-Regular"/>
              </a:rPr>
              <a:t>DateTimeOffset.Now</a:t>
            </a:r>
            <a:r>
              <a:rPr lang="en-US" sz="1200" b="0" i="0" dirty="0">
                <a:solidFill>
                  <a:srgbClr val="0451A5"/>
                </a:solidFill>
                <a:effectLst/>
                <a:latin typeface="SFMono-Regular"/>
              </a:rPr>
              <a:t>}</a:t>
            </a:r>
            <a:r>
              <a:rPr lang="en-US" sz="1200" b="0" i="0" dirty="0">
                <a:solidFill>
                  <a:srgbClr val="A31515"/>
                </a:solidFill>
                <a:effectLst/>
                <a:latin typeface="SFMono-Regular"/>
              </a:rPr>
              <a:t>"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    </a:t>
            </a:r>
            <a:r>
              <a:rPr lang="en-US" sz="1200" b="0" i="0" dirty="0">
                <a:solidFill>
                  <a:srgbClr val="0101FD"/>
                </a:solidFill>
                <a:effectLst/>
                <a:latin typeface="SFMono-Regular"/>
              </a:rPr>
              <a:t>await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Task.Delay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(1000,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stoppingToken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 </a:t>
            </a:r>
          </a:p>
          <a:p>
            <a:r>
              <a:rPr lang="en-US" sz="1200" dirty="0">
                <a:solidFill>
                  <a:srgbClr val="161616"/>
                </a:solidFill>
                <a:latin typeface="SFMono-Regular"/>
              </a:rPr>
              <a:t>      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 </a:t>
            </a:r>
          </a:p>
          <a:p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}</a:t>
            </a:r>
            <a:endParaRPr lang="ru-RU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DA954-A83D-4248-B771-1579C8E28EA1}"/>
              </a:ext>
            </a:extLst>
          </p:cNvPr>
          <p:cNvSpPr txBox="1"/>
          <p:nvPr/>
        </p:nvSpPr>
        <p:spPr>
          <a:xfrm>
            <a:off x="6206837" y="5061896"/>
            <a:ext cx="62345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HostApplicationBuilder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builder =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Host.CreateApplicationBuilder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args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);</a:t>
            </a:r>
          </a:p>
          <a:p>
            <a:endParaRPr lang="en-US" sz="12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sz="1200" dirty="0" err="1">
                <a:latin typeface="SFMono-Regular"/>
              </a:rPr>
              <a:t>builder.Services.AddSingleton</a:t>
            </a:r>
            <a:r>
              <a:rPr lang="en-US" sz="1200" dirty="0">
                <a:latin typeface="SFMono-Regular"/>
              </a:rPr>
              <a:t>&lt;</a:t>
            </a:r>
            <a:r>
              <a:rPr lang="en-US" sz="1200" dirty="0" err="1">
                <a:latin typeface="SFMono-Regular"/>
              </a:rPr>
              <a:t>IMessageWriter</a:t>
            </a:r>
            <a:r>
              <a:rPr lang="en-US" sz="1200" dirty="0">
                <a:latin typeface="SFMono-Regular"/>
              </a:rPr>
              <a:t>, </a:t>
            </a:r>
            <a:r>
              <a:rPr lang="en-US" sz="1200" dirty="0" err="1">
                <a:latin typeface="SFMono-Regular"/>
              </a:rPr>
              <a:t>MessageWriter</a:t>
            </a:r>
            <a:r>
              <a:rPr lang="en-US" sz="1200" dirty="0">
                <a:latin typeface="SFMono-Regular"/>
              </a:rPr>
              <a:t>&gt;(); </a:t>
            </a:r>
          </a:p>
          <a:p>
            <a:r>
              <a:rPr lang="en-US" sz="1200" dirty="0" err="1">
                <a:latin typeface="SFMono-Regular"/>
              </a:rPr>
              <a:t>builder.Services.AddHostedService</a:t>
            </a:r>
            <a:r>
              <a:rPr lang="en-US" sz="1200" dirty="0">
                <a:latin typeface="SFMono-Regular"/>
              </a:rPr>
              <a:t>&lt;Worker&gt;();</a:t>
            </a:r>
          </a:p>
          <a:p>
            <a:endParaRPr lang="en-US" sz="1200" dirty="0">
              <a:latin typeface="SFMono-Regular"/>
            </a:endParaRPr>
          </a:p>
          <a:p>
            <a:r>
              <a:rPr lang="en-US" sz="1200" dirty="0">
                <a:solidFill>
                  <a:srgbClr val="0101FD"/>
                </a:solidFill>
                <a:effectLst/>
                <a:latin typeface="SFMono-Regular"/>
              </a:rPr>
              <a:t>using</a:t>
            </a:r>
            <a:r>
              <a:rPr lang="en-US" sz="1200" dirty="0">
                <a:latin typeface="SFMono-Regular"/>
              </a:rPr>
              <a:t> </a:t>
            </a:r>
            <a:r>
              <a:rPr lang="en-US" sz="1200" dirty="0" err="1">
                <a:latin typeface="SFMono-Regular"/>
              </a:rPr>
              <a:t>IHost</a:t>
            </a:r>
            <a:r>
              <a:rPr lang="en-US" sz="1200" dirty="0">
                <a:latin typeface="SFMono-Regular"/>
              </a:rPr>
              <a:t> host = </a:t>
            </a:r>
            <a:r>
              <a:rPr lang="en-US" sz="1200" dirty="0" err="1">
                <a:latin typeface="SFMono-Regular"/>
              </a:rPr>
              <a:t>builder.Build</a:t>
            </a:r>
            <a:r>
              <a:rPr lang="en-US" sz="1200" dirty="0">
                <a:latin typeface="SFMono-Regular"/>
              </a:rPr>
              <a:t>();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sz="1200" b="0" i="0" dirty="0" err="1">
                <a:solidFill>
                  <a:srgbClr val="161616"/>
                </a:solidFill>
                <a:effectLst/>
                <a:latin typeface="SFMono-Regular"/>
              </a:rPr>
              <a:t>host.Run</a:t>
            </a:r>
            <a:r>
              <a:rPr lang="en-US" sz="1200" b="0" i="0" dirty="0">
                <a:solidFill>
                  <a:srgbClr val="161616"/>
                </a:solidFill>
                <a:effectLst/>
                <a:latin typeface="SFMono-Regular"/>
              </a:rPr>
              <a:t>();</a:t>
            </a:r>
            <a:endParaRPr lang="ru-RU" sz="1200" dirty="0">
              <a:latin typeface="SFMono-Regula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4CF98C-8CF0-4BCA-B6EB-62C1AB87B54B}"/>
              </a:ext>
            </a:extLst>
          </p:cNvPr>
          <p:cNvSpPr txBox="1"/>
          <p:nvPr/>
        </p:nvSpPr>
        <p:spPr>
          <a:xfrm>
            <a:off x="1407834" y="2242560"/>
            <a:ext cx="936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Без </a:t>
            </a:r>
            <a:r>
              <a:rPr lang="en-US" b="1" dirty="0"/>
              <a:t>DI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FDD6E-7F34-40A5-B3AB-966EE91304C8}"/>
              </a:ext>
            </a:extLst>
          </p:cNvPr>
          <p:cNvSpPr txBox="1"/>
          <p:nvPr/>
        </p:nvSpPr>
        <p:spPr>
          <a:xfrm>
            <a:off x="7534742" y="2242561"/>
            <a:ext cx="2312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 использованием </a:t>
            </a:r>
            <a:r>
              <a:rPr lang="en-US" b="1" dirty="0"/>
              <a:t>DI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B835E-2955-4865-BA0C-7E005594CFB9}"/>
              </a:ext>
            </a:extLst>
          </p:cNvPr>
          <p:cNvSpPr txBox="1"/>
          <p:nvPr/>
        </p:nvSpPr>
        <p:spPr>
          <a:xfrm>
            <a:off x="9075107" y="175364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778479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244</TotalTime>
  <Words>620</Words>
  <Application>Microsoft Office PowerPoint</Application>
  <PresentationFormat>Широкоэкранный</PresentationFormat>
  <Paragraphs>86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8" baseType="lpstr">
      <vt:lpstr>Arial</vt:lpstr>
      <vt:lpstr>Bebas Neue</vt:lpstr>
      <vt:lpstr>Cascadia Mono</vt:lpstr>
      <vt:lpstr>Chakra Petch Medium</vt:lpstr>
      <vt:lpstr>Fira Code</vt:lpstr>
      <vt:lpstr>Poppins</vt:lpstr>
      <vt:lpstr>Proxima Nova</vt:lpstr>
      <vt:lpstr>Red Hat Text</vt:lpstr>
      <vt:lpstr>Roboto Condensed Light</vt:lpstr>
      <vt:lpstr>SFMono-Regular</vt:lpstr>
      <vt:lpstr>Computer Science &amp; Mathematics Major for College: Software &amp; Media Applications by Slidesgo</vt:lpstr>
      <vt:lpstr>Slidesgo Final Pages</vt:lpstr>
      <vt:lpstr>Лекция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24</cp:revision>
  <dcterms:created xsi:type="dcterms:W3CDTF">2025-02-10T10:03:04Z</dcterms:created>
  <dcterms:modified xsi:type="dcterms:W3CDTF">2025-02-17T20:17:25Z</dcterms:modified>
</cp:coreProperties>
</file>