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11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68440-400B-4A65-897D-A66ABDA07359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/>
              <a:t>можность</a:t>
            </a:r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265FB-D34C-466C-A0CA-8EB5CDFAA8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8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home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" name="Google Shape;16;p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953533" y="1255333"/>
            <a:ext cx="10284800" cy="4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953667" y="5269867"/>
            <a:ext cx="10284800" cy="3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5700"/>
            <a:ext cx="0" cy="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4348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45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712000" y="3960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7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5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876667" y="8495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8495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963467" y="13592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876667" y="1945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958467" y="1945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967413" y="2455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876667" y="3041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958467" y="3041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967413" y="3551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876667" y="4239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958467" y="4239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967413" y="4749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876667" y="5335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958467" y="5335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967413" y="5845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497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3053400" y="4370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953400" y="1778700"/>
            <a:ext cx="102852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300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2459200" y="3652900"/>
            <a:ext cx="72736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2459217" y="1956200"/>
            <a:ext cx="7273600" cy="1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4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9600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9600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45384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45384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81168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81168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315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9600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600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2"/>
          </p:nvPr>
        </p:nvSpPr>
        <p:spPr>
          <a:xfrm>
            <a:off x="44198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3"/>
          </p:nvPr>
        </p:nvSpPr>
        <p:spPr>
          <a:xfrm>
            <a:off x="44198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4"/>
          </p:nvPr>
        </p:nvSpPr>
        <p:spPr>
          <a:xfrm>
            <a:off x="78796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5"/>
          </p:nvPr>
        </p:nvSpPr>
        <p:spPr>
          <a:xfrm>
            <a:off x="78796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613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9600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9600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64292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64292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9600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64292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64292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79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960000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4559028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960000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4559028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4559025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8158065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8158065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815806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1954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>
            <a:off x="1712000" y="174056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32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3"/>
          </p:nvPr>
        </p:nvSpPr>
        <p:spPr>
          <a:xfrm>
            <a:off x="1712000" y="368209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67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5"/>
          </p:nvPr>
        </p:nvSpPr>
        <p:spPr>
          <a:xfrm>
            <a:off x="1712000" y="5623464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264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6" name="Google Shape;36;p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544900" y="3153051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20306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545100" y="4414551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5643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1"/>
          </p:nvPr>
        </p:nvSpPr>
        <p:spPr>
          <a:xfrm>
            <a:off x="4603751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2"/>
          </p:nvPr>
        </p:nvSpPr>
        <p:spPr>
          <a:xfrm>
            <a:off x="4603617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3"/>
          </p:nvPr>
        </p:nvSpPr>
        <p:spPr>
          <a:xfrm>
            <a:off x="1378884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4"/>
          </p:nvPr>
        </p:nvSpPr>
        <p:spPr>
          <a:xfrm>
            <a:off x="1378751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5"/>
          </p:nvPr>
        </p:nvSpPr>
        <p:spPr>
          <a:xfrm>
            <a:off x="7828717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6"/>
          </p:nvPr>
        </p:nvSpPr>
        <p:spPr>
          <a:xfrm>
            <a:off x="7828584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 idx="7" hasCustomPrompt="1"/>
          </p:nvPr>
        </p:nvSpPr>
        <p:spPr>
          <a:xfrm>
            <a:off x="1895100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8" hasCustomPrompt="1"/>
          </p:nvPr>
        </p:nvSpPr>
        <p:spPr>
          <a:xfrm>
            <a:off x="5119667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>
            <a:spLocks noGrp="1"/>
          </p:cNvSpPr>
          <p:nvPr>
            <p:ph type="title" idx="9" hasCustomPrompt="1"/>
          </p:nvPr>
        </p:nvSpPr>
        <p:spPr>
          <a:xfrm>
            <a:off x="8344233" y="2644533"/>
            <a:ext cx="19528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8452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953467" y="3161667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17344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953467" y="4727967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35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2363800" y="3153067"/>
            <a:ext cx="887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7037333" y="17258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2363700" y="4719367"/>
            <a:ext cx="88748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51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956533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6193200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956533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6193200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3647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749284" y="3149284"/>
            <a:ext cx="86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16581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749495" y="4787051"/>
            <a:ext cx="86932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5377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6298300" y="2642200"/>
            <a:ext cx="49400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653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961333" y="2524800"/>
            <a:ext cx="52424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699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950800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6252533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48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01" name="Google Shape;601;p30"/>
          <p:cNvSpPr txBox="1">
            <a:spLocks noGrp="1"/>
          </p:cNvSpPr>
          <p:nvPr>
            <p:ph type="ctrTitle"/>
          </p:nvPr>
        </p:nvSpPr>
        <p:spPr>
          <a:xfrm>
            <a:off x="3233333" y="963667"/>
            <a:ext cx="57304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3235933" y="2276300"/>
            <a:ext cx="57252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2381767" y="4467167"/>
            <a:ext cx="7462800" cy="1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1889910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11617149" y="182872"/>
            <a:ext cx="177251" cy="290773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16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6" name="Google Shape;56;p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454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333">
                <a:solidFill>
                  <a:srgbClr val="434343"/>
                </a:solidFill>
              </a:defRPr>
            </a:lvl1pPr>
            <a:lvl2pPr marL="1219170" lvl="1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39221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726-C58C-4F4C-9F44-E10CB601FFE1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9769-AEBA-417A-804D-710652592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034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228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83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5" name="Google Shape;75;p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1196451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6474716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196451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6474717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05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7" name="Google Shape;97;p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44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5" name="Google Shape;115;p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69324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1133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34" name="Google Shape;134;p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953400" y="1280800"/>
            <a:ext cx="10285200" cy="4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6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10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953467" y="2063433"/>
            <a:ext cx="6214800" cy="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953467" y="3074563"/>
            <a:ext cx="6214800" cy="1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29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953467" y="5392600"/>
            <a:ext cx="10285200" cy="75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553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8586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Swashbuckle.AspNetCore.Swagger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www.nuget.org/packages/Swashbuckle.AspNetCore.SwaggerUI/" TargetMode="External"/><Relationship Id="rId4" Type="http://schemas.openxmlformats.org/officeDocument/2006/relationships/hyperlink" Target="https://www.nuget.org/packages/Swashbuckle.AspNetCore.SwaggerG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D06AA-1379-4DFC-A6F5-DDE1104BD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E2967-604C-4568-B756-20C48353B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2. </a:t>
            </a:r>
            <a:r>
              <a:rPr lang="en-US" dirty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38"/>
    </mc:Choice>
    <mc:Fallback xmlns="">
      <p:transition spd="slow" advTm="197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E915CE-E604-4555-A17B-CC0C5E724351}"/>
              </a:ext>
            </a:extLst>
          </p:cNvPr>
          <p:cNvSpPr txBox="1"/>
          <p:nvPr/>
        </p:nvSpPr>
        <p:spPr>
          <a:xfrm>
            <a:off x="743732" y="748616"/>
            <a:ext cx="11080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tx1"/>
                </a:solidFill>
                <a:effectLst/>
                <a:latin typeface="+mj-lt"/>
              </a:rPr>
              <a:t>API</a:t>
            </a:r>
            <a:r>
              <a:rPr lang="ru-RU" b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- </a:t>
            </a:r>
            <a:r>
              <a:rPr lang="ru-RU" b="1" dirty="0">
                <a:solidFill>
                  <a:schemeClr val="tx1"/>
                </a:solidFill>
                <a:effectLst/>
                <a:latin typeface="+mj-lt"/>
              </a:rPr>
              <a:t>Application </a:t>
            </a:r>
            <a:r>
              <a:rPr lang="ru-RU" b="1" dirty="0" err="1">
                <a:solidFill>
                  <a:schemeClr val="tx1"/>
                </a:solidFill>
                <a:effectLst/>
                <a:latin typeface="+mj-lt"/>
              </a:rPr>
              <a:t>programming</a:t>
            </a:r>
            <a:r>
              <a:rPr lang="ru-RU" b="1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ru-RU" b="1" dirty="0" err="1">
                <a:solidFill>
                  <a:schemeClr val="tx1"/>
                </a:solidFill>
                <a:effectLst/>
                <a:latin typeface="+mj-lt"/>
              </a:rPr>
              <a:t>interface</a:t>
            </a:r>
            <a:r>
              <a:rPr lang="ru-RU" b="1" dirty="0">
                <a:solidFill>
                  <a:schemeClr val="tx1"/>
                </a:solidFill>
                <a:effectLst/>
                <a:latin typeface="+mj-lt"/>
              </a:rPr>
              <a:t> 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-</a:t>
            </a:r>
            <a:r>
              <a:rPr lang="ru-RU" b="0" dirty="0">
                <a:solidFill>
                  <a:schemeClr val="tx1"/>
                </a:solidFill>
                <a:effectLst/>
                <a:latin typeface="+mj-lt"/>
              </a:rPr>
              <a:t> это контракт, который предоставляет программа. «Ко мне можно обращаться так и так, я обязуюсь делать то и это».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43ECB-3271-4DCC-BBF2-D5D146A7D287}"/>
              </a:ext>
            </a:extLst>
          </p:cNvPr>
          <p:cNvSpPr txBox="1"/>
          <p:nvPr/>
        </p:nvSpPr>
        <p:spPr>
          <a:xfrm>
            <a:off x="743731" y="1349865"/>
            <a:ext cx="11080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u="none" strike="noStrike" dirty="0">
                <a:solidFill>
                  <a:srgbClr val="000000"/>
                </a:solidFill>
                <a:effectLst/>
                <a:latin typeface="+mj-lt"/>
              </a:rPr>
              <a:t>API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-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это набор способов и правил, по которым различные программы общаются между собой и обмениваются данными.</a:t>
            </a:r>
            <a:endParaRPr lang="ru-RU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65FF1-82D5-42A0-93C8-17C7853428A3}"/>
              </a:ext>
            </a:extLst>
          </p:cNvPr>
          <p:cNvSpPr txBox="1"/>
          <p:nvPr/>
        </p:nvSpPr>
        <p:spPr>
          <a:xfrm>
            <a:off x="743731" y="1735671"/>
            <a:ext cx="11080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+mj-lt"/>
              </a:rPr>
              <a:t>API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 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 это механизмы, которые позволяют двум программным компонентам взаимодействовать друг с другом, используя набор определений и протоколов.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026" name="Picture 2" descr="Что такое API, зачем нужен и как работать c Application Programming  Interface | Unisender">
            <a:extLst>
              <a:ext uri="{FF2B5EF4-FFF2-40B4-BE49-F238E27FC236}">
                <a16:creationId xmlns:a16="http://schemas.microsoft.com/office/drawing/2014/main" id="{F9296B7D-2819-49FB-A336-EDE45B433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088" y="2711885"/>
            <a:ext cx="3705354" cy="363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E36293-046C-4A28-9EF4-1DF81F0EA06F}"/>
              </a:ext>
            </a:extLst>
          </p:cNvPr>
          <p:cNvSpPr txBox="1"/>
          <p:nvPr/>
        </p:nvSpPr>
        <p:spPr>
          <a:xfrm>
            <a:off x="9075107" y="175364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364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3">
            <a:extLst>
              <a:ext uri="{FF2B5EF4-FFF2-40B4-BE49-F238E27FC236}">
                <a16:creationId xmlns:a16="http://schemas.microsoft.com/office/drawing/2014/main" id="{CE02687D-23AD-46E7-9FD5-3F996B0A0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6095" y="974281"/>
            <a:ext cx="1644856" cy="412800"/>
          </a:xfrm>
        </p:spPr>
        <p:txBody>
          <a:bodyPr/>
          <a:lstStyle/>
          <a:p>
            <a:r>
              <a:rPr lang="en-US" dirty="0"/>
              <a:t>SOAP</a:t>
            </a:r>
            <a:endParaRPr lang="ru-RU" dirty="0"/>
          </a:p>
        </p:txBody>
      </p:sp>
      <p:sp>
        <p:nvSpPr>
          <p:cNvPr id="7" name="Подзаголовок 3">
            <a:extLst>
              <a:ext uri="{FF2B5EF4-FFF2-40B4-BE49-F238E27FC236}">
                <a16:creationId xmlns:a16="http://schemas.microsoft.com/office/drawing/2014/main" id="{FB7C822C-2213-41EB-82A3-CA2A189FFBAC}"/>
              </a:ext>
            </a:extLst>
          </p:cNvPr>
          <p:cNvSpPr txBox="1">
            <a:spLocks/>
          </p:cNvSpPr>
          <p:nvPr/>
        </p:nvSpPr>
        <p:spPr>
          <a:xfrm>
            <a:off x="373211" y="974281"/>
            <a:ext cx="1644856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/>
              <a:t>RESTful</a:t>
            </a:r>
            <a:endParaRPr lang="ru-RU" dirty="0"/>
          </a:p>
        </p:txBody>
      </p:sp>
      <p:sp>
        <p:nvSpPr>
          <p:cNvPr id="8" name="Подзаголовок 3">
            <a:extLst>
              <a:ext uri="{FF2B5EF4-FFF2-40B4-BE49-F238E27FC236}">
                <a16:creationId xmlns:a16="http://schemas.microsoft.com/office/drawing/2014/main" id="{C6487512-A1BD-40B1-A390-BFBC9AF9F89A}"/>
              </a:ext>
            </a:extLst>
          </p:cNvPr>
          <p:cNvSpPr txBox="1">
            <a:spLocks/>
          </p:cNvSpPr>
          <p:nvPr/>
        </p:nvSpPr>
        <p:spPr>
          <a:xfrm>
            <a:off x="4258979" y="974281"/>
            <a:ext cx="1644856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 err="1"/>
              <a:t>gRPC</a:t>
            </a:r>
            <a:endParaRPr lang="ru-RU" dirty="0"/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53D0F13E-5338-432B-AF7A-F8A7D0B0C14F}"/>
              </a:ext>
            </a:extLst>
          </p:cNvPr>
          <p:cNvSpPr txBox="1">
            <a:spLocks/>
          </p:cNvSpPr>
          <p:nvPr/>
        </p:nvSpPr>
        <p:spPr>
          <a:xfrm>
            <a:off x="6201863" y="974281"/>
            <a:ext cx="1644856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 err="1"/>
              <a:t>GraphQL</a:t>
            </a:r>
            <a:endParaRPr lang="ru-RU" dirty="0"/>
          </a:p>
        </p:txBody>
      </p:sp>
      <p:pic>
        <p:nvPicPr>
          <p:cNvPr id="10" name="Picture 2" descr="Монитор – Бесплатные иконки: компьютер">
            <a:extLst>
              <a:ext uri="{FF2B5EF4-FFF2-40B4-BE49-F238E27FC236}">
                <a16:creationId xmlns:a16="http://schemas.microsoft.com/office/drawing/2014/main" id="{7BAB610F-CE29-49F6-BABE-A30106AA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35" y="1363605"/>
            <a:ext cx="1055716" cy="10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Монитор – Бесплатные иконки: компьютер">
            <a:extLst>
              <a:ext uri="{FF2B5EF4-FFF2-40B4-BE49-F238E27FC236}">
                <a16:creationId xmlns:a16="http://schemas.microsoft.com/office/drawing/2014/main" id="{0FE8FE77-FF26-4F24-B5D6-9BEE0EB18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312" y="1363605"/>
            <a:ext cx="1055716" cy="10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6AF51E9F-55B0-4E32-87A2-C1AD7DC6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826" y="1566129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8C3E2818-969B-4376-9BDB-792A16E9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072" y="1545510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Монитор – Бесплатные иконки: компьютер">
            <a:extLst>
              <a:ext uri="{FF2B5EF4-FFF2-40B4-BE49-F238E27FC236}">
                <a16:creationId xmlns:a16="http://schemas.microsoft.com/office/drawing/2014/main" id="{1F5D1AF7-7361-4AD9-B2FC-5921552B3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603" y="1363605"/>
            <a:ext cx="1055716" cy="10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C0A1FA03-84BE-4773-B610-1AE7AF902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743" y="4608440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D18CB908-07CA-4CC0-8F4C-2308CF18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7892" y="1566129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Подзаголовок 3">
            <a:extLst>
              <a:ext uri="{FF2B5EF4-FFF2-40B4-BE49-F238E27FC236}">
                <a16:creationId xmlns:a16="http://schemas.microsoft.com/office/drawing/2014/main" id="{91660474-B6D2-4A4A-A1AB-032C10AD7752}"/>
              </a:ext>
            </a:extLst>
          </p:cNvPr>
          <p:cNvSpPr txBox="1">
            <a:spLocks/>
          </p:cNvSpPr>
          <p:nvPr/>
        </p:nvSpPr>
        <p:spPr>
          <a:xfrm>
            <a:off x="8144747" y="974281"/>
            <a:ext cx="1713035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/>
              <a:t>WebSocket</a:t>
            </a:r>
            <a:endParaRPr lang="ru-RU" dirty="0"/>
          </a:p>
        </p:txBody>
      </p:sp>
      <p:sp>
        <p:nvSpPr>
          <p:cNvPr id="18" name="Подзаголовок 3">
            <a:extLst>
              <a:ext uri="{FF2B5EF4-FFF2-40B4-BE49-F238E27FC236}">
                <a16:creationId xmlns:a16="http://schemas.microsoft.com/office/drawing/2014/main" id="{82C35569-9828-42A3-A114-4F8D3E04D0D6}"/>
              </a:ext>
            </a:extLst>
          </p:cNvPr>
          <p:cNvSpPr txBox="1">
            <a:spLocks/>
          </p:cNvSpPr>
          <p:nvPr/>
        </p:nvSpPr>
        <p:spPr>
          <a:xfrm>
            <a:off x="10155809" y="974281"/>
            <a:ext cx="1713035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/>
              <a:t>Webhook</a:t>
            </a:r>
            <a:endParaRPr lang="ru-RU" dirty="0"/>
          </a:p>
        </p:txBody>
      </p:sp>
      <p:pic>
        <p:nvPicPr>
          <p:cNvPr id="19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48D7A791-96DF-455D-A1B0-30A66B847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59" y="4608440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DA616826-9AA0-475E-8956-B48A88263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36" y="4639552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CB47B455-69DD-4096-88EB-BC046AD5A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0" y="4608440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5B828AD0-7ADD-4C5F-B19C-2E6662BA3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072" y="4683206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Сервер – Бесплатные иконки: технологии">
            <a:extLst>
              <a:ext uri="{FF2B5EF4-FFF2-40B4-BE49-F238E27FC236}">
                <a16:creationId xmlns:a16="http://schemas.microsoft.com/office/drawing/2014/main" id="{26CC620C-339D-496C-AFD1-827F083F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3474" y="4608440"/>
            <a:ext cx="650668" cy="65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Xml – Бесплатные иконки: файлы и папки">
            <a:extLst>
              <a:ext uri="{FF2B5EF4-FFF2-40B4-BE49-F238E27FC236}">
                <a16:creationId xmlns:a16="http://schemas.microsoft.com/office/drawing/2014/main" id="{57389503-8B68-43B4-B70B-DC32CF177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535" y="3059193"/>
            <a:ext cx="778398" cy="77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E037AE-63C4-4133-AF6B-98B3815DDA10}"/>
              </a:ext>
            </a:extLst>
          </p:cNvPr>
          <p:cNvSpPr txBox="1"/>
          <p:nvPr/>
        </p:nvSpPr>
        <p:spPr>
          <a:xfrm>
            <a:off x="838943" y="3359992"/>
            <a:ext cx="95090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Resource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F796E-E23C-4113-9ECA-CBEA28926FB7}"/>
              </a:ext>
            </a:extLst>
          </p:cNvPr>
          <p:cNvSpPr txBox="1"/>
          <p:nvPr/>
        </p:nvSpPr>
        <p:spPr>
          <a:xfrm>
            <a:off x="4601147" y="3305780"/>
            <a:ext cx="96051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010101…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2DCB9-A258-4095-8F44-9DFD207BEE28}"/>
              </a:ext>
            </a:extLst>
          </p:cNvPr>
          <p:cNvSpPr txBox="1"/>
          <p:nvPr/>
        </p:nvSpPr>
        <p:spPr>
          <a:xfrm>
            <a:off x="4799919" y="2310898"/>
            <a:ext cx="5629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FD1208-6CD0-4A3D-93AE-815CA84F9C87}"/>
              </a:ext>
            </a:extLst>
          </p:cNvPr>
          <p:cNvSpPr txBox="1"/>
          <p:nvPr/>
        </p:nvSpPr>
        <p:spPr>
          <a:xfrm>
            <a:off x="4799919" y="4260709"/>
            <a:ext cx="56297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A72A33-AD06-4769-A5E1-17FA6684E4AA}"/>
              </a:ext>
            </a:extLst>
          </p:cNvPr>
          <p:cNvSpPr txBox="1"/>
          <p:nvPr/>
        </p:nvSpPr>
        <p:spPr>
          <a:xfrm>
            <a:off x="6691181" y="3268423"/>
            <a:ext cx="67197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ru-RU" dirty="0"/>
          </a:p>
        </p:txBody>
      </p:sp>
      <p:pic>
        <p:nvPicPr>
          <p:cNvPr id="30" name="Picture 6" descr="Database Basic Miscellany Lineal icon | Freepik">
            <a:extLst>
              <a:ext uri="{FF2B5EF4-FFF2-40B4-BE49-F238E27FC236}">
                <a16:creationId xmlns:a16="http://schemas.microsoft.com/office/drawing/2014/main" id="{EB72FD3A-A649-4691-A78B-3B9F6706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995" y="5613044"/>
            <a:ext cx="519830" cy="5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Database Basic Miscellany Lineal icon | Freepik">
            <a:extLst>
              <a:ext uri="{FF2B5EF4-FFF2-40B4-BE49-F238E27FC236}">
                <a16:creationId xmlns:a16="http://schemas.microsoft.com/office/drawing/2014/main" id="{38646574-48ED-4ACA-88FA-9D466F14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33" y="5613044"/>
            <a:ext cx="519830" cy="5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Database Basic Miscellany Lineal icon | Freepik">
            <a:extLst>
              <a:ext uri="{FF2B5EF4-FFF2-40B4-BE49-F238E27FC236}">
                <a16:creationId xmlns:a16="http://schemas.microsoft.com/office/drawing/2014/main" id="{7E1BCB5C-C944-4530-90F8-7B71DE48A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071" y="5613044"/>
            <a:ext cx="519830" cy="51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9368C44-3A33-4247-A0F9-6F8499C61625}"/>
              </a:ext>
            </a:extLst>
          </p:cNvPr>
          <p:cNvSpPr txBox="1"/>
          <p:nvPr/>
        </p:nvSpPr>
        <p:spPr>
          <a:xfrm>
            <a:off x="8912092" y="3303297"/>
            <a:ext cx="59343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9D72A7-8A74-462B-9C52-45B211C2960C}"/>
              </a:ext>
            </a:extLst>
          </p:cNvPr>
          <p:cNvSpPr txBox="1"/>
          <p:nvPr/>
        </p:nvSpPr>
        <p:spPr>
          <a:xfrm>
            <a:off x="10298301" y="3268422"/>
            <a:ext cx="67358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Async</a:t>
            </a:r>
            <a:endParaRPr lang="ru-RU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E4EDF09-79C8-4F99-AB2D-520FB27B616D}"/>
              </a:ext>
            </a:extLst>
          </p:cNvPr>
          <p:cNvCxnSpPr>
            <a:stCxn id="10" idx="2"/>
            <a:endCxn id="25" idx="0"/>
          </p:cNvCxnSpPr>
          <p:nvPr/>
        </p:nvCxnSpPr>
        <p:spPr>
          <a:xfrm>
            <a:off x="1314393" y="2419321"/>
            <a:ext cx="1" cy="940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9ECC107-A266-4D8C-B027-08BD30BAC0C4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 flipH="1">
            <a:off x="1314393" y="3667769"/>
            <a:ext cx="1" cy="940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A12CDFA2-25B2-4634-B8EF-C9AC0496887F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3286160" y="2216797"/>
            <a:ext cx="17574" cy="842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9A09AE94-ED63-4170-B2B5-8027C78C20B6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>
            <a:off x="3303734" y="3837591"/>
            <a:ext cx="9270" cy="770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FEDC663-CF5F-4B10-8EAC-4EBA627718FC}"/>
              </a:ext>
            </a:extLst>
          </p:cNvPr>
          <p:cNvCxnSpPr>
            <a:cxnSpLocks/>
          </p:cNvCxnSpPr>
          <p:nvPr/>
        </p:nvCxnSpPr>
        <p:spPr>
          <a:xfrm>
            <a:off x="5081406" y="2618675"/>
            <a:ext cx="0" cy="687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7A4E9D4-C47C-4A50-B5B6-BF1E2C1E6BEE}"/>
              </a:ext>
            </a:extLst>
          </p:cNvPr>
          <p:cNvCxnSpPr>
            <a:cxnSpLocks/>
          </p:cNvCxnSpPr>
          <p:nvPr/>
        </p:nvCxnSpPr>
        <p:spPr>
          <a:xfrm>
            <a:off x="5081406" y="3613557"/>
            <a:ext cx="0" cy="647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5F94C778-A7A1-43E2-8590-617AD8A45B7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081406" y="2196178"/>
            <a:ext cx="1" cy="114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35249D88-5D77-48BC-9B16-806ED02CF80C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081406" y="4558490"/>
            <a:ext cx="2" cy="124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1E9D8D46-C047-45A7-9B94-647DDC58608A}"/>
              </a:ext>
            </a:extLst>
          </p:cNvPr>
          <p:cNvCxnSpPr>
            <a:cxnSpLocks/>
          </p:cNvCxnSpPr>
          <p:nvPr/>
        </p:nvCxnSpPr>
        <p:spPr>
          <a:xfrm>
            <a:off x="7027170" y="2419321"/>
            <a:ext cx="1" cy="849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4E5B8C6E-BB55-461F-89F9-8CF1BD0F0024}"/>
              </a:ext>
            </a:extLst>
          </p:cNvPr>
          <p:cNvCxnSpPr>
            <a:cxnSpLocks/>
          </p:cNvCxnSpPr>
          <p:nvPr/>
        </p:nvCxnSpPr>
        <p:spPr>
          <a:xfrm flipH="1">
            <a:off x="7027170" y="3576200"/>
            <a:ext cx="1" cy="10633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C75A5559-9C75-4198-B6EE-D8CCB303F640}"/>
              </a:ext>
            </a:extLst>
          </p:cNvPr>
          <p:cNvCxnSpPr>
            <a:cxnSpLocks/>
            <a:stCxn id="20" idx="2"/>
            <a:endCxn id="32" idx="0"/>
          </p:cNvCxnSpPr>
          <p:nvPr/>
        </p:nvCxnSpPr>
        <p:spPr>
          <a:xfrm flipH="1">
            <a:off x="6414986" y="5290220"/>
            <a:ext cx="612184" cy="322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E11D0D25-433A-4E07-8029-A2FAEF16E3E8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>
            <a:off x="7027170" y="5290220"/>
            <a:ext cx="14778" cy="322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F39E0BD3-FB4B-4307-BAD5-904B70370203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>
            <a:off x="7027170" y="5290220"/>
            <a:ext cx="641740" cy="3228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930EA243-7234-4CB9-946E-6FBF4DEA6170}"/>
              </a:ext>
            </a:extLst>
          </p:cNvPr>
          <p:cNvCxnSpPr>
            <a:cxnSpLocks/>
            <a:stCxn id="33" idx="2"/>
            <a:endCxn id="23" idx="0"/>
          </p:cNvCxnSpPr>
          <p:nvPr/>
        </p:nvCxnSpPr>
        <p:spPr>
          <a:xfrm>
            <a:off x="9208808" y="3611074"/>
            <a:ext cx="0" cy="9973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FB97B8C-FC85-43EF-8788-51326824606D}"/>
              </a:ext>
            </a:extLst>
          </p:cNvPr>
          <p:cNvCxnSpPr>
            <a:cxnSpLocks/>
            <a:stCxn id="33" idx="0"/>
            <a:endCxn id="14" idx="2"/>
          </p:cNvCxnSpPr>
          <p:nvPr/>
        </p:nvCxnSpPr>
        <p:spPr>
          <a:xfrm flipH="1" flipV="1">
            <a:off x="9201461" y="2419321"/>
            <a:ext cx="7347" cy="883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BD734BD-258F-4654-9DA4-CAEEA1F23000}"/>
              </a:ext>
            </a:extLst>
          </p:cNvPr>
          <p:cNvCxnSpPr>
            <a:cxnSpLocks/>
          </p:cNvCxnSpPr>
          <p:nvPr/>
        </p:nvCxnSpPr>
        <p:spPr>
          <a:xfrm>
            <a:off x="11383100" y="2196178"/>
            <a:ext cx="7345" cy="2412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A5604D33-EECF-4D95-AD7D-EDD8E55C14F4}"/>
              </a:ext>
            </a:extLst>
          </p:cNvPr>
          <p:cNvCxnSpPr>
            <a:cxnSpLocks/>
            <a:stCxn id="15" idx="0"/>
            <a:endCxn id="34" idx="2"/>
          </p:cNvCxnSpPr>
          <p:nvPr/>
        </p:nvCxnSpPr>
        <p:spPr>
          <a:xfrm flipH="1" flipV="1">
            <a:off x="10635092" y="3576199"/>
            <a:ext cx="538985" cy="103224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D7CC2C1-EA38-4237-BC94-83701A32BC1B}"/>
              </a:ext>
            </a:extLst>
          </p:cNvPr>
          <p:cNvCxnSpPr>
            <a:cxnSpLocks/>
            <a:stCxn id="34" idx="0"/>
            <a:endCxn id="16" idx="2"/>
          </p:cNvCxnSpPr>
          <p:nvPr/>
        </p:nvCxnSpPr>
        <p:spPr>
          <a:xfrm flipV="1">
            <a:off x="10635092" y="2216797"/>
            <a:ext cx="538134" cy="105162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347BE0C-9F60-4C69-94DB-46995382C4B9}"/>
              </a:ext>
            </a:extLst>
          </p:cNvPr>
          <p:cNvSpPr txBox="1"/>
          <p:nvPr/>
        </p:nvSpPr>
        <p:spPr>
          <a:xfrm>
            <a:off x="9075107" y="175364"/>
            <a:ext cx="1967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API architectures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87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Изображение логотипа">
            <a:extLst>
              <a:ext uri="{FF2B5EF4-FFF2-40B4-BE49-F238E27FC236}">
                <a16:creationId xmlns:a16="http://schemas.microsoft.com/office/drawing/2014/main" id="{24CA9D3C-1F0E-45CD-A636-3CBE2E7C2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165" y="1004049"/>
            <a:ext cx="14287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одзаголовок 3">
            <a:extLst>
              <a:ext uri="{FF2B5EF4-FFF2-40B4-BE49-F238E27FC236}">
                <a16:creationId xmlns:a16="http://schemas.microsoft.com/office/drawing/2014/main" id="{216367F2-7BC8-494B-8DF1-0FC196D8E204}"/>
              </a:ext>
            </a:extLst>
          </p:cNvPr>
          <p:cNvSpPr txBox="1">
            <a:spLocks/>
          </p:cNvSpPr>
          <p:nvPr/>
        </p:nvSpPr>
        <p:spPr>
          <a:xfrm>
            <a:off x="2722980" y="1991018"/>
            <a:ext cx="1644856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/>
              <a:t>HTTP/</a:t>
            </a:r>
            <a:r>
              <a:rPr lang="ru-RU" dirty="0"/>
              <a:t>1.0</a:t>
            </a:r>
          </a:p>
        </p:txBody>
      </p:sp>
      <p:sp>
        <p:nvSpPr>
          <p:cNvPr id="7" name="Подзаголовок 3">
            <a:extLst>
              <a:ext uri="{FF2B5EF4-FFF2-40B4-BE49-F238E27FC236}">
                <a16:creationId xmlns:a16="http://schemas.microsoft.com/office/drawing/2014/main" id="{33F733FF-9A8F-4850-96D0-00788C0B3196}"/>
              </a:ext>
            </a:extLst>
          </p:cNvPr>
          <p:cNvSpPr txBox="1">
            <a:spLocks/>
          </p:cNvSpPr>
          <p:nvPr/>
        </p:nvSpPr>
        <p:spPr>
          <a:xfrm>
            <a:off x="5338830" y="1991018"/>
            <a:ext cx="1705149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/>
              <a:t>HTTP/ </a:t>
            </a:r>
            <a:r>
              <a:rPr lang="ru-RU" dirty="0"/>
              <a:t>1.1</a:t>
            </a:r>
          </a:p>
        </p:txBody>
      </p:sp>
      <p:sp>
        <p:nvSpPr>
          <p:cNvPr id="8" name="Подзаголовок 3">
            <a:extLst>
              <a:ext uri="{FF2B5EF4-FFF2-40B4-BE49-F238E27FC236}">
                <a16:creationId xmlns:a16="http://schemas.microsoft.com/office/drawing/2014/main" id="{891C9DE4-73E8-40A2-B7BC-13785D33D292}"/>
              </a:ext>
            </a:extLst>
          </p:cNvPr>
          <p:cNvSpPr txBox="1">
            <a:spLocks/>
          </p:cNvSpPr>
          <p:nvPr/>
        </p:nvSpPr>
        <p:spPr>
          <a:xfrm>
            <a:off x="7859536" y="1991018"/>
            <a:ext cx="1644856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/>
              <a:t>HTTP/</a:t>
            </a:r>
            <a:r>
              <a:rPr lang="ru-RU" dirty="0"/>
              <a:t>2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93D3B2FB-30BE-4E6A-8F65-C439359777AA}"/>
              </a:ext>
            </a:extLst>
          </p:cNvPr>
          <p:cNvSpPr txBox="1">
            <a:spLocks/>
          </p:cNvSpPr>
          <p:nvPr/>
        </p:nvSpPr>
        <p:spPr>
          <a:xfrm>
            <a:off x="10112272" y="1991018"/>
            <a:ext cx="1644856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/>
              <a:t>HTTP/</a:t>
            </a:r>
            <a:r>
              <a:rPr lang="ru-RU" dirty="0"/>
              <a:t>3</a:t>
            </a:r>
          </a:p>
        </p:txBody>
      </p:sp>
      <p:sp>
        <p:nvSpPr>
          <p:cNvPr id="10" name="Подзаголовок 3">
            <a:extLst>
              <a:ext uri="{FF2B5EF4-FFF2-40B4-BE49-F238E27FC236}">
                <a16:creationId xmlns:a16="http://schemas.microsoft.com/office/drawing/2014/main" id="{2F3AE2D3-EF66-4130-9109-04B85D4B895C}"/>
              </a:ext>
            </a:extLst>
          </p:cNvPr>
          <p:cNvSpPr txBox="1">
            <a:spLocks/>
          </p:cNvSpPr>
          <p:nvPr/>
        </p:nvSpPr>
        <p:spPr>
          <a:xfrm>
            <a:off x="607195" y="1991018"/>
            <a:ext cx="1644856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867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dirty="0"/>
              <a:t>HTTP/0</a:t>
            </a:r>
            <a:r>
              <a:rPr lang="ru-RU" dirty="0"/>
              <a:t>.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A66C7-2630-4135-8B21-7AF57BE93EDB}"/>
              </a:ext>
            </a:extLst>
          </p:cNvPr>
          <p:cNvSpPr txBox="1"/>
          <p:nvPr/>
        </p:nvSpPr>
        <p:spPr>
          <a:xfrm>
            <a:off x="4934105" y="2619262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1999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Добавлены</a:t>
            </a:r>
            <a:r>
              <a:rPr lang="en-US" dirty="0"/>
              <a:t> PUT, DELETE, OPTIONS, TRACE, CONNECT, PATCH</a:t>
            </a:r>
            <a:r>
              <a:rPr lang="ru-RU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Виртуальные хосты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Стандартизация </a:t>
            </a:r>
            <a:r>
              <a:rPr lang="en-US" dirty="0"/>
              <a:t>keep-alive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Конвейерная обработка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Chunked </a:t>
            </a:r>
            <a:r>
              <a:rPr lang="ru-RU" dirty="0"/>
              <a:t>для передачи потоковых данных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Сжатие через </a:t>
            </a:r>
            <a:r>
              <a:rPr lang="en-US" dirty="0"/>
              <a:t>DEFLATE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370A3B-4A6F-4CDA-813A-5A697B847142}"/>
              </a:ext>
            </a:extLst>
          </p:cNvPr>
          <p:cNvSpPr txBox="1"/>
          <p:nvPr/>
        </p:nvSpPr>
        <p:spPr>
          <a:xfrm>
            <a:off x="7323781" y="2619262"/>
            <a:ext cx="2514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2015</a:t>
            </a:r>
            <a:r>
              <a:rPr lang="en-US" dirty="0"/>
              <a:t>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Родился из </a:t>
            </a:r>
            <a:r>
              <a:rPr lang="ru-RU" dirty="0" err="1"/>
              <a:t>гуглового</a:t>
            </a:r>
            <a:r>
              <a:rPr lang="ru-RU" dirty="0"/>
              <a:t> </a:t>
            </a:r>
            <a:r>
              <a:rPr lang="en-US" dirty="0"/>
              <a:t>SPDY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Передача бинарных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Мультиплексирование через фреймы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Сжатие заголовков через </a:t>
            </a:r>
            <a:r>
              <a:rPr lang="en-US" dirty="0"/>
              <a:t>HPACK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Приоритезация потоков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Передача ресурсов до запроса через </a:t>
            </a:r>
            <a:r>
              <a:rPr lang="en-US" dirty="0"/>
              <a:t>Server push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5F1A5-66A5-40A8-944B-E348E4D07539}"/>
              </a:ext>
            </a:extLst>
          </p:cNvPr>
          <p:cNvSpPr txBox="1"/>
          <p:nvPr/>
        </p:nvSpPr>
        <p:spPr>
          <a:xfrm>
            <a:off x="2288108" y="2619262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1996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Добавлены </a:t>
            </a:r>
            <a:r>
              <a:rPr lang="en-US" dirty="0"/>
              <a:t>POST,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Добавлены заголовки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Добавлены </a:t>
            </a:r>
            <a:r>
              <a:rPr lang="ru-RU" dirty="0" err="1"/>
              <a:t>респонс</a:t>
            </a:r>
            <a:r>
              <a:rPr lang="ru-RU" dirty="0"/>
              <a:t> коды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Добавлено кеширование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Добавлена авторизация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Добавлено кодирование контента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Ответ любого типа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B10AF-2414-4914-A8FD-476B33AE2A99}"/>
              </a:ext>
            </a:extLst>
          </p:cNvPr>
          <p:cNvSpPr txBox="1"/>
          <p:nvPr/>
        </p:nvSpPr>
        <p:spPr>
          <a:xfrm>
            <a:off x="172323" y="2619262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1991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Только </a:t>
            </a:r>
            <a:r>
              <a:rPr lang="en-US" dirty="0"/>
              <a:t>GET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Заголовков 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Только </a:t>
            </a:r>
            <a:r>
              <a:rPr lang="en-US" dirty="0"/>
              <a:t>html </a:t>
            </a:r>
            <a:r>
              <a:rPr lang="ru-RU" dirty="0"/>
              <a:t>ответ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Новое соединение </a:t>
            </a:r>
            <a:br>
              <a:rPr lang="ru-RU" dirty="0"/>
            </a:br>
            <a:r>
              <a:rPr lang="ru-RU" dirty="0"/>
              <a:t>для загрузки нового ресурса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8A6B8-D59C-4DA7-B82C-78E66465FB69}"/>
              </a:ext>
            </a:extLst>
          </p:cNvPr>
          <p:cNvSpPr txBox="1"/>
          <p:nvPr/>
        </p:nvSpPr>
        <p:spPr>
          <a:xfrm>
            <a:off x="9677400" y="2619262"/>
            <a:ext cx="251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UDP</a:t>
            </a:r>
            <a:r>
              <a:rPr lang="ru-RU" dirty="0"/>
              <a:t> вместо </a:t>
            </a:r>
            <a:r>
              <a:rPr lang="en-US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Передача ресурсов до время </a:t>
            </a:r>
            <a:r>
              <a:rPr lang="ru-RU" dirty="0" err="1"/>
              <a:t>хендшейка</a:t>
            </a:r>
            <a:r>
              <a:rPr lang="ru-RU" dirty="0"/>
              <a:t> через 0-</a:t>
            </a:r>
            <a:r>
              <a:rPr lang="en-US" dirty="0"/>
              <a:t>RTT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Мультиплексирование быстрее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Потоки независимы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push </a:t>
            </a:r>
            <a:r>
              <a:rPr lang="ru-RU" dirty="0"/>
              <a:t>быстрее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0121E4-F2AC-4A24-8835-1031634DC785}"/>
              </a:ext>
            </a:extLst>
          </p:cNvPr>
          <p:cNvSpPr txBox="1"/>
          <p:nvPr/>
        </p:nvSpPr>
        <p:spPr>
          <a:xfrm>
            <a:off x="9075107" y="175364"/>
            <a:ext cx="6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41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097FED-00BE-4BA0-8E33-15BBC52E5CC9}"/>
              </a:ext>
            </a:extLst>
          </p:cNvPr>
          <p:cNvSpPr txBox="1"/>
          <p:nvPr/>
        </p:nvSpPr>
        <p:spPr>
          <a:xfrm>
            <a:off x="493213" y="807485"/>
            <a:ext cx="1118730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REST</a:t>
            </a:r>
            <a:r>
              <a:rPr lang="ru-RU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- Representational State Transfer – </a:t>
            </a:r>
            <a:r>
              <a:rPr lang="ru-RU" dirty="0">
                <a:solidFill>
                  <a:srgbClr val="333333"/>
                </a:solidFill>
                <a:latin typeface="+mj-lt"/>
              </a:rPr>
              <a:t>архитектурный паттерн построения взаимодействия компонентов распределенного приложения.</a:t>
            </a:r>
          </a:p>
          <a:p>
            <a:pPr algn="l"/>
            <a:endParaRPr lang="ru-RU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r>
              <a:rPr lang="ru-RU" dirty="0">
                <a:solidFill>
                  <a:srgbClr val="333333"/>
                </a:solidFill>
                <a:latin typeface="+mj-lt"/>
              </a:rPr>
              <a:t>Принципы:</a:t>
            </a:r>
            <a:endParaRPr lang="en-US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333333"/>
                </a:solidFill>
                <a:latin typeface="+mj-lt"/>
              </a:rPr>
              <a:t>Клиент-серверная архитектура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 –</a:t>
            </a:r>
            <a:r>
              <a:rPr lang="ru-RU" dirty="0">
                <a:solidFill>
                  <a:srgbClr val="333333"/>
                </a:solidFill>
                <a:latin typeface="+mj-lt"/>
              </a:rPr>
              <a:t> разделение зон ответственности, отображение на клиенте, обработка и хранение на сервере.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+mj-lt"/>
              </a:rPr>
              <a:t>Stateless</a:t>
            </a:r>
            <a:r>
              <a:rPr lang="ru-RU" dirty="0">
                <a:solidFill>
                  <a:srgbClr val="333333"/>
                </a:solidFill>
                <a:latin typeface="+mj-lt"/>
              </a:rPr>
              <a:t> – сервер не хранит состояние клиента.</a:t>
            </a:r>
            <a:endParaRPr lang="en-US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333333"/>
                </a:solidFill>
                <a:latin typeface="+mj-lt"/>
              </a:rPr>
              <a:t>Кэширование - каждый ответ сервера должен иметь пометку, можно ли его кэшировать.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333333"/>
                </a:solidFill>
                <a:latin typeface="+mj-lt"/>
              </a:rPr>
              <a:t>Единообразие интерфейса –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HATEOAS</a:t>
            </a:r>
            <a:r>
              <a:rPr lang="ru-RU" dirty="0">
                <a:solidFill>
                  <a:srgbClr val="333333"/>
                </a:solidFill>
                <a:latin typeface="+mj-lt"/>
              </a:rPr>
              <a:t>, </a:t>
            </a:r>
            <a:r>
              <a:rPr lang="en-US" dirty="0">
                <a:solidFill>
                  <a:srgbClr val="333333"/>
                </a:solidFill>
                <a:latin typeface="+mj-lt"/>
              </a:rPr>
              <a:t>Hypermedia as the Engine of Application State</a:t>
            </a:r>
            <a:r>
              <a:rPr lang="ru-RU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+mj-lt"/>
              </a:rPr>
              <a:t>Layered system</a:t>
            </a:r>
            <a:r>
              <a:rPr lang="ru-RU" dirty="0">
                <a:solidFill>
                  <a:srgbClr val="333333"/>
                </a:solidFill>
                <a:latin typeface="+mj-lt"/>
              </a:rPr>
              <a:t> – взаимодействия между клиентом и сервером прозрачны.</a:t>
            </a:r>
            <a:endParaRPr lang="en-US" dirty="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333333"/>
                </a:solidFill>
                <a:latin typeface="+mj-lt"/>
              </a:rPr>
              <a:t>Code on demand</a:t>
            </a:r>
            <a:r>
              <a:rPr lang="ru-RU" dirty="0">
                <a:solidFill>
                  <a:srgbClr val="333333"/>
                </a:solidFill>
                <a:latin typeface="+mj-lt"/>
              </a:rPr>
              <a:t> – сервер может передать клиенту код для исполнения в ответе.</a:t>
            </a:r>
          </a:p>
          <a:p>
            <a:pPr algn="l"/>
            <a:endParaRPr lang="en-US" i="0" dirty="0">
              <a:solidFill>
                <a:srgbClr val="333333"/>
              </a:solidFill>
              <a:effectLst/>
              <a:latin typeface="+mj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1ACF062-960E-4036-BA12-40F4964E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26" y="4178784"/>
            <a:ext cx="5345352" cy="22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B4D6897-0F2E-4F3C-9C50-58D3C8198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567" y="3047833"/>
            <a:ext cx="4709788" cy="14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B5B8890-61BA-4CA2-BC82-2A6149F52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26" y="4448995"/>
            <a:ext cx="5345352" cy="22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87087C-E5FC-4F7F-BB23-FBF4CC8C50BF}"/>
              </a:ext>
            </a:extLst>
          </p:cNvPr>
          <p:cNvSpPr txBox="1"/>
          <p:nvPr/>
        </p:nvSpPr>
        <p:spPr>
          <a:xfrm>
            <a:off x="9075107" y="175364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264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OpenAPI Specification: The Definitive Guide">
            <a:extLst>
              <a:ext uri="{FF2B5EF4-FFF2-40B4-BE49-F238E27FC236}">
                <a16:creationId xmlns:a16="http://schemas.microsoft.com/office/drawing/2014/main" id="{8F69157E-9AB9-4F46-A1A1-BBB9527B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376" y="760705"/>
            <a:ext cx="3194137" cy="177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5ECCA-AAB2-435F-8D21-478EAF44E784}"/>
              </a:ext>
            </a:extLst>
          </p:cNvPr>
          <p:cNvSpPr txBox="1"/>
          <p:nvPr/>
        </p:nvSpPr>
        <p:spPr>
          <a:xfrm>
            <a:off x="618473" y="717301"/>
            <a:ext cx="110996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chemeClr val="tx1"/>
                </a:solidFill>
                <a:effectLst/>
                <a:latin typeface="+mj-lt"/>
              </a:rPr>
              <a:t>OpenAPI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 -стандарт, который помогает разработчикам легко описывать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+mj-lt"/>
              </a:rPr>
              <a:t>RESTful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 API в машиночитаемом формате, что упрощает создание, тестирование или интеграцию сервисов.</a:t>
            </a:r>
          </a:p>
          <a:p>
            <a:endParaRPr lang="ru-RU" dirty="0">
              <a:solidFill>
                <a:schemeClr val="tx1"/>
              </a:solidFill>
              <a:latin typeface="+mj-lt"/>
            </a:endParaRPr>
          </a:p>
          <a:p>
            <a:r>
              <a:rPr lang="ru-RU" dirty="0">
                <a:solidFill>
                  <a:schemeClr val="tx1"/>
                </a:solidFill>
                <a:latin typeface="+mj-lt"/>
              </a:rPr>
              <a:t>Характеристики: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+mj-lt"/>
              </a:rPr>
              <a:t>Формат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JSON 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или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YAML</a:t>
            </a:r>
            <a:endParaRPr lang="ru-RU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Включает информацию о: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		</a:t>
            </a:r>
            <a:endParaRPr lang="ru-RU" b="0" i="0" dirty="0">
              <a:solidFill>
                <a:schemeClr val="tx1"/>
              </a:solidFill>
              <a:effectLst/>
              <a:latin typeface="+mj-lt"/>
            </a:endParaRPr>
          </a:p>
          <a:p>
            <a:pPr marL="342900" lvl="5" indent="-342900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версиях</a:t>
            </a:r>
          </a:p>
          <a:p>
            <a:pPr marL="342900" lvl="8" indent="-342900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доступных ресурсах</a:t>
            </a:r>
          </a:p>
          <a:p>
            <a:pPr marL="342900" lvl="8" indent="-342900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методах</a:t>
            </a:r>
          </a:p>
          <a:p>
            <a:pPr marL="342900" lvl="8" indent="-342900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параметрах</a:t>
            </a:r>
          </a:p>
          <a:p>
            <a:pPr marL="342900" lvl="8" indent="-342900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возможных ответах</a:t>
            </a:r>
          </a:p>
          <a:p>
            <a:pPr marL="342900" lvl="8" indent="-342900">
              <a:buFont typeface="+mj-lt"/>
              <a:buAutoNum type="arabicPeriod"/>
            </a:pP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механизмах аутентификации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32F30-5724-4464-B8CF-156B6690A152}"/>
              </a:ext>
            </a:extLst>
          </p:cNvPr>
          <p:cNvSpPr txBox="1"/>
          <p:nvPr/>
        </p:nvSpPr>
        <p:spPr>
          <a:xfrm>
            <a:off x="5389813" y="2186750"/>
            <a:ext cx="5408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Автоматизация документации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Повышение удобства интеграции </a:t>
            </a:r>
            <a:r>
              <a:rPr lang="en-US" dirty="0"/>
              <a:t>API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</a:t>
            </a:r>
            <a:r>
              <a:rPr lang="ru-RU" dirty="0" err="1"/>
              <a:t>кодогенерации</a:t>
            </a:r>
            <a:r>
              <a:rPr lang="ru-RU" dirty="0"/>
              <a:t> клиента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Унификация описания </a:t>
            </a:r>
            <a:r>
              <a:rPr lang="en-US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эмуляции сервера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A9D28-5868-49EA-A164-68A52AFB8308}"/>
              </a:ext>
            </a:extLst>
          </p:cNvPr>
          <p:cNvSpPr txBox="1"/>
          <p:nvPr/>
        </p:nvSpPr>
        <p:spPr>
          <a:xfrm>
            <a:off x="9075107" y="175364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OpenAPI</a:t>
            </a:r>
            <a:endParaRPr lang="ru-RU" dirty="0"/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9A734-260C-4F6A-BAB5-E3051EE76454}"/>
              </a:ext>
            </a:extLst>
          </p:cNvPr>
          <p:cNvSpPr txBox="1"/>
          <p:nvPr/>
        </p:nvSpPr>
        <p:spPr>
          <a:xfrm>
            <a:off x="756260" y="4653751"/>
            <a:ext cx="76592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 err="1">
                <a:solidFill>
                  <a:srgbClr val="161616"/>
                </a:solidFill>
                <a:effectLst/>
                <a:latin typeface="+mj-lt"/>
              </a:rPr>
              <a:t>Swashbuckle</a:t>
            </a:r>
            <a:r>
              <a:rPr lang="en-US" b="1" i="0" dirty="0">
                <a:solidFill>
                  <a:srgbClr val="161616"/>
                </a:solidFill>
                <a:effectLst/>
                <a:latin typeface="+mj-lt"/>
              </a:rPr>
              <a:t>* – </a:t>
            </a:r>
            <a:r>
              <a:rPr lang="ru-RU" i="0" dirty="0">
                <a:solidFill>
                  <a:srgbClr val="161616"/>
                </a:solidFill>
                <a:effectLst/>
                <a:latin typeface="+mj-lt"/>
              </a:rPr>
              <a:t>библиотека для </a:t>
            </a:r>
            <a:r>
              <a:rPr lang="ru-RU" i="0" dirty="0" err="1">
                <a:solidFill>
                  <a:srgbClr val="161616"/>
                </a:solidFill>
                <a:effectLst/>
                <a:latin typeface="+mj-lt"/>
              </a:rPr>
              <a:t>автогенерации</a:t>
            </a:r>
            <a:r>
              <a:rPr lang="ru-RU" i="0" dirty="0">
                <a:solidFill>
                  <a:srgbClr val="161616"/>
                </a:solidFill>
                <a:effectLst/>
                <a:latin typeface="+mj-lt"/>
              </a:rPr>
              <a:t> </a:t>
            </a:r>
            <a:r>
              <a:rPr lang="en-US" i="0" dirty="0" err="1">
                <a:solidFill>
                  <a:srgbClr val="161616"/>
                </a:solidFill>
                <a:effectLst/>
                <a:latin typeface="+mj-lt"/>
              </a:rPr>
              <a:t>OpenAPI</a:t>
            </a:r>
            <a:r>
              <a:rPr lang="en-US" dirty="0">
                <a:solidFill>
                  <a:srgbClr val="161616"/>
                </a:solidFill>
                <a:latin typeface="+mj-lt"/>
              </a:rPr>
              <a:t>-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описания </a:t>
            </a:r>
            <a:r>
              <a:rPr lang="ru-RU" i="0" dirty="0" err="1">
                <a:solidFill>
                  <a:schemeClr val="tx1"/>
                </a:solidFill>
                <a:effectLst/>
                <a:latin typeface="+mj-lt"/>
              </a:rPr>
              <a:t>RESTful</a:t>
            </a:r>
            <a:r>
              <a:rPr lang="ru-RU" i="0" dirty="0">
                <a:solidFill>
                  <a:schemeClr val="tx1"/>
                </a:solidFill>
                <a:effectLst/>
                <a:latin typeface="+mj-lt"/>
              </a:rPr>
              <a:t> API </a:t>
            </a:r>
            <a:r>
              <a:rPr lang="en-US" i="0" dirty="0">
                <a:solidFill>
                  <a:srgbClr val="161616"/>
                </a:solidFill>
                <a:effectLst/>
                <a:latin typeface="+mj-lt"/>
              </a:rPr>
              <a:t> </a:t>
            </a:r>
            <a:endParaRPr lang="ru-RU" i="0" dirty="0">
              <a:solidFill>
                <a:srgbClr val="161616"/>
              </a:solidFill>
              <a:effectLst/>
              <a:latin typeface="+mj-lt"/>
            </a:endParaRPr>
          </a:p>
          <a:p>
            <a:pPr algn="l"/>
            <a:r>
              <a:rPr lang="ru-RU" dirty="0">
                <a:solidFill>
                  <a:srgbClr val="161616"/>
                </a:solidFill>
                <a:latin typeface="+mj-lt"/>
              </a:rPr>
              <a:t>Состоит из: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+mj-lt"/>
                <a:hlinkClick r:id="rId3"/>
              </a:rPr>
              <a:t>Swashbuckle.AspNetCore.Swagger</a:t>
            </a:r>
            <a:r>
              <a:rPr lang="ru-RU" b="0" i="0" u="none" strike="noStrike" dirty="0">
                <a:solidFill>
                  <a:srgbClr val="161616"/>
                </a:solidFill>
                <a:effectLst/>
                <a:latin typeface="+mj-lt"/>
              </a:rPr>
              <a:t> – объектная модель,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effectLst/>
                <a:latin typeface="+mj-lt"/>
                <a:hlinkClick r:id="rId4"/>
              </a:rPr>
              <a:t>Swashbuckle.AspNetCore.SwaggerGen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 – генератор </a:t>
            </a:r>
            <a:r>
              <a:rPr lang="en-US" dirty="0" err="1">
                <a:solidFill>
                  <a:srgbClr val="161616"/>
                </a:solidFill>
                <a:latin typeface="+mj-lt"/>
              </a:rPr>
              <a:t>OpenAPI</a:t>
            </a:r>
            <a:r>
              <a:rPr lang="en-US" dirty="0">
                <a:solidFill>
                  <a:srgbClr val="161616"/>
                </a:solidFill>
                <a:latin typeface="+mj-lt"/>
              </a:rPr>
              <a:t> 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описания,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sng" dirty="0" err="1">
                <a:effectLst/>
                <a:latin typeface="+mj-lt"/>
                <a:hlinkClick r:id="rId5"/>
              </a:rPr>
              <a:t>Swashbuckle.AspNetCore.SwaggerU</a:t>
            </a:r>
            <a:r>
              <a:rPr lang="en-US" u="sng" dirty="0" err="1">
                <a:latin typeface="+mj-lt"/>
              </a:rPr>
              <a:t>I</a:t>
            </a:r>
            <a:r>
              <a:rPr lang="ru-RU" b="0" i="0" u="sng" dirty="0">
                <a:solidFill>
                  <a:srgbClr val="161616"/>
                </a:solidFill>
                <a:effectLst/>
                <a:latin typeface="+mj-lt"/>
              </a:rPr>
              <a:t> </a:t>
            </a:r>
            <a:r>
              <a:rPr lang="ru-RU" b="0" i="0" dirty="0">
                <a:solidFill>
                  <a:srgbClr val="161616"/>
                </a:solidFill>
                <a:effectLst/>
                <a:latin typeface="+mj-lt"/>
              </a:rPr>
              <a:t>– встроенный пользовательский интерфейс.</a:t>
            </a:r>
            <a:endParaRPr lang="en-US" b="0" i="0" dirty="0">
              <a:solidFill>
                <a:srgbClr val="161616"/>
              </a:solidFill>
              <a:effectLst/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61616"/>
              </a:solidFill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161616"/>
              </a:solidFill>
              <a:effectLst/>
              <a:latin typeface="+mj-lt"/>
            </a:endParaRPr>
          </a:p>
          <a:p>
            <a:pPr algn="l"/>
            <a:r>
              <a:rPr lang="en-US" dirty="0">
                <a:solidFill>
                  <a:srgbClr val="161616"/>
                </a:solidFill>
                <a:latin typeface="+mj-lt"/>
              </a:rPr>
              <a:t>* 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В 9 </a:t>
            </a:r>
            <a:r>
              <a:rPr lang="ru-RU" dirty="0" err="1">
                <a:solidFill>
                  <a:srgbClr val="161616"/>
                </a:solidFill>
                <a:latin typeface="+mj-lt"/>
              </a:rPr>
              <a:t>дотнете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 генерация </a:t>
            </a:r>
            <a:r>
              <a:rPr lang="en-US" dirty="0" err="1">
                <a:solidFill>
                  <a:srgbClr val="161616"/>
                </a:solidFill>
                <a:latin typeface="+mj-lt"/>
              </a:rPr>
              <a:t>OpenAPI</a:t>
            </a:r>
            <a:r>
              <a:rPr lang="en-US" dirty="0">
                <a:solidFill>
                  <a:srgbClr val="161616"/>
                </a:solidFill>
                <a:latin typeface="+mj-lt"/>
              </a:rPr>
              <a:t>-</a:t>
            </a:r>
            <a:r>
              <a:rPr lang="ru-RU" dirty="0">
                <a:solidFill>
                  <a:srgbClr val="161616"/>
                </a:solidFill>
                <a:latin typeface="+mj-lt"/>
              </a:rPr>
              <a:t>описания уже есть из коробки и не требует дополнительной библиотеки</a:t>
            </a:r>
            <a:endParaRPr lang="en-US" i="0" dirty="0">
              <a:solidFill>
                <a:srgbClr val="161616"/>
              </a:solidFill>
              <a:effectLst/>
              <a:latin typeface="+mj-lt"/>
            </a:endParaRPr>
          </a:p>
        </p:txBody>
      </p:sp>
      <p:pic>
        <p:nvPicPr>
          <p:cNvPr id="5122" name="Picture 2" descr="Tutorial:API Calculator with swagger | by Pedro Antunes | Nerd For Tech |  Medium">
            <a:extLst>
              <a:ext uri="{FF2B5EF4-FFF2-40B4-BE49-F238E27FC236}">
                <a16:creationId xmlns:a16="http://schemas.microsoft.com/office/drawing/2014/main" id="{3A1F2FEB-7292-4446-83FD-A5EE23710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72" y="3751545"/>
            <a:ext cx="3256037" cy="79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8383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ELK</Template>
  <TotalTime>169</TotalTime>
  <Words>431</Words>
  <Application>Microsoft Office PowerPoint</Application>
  <PresentationFormat>Широкоэкранный</PresentationFormat>
  <Paragraphs>96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Arial</vt:lpstr>
      <vt:lpstr>Bebas Neue</vt:lpstr>
      <vt:lpstr>Calibri</vt:lpstr>
      <vt:lpstr>Chakra Petch Medium</vt:lpstr>
      <vt:lpstr>Fira Code</vt:lpstr>
      <vt:lpstr>Poppins</vt:lpstr>
      <vt:lpstr>Proxima Nova</vt:lpstr>
      <vt:lpstr>Red Hat Text</vt:lpstr>
      <vt:lpstr>Roboto Condensed Light</vt:lpstr>
      <vt:lpstr>Computer Science &amp; Mathematics Major for College: Software &amp; Media Applications by Slidesgo</vt:lpstr>
      <vt:lpstr>Slidesgo Final Pages</vt:lpstr>
      <vt:lpstr>Лекция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Aleksei Maksimov</dc:creator>
  <cp:lastModifiedBy>Aleksei Maksimov</cp:lastModifiedBy>
  <cp:revision>19</cp:revision>
  <dcterms:created xsi:type="dcterms:W3CDTF">2025-02-10T10:03:04Z</dcterms:created>
  <dcterms:modified xsi:type="dcterms:W3CDTF">2025-02-18T10:22:34Z</dcterms:modified>
</cp:coreProperties>
</file>