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4" r:id="rId16"/>
    <p:sldId id="275" r:id="rId17"/>
    <p:sldId id="277" r:id="rId18"/>
    <p:sldId id="276" r:id="rId19"/>
    <p:sldId id="278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94658"/>
  </p:normalViewPr>
  <p:slideViewPr>
    <p:cSldViewPr snapToGrid="0">
      <p:cViewPr>
        <p:scale>
          <a:sx n="87" d="100"/>
          <a:sy n="87" d="100"/>
        </p:scale>
        <p:origin x="52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860D4-F9B1-F245-94C1-80629213C536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C8A95-04C4-7E4D-8525-232007EBD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with the hook/opportunity to study inverse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hit survey weights as 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don’t mention other methods by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0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dotted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9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C8A95-04C4-7E4D-8525-232007EBD9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A69C-8454-A088-11AC-018F8501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6953D-EC8B-58D7-FD30-E3B1DD8FE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EE57-2469-DCF4-7ED6-775BBD36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3E1F-352A-590E-51CB-E1900165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8CA6-ED9F-90C6-B458-77462675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0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D0B9-A0BF-DD6A-9487-4475FE4E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71AF-65DC-BA97-6F9F-07737978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1BE0C-9488-5D10-CA70-1282D932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69143-EC6F-AA03-6101-9A5B2573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D790-F6C1-A256-DC79-28476C73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3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E6FFB-1FA8-50C8-32EF-036E92173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57D2D-E967-49DC-B379-BEA66318D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8DF7-4865-F581-D1E3-9EBCF7C4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AF08-C102-0079-59C6-42EB1810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39440-25D0-5D21-6652-CCA4CCF5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3B47-88B5-76F5-A228-8D5B9D2E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353-B334-6F92-7946-027C319EC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D56B-9D68-97D1-6A5C-72D915F7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EBCF-E91F-245A-61D2-11464031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FF4B-07F1-45F7-5E0F-54C89791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31CA-9ACA-9F44-65BA-04246157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2BB96-EAC3-E123-F578-7B2401BCA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64D4A-AE55-901A-2CBE-32928E6E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3A6CF-84C5-867F-BCFD-746FABD3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956D-2047-122B-4564-62825665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0011-0DBE-9970-DEC3-33BC97A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CE04-694F-5C10-BE6D-CED408B19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15FE3-34BF-7E38-22EC-25BF4A504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F0158-22E9-EF95-5487-69DC82B7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EB8AC-E133-48B7-8769-F9E29AB1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361C-D671-09A4-0E82-2F169CE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655D-C6DF-A2EA-DF0A-90AC380D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A08F-FF30-A38F-F51B-C4B98D6F3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87B1A-FB9A-932B-F787-6F7A609FD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8F4B7-51A5-DFAA-AC94-D2A7A517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0CC29-1C1D-CCBB-1B02-EB73F5FD8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6BC71-2F50-239E-61FC-371E015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E5791-2DEA-63D5-6231-AE0BE430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B85BA-3D59-76DD-C429-82F3EBE0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E018-FA82-9597-8326-664BC824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A70EC-88CF-F4F6-88A9-D6AD8314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30DDB-6BCF-6868-97D0-A3D5F777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F332A-3283-3CAF-A291-EFFEE3EC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92E54-A12E-9CD5-2803-E04A58FA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1AF00-1267-B9D6-F423-CBA458B6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29B2-CD8C-0FE1-17B1-FB31E6F8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F885-5840-FEA0-014A-81B71DFB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9DD2-4E05-B730-BB2A-214DF482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8060E-CD09-B5B4-4A3F-C42552FD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3346-0997-F081-C991-7BFA8A2A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002E-8362-B4F1-625C-E14EB98C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1935-228C-21F0-9BAC-7BF17CCE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3690-C08B-D9E6-4F68-F91ED953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BF092-AA0C-3B0B-938B-3035E3564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975C-8736-E762-1FD6-24C15FA1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E2AC-2C6E-5D8A-87F1-9B873BFB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C876-71A2-E161-2979-82804DB1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A81AE-2195-288C-3AA7-5AD3A882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EE602-13EE-D1C9-127A-9498E0EC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2E02F-8DB9-09E2-42DA-57993EB5D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E082-4349-2307-0275-31814F3C7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23222-D84E-3946-AB36-A075115B545A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5D3B-A622-452A-B1D9-EF4FCF99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B144-92C7-B509-044F-6689E112C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4B570-65F0-3D4D-B5C4-3DB1177C2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8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975A-61FC-7EFD-7DB9-E8A8DA167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Abortion Protection and Mental Health: Evidence from Ohio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24ACD-AE30-2896-9FA6-4893858BC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 Pittman</a:t>
            </a:r>
          </a:p>
          <a:p>
            <a:r>
              <a:rPr lang="en-US" dirty="0"/>
              <a:t>PhD Candidate, 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148907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5964-AE87-0FF4-8409-1ED702CD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EFB6-DD95-9B61-2A41-CBE0CC16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Difference-in-differences</a:t>
            </a:r>
          </a:p>
          <a:p>
            <a:r>
              <a:rPr lang="en-US" dirty="0"/>
              <a:t>Analysis 1: Ohio vs. all other states*</a:t>
            </a:r>
          </a:p>
          <a:p>
            <a:r>
              <a:rPr lang="en-US" dirty="0"/>
              <a:t>Analysis 2: Ohio vs. AZ, CO, MT, MS, NV</a:t>
            </a:r>
          </a:p>
          <a:p>
            <a:r>
              <a:rPr lang="en-US" dirty="0"/>
              <a:t>Analytic sample includes only those assigned female at birth</a:t>
            </a:r>
          </a:p>
          <a:p>
            <a:r>
              <a:rPr lang="en-US" dirty="0"/>
              <a:t>Survey weights are used in all analyses</a:t>
            </a:r>
          </a:p>
        </p:txBody>
      </p:sp>
    </p:spTree>
    <p:extLst>
      <p:ext uri="{BB962C8B-B14F-4D97-AF65-F5344CB8AC3E}">
        <p14:creationId xmlns:p14="http://schemas.microsoft.com/office/powerpoint/2010/main" val="16548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B034-8737-E0B2-B542-605C93CD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F58EC4E4-6525-4320-EAD4-83498FD6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94" y="1371600"/>
            <a:ext cx="93286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6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0025-8979-28C6-9092-25702BF7D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AC3E-5B2E-136F-6C53-C34F4566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09AB86A-1E6E-91F5-F496-0375A41B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94" y="1371600"/>
            <a:ext cx="93286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CB09-8A5E-06A5-1539-F4C2E433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773C-B475-F776-D50B-446144419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passage of a constitutional amendment protecting the right to abortion improve the mental health of women in Ohio?</a:t>
            </a:r>
          </a:p>
          <a:p>
            <a:pPr lvl="1"/>
            <a:r>
              <a:rPr lang="en-US" dirty="0"/>
              <a:t>Yes – PHQ-4 scores were reduced by about 0.2 points</a:t>
            </a:r>
          </a:p>
          <a:p>
            <a:pPr lvl="2"/>
            <a:r>
              <a:rPr lang="en-US" dirty="0"/>
              <a:t>Thornburg, et al. (2024) report that the Dobbs decision increased women’s PHQ-4 scores by about 0.11 points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7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07A6-8CAA-9238-99FC-23696CA2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C3C1-894A-E967-647E-B79BA91F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abortion is “left up to the states,” diverging realities between states become more important</a:t>
            </a:r>
          </a:p>
          <a:p>
            <a:r>
              <a:rPr lang="en-US" dirty="0"/>
              <a:t>Action on this issue can have tangible positive results</a:t>
            </a:r>
          </a:p>
          <a:p>
            <a:r>
              <a:rPr lang="en-US" dirty="0"/>
              <a:t>Importance of direct participation in governance</a:t>
            </a:r>
          </a:p>
        </p:txBody>
      </p:sp>
    </p:spTree>
    <p:extLst>
      <p:ext uri="{BB962C8B-B14F-4D97-AF65-F5344CB8AC3E}">
        <p14:creationId xmlns:p14="http://schemas.microsoft.com/office/powerpoint/2010/main" val="22881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2A24-D7AE-09BC-DA2B-AE57473BB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2854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64AB-9D36-F6EE-915E-D0FE11A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Analyses: Men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B8332910-434B-B910-7CC8-4AE2C2BA5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94" y="1371600"/>
            <a:ext cx="93286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1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0AF0F-A00F-636C-DE72-80231F52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187B-3C97-F6E4-4A19-E9E49E0B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Analyses: Men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7127024C-79FA-0736-8538-230BB0882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94" y="1371600"/>
            <a:ext cx="93286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8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529E-4F50-B453-904D-C771D41F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Descriptives</a:t>
            </a:r>
          </a:p>
        </p:txBody>
      </p:sp>
      <p:pic>
        <p:nvPicPr>
          <p:cNvPr id="5" name="Picture 4" descr="A graph showing a line of blue and red lines&#10;&#10;AI-generated content may be incorrect.">
            <a:extLst>
              <a:ext uri="{FF2B5EF4-FFF2-40B4-BE49-F238E27FC236}">
                <a16:creationId xmlns:a16="http://schemas.microsoft.com/office/drawing/2014/main" id="{44DEF706-DE1B-0B32-6D49-262C15BE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64" y="1371600"/>
            <a:ext cx="91122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4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9646-E8CC-2053-B05A-177544DD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FD6F-206C-29FC-6655-7D9D2DAC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Descriptives</a:t>
            </a:r>
          </a:p>
        </p:txBody>
      </p:sp>
      <p:pic>
        <p:nvPicPr>
          <p:cNvPr id="4" name="Picture 3" descr="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0C284660-5DA2-166C-ADFD-D3E120DF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64" y="1371600"/>
            <a:ext cx="91122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7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2B6D-A8AA-E5AD-42EB-2CE34A7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Dobbs </a:t>
            </a:r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E9CF-C7CA-0D62-DB35-4556FCCFD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000" dirty="0"/>
              <a:t>“The Constitution does not confer a right to abortion; </a:t>
            </a:r>
            <a:r>
              <a:rPr lang="en-US" sz="3000" i="1" dirty="0"/>
              <a:t>Roe</a:t>
            </a:r>
            <a:r>
              <a:rPr lang="en-US" sz="3000" dirty="0"/>
              <a:t> and </a:t>
            </a:r>
            <a:r>
              <a:rPr lang="en-US" sz="3000" i="1" dirty="0"/>
              <a:t>Casey</a:t>
            </a:r>
            <a:r>
              <a:rPr lang="en-US" sz="3000" dirty="0"/>
              <a:t> are overruled; and </a:t>
            </a:r>
            <a:r>
              <a:rPr lang="en-US" sz="3000" b="1" dirty="0"/>
              <a:t>the authority to regulate abortion is returned to the people and their elected representatives.” </a:t>
            </a:r>
            <a:r>
              <a:rPr lang="en-US" sz="1800" dirty="0"/>
              <a:t>(</a:t>
            </a:r>
            <a:r>
              <a:rPr lang="en-US" sz="1800" i="1" dirty="0"/>
              <a:t>Dobbs v. Jackson Women’s Health Organization</a:t>
            </a:r>
            <a:r>
              <a:rPr lang="en-US" sz="1800" dirty="0"/>
              <a:t>, syllabus)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7197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0470-F9C2-E399-35A0-E4BA4D24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FAC8-C179-A9C9-CEB5-75FBB232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November 2023, Ohio passed Issue 1, a citizen-initiated constitutional amendment protecting the right to abortion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Initial petition (1,000 signatures)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Signature collection (at least 44 of 88 counties; each of those counties need at least 5% of their voting population to sign; total must be at least 10% of the voting population)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General election (simple majority)</a:t>
            </a:r>
          </a:p>
        </p:txBody>
      </p:sp>
    </p:spTree>
    <p:extLst>
      <p:ext uri="{BB962C8B-B14F-4D97-AF65-F5344CB8AC3E}">
        <p14:creationId xmlns:p14="http://schemas.microsoft.com/office/powerpoint/2010/main" val="67977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29C8-9D62-6BD0-07F4-643FC30E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3636-00A4-EDD2-B862-08EE3F67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Abortion restrictions lead to poorer mental health </a:t>
            </a:r>
            <a:r>
              <a:rPr lang="en-US" sz="1400" dirty="0"/>
              <a:t>(</a:t>
            </a:r>
            <a:r>
              <a:rPr lang="en-US" sz="1400" dirty="0" err="1"/>
              <a:t>Zandberg</a:t>
            </a:r>
            <a:r>
              <a:rPr lang="en-US" sz="1400" dirty="0"/>
              <a:t> et al., 2023; Thornburg et al., 2024)</a:t>
            </a:r>
          </a:p>
          <a:p>
            <a:r>
              <a:rPr lang="en-US" dirty="0"/>
              <a:t>Restrictions put burdens on abortion seekers, and may lead them to more unsafe methods of abortion </a:t>
            </a:r>
            <a:r>
              <a:rPr lang="en-US" sz="1400" dirty="0"/>
              <a:t>(Austin &amp; Harper, 2018; Clarke &amp; </a:t>
            </a:r>
            <a:r>
              <a:rPr lang="en-US" sz="1400" dirty="0" err="1"/>
              <a:t>Muhlrad</a:t>
            </a:r>
            <a:r>
              <a:rPr lang="en-US" sz="1400" dirty="0"/>
              <a:t>, 2021)</a:t>
            </a:r>
          </a:p>
          <a:p>
            <a:r>
              <a:rPr lang="en-US" dirty="0"/>
              <a:t>Autonomy and control are strong predictors of mental and physical health</a:t>
            </a:r>
            <a:r>
              <a:rPr lang="en-US" sz="1400" dirty="0"/>
              <a:t> (Marmot, 2004 &amp; 2015)</a:t>
            </a:r>
          </a:p>
          <a:p>
            <a:r>
              <a:rPr lang="en-US" dirty="0"/>
              <a:t>Being in places where women have less control/power on the institutional level is bad for health </a:t>
            </a:r>
            <a:r>
              <a:rPr lang="en-US" sz="1400" dirty="0"/>
              <a:t>(Homan, 2019)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72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B7E1-2139-1726-9C72-A264F1BA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BF0F-9113-D812-9CC3-E0E37D16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the </a:t>
            </a:r>
            <a:r>
              <a:rPr lang="en-US" b="1" dirty="0"/>
              <a:t>inverse process</a:t>
            </a:r>
            <a:r>
              <a:rPr lang="en-US" dirty="0"/>
              <a:t>?</a:t>
            </a:r>
          </a:p>
          <a:p>
            <a:r>
              <a:rPr lang="en-US" dirty="0"/>
              <a:t>Opportunity for more research on how institutionalized abortion </a:t>
            </a:r>
            <a:r>
              <a:rPr lang="en-US" b="1" dirty="0"/>
              <a:t>protections</a:t>
            </a:r>
            <a:r>
              <a:rPr lang="en-US" dirty="0"/>
              <a:t> affect women’s health and mental health</a:t>
            </a:r>
          </a:p>
        </p:txBody>
      </p:sp>
    </p:spTree>
    <p:extLst>
      <p:ext uri="{BB962C8B-B14F-4D97-AF65-F5344CB8AC3E}">
        <p14:creationId xmlns:p14="http://schemas.microsoft.com/office/powerpoint/2010/main" val="24392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FECC-B49A-6882-A583-4F4A2AE9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pic>
        <p:nvPicPr>
          <p:cNvPr id="1026" name="Picture 2" descr="Ohio County Map Data | Family and Consumer Sciences">
            <a:extLst>
              <a:ext uri="{FF2B5EF4-FFF2-40B4-BE49-F238E27FC236}">
                <a16:creationId xmlns:a16="http://schemas.microsoft.com/office/drawing/2014/main" id="{CBABCF22-38A5-BE20-7290-DDC89D4F4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740" y="126600"/>
            <a:ext cx="5999360" cy="66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5-Point Star 3">
            <a:extLst>
              <a:ext uri="{FF2B5EF4-FFF2-40B4-BE49-F238E27FC236}">
                <a16:creationId xmlns:a16="http://schemas.microsoft.com/office/drawing/2014/main" id="{582155E3-24FB-0A68-BC86-8C59E7D1DAAC}"/>
              </a:ext>
            </a:extLst>
          </p:cNvPr>
          <p:cNvSpPr/>
          <p:nvPr/>
        </p:nvSpPr>
        <p:spPr>
          <a:xfrm>
            <a:off x="5663566" y="5169569"/>
            <a:ext cx="172278" cy="17227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3C541-A9D3-02B8-CFB4-538BD6E1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FB02-654F-B88E-9B6D-70ECA88B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pic>
        <p:nvPicPr>
          <p:cNvPr id="3" name="Picture 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113F13F7-86C2-FBD8-20C3-38E35767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82" y="160659"/>
            <a:ext cx="7754816" cy="66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4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C3D6-B484-5F7A-40AE-D6507E3B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Ohio?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89FD-CDF0-B03E-FBBD-5996AE8B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November 2023, Ohio passed Issue 1, a citizen-initiated constitutional amendment protecting the right to abortion</a:t>
            </a:r>
          </a:p>
          <a:p>
            <a:r>
              <a:rPr lang="en-US" dirty="0"/>
              <a:t>Unique opportunity to examine the impact of abortion protections on mental health</a:t>
            </a:r>
          </a:p>
          <a:p>
            <a:pPr lvl="1"/>
            <a:r>
              <a:rPr lang="en-US" dirty="0"/>
              <a:t>Not in a presidential or midterm election year</a:t>
            </a:r>
          </a:p>
          <a:p>
            <a:pPr lvl="1"/>
            <a:r>
              <a:rPr lang="en-US" dirty="0"/>
              <a:t>Passed alongside only one other statewide ballot issue </a:t>
            </a:r>
            <a:r>
              <a:rPr lang="en-US" sz="1400" dirty="0"/>
              <a:t>(Issue 2: legalized marijuana for Ohioans 21+; see supplemental slides)</a:t>
            </a:r>
          </a:p>
        </p:txBody>
      </p:sp>
    </p:spTree>
    <p:extLst>
      <p:ext uri="{BB962C8B-B14F-4D97-AF65-F5344CB8AC3E}">
        <p14:creationId xmlns:p14="http://schemas.microsoft.com/office/powerpoint/2010/main" val="134331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B004-BE28-44CB-0D55-4C26920D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47A4-A2CE-30AC-446A-C47A8461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passage of a constitutional amendment protecting the right to abortion improve the mental health of women in Ohio?</a:t>
            </a:r>
          </a:p>
        </p:txBody>
      </p:sp>
    </p:spTree>
    <p:extLst>
      <p:ext uri="{BB962C8B-B14F-4D97-AF65-F5344CB8AC3E}">
        <p14:creationId xmlns:p14="http://schemas.microsoft.com/office/powerpoint/2010/main" val="463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98EB-E129-3360-B87D-332ED06B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39A7-DA28-1FE6-DAA0-36D5BD4C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Census Bureau’s Household Pulse Survey (HPS)</a:t>
            </a:r>
          </a:p>
          <a:p>
            <a:pPr lvl="1"/>
            <a:r>
              <a:rPr lang="en-US" dirty="0"/>
              <a:t>Collected approximately monthly</a:t>
            </a:r>
          </a:p>
          <a:p>
            <a:pPr lvl="1"/>
            <a:r>
              <a:rPr lang="en-US" dirty="0"/>
              <a:t>Cross-sectional across all 50 states</a:t>
            </a:r>
          </a:p>
          <a:p>
            <a:pPr lvl="1"/>
            <a:r>
              <a:rPr lang="en-US" dirty="0"/>
              <a:t>Sample is large (~60k per wave), but response rate is low (between 5% and 10%); survey weights are essential for analysis</a:t>
            </a:r>
          </a:p>
          <a:p>
            <a:pPr lvl="1"/>
            <a:r>
              <a:rPr lang="en-US" dirty="0"/>
              <a:t>Includes questions about COVID, person-level characteristics, household-level characteristics, and mental health</a:t>
            </a:r>
          </a:p>
          <a:p>
            <a:pPr lvl="2"/>
            <a:r>
              <a:rPr lang="en-US" b="1" dirty="0"/>
              <a:t>PHQ-4</a:t>
            </a:r>
          </a:p>
          <a:p>
            <a:pPr lvl="1"/>
            <a:r>
              <a:rPr lang="en-US" dirty="0"/>
              <a:t>21 waves, collected between December 2022 and September 2024 (12 pre, 9 post)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049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598</Words>
  <Application>Microsoft Macintosh PowerPoint</Application>
  <PresentationFormat>Widescreen</PresentationFormat>
  <Paragraphs>67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Abortion Protection and Mental Health: Evidence from Ohio</vt:lpstr>
      <vt:lpstr>The Dobbs Decision</vt:lpstr>
      <vt:lpstr>Prior Research</vt:lpstr>
      <vt:lpstr>Present Study</vt:lpstr>
      <vt:lpstr>Why Ohio?</vt:lpstr>
      <vt:lpstr>Why Ohio?</vt:lpstr>
      <vt:lpstr>Why Ohio?</vt:lpstr>
      <vt:lpstr>Research Question</vt:lpstr>
      <vt:lpstr>Data</vt:lpstr>
      <vt:lpstr>Method</vt:lpstr>
      <vt:lpstr>Results</vt:lpstr>
      <vt:lpstr>Results</vt:lpstr>
      <vt:lpstr>Research Question</vt:lpstr>
      <vt:lpstr>Implications</vt:lpstr>
      <vt:lpstr>Thank you!</vt:lpstr>
      <vt:lpstr>Supplemental Analyses: Men</vt:lpstr>
      <vt:lpstr>Supplemental Analyses: Men</vt:lpstr>
      <vt:lpstr>Descriptives</vt:lpstr>
      <vt:lpstr>Descriptives</vt:lpstr>
      <vt:lpstr>Why Ohio?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 Pittman</dc:creator>
  <cp:lastModifiedBy>AP Pittman</cp:lastModifiedBy>
  <cp:revision>1</cp:revision>
  <dcterms:created xsi:type="dcterms:W3CDTF">2025-08-05T20:40:14Z</dcterms:created>
  <dcterms:modified xsi:type="dcterms:W3CDTF">2025-08-06T17:30:06Z</dcterms:modified>
</cp:coreProperties>
</file>