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73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4" r:id="rId16"/>
    <p:sldId id="275" r:id="rId17"/>
    <p:sldId id="277" r:id="rId18"/>
    <p:sldId id="276" r:id="rId19"/>
    <p:sldId id="278" r:id="rId20"/>
    <p:sldId id="26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79"/>
    <p:restoredTop sz="94658"/>
  </p:normalViewPr>
  <p:slideViewPr>
    <p:cSldViewPr snapToGrid="0">
      <p:cViewPr>
        <p:scale>
          <a:sx n="84" d="100"/>
          <a:sy n="84" d="100"/>
        </p:scale>
        <p:origin x="304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860D4-F9B1-F245-94C1-80629213C536}" type="datetimeFigureOut">
              <a:rPr lang="en-US" smtClean="0"/>
              <a:t>8/10/25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C8A95-04C4-7E4D-8525-232007EBD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73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 with the hook/opportunity to study inverse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CC8A95-04C4-7E4D-8525-232007EBD9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43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CC8A95-04C4-7E4D-8525-232007EBD9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26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don’t mention other methods by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CC8A95-04C4-7E4D-8525-232007EBD9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01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the dotted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CC8A95-04C4-7E4D-8525-232007EBD9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09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CC8A95-04C4-7E4D-8525-232007EBD9E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31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BA69C-8454-A088-11AC-018F85013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46953D-EC8B-58D7-FD30-E3B1DD8FE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2EE57-2469-DCF4-7ED6-775BBD36F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3222-D84E-3946-AB36-A075115B545A}" type="datetimeFigureOut">
              <a:rPr lang="en-US" smtClean="0"/>
              <a:t>8/10/25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C3E1F-352A-590E-51CB-E19001655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18CA6-ED9F-90C6-B458-77462675B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B570-65F0-3D4D-B5C4-3DB1177C2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09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AD0B9-A0BF-DD6A-9487-4475FE4E7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2D71AF-65DC-BA97-6F9F-07737978D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1BE0C-9488-5D10-CA70-1282D9325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3222-D84E-3946-AB36-A075115B545A}" type="datetimeFigureOut">
              <a:rPr lang="en-US" smtClean="0"/>
              <a:t>8/10/25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69143-EC6F-AA03-6101-9A5B2573B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3D790-F6C1-A256-DC79-28476C739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B570-65F0-3D4D-B5C4-3DB1177C2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37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BE6FFB-1FA8-50C8-32EF-036E921737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57D2D-E967-49DC-B379-BEA66318D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48DF7-4865-F581-D1E3-9EBCF7C4E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3222-D84E-3946-AB36-A075115B545A}" type="datetimeFigureOut">
              <a:rPr lang="en-US" smtClean="0"/>
              <a:t>8/10/25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DAF08-C102-0079-59C6-42EB1810E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39440-25D0-5D21-6652-CCA4CCF5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B570-65F0-3D4D-B5C4-3DB1177C2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17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E3B47-88B5-76F5-A228-8D5B9D2E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96353-B334-6F92-7946-027C319EC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CD56B-9D68-97D1-6A5C-72D915F74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3222-D84E-3946-AB36-A075115B545A}" type="datetimeFigureOut">
              <a:rPr lang="en-US" smtClean="0"/>
              <a:t>8/10/25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BEBCF-E91F-245A-61D2-11464031F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0FF4B-07F1-45F7-5E0F-54C897910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B570-65F0-3D4D-B5C4-3DB1177C2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4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631CA-9ACA-9F44-65BA-042461579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2BB96-EAC3-E123-F578-7B2401BCA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64D4A-AE55-901A-2CBE-32928E6EC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3222-D84E-3946-AB36-A075115B545A}" type="datetimeFigureOut">
              <a:rPr lang="en-US" smtClean="0"/>
              <a:t>8/10/25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3A6CF-84C5-867F-BCFD-746FABD37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5956D-2047-122B-4564-628256652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B570-65F0-3D4D-B5C4-3DB1177C2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38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00011-0DBE-9970-DEC3-33BC97AC0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BCE04-694F-5C10-BE6D-CED408B191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15FE3-34BF-7E38-22EC-25BF4A504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F0158-22E9-EF95-5487-69DC82B7A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3222-D84E-3946-AB36-A075115B545A}" type="datetimeFigureOut">
              <a:rPr lang="en-US" smtClean="0"/>
              <a:t>8/10/25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EB8AC-E133-48B7-8769-F9E29AB1D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E361C-D671-09A4-0E82-2F169CEAF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B570-65F0-3D4D-B5C4-3DB1177C2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07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0655D-C6DF-A2EA-DF0A-90AC380DD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7A08F-FF30-A38F-F51B-C4B98D6F3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A87B1A-FB9A-932B-F787-6F7A609FD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A8F4B7-51A5-DFAA-AC94-D2A7A517F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50CC29-1C1D-CCBB-1B02-EB73F5FD80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F6BC71-2F50-239E-61FC-371E0151B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3222-D84E-3946-AB36-A075115B545A}" type="datetimeFigureOut">
              <a:rPr lang="en-US" smtClean="0"/>
              <a:t>8/10/25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9E5791-2DEA-63D5-6231-AE0BE430C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DB85BA-3D59-76DD-C429-82F3EBE09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B570-65F0-3D4D-B5C4-3DB1177C2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85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8E018-FA82-9597-8326-664BC824B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5A70EC-88CF-F4F6-88A9-D6AD83147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3222-D84E-3946-AB36-A075115B545A}" type="datetimeFigureOut">
              <a:rPr lang="en-US" smtClean="0"/>
              <a:t>8/10/25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30DDB-6BCF-6868-97D0-A3D5F7775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6F332A-3283-3CAF-A291-EFFEE3EC0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B570-65F0-3D4D-B5C4-3DB1177C2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210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592E54-A12E-9CD5-2803-E04A58FA8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3222-D84E-3946-AB36-A075115B545A}" type="datetimeFigureOut">
              <a:rPr lang="en-US" smtClean="0"/>
              <a:t>8/10/25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11AF00-1267-B9D6-F423-CBA458B6E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B29B2-CD8C-0FE1-17B1-FB31E6F8A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B570-65F0-3D4D-B5C4-3DB1177C2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11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AF885-5840-FEA0-014A-81B71DFB4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49DD2-4E05-B730-BB2A-214DF4822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8060E-CD09-B5B4-4A3F-C42552FD7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13346-0997-F081-C991-7BFA8A2AC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3222-D84E-3946-AB36-A075115B545A}" type="datetimeFigureOut">
              <a:rPr lang="en-US" smtClean="0"/>
              <a:t>8/10/25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E002E-8362-B4F1-625C-E14EB98C9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D1935-228C-21F0-9BAC-7BF17CCE0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B570-65F0-3D4D-B5C4-3DB1177C2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87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03690-C08B-D9E6-4F68-F91ED953F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FBF092-AA0C-3B0B-938B-3035E3564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0975C-8736-E762-1FD6-24C15FA1E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4E2AC-2C6E-5D8A-87F1-9B873BFBB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3222-D84E-3946-AB36-A075115B545A}" type="datetimeFigureOut">
              <a:rPr lang="en-US" smtClean="0"/>
              <a:t>8/10/25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1C876-71A2-E161-2979-82804DB15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A81AE-2195-288C-3AA7-5AD3A8826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B570-65F0-3D4D-B5C4-3DB1177C2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9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DEE602-13EE-D1C9-127A-9498E0ECD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2E02F-8DB9-09E2-42DA-57993EB5D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AE082-4349-2307-0275-31814F3C7D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823222-D84E-3946-AB36-A075115B545A}" type="datetimeFigureOut">
              <a:rPr lang="en-US" smtClean="0"/>
              <a:t>8/10/25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65D3B-A622-452A-B1D9-EF4FCF99E4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9B144-92C7-B509-044F-6689E112C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24B570-65F0-3D4D-B5C4-3DB1177C2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84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6975A-61FC-7EFD-7DB9-E8A8DA1671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Abortion Protection and Mental Health: Evidence from Ohio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24ACD-AE30-2896-9FA6-4893858BC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 Pittman</a:t>
            </a:r>
          </a:p>
          <a:p>
            <a:r>
              <a:rPr lang="en-US" dirty="0"/>
              <a:t>PhD Candidate, Duke University</a:t>
            </a:r>
          </a:p>
        </p:txBody>
      </p:sp>
    </p:spTree>
    <p:extLst>
      <p:ext uri="{BB962C8B-B14F-4D97-AF65-F5344CB8AC3E}">
        <p14:creationId xmlns:p14="http://schemas.microsoft.com/office/powerpoint/2010/main" val="1489071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E5964-AE87-0FF4-8409-1ED702CD5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4EFB6-DD95-9B61-2A41-CBE0CC164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Difference-in-differences</a:t>
            </a:r>
          </a:p>
          <a:p>
            <a:r>
              <a:rPr lang="en-US" dirty="0"/>
              <a:t>Analysis 1: Ohio vs. all other states*</a:t>
            </a:r>
          </a:p>
          <a:p>
            <a:r>
              <a:rPr lang="en-US" dirty="0"/>
              <a:t>Analysis 2: Ohio vs. AZ, CO, MT, MS, NV</a:t>
            </a:r>
          </a:p>
          <a:p>
            <a:r>
              <a:rPr lang="en-US" dirty="0"/>
              <a:t>Analytic sample includes only those assigned female at birth</a:t>
            </a:r>
          </a:p>
          <a:p>
            <a:r>
              <a:rPr lang="en-US" dirty="0"/>
              <a:t>Survey weights are used in all analyses</a:t>
            </a:r>
          </a:p>
        </p:txBody>
      </p:sp>
    </p:spTree>
    <p:extLst>
      <p:ext uri="{BB962C8B-B14F-4D97-AF65-F5344CB8AC3E}">
        <p14:creationId xmlns:p14="http://schemas.microsoft.com/office/powerpoint/2010/main" val="165485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9B034-8737-E0B2-B542-605C93CD9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Picture 3" descr="A graph with red and blue lines&#10;&#10;AI-generated content may be incorrect.">
            <a:extLst>
              <a:ext uri="{FF2B5EF4-FFF2-40B4-BE49-F238E27FC236}">
                <a16:creationId xmlns:a16="http://schemas.microsoft.com/office/drawing/2014/main" id="{6DE7A5CD-F1EC-B763-70FF-43FB27DE7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956" y="1371600"/>
            <a:ext cx="9686088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867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C0025-8979-28C6-9092-25702BF7D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2AC3E-5B2E-136F-6C53-C34F4566F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Picture 3" descr="A graph with lines and numbers&#10;&#10;AI-generated content may be incorrect.">
            <a:extLst>
              <a:ext uri="{FF2B5EF4-FFF2-40B4-BE49-F238E27FC236}">
                <a16:creationId xmlns:a16="http://schemas.microsoft.com/office/drawing/2014/main" id="{1886F4B4-960F-0B3D-508B-6BED56757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956" y="1371600"/>
            <a:ext cx="9686087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14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8CB09-8A5E-06A5-1539-F4C2E4334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A773C-B475-F776-D50B-446144419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Did the passage of a constitutional amendment protecting the right to abortion improve the mental health of women in Ohio?</a:t>
            </a:r>
          </a:p>
          <a:p>
            <a:pPr lvl="1"/>
            <a:r>
              <a:rPr lang="en-US" dirty="0"/>
              <a:t>Yes – PHQ-4 scores were reduced by about 0.2 points</a:t>
            </a:r>
          </a:p>
          <a:p>
            <a:pPr lvl="2"/>
            <a:r>
              <a:rPr lang="en-US" dirty="0"/>
              <a:t>Thornburg, et al. (2024) report that the </a:t>
            </a:r>
            <a:r>
              <a:rPr lang="en-US" i="1" dirty="0"/>
              <a:t>Dobbs</a:t>
            </a:r>
            <a:r>
              <a:rPr lang="en-US" dirty="0"/>
              <a:t> decision increased women’s PHQ-4 scores by about 0.11 points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77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007A6-8CAA-9238-99FC-23696CA26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3C3C1-894A-E967-647E-B79BA91F4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abortion is “left up to the states,” diverging realities between states become more important</a:t>
            </a:r>
          </a:p>
          <a:p>
            <a:r>
              <a:rPr lang="en-US" dirty="0"/>
              <a:t>Action on this issue can have tangible positive results</a:t>
            </a:r>
          </a:p>
          <a:p>
            <a:r>
              <a:rPr lang="en-US" dirty="0"/>
              <a:t>Importance of direct participation in governance</a:t>
            </a:r>
          </a:p>
        </p:txBody>
      </p:sp>
    </p:spTree>
    <p:extLst>
      <p:ext uri="{BB962C8B-B14F-4D97-AF65-F5344CB8AC3E}">
        <p14:creationId xmlns:p14="http://schemas.microsoft.com/office/powerpoint/2010/main" val="228816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C2A24-D7AE-09BC-DA2B-AE57473BBE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28545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64AB-9D36-F6EE-915E-D0FE11A22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Supplemental Analyses: Men</a:t>
            </a:r>
          </a:p>
        </p:txBody>
      </p:sp>
      <p:pic>
        <p:nvPicPr>
          <p:cNvPr id="5" name="Picture 4" descr="A graph of a graph&#10;&#10;AI-generated content may be incorrect.">
            <a:extLst>
              <a:ext uri="{FF2B5EF4-FFF2-40B4-BE49-F238E27FC236}">
                <a16:creationId xmlns:a16="http://schemas.microsoft.com/office/drawing/2014/main" id="{B8332910-434B-B910-7CC8-4AE2C2BA5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694" y="1371600"/>
            <a:ext cx="9328612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618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30AF0F-A00F-636C-DE72-80231F52F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4187B-3C97-F6E4-4A19-E9E49E0BF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Supplemental Analyses: Men</a:t>
            </a:r>
          </a:p>
        </p:txBody>
      </p:sp>
      <p:pic>
        <p:nvPicPr>
          <p:cNvPr id="5" name="Picture 4" descr="A graph of a graph&#10;&#10;AI-generated content may be incorrect.">
            <a:extLst>
              <a:ext uri="{FF2B5EF4-FFF2-40B4-BE49-F238E27FC236}">
                <a16:creationId xmlns:a16="http://schemas.microsoft.com/office/drawing/2014/main" id="{7127024C-79FA-0736-8538-230BB0882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694" y="1371600"/>
            <a:ext cx="9328612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585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7529E-4F50-B453-904D-C771D41F6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Descriptives</a:t>
            </a:r>
          </a:p>
        </p:txBody>
      </p:sp>
      <p:pic>
        <p:nvPicPr>
          <p:cNvPr id="5" name="Picture 4" descr="A graph showing a line of blue and red lines&#10;&#10;AI-generated content may be incorrect.">
            <a:extLst>
              <a:ext uri="{FF2B5EF4-FFF2-40B4-BE49-F238E27FC236}">
                <a16:creationId xmlns:a16="http://schemas.microsoft.com/office/drawing/2014/main" id="{44DEF706-DE1B-0B32-6D49-262C15BEE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864" y="1371600"/>
            <a:ext cx="9112271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149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039646-E8CC-2053-B05A-177544DD0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EFD6F-206C-29FC-6655-7D9D2DAC6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Descriptives</a:t>
            </a:r>
          </a:p>
        </p:txBody>
      </p:sp>
      <p:pic>
        <p:nvPicPr>
          <p:cNvPr id="4" name="Picture 3" descr="A graph showing the growth of a stock market&#10;&#10;AI-generated content may be incorrect.">
            <a:extLst>
              <a:ext uri="{FF2B5EF4-FFF2-40B4-BE49-F238E27FC236}">
                <a16:creationId xmlns:a16="http://schemas.microsoft.com/office/drawing/2014/main" id="{0C284660-5DA2-166C-ADFD-D3E120DF4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864" y="1371600"/>
            <a:ext cx="9112271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077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C2B6D-A8AA-E5AD-42EB-2CE34A79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Dobbs </a:t>
            </a:r>
            <a:r>
              <a:rPr lang="en-US" dirty="0"/>
              <a:t>Decision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1E9CF-C7CA-0D62-DB35-4556FCCFD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3000" dirty="0"/>
              <a:t>“The Constitution does not confer a right to abortion; </a:t>
            </a:r>
            <a:r>
              <a:rPr lang="en-US" sz="3000" i="1" dirty="0"/>
              <a:t>Roe</a:t>
            </a:r>
            <a:r>
              <a:rPr lang="en-US" sz="3000" dirty="0"/>
              <a:t> and </a:t>
            </a:r>
            <a:r>
              <a:rPr lang="en-US" sz="3000" i="1" dirty="0"/>
              <a:t>Casey</a:t>
            </a:r>
            <a:r>
              <a:rPr lang="en-US" sz="3000" dirty="0"/>
              <a:t> are overruled; and </a:t>
            </a:r>
            <a:r>
              <a:rPr lang="en-US" sz="3000" b="1" dirty="0"/>
              <a:t>the authority to regulate abortion is returned to the people and their elected representatives.” </a:t>
            </a:r>
            <a:r>
              <a:rPr lang="en-US" sz="1800" dirty="0"/>
              <a:t>(</a:t>
            </a:r>
            <a:r>
              <a:rPr lang="en-US" sz="1800" i="1" dirty="0"/>
              <a:t>Dobbs v. Jackson Women’s Health Organization</a:t>
            </a:r>
            <a:r>
              <a:rPr lang="en-US" sz="1800" dirty="0"/>
              <a:t>)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171973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10470-F9C2-E399-35A0-E4BA4D248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Ohio?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9FAC8-C179-A9C9-CEB5-75FBB232C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November 2023, Ohio passed Issue 1, a citizen-initiated constitutional amendment protecting the right to abortion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Initial petition (1,000 signatures)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Signature collection (at least 44 of 88 counties; each of those counties need at least 5% of their voting population to sign; total must be at least 10% of the voting population)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General election (simple majority)</a:t>
            </a:r>
          </a:p>
        </p:txBody>
      </p:sp>
    </p:spTree>
    <p:extLst>
      <p:ext uri="{BB962C8B-B14F-4D97-AF65-F5344CB8AC3E}">
        <p14:creationId xmlns:p14="http://schemas.microsoft.com/office/powerpoint/2010/main" val="67977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329C8-9D62-6BD0-07F4-643FC30EB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53636-00A4-EDD2-B862-08EE3F67C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Abortion restrictions lead to poorer mental health </a:t>
            </a:r>
            <a:r>
              <a:rPr lang="en-US" sz="1400" dirty="0"/>
              <a:t>(</a:t>
            </a:r>
            <a:r>
              <a:rPr lang="en-US" sz="1400" dirty="0" err="1"/>
              <a:t>Zandberg</a:t>
            </a:r>
            <a:r>
              <a:rPr lang="en-US" sz="1400" dirty="0"/>
              <a:t> et al., 2023; Thornburg et al., 2024)</a:t>
            </a:r>
          </a:p>
          <a:p>
            <a:r>
              <a:rPr lang="en-US" dirty="0"/>
              <a:t>Restrictions put burdens on abortion seekers, and may lead them to more unsafe methods of abortion </a:t>
            </a:r>
            <a:r>
              <a:rPr lang="en-US" sz="1400" dirty="0"/>
              <a:t>(Austin &amp; Harper, 2018; Clarke &amp; </a:t>
            </a:r>
            <a:r>
              <a:rPr lang="en-US" sz="1400" dirty="0" err="1"/>
              <a:t>Muhlrad</a:t>
            </a:r>
            <a:r>
              <a:rPr lang="en-US" sz="1400" dirty="0"/>
              <a:t>, 2021)</a:t>
            </a:r>
          </a:p>
          <a:p>
            <a:r>
              <a:rPr lang="en-US" dirty="0"/>
              <a:t>Autonomy and control are strong predictors of mental and physical health</a:t>
            </a:r>
            <a:r>
              <a:rPr lang="en-US" sz="1400" dirty="0"/>
              <a:t> (Marmot, 2004 &amp; 2015)</a:t>
            </a:r>
          </a:p>
          <a:p>
            <a:r>
              <a:rPr lang="en-US" dirty="0"/>
              <a:t>Being in places where women have less control/power on the institutional level is bad for health </a:t>
            </a:r>
            <a:r>
              <a:rPr lang="en-US" sz="1400" dirty="0"/>
              <a:t>(Homan, 2019)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5729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3B7E1-2139-1726-9C72-A264F1BA7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6BF0F-9113-D812-9CC3-E0E37D166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about the </a:t>
            </a:r>
            <a:r>
              <a:rPr lang="en-US" b="1" dirty="0"/>
              <a:t>inverse process</a:t>
            </a:r>
            <a:r>
              <a:rPr lang="en-US" dirty="0"/>
              <a:t>?</a:t>
            </a:r>
          </a:p>
          <a:p>
            <a:r>
              <a:rPr lang="en-US" dirty="0"/>
              <a:t>Opportunity for more research on how institutionalized abortion </a:t>
            </a:r>
            <a:r>
              <a:rPr lang="en-US" b="1" dirty="0"/>
              <a:t>protections</a:t>
            </a:r>
            <a:r>
              <a:rPr lang="en-US" dirty="0"/>
              <a:t> affect women’s health and mental health</a:t>
            </a:r>
          </a:p>
        </p:txBody>
      </p:sp>
    </p:spTree>
    <p:extLst>
      <p:ext uri="{BB962C8B-B14F-4D97-AF65-F5344CB8AC3E}">
        <p14:creationId xmlns:p14="http://schemas.microsoft.com/office/powerpoint/2010/main" val="243926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8FECC-B49A-6882-A583-4F4A2AE90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Ohio?</a:t>
            </a:r>
          </a:p>
        </p:txBody>
      </p:sp>
      <p:pic>
        <p:nvPicPr>
          <p:cNvPr id="1026" name="Picture 2" descr="Ohio County Map Data | Family and Consumer Sciences">
            <a:extLst>
              <a:ext uri="{FF2B5EF4-FFF2-40B4-BE49-F238E27FC236}">
                <a16:creationId xmlns:a16="http://schemas.microsoft.com/office/drawing/2014/main" id="{CBABCF22-38A5-BE20-7290-DDC89D4F4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740" y="126600"/>
            <a:ext cx="5999360" cy="66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5-Point Star 3">
            <a:extLst>
              <a:ext uri="{FF2B5EF4-FFF2-40B4-BE49-F238E27FC236}">
                <a16:creationId xmlns:a16="http://schemas.microsoft.com/office/drawing/2014/main" id="{582155E3-24FB-0A68-BC86-8C59E7D1DAAC}"/>
              </a:ext>
            </a:extLst>
          </p:cNvPr>
          <p:cNvSpPr/>
          <p:nvPr/>
        </p:nvSpPr>
        <p:spPr>
          <a:xfrm>
            <a:off x="5597781" y="5058803"/>
            <a:ext cx="303058" cy="302779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706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3C541-A9D3-02B8-CFB4-538BD6E1C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5FB02-654F-B88E-9B6D-70ECA88BD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Ohio?</a:t>
            </a:r>
          </a:p>
        </p:txBody>
      </p:sp>
      <p:pic>
        <p:nvPicPr>
          <p:cNvPr id="3" name="Picture 2" descr="A map of the united states&#10;&#10;AI-generated content may be incorrect.">
            <a:extLst>
              <a:ext uri="{FF2B5EF4-FFF2-40B4-BE49-F238E27FC236}">
                <a16:creationId xmlns:a16="http://schemas.microsoft.com/office/drawing/2014/main" id="{113F13F7-86C2-FBD8-20C3-38E357676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682" y="160659"/>
            <a:ext cx="7754816" cy="669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947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BC3D6-B484-5F7A-40AE-D6507E3B3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Ohio?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689FD-CDF0-B03E-FBBD-5996AE8BD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November 2023, Ohio passed Issue 1, a citizen-initiated constitutional amendment protecting the right to abortion</a:t>
            </a:r>
          </a:p>
          <a:p>
            <a:r>
              <a:rPr lang="en-US" dirty="0"/>
              <a:t>Unique opportunity to examine the impact of abortion protections on mental health</a:t>
            </a:r>
          </a:p>
          <a:p>
            <a:pPr lvl="1"/>
            <a:r>
              <a:rPr lang="en-US" dirty="0"/>
              <a:t>Not in a presidential or midterm election year</a:t>
            </a:r>
          </a:p>
          <a:p>
            <a:pPr lvl="1"/>
            <a:r>
              <a:rPr lang="en-US" dirty="0"/>
              <a:t>Passed alongside only one other statewide ballot issue </a:t>
            </a:r>
            <a:r>
              <a:rPr lang="en-US" sz="1400" dirty="0"/>
              <a:t>(Issue 2: legalized marijuana for Ohioans 21+; see supplemental slides)</a:t>
            </a:r>
          </a:p>
        </p:txBody>
      </p:sp>
    </p:spTree>
    <p:extLst>
      <p:ext uri="{BB962C8B-B14F-4D97-AF65-F5344CB8AC3E}">
        <p14:creationId xmlns:p14="http://schemas.microsoft.com/office/powerpoint/2010/main" val="134331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5B004-BE28-44CB-0D55-4C26920D3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547A4-A2CE-30AC-446A-C47A8461D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Did the passage of a constitutional amendment protecting the right to abortion improve the mental health of women in Ohio?</a:t>
            </a:r>
          </a:p>
        </p:txBody>
      </p:sp>
    </p:spTree>
    <p:extLst>
      <p:ext uri="{BB962C8B-B14F-4D97-AF65-F5344CB8AC3E}">
        <p14:creationId xmlns:p14="http://schemas.microsoft.com/office/powerpoint/2010/main" val="4631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098EB-E129-3360-B87D-332ED06B1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039A7-DA28-1FE6-DAA0-36D5BD4C4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U.S. Census Bureau’s Household Pulse Survey (HPS)</a:t>
            </a:r>
          </a:p>
          <a:p>
            <a:pPr lvl="1"/>
            <a:r>
              <a:rPr lang="en-US" dirty="0"/>
              <a:t>Collected approximately monthly</a:t>
            </a:r>
          </a:p>
          <a:p>
            <a:pPr lvl="1"/>
            <a:r>
              <a:rPr lang="en-US" dirty="0"/>
              <a:t>Cross-sectional across all 50 states</a:t>
            </a:r>
          </a:p>
          <a:p>
            <a:pPr lvl="1"/>
            <a:r>
              <a:rPr lang="en-US" dirty="0"/>
              <a:t>Sample is large (~60k per wave), but response rate is low (between 5% and 10%)</a:t>
            </a:r>
          </a:p>
          <a:p>
            <a:pPr lvl="1"/>
            <a:r>
              <a:rPr lang="en-US" dirty="0"/>
              <a:t>Mental health measure: PHQ-4</a:t>
            </a:r>
            <a:endParaRPr lang="en-US" b="1" dirty="0"/>
          </a:p>
          <a:p>
            <a:pPr lvl="1"/>
            <a:r>
              <a:rPr lang="en-US" dirty="0"/>
              <a:t>21 waves, collected between December 2022 and September 2024 (12 pre, 9 post)</a:t>
            </a:r>
          </a:p>
          <a:p>
            <a:pPr lvl="2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3049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</TotalTime>
  <Words>574</Words>
  <Application>Microsoft Macintosh PowerPoint</Application>
  <PresentationFormat>Widescreen</PresentationFormat>
  <Paragraphs>65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Office Theme</vt:lpstr>
      <vt:lpstr>Abortion Protection and Mental Health: Evidence from Ohio</vt:lpstr>
      <vt:lpstr>The Dobbs Decision</vt:lpstr>
      <vt:lpstr>Prior Research</vt:lpstr>
      <vt:lpstr>Present Study</vt:lpstr>
      <vt:lpstr>Why Ohio?</vt:lpstr>
      <vt:lpstr>Why Ohio?</vt:lpstr>
      <vt:lpstr>Why Ohio?</vt:lpstr>
      <vt:lpstr>Research Question</vt:lpstr>
      <vt:lpstr>Data</vt:lpstr>
      <vt:lpstr>Method</vt:lpstr>
      <vt:lpstr>Results</vt:lpstr>
      <vt:lpstr>Results</vt:lpstr>
      <vt:lpstr>Research Question</vt:lpstr>
      <vt:lpstr>Implications</vt:lpstr>
      <vt:lpstr>Thank you!</vt:lpstr>
      <vt:lpstr>Supplemental Analyses: Men</vt:lpstr>
      <vt:lpstr>Supplemental Analyses: Men</vt:lpstr>
      <vt:lpstr>Descriptives</vt:lpstr>
      <vt:lpstr>Descriptives</vt:lpstr>
      <vt:lpstr>Why Ohio?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AP Pittman</dc:creator>
  <cp:lastModifiedBy>AP Pittman</cp:lastModifiedBy>
  <cp:revision>2</cp:revision>
  <dcterms:created xsi:type="dcterms:W3CDTF">2025-08-05T20:40:14Z</dcterms:created>
  <dcterms:modified xsi:type="dcterms:W3CDTF">2025-08-11T02:36:23Z</dcterms:modified>
</cp:coreProperties>
</file>