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0EE9-3ABD-C456-617B-868EB0BBEF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F86334-FB80-57A6-B3F5-A2367DE6E7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7C4E75-D421-3AEB-8AE4-2C07AFCD94F9}"/>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5" name="Footer Placeholder 4">
            <a:extLst>
              <a:ext uri="{FF2B5EF4-FFF2-40B4-BE49-F238E27FC236}">
                <a16:creationId xmlns:a16="http://schemas.microsoft.com/office/drawing/2014/main" id="{8A87E690-EF6D-4142-3F2F-0C5ECB080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76901-FAAD-98E3-F1A9-7181F06C804B}"/>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54595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53E51-1F24-8D12-6A8E-E839BBC7E1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B956AE-3327-1DAC-9DB1-C550CA09FE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D40A1-5C3B-4646-A27A-4139AC71AD85}"/>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5" name="Footer Placeholder 4">
            <a:extLst>
              <a:ext uri="{FF2B5EF4-FFF2-40B4-BE49-F238E27FC236}">
                <a16:creationId xmlns:a16="http://schemas.microsoft.com/office/drawing/2014/main" id="{2D9721EA-F1FD-A4AF-6338-40C1D9C5E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9D9C-FB3C-DE3A-49AC-0B7F7A19FCA9}"/>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3428793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C87582-57E9-8FDE-B62D-AE6D052889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6705EA-83D0-F48D-499D-E554D4ABA4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62672-1AC4-BF18-7581-DDF9A683CB2B}"/>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5" name="Footer Placeholder 4">
            <a:extLst>
              <a:ext uri="{FF2B5EF4-FFF2-40B4-BE49-F238E27FC236}">
                <a16:creationId xmlns:a16="http://schemas.microsoft.com/office/drawing/2014/main" id="{545A963E-6A24-448B-525E-EEC88E2AB7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91FE5-861D-F53E-3F3B-44A786E8B290}"/>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48145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104B-1B51-C414-E222-283AC50EE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757628-6CDD-2BF4-6232-5F9C6839D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CD0D76-7A2B-8C15-0FB6-B12EDF3A9967}"/>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5" name="Footer Placeholder 4">
            <a:extLst>
              <a:ext uri="{FF2B5EF4-FFF2-40B4-BE49-F238E27FC236}">
                <a16:creationId xmlns:a16="http://schemas.microsoft.com/office/drawing/2014/main" id="{CFEC30FF-5746-618E-7A3B-CD5F07FB7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C9C1D8-1C63-782C-CE0F-EEAEE4068008}"/>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34025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609B-401E-9362-BAD6-25ECDC4576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F9CF45-04EA-D4FC-464C-54EEAA744F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B4D435-E8E4-8694-A11C-314B1BB857DD}"/>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5" name="Footer Placeholder 4">
            <a:extLst>
              <a:ext uri="{FF2B5EF4-FFF2-40B4-BE49-F238E27FC236}">
                <a16:creationId xmlns:a16="http://schemas.microsoft.com/office/drawing/2014/main" id="{50D80ECB-EB48-4FCD-684E-5B5DE98A6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8391E-5772-2AE4-D106-F98EF64E3AE5}"/>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90355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B53D-3265-C2D7-5394-213986A8E4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0567EA-6289-400D-583B-B5732E548A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466091-4649-C439-C758-D033F30628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227BD7-F1B4-81AA-1928-6BBC48C65360}"/>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6" name="Footer Placeholder 5">
            <a:extLst>
              <a:ext uri="{FF2B5EF4-FFF2-40B4-BE49-F238E27FC236}">
                <a16:creationId xmlns:a16="http://schemas.microsoft.com/office/drawing/2014/main" id="{EA7B760F-B91A-9D9A-C70C-6D18A69174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B0CE1-D551-1A7C-5657-D3470A855FC1}"/>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80603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9FAF1-2F95-5FDF-20A2-D4F47EDAE3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6E2D12-CA94-BB58-0F80-AAB1B2AD7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8B20C-8ECA-2354-3B9F-79AE91E45F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41350E-CBAA-1744-BCA6-18CA144FF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CD5E6-12B7-01F9-E8D1-965C2F8F17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0CF18A-51B8-F308-5669-065B2EC6FE33}"/>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8" name="Footer Placeholder 7">
            <a:extLst>
              <a:ext uri="{FF2B5EF4-FFF2-40B4-BE49-F238E27FC236}">
                <a16:creationId xmlns:a16="http://schemas.microsoft.com/office/drawing/2014/main" id="{DF96DFD2-7E9F-91DE-6E04-64A6C893E8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5A8BF6-460E-DE91-533B-15F76B079DB3}"/>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56272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9117-69FA-64F9-48B9-B2C23532E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F84A26-DBA4-00E9-8B50-C1E2AC0B0CBB}"/>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4" name="Footer Placeholder 3">
            <a:extLst>
              <a:ext uri="{FF2B5EF4-FFF2-40B4-BE49-F238E27FC236}">
                <a16:creationId xmlns:a16="http://schemas.microsoft.com/office/drawing/2014/main" id="{6C411E64-B966-3CE3-9992-492AE5303F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A57AAA-A001-0292-33D3-46D0E0AEFA7C}"/>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4241645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CD89DD-0077-3FFE-8248-33E8E5AF45B8}"/>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3" name="Footer Placeholder 2">
            <a:extLst>
              <a:ext uri="{FF2B5EF4-FFF2-40B4-BE49-F238E27FC236}">
                <a16:creationId xmlns:a16="http://schemas.microsoft.com/office/drawing/2014/main" id="{EE1D8E69-1CFF-F378-1622-0AA66AB337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7F5C9-6AB4-0F41-90E0-98FCF446357A}"/>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221502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C38F-BE69-D06F-26A0-99835789B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BBAD14-0F39-5085-9F07-AC27D852FE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16C16-81A5-6329-3205-6C4B958FE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9AB2F-2C40-1EBF-08D2-31C3F83D08BE}"/>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6" name="Footer Placeholder 5">
            <a:extLst>
              <a:ext uri="{FF2B5EF4-FFF2-40B4-BE49-F238E27FC236}">
                <a16:creationId xmlns:a16="http://schemas.microsoft.com/office/drawing/2014/main" id="{6EAAB932-9EC2-0E8A-6BCB-BD4E7797B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AB5F1-C07D-637F-D7C6-3EE4A7213EB4}"/>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267741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DE7FE-C6DB-D752-C0B6-472AD95C5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452E98-7576-D0DF-F4EF-1E944691F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C3ED16-CED7-C2C3-C188-DCB8C19E6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74974-872B-F348-AC14-1DE4C912DD0D}"/>
              </a:ext>
            </a:extLst>
          </p:cNvPr>
          <p:cNvSpPr>
            <a:spLocks noGrp="1"/>
          </p:cNvSpPr>
          <p:nvPr>
            <p:ph type="dt" sz="half" idx="10"/>
          </p:nvPr>
        </p:nvSpPr>
        <p:spPr/>
        <p:txBody>
          <a:bodyPr/>
          <a:lstStyle/>
          <a:p>
            <a:fld id="{854B7659-5212-8440-8189-6E9F36EE2ADD}" type="datetimeFigureOut">
              <a:rPr lang="en-US" smtClean="0"/>
              <a:t>2/4/25</a:t>
            </a:fld>
            <a:endParaRPr lang="en-US"/>
          </a:p>
        </p:txBody>
      </p:sp>
      <p:sp>
        <p:nvSpPr>
          <p:cNvPr id="6" name="Footer Placeholder 5">
            <a:extLst>
              <a:ext uri="{FF2B5EF4-FFF2-40B4-BE49-F238E27FC236}">
                <a16:creationId xmlns:a16="http://schemas.microsoft.com/office/drawing/2014/main" id="{AC1ECBFA-B227-D903-7791-8541BF8E2E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2A2B0-E5B6-14BA-7EC0-9DB7B1A97136}"/>
              </a:ext>
            </a:extLst>
          </p:cNvPr>
          <p:cNvSpPr>
            <a:spLocks noGrp="1"/>
          </p:cNvSpPr>
          <p:nvPr>
            <p:ph type="sldNum" sz="quarter" idx="12"/>
          </p:nvPr>
        </p:nvSpPr>
        <p:spPr/>
        <p:txBody>
          <a:bodyPr/>
          <a:lstStyle/>
          <a:p>
            <a:fld id="{4BE32A06-5766-174F-A8FE-0AA83B200828}" type="slidenum">
              <a:rPr lang="en-US" smtClean="0"/>
              <a:t>‹#›</a:t>
            </a:fld>
            <a:endParaRPr lang="en-US"/>
          </a:p>
        </p:txBody>
      </p:sp>
    </p:spTree>
    <p:extLst>
      <p:ext uri="{BB962C8B-B14F-4D97-AF65-F5344CB8AC3E}">
        <p14:creationId xmlns:p14="http://schemas.microsoft.com/office/powerpoint/2010/main" val="182591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EFFE0-A92F-130A-3E99-5FE339382A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A4C0EE-582A-040A-C2F3-222D947CC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F98FA-D4DD-DA6B-D6E9-775399412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4B7659-5212-8440-8189-6E9F36EE2ADD}" type="datetimeFigureOut">
              <a:rPr lang="en-US" smtClean="0"/>
              <a:t>2/4/25</a:t>
            </a:fld>
            <a:endParaRPr lang="en-US"/>
          </a:p>
        </p:txBody>
      </p:sp>
      <p:sp>
        <p:nvSpPr>
          <p:cNvPr id="5" name="Footer Placeholder 4">
            <a:extLst>
              <a:ext uri="{FF2B5EF4-FFF2-40B4-BE49-F238E27FC236}">
                <a16:creationId xmlns:a16="http://schemas.microsoft.com/office/drawing/2014/main" id="{211B1036-31EC-906B-9E88-4344B76E47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FA0B4A-F921-920D-F66D-08AC051282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E32A06-5766-174F-A8FE-0AA83B200828}" type="slidenum">
              <a:rPr lang="en-US" smtClean="0"/>
              <a:t>‹#›</a:t>
            </a:fld>
            <a:endParaRPr lang="en-US"/>
          </a:p>
        </p:txBody>
      </p:sp>
    </p:spTree>
    <p:extLst>
      <p:ext uri="{BB962C8B-B14F-4D97-AF65-F5344CB8AC3E}">
        <p14:creationId xmlns:p14="http://schemas.microsoft.com/office/powerpoint/2010/main" val="90322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341B58A-7D95-DB7C-3C24-4D423230DE22}"/>
              </a:ext>
            </a:extLst>
          </p:cNvPr>
          <p:cNvSpPr/>
          <p:nvPr/>
        </p:nvSpPr>
        <p:spPr>
          <a:xfrm>
            <a:off x="80955" y="2823519"/>
            <a:ext cx="1966003" cy="121096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Pre-Submit</a:t>
            </a:r>
          </a:p>
        </p:txBody>
      </p:sp>
      <p:sp>
        <p:nvSpPr>
          <p:cNvPr id="5" name="Rounded Rectangle 4">
            <a:extLst>
              <a:ext uri="{FF2B5EF4-FFF2-40B4-BE49-F238E27FC236}">
                <a16:creationId xmlns:a16="http://schemas.microsoft.com/office/drawing/2014/main" id="{287825BF-4A0B-B65E-1A53-0739E1BD9B2E}"/>
              </a:ext>
            </a:extLst>
          </p:cNvPr>
          <p:cNvSpPr/>
          <p:nvPr/>
        </p:nvSpPr>
        <p:spPr>
          <a:xfrm>
            <a:off x="2177912" y="902387"/>
            <a:ext cx="1966003" cy="1210962"/>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Submitted</a:t>
            </a:r>
          </a:p>
        </p:txBody>
      </p:sp>
      <p:sp>
        <p:nvSpPr>
          <p:cNvPr id="6" name="Rounded Rectangle 5">
            <a:extLst>
              <a:ext uri="{FF2B5EF4-FFF2-40B4-BE49-F238E27FC236}">
                <a16:creationId xmlns:a16="http://schemas.microsoft.com/office/drawing/2014/main" id="{5D08163B-0595-CC7A-CA6B-80E9B7BD1F5C}"/>
              </a:ext>
            </a:extLst>
          </p:cNvPr>
          <p:cNvSpPr/>
          <p:nvPr/>
        </p:nvSpPr>
        <p:spPr>
          <a:xfrm>
            <a:off x="6914387" y="889687"/>
            <a:ext cx="1966003" cy="121096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Pending</a:t>
            </a:r>
          </a:p>
        </p:txBody>
      </p:sp>
      <p:sp>
        <p:nvSpPr>
          <p:cNvPr id="7" name="Rounded Rectangle 6">
            <a:extLst>
              <a:ext uri="{FF2B5EF4-FFF2-40B4-BE49-F238E27FC236}">
                <a16:creationId xmlns:a16="http://schemas.microsoft.com/office/drawing/2014/main" id="{42B741E0-4F3D-5B41-8EDF-206E974DB968}"/>
              </a:ext>
            </a:extLst>
          </p:cNvPr>
          <p:cNvSpPr/>
          <p:nvPr/>
        </p:nvSpPr>
        <p:spPr>
          <a:xfrm>
            <a:off x="2177912" y="5461689"/>
            <a:ext cx="1966003" cy="1210962"/>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Cancelled</a:t>
            </a:r>
          </a:p>
        </p:txBody>
      </p:sp>
      <p:sp>
        <p:nvSpPr>
          <p:cNvPr id="8" name="Rounded Rectangle 7">
            <a:extLst>
              <a:ext uri="{FF2B5EF4-FFF2-40B4-BE49-F238E27FC236}">
                <a16:creationId xmlns:a16="http://schemas.microsoft.com/office/drawing/2014/main" id="{FA7C1858-8676-E0C6-9F58-100BF4EBEA13}"/>
              </a:ext>
            </a:extLst>
          </p:cNvPr>
          <p:cNvSpPr/>
          <p:nvPr/>
        </p:nvSpPr>
        <p:spPr>
          <a:xfrm>
            <a:off x="6914387" y="5461689"/>
            <a:ext cx="1966003" cy="121096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Rejected</a:t>
            </a:r>
          </a:p>
        </p:txBody>
      </p:sp>
      <p:sp>
        <p:nvSpPr>
          <p:cNvPr id="9" name="Rounded Rectangle 8">
            <a:extLst>
              <a:ext uri="{FF2B5EF4-FFF2-40B4-BE49-F238E27FC236}">
                <a16:creationId xmlns:a16="http://schemas.microsoft.com/office/drawing/2014/main" id="{3FA2DF7B-F845-BB53-717B-4834F2C9D396}"/>
              </a:ext>
            </a:extLst>
          </p:cNvPr>
          <p:cNvSpPr/>
          <p:nvPr/>
        </p:nvSpPr>
        <p:spPr>
          <a:xfrm>
            <a:off x="9363230" y="3185628"/>
            <a:ext cx="1966003" cy="1210962"/>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Complete</a:t>
            </a:r>
          </a:p>
        </p:txBody>
      </p:sp>
      <p:cxnSp>
        <p:nvCxnSpPr>
          <p:cNvPr id="11" name="Curved Connector 10">
            <a:extLst>
              <a:ext uri="{FF2B5EF4-FFF2-40B4-BE49-F238E27FC236}">
                <a16:creationId xmlns:a16="http://schemas.microsoft.com/office/drawing/2014/main" id="{58F50CA2-C79F-6A8E-086B-B63D4B76A64C}"/>
              </a:ext>
            </a:extLst>
          </p:cNvPr>
          <p:cNvCxnSpPr>
            <a:cxnSpLocks/>
            <a:stCxn id="4" idx="0"/>
            <a:endCxn id="5" idx="1"/>
          </p:cNvCxnSpPr>
          <p:nvPr/>
        </p:nvCxnSpPr>
        <p:spPr>
          <a:xfrm rot="5400000" flipH="1" flipV="1">
            <a:off x="963109" y="1608717"/>
            <a:ext cx="1315651" cy="1113955"/>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sp>
        <p:nvSpPr>
          <p:cNvPr id="18" name="Rounded Rectangle 17">
            <a:extLst>
              <a:ext uri="{FF2B5EF4-FFF2-40B4-BE49-F238E27FC236}">
                <a16:creationId xmlns:a16="http://schemas.microsoft.com/office/drawing/2014/main" id="{C725E55B-8F3E-49EF-777F-61945A6AB1C9}"/>
              </a:ext>
            </a:extLst>
          </p:cNvPr>
          <p:cNvSpPr/>
          <p:nvPr/>
        </p:nvSpPr>
        <p:spPr>
          <a:xfrm>
            <a:off x="3392809" y="3179448"/>
            <a:ext cx="1966003" cy="121096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Returned</a:t>
            </a:r>
          </a:p>
        </p:txBody>
      </p:sp>
      <p:cxnSp>
        <p:nvCxnSpPr>
          <p:cNvPr id="19" name="Curved Connector 18">
            <a:extLst>
              <a:ext uri="{FF2B5EF4-FFF2-40B4-BE49-F238E27FC236}">
                <a16:creationId xmlns:a16="http://schemas.microsoft.com/office/drawing/2014/main" id="{8F538FB9-2018-F55F-E0D0-28663068695C}"/>
              </a:ext>
            </a:extLst>
          </p:cNvPr>
          <p:cNvCxnSpPr>
            <a:cxnSpLocks/>
            <a:stCxn id="5" idx="3"/>
            <a:endCxn id="6" idx="1"/>
          </p:cNvCxnSpPr>
          <p:nvPr/>
        </p:nvCxnSpPr>
        <p:spPr>
          <a:xfrm flipV="1">
            <a:off x="4143915" y="1495168"/>
            <a:ext cx="2770472" cy="12700"/>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24" name="Curved Connector 23">
            <a:extLst>
              <a:ext uri="{FF2B5EF4-FFF2-40B4-BE49-F238E27FC236}">
                <a16:creationId xmlns:a16="http://schemas.microsoft.com/office/drawing/2014/main" id="{A95D2C05-38F2-5E81-E7BC-463E42607778}"/>
              </a:ext>
            </a:extLst>
          </p:cNvPr>
          <p:cNvCxnSpPr>
            <a:cxnSpLocks/>
            <a:stCxn id="6" idx="0"/>
            <a:endCxn id="6" idx="3"/>
          </p:cNvCxnSpPr>
          <p:nvPr/>
        </p:nvCxnSpPr>
        <p:spPr>
          <a:xfrm rot="16200000" flipH="1">
            <a:off x="8086148" y="700927"/>
            <a:ext cx="605481" cy="983001"/>
          </a:xfrm>
          <a:prstGeom prst="curvedConnector4">
            <a:avLst>
              <a:gd name="adj1" fmla="val -103061"/>
              <a:gd name="adj2" fmla="val 140854"/>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32" name="Curved Connector 31">
            <a:extLst>
              <a:ext uri="{FF2B5EF4-FFF2-40B4-BE49-F238E27FC236}">
                <a16:creationId xmlns:a16="http://schemas.microsoft.com/office/drawing/2014/main" id="{1E939476-E49C-952C-52E9-EC91F963DCE8}"/>
              </a:ext>
            </a:extLst>
          </p:cNvPr>
          <p:cNvCxnSpPr>
            <a:cxnSpLocks/>
            <a:stCxn id="6" idx="2"/>
            <a:endCxn id="18" idx="3"/>
          </p:cNvCxnSpPr>
          <p:nvPr/>
        </p:nvCxnSpPr>
        <p:spPr>
          <a:xfrm rot="5400000">
            <a:off x="5785961" y="1673501"/>
            <a:ext cx="1684280" cy="2538577"/>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35" name="Curved Connector 34">
            <a:extLst>
              <a:ext uri="{FF2B5EF4-FFF2-40B4-BE49-F238E27FC236}">
                <a16:creationId xmlns:a16="http://schemas.microsoft.com/office/drawing/2014/main" id="{53E8B30C-1D23-95DD-D450-0EFF6EAED077}"/>
              </a:ext>
            </a:extLst>
          </p:cNvPr>
          <p:cNvCxnSpPr>
            <a:cxnSpLocks/>
            <a:stCxn id="6" idx="2"/>
            <a:endCxn id="8" idx="0"/>
          </p:cNvCxnSpPr>
          <p:nvPr/>
        </p:nvCxnSpPr>
        <p:spPr>
          <a:xfrm rot="5400000">
            <a:off x="6216869" y="3781169"/>
            <a:ext cx="3361040" cy="12700"/>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38" name="Curved Connector 37">
            <a:extLst>
              <a:ext uri="{FF2B5EF4-FFF2-40B4-BE49-F238E27FC236}">
                <a16:creationId xmlns:a16="http://schemas.microsoft.com/office/drawing/2014/main" id="{B73343F3-8B0C-FD84-9A9F-F754B36C83E1}"/>
              </a:ext>
            </a:extLst>
          </p:cNvPr>
          <p:cNvCxnSpPr>
            <a:cxnSpLocks/>
            <a:stCxn id="6" idx="2"/>
            <a:endCxn id="9" idx="1"/>
          </p:cNvCxnSpPr>
          <p:nvPr/>
        </p:nvCxnSpPr>
        <p:spPr>
          <a:xfrm rot="16200000" flipH="1">
            <a:off x="7785079" y="2212958"/>
            <a:ext cx="1690460" cy="1465841"/>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41" name="Curved Connector 40">
            <a:extLst>
              <a:ext uri="{FF2B5EF4-FFF2-40B4-BE49-F238E27FC236}">
                <a16:creationId xmlns:a16="http://schemas.microsoft.com/office/drawing/2014/main" id="{DE56633C-E5BD-2BE6-E8FB-DB4457775894}"/>
              </a:ext>
            </a:extLst>
          </p:cNvPr>
          <p:cNvCxnSpPr>
            <a:cxnSpLocks/>
            <a:stCxn id="18" idx="2"/>
            <a:endCxn id="7" idx="0"/>
          </p:cNvCxnSpPr>
          <p:nvPr/>
        </p:nvCxnSpPr>
        <p:spPr>
          <a:xfrm rot="5400000">
            <a:off x="3232724" y="4318601"/>
            <a:ext cx="1071279" cy="1214897"/>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44" name="Curved Connector 43">
            <a:extLst>
              <a:ext uri="{FF2B5EF4-FFF2-40B4-BE49-F238E27FC236}">
                <a16:creationId xmlns:a16="http://schemas.microsoft.com/office/drawing/2014/main" id="{884C605C-9CDB-DA87-456B-44C46FC3EC20}"/>
              </a:ext>
            </a:extLst>
          </p:cNvPr>
          <p:cNvCxnSpPr>
            <a:cxnSpLocks/>
            <a:stCxn id="5" idx="2"/>
            <a:endCxn id="7" idx="0"/>
          </p:cNvCxnSpPr>
          <p:nvPr/>
        </p:nvCxnSpPr>
        <p:spPr>
          <a:xfrm rot="5400000">
            <a:off x="1486744" y="3787519"/>
            <a:ext cx="3348340" cy="12700"/>
          </a:xfrm>
          <a:prstGeom prst="curvedConnector3">
            <a:avLst>
              <a:gd name="adj1" fmla="val 50000"/>
            </a:avLst>
          </a:prstGeom>
          <a:ln w="31750">
            <a:tailEnd type="triangle" w="lg" len="lg"/>
          </a:ln>
        </p:spPr>
        <p:style>
          <a:lnRef idx="2">
            <a:schemeClr val="dk1"/>
          </a:lnRef>
          <a:fillRef idx="0">
            <a:schemeClr val="dk1"/>
          </a:fillRef>
          <a:effectRef idx="1">
            <a:schemeClr val="dk1"/>
          </a:effectRef>
          <a:fontRef idx="minor">
            <a:schemeClr val="tx1"/>
          </a:fontRef>
        </p:style>
      </p:cxnSp>
      <p:cxnSp>
        <p:nvCxnSpPr>
          <p:cNvPr id="53" name="Curved Connector 52">
            <a:extLst>
              <a:ext uri="{FF2B5EF4-FFF2-40B4-BE49-F238E27FC236}">
                <a16:creationId xmlns:a16="http://schemas.microsoft.com/office/drawing/2014/main" id="{A0EA1187-CCAF-F2C3-CF12-02D5F4A0A1B6}"/>
              </a:ext>
            </a:extLst>
          </p:cNvPr>
          <p:cNvCxnSpPr>
            <a:cxnSpLocks/>
            <a:stCxn id="18" idx="0"/>
            <a:endCxn id="6" idx="1"/>
          </p:cNvCxnSpPr>
          <p:nvPr/>
        </p:nvCxnSpPr>
        <p:spPr>
          <a:xfrm rot="5400000" flipH="1" flipV="1">
            <a:off x="4802959" y="1068020"/>
            <a:ext cx="1684280" cy="2538576"/>
          </a:xfrm>
          <a:prstGeom prst="curvedConnector2">
            <a:avLst/>
          </a:prstGeom>
          <a:ln w="31750">
            <a:tailEnd type="triangle" w="lg" len="lg"/>
          </a:ln>
        </p:spPr>
        <p:style>
          <a:lnRef idx="2">
            <a:schemeClr val="dk1"/>
          </a:lnRef>
          <a:fillRef idx="0">
            <a:schemeClr val="dk1"/>
          </a:fillRef>
          <a:effectRef idx="1">
            <a:schemeClr val="dk1"/>
          </a:effectRef>
          <a:fontRef idx="minor">
            <a:schemeClr val="tx1"/>
          </a:fontRef>
        </p:style>
      </p:cxnSp>
      <p:sp>
        <p:nvSpPr>
          <p:cNvPr id="75" name="TextBox 74">
            <a:extLst>
              <a:ext uri="{FF2B5EF4-FFF2-40B4-BE49-F238E27FC236}">
                <a16:creationId xmlns:a16="http://schemas.microsoft.com/office/drawing/2014/main" id="{AA0540B6-073A-F1F9-6278-A8076CFD17EB}"/>
              </a:ext>
            </a:extLst>
          </p:cNvPr>
          <p:cNvSpPr txBox="1"/>
          <p:nvPr/>
        </p:nvSpPr>
        <p:spPr>
          <a:xfrm>
            <a:off x="211909" y="1178352"/>
            <a:ext cx="1592176" cy="646331"/>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User submits the workflow</a:t>
            </a:r>
          </a:p>
        </p:txBody>
      </p:sp>
      <p:sp>
        <p:nvSpPr>
          <p:cNvPr id="76" name="TextBox 75">
            <a:extLst>
              <a:ext uri="{FF2B5EF4-FFF2-40B4-BE49-F238E27FC236}">
                <a16:creationId xmlns:a16="http://schemas.microsoft.com/office/drawing/2014/main" id="{08FE1154-47CE-B44E-DF61-6AFC19D0FEFD}"/>
              </a:ext>
            </a:extLst>
          </p:cNvPr>
          <p:cNvSpPr txBox="1"/>
          <p:nvPr/>
        </p:nvSpPr>
        <p:spPr>
          <a:xfrm>
            <a:off x="4143915" y="565488"/>
            <a:ext cx="2429794"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Automatically moved to Pending.  First approver will review.</a:t>
            </a:r>
          </a:p>
        </p:txBody>
      </p:sp>
      <p:sp>
        <p:nvSpPr>
          <p:cNvPr id="77" name="TextBox 76">
            <a:extLst>
              <a:ext uri="{FF2B5EF4-FFF2-40B4-BE49-F238E27FC236}">
                <a16:creationId xmlns:a16="http://schemas.microsoft.com/office/drawing/2014/main" id="{874A63AB-0205-84AE-D15A-CC9ADC22BBD0}"/>
              </a:ext>
            </a:extLst>
          </p:cNvPr>
          <p:cNvSpPr txBox="1"/>
          <p:nvPr/>
        </p:nvSpPr>
        <p:spPr>
          <a:xfrm>
            <a:off x="9331166" y="135545"/>
            <a:ext cx="2620111" cy="2585323"/>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If there’s more than one approval step, each time the workflow is approved, it goes to the next.  On request revision, it moves to the previous approver (if any).  While the flow is in an approver’s queue, it is “pending”.</a:t>
            </a:r>
          </a:p>
        </p:txBody>
      </p:sp>
      <p:sp>
        <p:nvSpPr>
          <p:cNvPr id="83" name="TextBox 82">
            <a:extLst>
              <a:ext uri="{FF2B5EF4-FFF2-40B4-BE49-F238E27FC236}">
                <a16:creationId xmlns:a16="http://schemas.microsoft.com/office/drawing/2014/main" id="{47F1665A-B61D-1626-7DC9-C93400F0936C}"/>
              </a:ext>
            </a:extLst>
          </p:cNvPr>
          <p:cNvSpPr txBox="1"/>
          <p:nvPr/>
        </p:nvSpPr>
        <p:spPr>
          <a:xfrm>
            <a:off x="9325771" y="4396588"/>
            <a:ext cx="2620111"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If the last approver approves, the flow is completed.</a:t>
            </a:r>
          </a:p>
        </p:txBody>
      </p:sp>
      <p:sp>
        <p:nvSpPr>
          <p:cNvPr id="84" name="TextBox 83">
            <a:extLst>
              <a:ext uri="{FF2B5EF4-FFF2-40B4-BE49-F238E27FC236}">
                <a16:creationId xmlns:a16="http://schemas.microsoft.com/office/drawing/2014/main" id="{75840EF5-B5DD-111B-B253-B941337CDA1F}"/>
              </a:ext>
            </a:extLst>
          </p:cNvPr>
          <p:cNvSpPr txBox="1"/>
          <p:nvPr/>
        </p:nvSpPr>
        <p:spPr>
          <a:xfrm>
            <a:off x="8880389" y="5605505"/>
            <a:ext cx="2620111"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Any approver can reject the flow, ending its lifecycle.</a:t>
            </a:r>
          </a:p>
        </p:txBody>
      </p:sp>
      <p:sp>
        <p:nvSpPr>
          <p:cNvPr id="85" name="TextBox 84">
            <a:extLst>
              <a:ext uri="{FF2B5EF4-FFF2-40B4-BE49-F238E27FC236}">
                <a16:creationId xmlns:a16="http://schemas.microsoft.com/office/drawing/2014/main" id="{2F334413-E798-E649-BFC7-0AC7AC400A05}"/>
              </a:ext>
            </a:extLst>
          </p:cNvPr>
          <p:cNvSpPr txBox="1"/>
          <p:nvPr/>
        </p:nvSpPr>
        <p:spPr>
          <a:xfrm>
            <a:off x="5434371" y="3797296"/>
            <a:ext cx="2381819" cy="1477328"/>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If a revision is requested, and this is the first approver, it goes back to the submitter for edit.</a:t>
            </a:r>
          </a:p>
        </p:txBody>
      </p:sp>
      <p:sp>
        <p:nvSpPr>
          <p:cNvPr id="89" name="TextBox 88">
            <a:extLst>
              <a:ext uri="{FF2B5EF4-FFF2-40B4-BE49-F238E27FC236}">
                <a16:creationId xmlns:a16="http://schemas.microsoft.com/office/drawing/2014/main" id="{82F59D55-16A4-B0FF-6E55-AD1834DC79BE}"/>
              </a:ext>
            </a:extLst>
          </p:cNvPr>
          <p:cNvSpPr txBox="1"/>
          <p:nvPr/>
        </p:nvSpPr>
        <p:spPr>
          <a:xfrm>
            <a:off x="4935368" y="2184734"/>
            <a:ext cx="2053867" cy="646331"/>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Submitter can revise and resubmit</a:t>
            </a:r>
          </a:p>
        </p:txBody>
      </p:sp>
      <p:sp>
        <p:nvSpPr>
          <p:cNvPr id="90" name="TextBox 89">
            <a:extLst>
              <a:ext uri="{FF2B5EF4-FFF2-40B4-BE49-F238E27FC236}">
                <a16:creationId xmlns:a16="http://schemas.microsoft.com/office/drawing/2014/main" id="{81A9C4E7-D302-D73A-B836-D7A44CE8275E}"/>
              </a:ext>
            </a:extLst>
          </p:cNvPr>
          <p:cNvSpPr txBox="1"/>
          <p:nvPr/>
        </p:nvSpPr>
        <p:spPr>
          <a:xfrm>
            <a:off x="4106643" y="5613386"/>
            <a:ext cx="2341942" cy="923330"/>
          </a:xfrm>
          <a:prstGeom prst="rect">
            <a:avLst/>
          </a:prstGeom>
          <a:noFill/>
        </p:spPr>
        <p:txBody>
          <a:bodyPr wrap="square" rtlCol="0">
            <a:spAutoFit/>
          </a:bodyPr>
          <a:lstStyle/>
          <a:p>
            <a:r>
              <a:rPr lang="en-US" dirty="0">
                <a:latin typeface="Calibri" panose="020F0502020204030204" pitchFamily="34" charset="0"/>
                <a:ea typeface="Meiryo" panose="020B0604030504040204" pitchFamily="34" charset="-128"/>
                <a:cs typeface="Calibri" panose="020F0502020204030204" pitchFamily="34" charset="0"/>
              </a:rPr>
              <a:t>Submitter can always cancel the submission, ending its lifecycle.</a:t>
            </a:r>
          </a:p>
        </p:txBody>
      </p:sp>
    </p:spTree>
    <p:extLst>
      <p:ext uri="{BB962C8B-B14F-4D97-AF65-F5344CB8AC3E}">
        <p14:creationId xmlns:p14="http://schemas.microsoft.com/office/powerpoint/2010/main" val="3426797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0273BD3F-000D-B7AA-408A-B4456593D258}"/>
              </a:ext>
            </a:extLst>
          </p:cNvPr>
          <p:cNvSpPr/>
          <p:nvPr/>
        </p:nvSpPr>
        <p:spPr>
          <a:xfrm>
            <a:off x="1904780" y="225655"/>
            <a:ext cx="1966003" cy="1210962"/>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Role</a:t>
            </a:r>
          </a:p>
        </p:txBody>
      </p:sp>
      <p:sp>
        <p:nvSpPr>
          <p:cNvPr id="5" name="Rounded Rectangle 4">
            <a:extLst>
              <a:ext uri="{FF2B5EF4-FFF2-40B4-BE49-F238E27FC236}">
                <a16:creationId xmlns:a16="http://schemas.microsoft.com/office/drawing/2014/main" id="{C3478BBE-5E25-6AA9-89D6-EE37A1C64007}"/>
              </a:ext>
            </a:extLst>
          </p:cNvPr>
          <p:cNvSpPr/>
          <p:nvPr/>
        </p:nvSpPr>
        <p:spPr>
          <a:xfrm>
            <a:off x="1904780" y="2968831"/>
            <a:ext cx="1966003" cy="1210962"/>
          </a:xfrm>
          <a:prstGeom prst="roundRect">
            <a:avLst/>
          </a:prstGeom>
          <a:solidFill>
            <a:srgbClr val="940000">
              <a:alpha val="7058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Department</a:t>
            </a:r>
          </a:p>
        </p:txBody>
      </p:sp>
      <p:sp>
        <p:nvSpPr>
          <p:cNvPr id="6" name="Rounded Rectangle 5">
            <a:extLst>
              <a:ext uri="{FF2B5EF4-FFF2-40B4-BE49-F238E27FC236}">
                <a16:creationId xmlns:a16="http://schemas.microsoft.com/office/drawing/2014/main" id="{9E462285-299A-3911-602F-3B549F971DE3}"/>
              </a:ext>
            </a:extLst>
          </p:cNvPr>
          <p:cNvSpPr/>
          <p:nvPr/>
        </p:nvSpPr>
        <p:spPr>
          <a:xfrm>
            <a:off x="8858863" y="3218212"/>
            <a:ext cx="1966003" cy="121096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65000"/>
                  </a:schemeClr>
                </a:solidFill>
                <a:latin typeface="Consolas" panose="020B0609020204030204" pitchFamily="49" charset="0"/>
                <a:cs typeface="Consolas" panose="020B0609020204030204" pitchFamily="49" charset="0"/>
              </a:rPr>
              <a:t>Assignment</a:t>
            </a:r>
          </a:p>
        </p:txBody>
      </p:sp>
      <p:sp>
        <p:nvSpPr>
          <p:cNvPr id="7" name="Rounded Rectangle 6">
            <a:extLst>
              <a:ext uri="{FF2B5EF4-FFF2-40B4-BE49-F238E27FC236}">
                <a16:creationId xmlns:a16="http://schemas.microsoft.com/office/drawing/2014/main" id="{C40D2637-B12A-2E73-D395-E577FAEA1166}"/>
              </a:ext>
            </a:extLst>
          </p:cNvPr>
          <p:cNvSpPr/>
          <p:nvPr/>
        </p:nvSpPr>
        <p:spPr>
          <a:xfrm>
            <a:off x="5569398" y="4696552"/>
            <a:ext cx="1966003" cy="1210962"/>
          </a:xfrm>
          <a:prstGeom prst="roundRect">
            <a:avLst/>
          </a:prstGeom>
          <a:solidFill>
            <a:schemeClr val="bg1">
              <a:lumMod val="85000"/>
            </a:schemeClr>
          </a:solidFill>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1">
                    <a:lumMod val="65000"/>
                  </a:schemeClr>
                </a:solidFill>
                <a:latin typeface="Consolas" panose="020B0609020204030204" pitchFamily="49" charset="0"/>
                <a:cs typeface="Consolas" panose="020B0609020204030204" pitchFamily="49" charset="0"/>
              </a:rPr>
              <a:t>Person</a:t>
            </a:r>
          </a:p>
        </p:txBody>
      </p:sp>
      <p:sp>
        <p:nvSpPr>
          <p:cNvPr id="8" name="Rounded Rectangle 7">
            <a:extLst>
              <a:ext uri="{FF2B5EF4-FFF2-40B4-BE49-F238E27FC236}">
                <a16:creationId xmlns:a16="http://schemas.microsoft.com/office/drawing/2014/main" id="{DE2CCF51-AE68-CFFC-4B2F-7244CDD6B5E5}"/>
              </a:ext>
            </a:extLst>
          </p:cNvPr>
          <p:cNvSpPr/>
          <p:nvPr/>
        </p:nvSpPr>
        <p:spPr>
          <a:xfrm>
            <a:off x="5569398" y="1739873"/>
            <a:ext cx="1966003" cy="121096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Position</a:t>
            </a:r>
          </a:p>
        </p:txBody>
      </p:sp>
      <p:sp>
        <p:nvSpPr>
          <p:cNvPr id="10" name="Cross 9">
            <a:extLst>
              <a:ext uri="{FF2B5EF4-FFF2-40B4-BE49-F238E27FC236}">
                <a16:creationId xmlns:a16="http://schemas.microsoft.com/office/drawing/2014/main" id="{6A6FB89C-2D25-ED7D-06E1-71ADF8788C62}"/>
              </a:ext>
            </a:extLst>
          </p:cNvPr>
          <p:cNvSpPr/>
          <p:nvPr/>
        </p:nvSpPr>
        <p:spPr>
          <a:xfrm>
            <a:off x="2624447" y="2030681"/>
            <a:ext cx="486888" cy="498763"/>
          </a:xfrm>
          <a:prstGeom prst="plus">
            <a:avLst>
              <a:gd name="adj" fmla="val 3963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B7AC540F-371E-3264-3604-BC0D2EB6AB35}"/>
              </a:ext>
            </a:extLst>
          </p:cNvPr>
          <p:cNvSpPr/>
          <p:nvPr/>
        </p:nvSpPr>
        <p:spPr>
          <a:xfrm>
            <a:off x="4459341" y="2173184"/>
            <a:ext cx="724967" cy="3562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92A691D4-A415-87BE-D5B6-7DBC3683F791}"/>
              </a:ext>
            </a:extLst>
          </p:cNvPr>
          <p:cNvSpPr/>
          <p:nvPr/>
        </p:nvSpPr>
        <p:spPr>
          <a:xfrm>
            <a:off x="6308955" y="3574312"/>
            <a:ext cx="486888" cy="498763"/>
          </a:xfrm>
          <a:prstGeom prst="plus">
            <a:avLst>
              <a:gd name="adj" fmla="val 39634"/>
            </a:avLst>
          </a:prstGeom>
          <a:solidFill>
            <a:schemeClr val="bg1">
              <a:lumMod val="85000"/>
            </a:schemeClr>
          </a:solidFill>
          <a:ln>
            <a:solidFill>
              <a:schemeClr val="bg1">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sp>
        <p:nvSpPr>
          <p:cNvPr id="13" name="Right Arrow 12">
            <a:extLst>
              <a:ext uri="{FF2B5EF4-FFF2-40B4-BE49-F238E27FC236}">
                <a16:creationId xmlns:a16="http://schemas.microsoft.com/office/drawing/2014/main" id="{49D4BD3F-F480-5AF5-2D84-ABAC0A716AC5}"/>
              </a:ext>
            </a:extLst>
          </p:cNvPr>
          <p:cNvSpPr/>
          <p:nvPr/>
        </p:nvSpPr>
        <p:spPr>
          <a:xfrm>
            <a:off x="7680852" y="3645563"/>
            <a:ext cx="724967" cy="356260"/>
          </a:xfrm>
          <a:prstGeom prst="rightArrow">
            <a:avLst/>
          </a:prstGeom>
          <a:solidFill>
            <a:schemeClr val="bg1">
              <a:lumMod val="85000"/>
            </a:schemeClr>
          </a:solidFill>
          <a:ln>
            <a:solidFill>
              <a:schemeClr val="bg1">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sp>
        <p:nvSpPr>
          <p:cNvPr id="14" name="Rectangle 13">
            <a:extLst>
              <a:ext uri="{FF2B5EF4-FFF2-40B4-BE49-F238E27FC236}">
                <a16:creationId xmlns:a16="http://schemas.microsoft.com/office/drawing/2014/main" id="{970A7326-66A4-9CD2-85C7-11D8BAAF9F72}"/>
              </a:ext>
            </a:extLst>
          </p:cNvPr>
          <p:cNvSpPr/>
          <p:nvPr/>
        </p:nvSpPr>
        <p:spPr>
          <a:xfrm>
            <a:off x="1650670" y="106878"/>
            <a:ext cx="6030182" cy="4322296"/>
          </a:xfrm>
          <a:prstGeom prst="rect">
            <a:avLst/>
          </a:prstGeom>
          <a:no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23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FFB10-30E9-9163-1DC9-6DE75FFF8288}"/>
            </a:ext>
          </a:extLst>
        </p:cNvPr>
        <p:cNvGrpSpPr/>
        <p:nvPr/>
      </p:nvGrpSpPr>
      <p:grpSpPr>
        <a:xfrm>
          <a:off x="0" y="0"/>
          <a:ext cx="0" cy="0"/>
          <a:chOff x="0" y="0"/>
          <a:chExt cx="0" cy="0"/>
        </a:xfrm>
      </p:grpSpPr>
      <p:sp>
        <p:nvSpPr>
          <p:cNvPr id="4" name="Rounded Rectangle 3">
            <a:extLst>
              <a:ext uri="{FF2B5EF4-FFF2-40B4-BE49-F238E27FC236}">
                <a16:creationId xmlns:a16="http://schemas.microsoft.com/office/drawing/2014/main" id="{A97CFD70-8BF5-B3B5-90D5-A01B9C296D6E}"/>
              </a:ext>
            </a:extLst>
          </p:cNvPr>
          <p:cNvSpPr/>
          <p:nvPr/>
        </p:nvSpPr>
        <p:spPr>
          <a:xfrm>
            <a:off x="1904780" y="225655"/>
            <a:ext cx="1966003" cy="1210962"/>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65000"/>
                  </a:schemeClr>
                </a:solidFill>
                <a:latin typeface="Consolas" panose="020B0609020204030204" pitchFamily="49" charset="0"/>
                <a:cs typeface="Consolas" panose="020B0609020204030204" pitchFamily="49" charset="0"/>
              </a:rPr>
              <a:t>Role</a:t>
            </a:r>
          </a:p>
        </p:txBody>
      </p:sp>
      <p:sp>
        <p:nvSpPr>
          <p:cNvPr id="6" name="Rounded Rectangle 5">
            <a:extLst>
              <a:ext uri="{FF2B5EF4-FFF2-40B4-BE49-F238E27FC236}">
                <a16:creationId xmlns:a16="http://schemas.microsoft.com/office/drawing/2014/main" id="{C9A09CDC-19D4-C65A-0C41-B908779A0BD8}"/>
              </a:ext>
            </a:extLst>
          </p:cNvPr>
          <p:cNvSpPr/>
          <p:nvPr/>
        </p:nvSpPr>
        <p:spPr>
          <a:xfrm>
            <a:off x="8858863" y="3218212"/>
            <a:ext cx="1966003" cy="121096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Assignment</a:t>
            </a:r>
          </a:p>
        </p:txBody>
      </p:sp>
      <p:sp>
        <p:nvSpPr>
          <p:cNvPr id="7" name="Rounded Rectangle 6">
            <a:extLst>
              <a:ext uri="{FF2B5EF4-FFF2-40B4-BE49-F238E27FC236}">
                <a16:creationId xmlns:a16="http://schemas.microsoft.com/office/drawing/2014/main" id="{900D79BC-7A10-5827-746C-2738FE46983B}"/>
              </a:ext>
            </a:extLst>
          </p:cNvPr>
          <p:cNvSpPr/>
          <p:nvPr/>
        </p:nvSpPr>
        <p:spPr>
          <a:xfrm>
            <a:off x="5569398" y="4696552"/>
            <a:ext cx="1966003" cy="1210962"/>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Person</a:t>
            </a:r>
          </a:p>
        </p:txBody>
      </p:sp>
      <p:sp>
        <p:nvSpPr>
          <p:cNvPr id="8" name="Rounded Rectangle 7">
            <a:extLst>
              <a:ext uri="{FF2B5EF4-FFF2-40B4-BE49-F238E27FC236}">
                <a16:creationId xmlns:a16="http://schemas.microsoft.com/office/drawing/2014/main" id="{6D8C9B0B-52B3-816D-E8D7-3CCCDDB443AF}"/>
              </a:ext>
            </a:extLst>
          </p:cNvPr>
          <p:cNvSpPr/>
          <p:nvPr/>
        </p:nvSpPr>
        <p:spPr>
          <a:xfrm>
            <a:off x="5569398" y="1739873"/>
            <a:ext cx="1966003" cy="1210962"/>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Position</a:t>
            </a:r>
          </a:p>
        </p:txBody>
      </p:sp>
      <p:sp>
        <p:nvSpPr>
          <p:cNvPr id="10" name="Cross 9">
            <a:extLst>
              <a:ext uri="{FF2B5EF4-FFF2-40B4-BE49-F238E27FC236}">
                <a16:creationId xmlns:a16="http://schemas.microsoft.com/office/drawing/2014/main" id="{D01E3446-A956-8149-1289-D3A439678329}"/>
              </a:ext>
            </a:extLst>
          </p:cNvPr>
          <p:cNvSpPr/>
          <p:nvPr/>
        </p:nvSpPr>
        <p:spPr>
          <a:xfrm>
            <a:off x="2624447" y="2030681"/>
            <a:ext cx="486888" cy="498763"/>
          </a:xfrm>
          <a:prstGeom prst="plus">
            <a:avLst>
              <a:gd name="adj" fmla="val 39634"/>
            </a:avLst>
          </a:prstGeom>
          <a:solidFill>
            <a:schemeClr val="bg1">
              <a:lumMod val="75000"/>
            </a:schemeClr>
          </a:solidFill>
          <a:ln>
            <a:solidFill>
              <a:schemeClr val="bg1">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sp>
        <p:nvSpPr>
          <p:cNvPr id="11" name="Right Arrow 10">
            <a:extLst>
              <a:ext uri="{FF2B5EF4-FFF2-40B4-BE49-F238E27FC236}">
                <a16:creationId xmlns:a16="http://schemas.microsoft.com/office/drawing/2014/main" id="{DEFF7FED-0F33-C448-953B-BC164B6E1073}"/>
              </a:ext>
            </a:extLst>
          </p:cNvPr>
          <p:cNvSpPr/>
          <p:nvPr/>
        </p:nvSpPr>
        <p:spPr>
          <a:xfrm>
            <a:off x="4459341" y="2173184"/>
            <a:ext cx="724967" cy="356260"/>
          </a:xfrm>
          <a:prstGeom prst="rightArrow">
            <a:avLst/>
          </a:prstGeom>
          <a:solidFill>
            <a:schemeClr val="bg1">
              <a:lumMod val="75000"/>
            </a:schemeClr>
          </a:solidFill>
          <a:ln>
            <a:solidFill>
              <a:schemeClr val="bg1">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65000"/>
                </a:schemeClr>
              </a:solidFill>
            </a:endParaRPr>
          </a:p>
        </p:txBody>
      </p:sp>
      <p:sp>
        <p:nvSpPr>
          <p:cNvPr id="12" name="Cross 11">
            <a:extLst>
              <a:ext uri="{FF2B5EF4-FFF2-40B4-BE49-F238E27FC236}">
                <a16:creationId xmlns:a16="http://schemas.microsoft.com/office/drawing/2014/main" id="{89B0BF57-DF1F-B329-42E2-F015AF8B3BD9}"/>
              </a:ext>
            </a:extLst>
          </p:cNvPr>
          <p:cNvSpPr/>
          <p:nvPr/>
        </p:nvSpPr>
        <p:spPr>
          <a:xfrm>
            <a:off x="6308955" y="3574312"/>
            <a:ext cx="486888" cy="498763"/>
          </a:xfrm>
          <a:prstGeom prst="plus">
            <a:avLst>
              <a:gd name="adj" fmla="val 3963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9313B22F-EC95-A85C-C66F-7614AFA0C069}"/>
              </a:ext>
            </a:extLst>
          </p:cNvPr>
          <p:cNvSpPr/>
          <p:nvPr/>
        </p:nvSpPr>
        <p:spPr>
          <a:xfrm>
            <a:off x="7680852" y="3645563"/>
            <a:ext cx="724967" cy="3562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9742B7-E8E3-2B60-B94A-EC6E3E0A05F9}"/>
              </a:ext>
            </a:extLst>
          </p:cNvPr>
          <p:cNvSpPr/>
          <p:nvPr/>
        </p:nvSpPr>
        <p:spPr>
          <a:xfrm>
            <a:off x="5390728" y="1662545"/>
            <a:ext cx="6030182" cy="4322296"/>
          </a:xfrm>
          <a:prstGeom prst="rect">
            <a:avLst/>
          </a:prstGeom>
          <a:noFill/>
          <a:ln>
            <a:solidFill>
              <a:schemeClr val="tx1">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a:extLst>
              <a:ext uri="{FF2B5EF4-FFF2-40B4-BE49-F238E27FC236}">
                <a16:creationId xmlns:a16="http://schemas.microsoft.com/office/drawing/2014/main" id="{CBF9D55D-4BC1-7529-10F8-B606E11CC513}"/>
              </a:ext>
            </a:extLst>
          </p:cNvPr>
          <p:cNvSpPr/>
          <p:nvPr/>
        </p:nvSpPr>
        <p:spPr>
          <a:xfrm>
            <a:off x="1904780" y="2968831"/>
            <a:ext cx="1966003" cy="1210962"/>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65000"/>
                  </a:schemeClr>
                </a:solidFill>
                <a:latin typeface="Consolas" panose="020B0609020204030204" pitchFamily="49" charset="0"/>
                <a:cs typeface="Consolas" panose="020B0609020204030204" pitchFamily="49" charset="0"/>
              </a:rPr>
              <a:t>Department</a:t>
            </a:r>
          </a:p>
        </p:txBody>
      </p:sp>
    </p:spTree>
    <p:extLst>
      <p:ext uri="{BB962C8B-B14F-4D97-AF65-F5344CB8AC3E}">
        <p14:creationId xmlns:p14="http://schemas.microsoft.com/office/powerpoint/2010/main" val="928793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A24E9FF-273F-8B49-88F8-079C6B458FEB}"/>
              </a:ext>
            </a:extLst>
          </p:cNvPr>
          <p:cNvSpPr/>
          <p:nvPr/>
        </p:nvSpPr>
        <p:spPr>
          <a:xfrm>
            <a:off x="4900423" y="3429000"/>
            <a:ext cx="1966003" cy="1210962"/>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HIST 109</a:t>
            </a:r>
          </a:p>
          <a:p>
            <a:pPr algn="ctr"/>
            <a:r>
              <a:rPr lang="en-US" dirty="0">
                <a:solidFill>
                  <a:schemeClr val="tx1"/>
                </a:solidFill>
                <a:latin typeface="Consolas" panose="020B0609020204030204" pitchFamily="49" charset="0"/>
                <a:cs typeface="Consolas" panose="020B0609020204030204" pitchFamily="49" charset="0"/>
              </a:rPr>
              <a:t>AY 2025</a:t>
            </a:r>
          </a:p>
          <a:p>
            <a:pPr algn="ctr"/>
            <a:r>
              <a:rPr lang="en-US" dirty="0">
                <a:solidFill>
                  <a:schemeClr val="tx1"/>
                </a:solidFill>
                <a:latin typeface="Consolas" panose="020B0609020204030204" pitchFamily="49" charset="0"/>
                <a:cs typeface="Consolas" panose="020B0609020204030204" pitchFamily="49" charset="0"/>
              </a:rPr>
              <a:t>ID = 1482</a:t>
            </a:r>
          </a:p>
        </p:txBody>
      </p:sp>
      <p:sp>
        <p:nvSpPr>
          <p:cNvPr id="5" name="Rounded Rectangle 4">
            <a:extLst>
              <a:ext uri="{FF2B5EF4-FFF2-40B4-BE49-F238E27FC236}">
                <a16:creationId xmlns:a16="http://schemas.microsoft.com/office/drawing/2014/main" id="{C0D5E13A-677E-E2F4-46F7-A7E544D6B71B}"/>
              </a:ext>
            </a:extLst>
          </p:cNvPr>
          <p:cNvSpPr/>
          <p:nvPr/>
        </p:nvSpPr>
        <p:spPr>
          <a:xfrm>
            <a:off x="1027923" y="3429000"/>
            <a:ext cx="1966003" cy="1210962"/>
          </a:xfrm>
          <a:prstGeom prst="roundRect">
            <a:avLst/>
          </a:prstGeom>
          <a:solidFill>
            <a:schemeClr val="accent4">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HIST 109</a:t>
            </a:r>
          </a:p>
          <a:p>
            <a:pPr algn="ctr"/>
            <a:r>
              <a:rPr lang="en-US" dirty="0">
                <a:solidFill>
                  <a:schemeClr val="tx1"/>
                </a:solidFill>
                <a:latin typeface="Consolas" panose="020B0609020204030204" pitchFamily="49" charset="0"/>
                <a:cs typeface="Consolas" panose="020B0609020204030204" pitchFamily="49" charset="0"/>
              </a:rPr>
              <a:t>AY 2024</a:t>
            </a:r>
          </a:p>
          <a:p>
            <a:pPr algn="ctr"/>
            <a:r>
              <a:rPr lang="en-US" dirty="0">
                <a:solidFill>
                  <a:schemeClr val="tx1"/>
                </a:solidFill>
                <a:latin typeface="Consolas" panose="020B0609020204030204" pitchFamily="49" charset="0"/>
                <a:cs typeface="Consolas" panose="020B0609020204030204" pitchFamily="49" charset="0"/>
              </a:rPr>
              <a:t>ID = 932</a:t>
            </a:r>
          </a:p>
        </p:txBody>
      </p:sp>
      <p:sp>
        <p:nvSpPr>
          <p:cNvPr id="6" name="Rounded Rectangle 5">
            <a:extLst>
              <a:ext uri="{FF2B5EF4-FFF2-40B4-BE49-F238E27FC236}">
                <a16:creationId xmlns:a16="http://schemas.microsoft.com/office/drawing/2014/main" id="{071FC65A-724E-326A-C9D0-2E7FB34F1DB8}"/>
              </a:ext>
            </a:extLst>
          </p:cNvPr>
          <p:cNvSpPr/>
          <p:nvPr/>
        </p:nvSpPr>
        <p:spPr>
          <a:xfrm>
            <a:off x="2993926" y="1240993"/>
            <a:ext cx="1966003" cy="1210962"/>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anose="020B0609020204030204" pitchFamily="49" charset="0"/>
                <a:cs typeface="Consolas" panose="020B0609020204030204" pitchFamily="49" charset="0"/>
              </a:rPr>
              <a:t>Stem 8923 </a:t>
            </a:r>
          </a:p>
        </p:txBody>
      </p:sp>
      <p:cxnSp>
        <p:nvCxnSpPr>
          <p:cNvPr id="8" name="Straight Arrow Connector 7">
            <a:extLst>
              <a:ext uri="{FF2B5EF4-FFF2-40B4-BE49-F238E27FC236}">
                <a16:creationId xmlns:a16="http://schemas.microsoft.com/office/drawing/2014/main" id="{4798AD2E-1234-37A8-B815-ECFEFBD804C9}"/>
              </a:ext>
            </a:extLst>
          </p:cNvPr>
          <p:cNvCxnSpPr>
            <a:cxnSpLocks/>
            <a:stCxn id="4" idx="0"/>
            <a:endCxn id="6" idx="3"/>
          </p:cNvCxnSpPr>
          <p:nvPr/>
        </p:nvCxnSpPr>
        <p:spPr>
          <a:xfrm flipH="1" flipV="1">
            <a:off x="4959929" y="1846474"/>
            <a:ext cx="923496" cy="158252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A390F77-A3C8-E9E2-4F15-B326188665DA}"/>
              </a:ext>
            </a:extLst>
          </p:cNvPr>
          <p:cNvCxnSpPr>
            <a:cxnSpLocks/>
            <a:stCxn id="5" idx="0"/>
            <a:endCxn id="6" idx="1"/>
          </p:cNvCxnSpPr>
          <p:nvPr/>
        </p:nvCxnSpPr>
        <p:spPr>
          <a:xfrm flipV="1">
            <a:off x="2010925" y="1846474"/>
            <a:ext cx="983001" cy="158252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876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TotalTime>
  <Words>156</Words>
  <Application>Microsoft Macintosh PowerPoint</Application>
  <PresentationFormat>Widescreen</PresentationFormat>
  <Paragraphs>32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Calibri</vt:lpstr>
      <vt:lpstr>Consolas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Scott Frees</dc:creator>
  <cp:lastModifiedBy>Scott Frees</cp:lastModifiedBy>
  <cp:revision>2</cp:revision>
  <dcterms:created xsi:type="dcterms:W3CDTF">2025-01-09T18:54:56Z</dcterms:created>
  <dcterms:modified xsi:type="dcterms:W3CDTF">2025-02-04T23:33:24Z</dcterms:modified>
</cp:coreProperties>
</file>