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4" r:id="rId13"/>
    <p:sldId id="266" r:id="rId14"/>
    <p:sldId id="267" r:id="rId15"/>
    <p:sldId id="270" r:id="rId16"/>
    <p:sldId id="274" r:id="rId17"/>
    <p:sldId id="275" r:id="rId18"/>
    <p:sldId id="276" r:id="rId19"/>
    <p:sldId id="277" r:id="rId20"/>
    <p:sldId id="271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582"/>
  </p:normalViewPr>
  <p:slideViewPr>
    <p:cSldViewPr snapToGrid="0">
      <p:cViewPr varScale="1">
        <p:scale>
          <a:sx n="141" d="100"/>
          <a:sy n="14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D54-AA7E-D90F-3586-D3380A0A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3392-A6D8-8A9A-5B1A-89D0CEAF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2B62-6F22-6541-CFAA-CC55D442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AB14-5AEA-95FA-BAB4-7DEF457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ADA9-4893-8088-D348-68B24C3C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FC17-4E8C-DDF4-3AA2-DA21D55A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F918-6896-6622-F48D-25D95AE7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D86B-33E6-338E-675A-E3F7E55A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7C20-AF90-8348-77AC-AE0EC5EF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019C-5204-963A-92E8-7A883AB0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7E3D1-4C5B-026B-7ABE-A87B2A3D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4098A-3F10-AB09-1E83-69FEBFE8A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F634-D23A-575E-07A1-FF19A08D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C636-6195-BB1F-AF5E-F247261D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C9DF-F64D-5417-933C-6B9BD4DB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26CD-D767-86C8-2394-DDF48DA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45CD-9C9D-0B95-8443-0608D9B8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1A69-2FE5-CEE9-157E-32CBB60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2BBC-5A09-2309-8D77-A99496D0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9FFA-F258-048F-E992-185E942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E938-37AB-C6B7-456F-30EE91A6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32EB-8BF5-606E-8C7D-AD7D8F34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FC86-6252-087F-8C25-1D483163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0D46-51B4-94B0-12C9-DAD3AE2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5DE5-9809-58A2-3B32-5AA0F199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1E26-CCEC-93E6-197D-FEF33B5F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C709-CD84-2094-F3D6-D7A90852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D804-53C1-08E3-B194-1FA9162E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DE21-9732-A8D7-D331-9ACE4FB2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7555C-20BC-DD34-B048-475189C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C182C-725B-4640-E69A-3F165A49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9ABC-AC97-116D-AE44-FFD71A67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C0BF-F429-069C-3396-FD7BC2D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9A43-5C2E-6EB2-2496-1AEF8329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BF84-A49F-51A2-E67F-8B37B567C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8A4F-4407-EC27-F9B4-D21C01584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63B5C-6CE3-3645-A846-4B8036E6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4AC47-7292-A2E2-2658-2DB256FE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D898-6906-0DBB-6E8F-6D34586A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0D9-3FED-47E8-AD53-16AD24C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AC3F6-E83D-0EDA-0862-F335B415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A0DD-CC45-D711-F1A4-181907BA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8BF-6127-49B1-8380-AF73744D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1B0EE-6FC2-AB80-3240-AAE6C3FC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3F59-213A-1BF0-9AA6-F2C913FE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96D9-899F-551B-65BE-7B4E1ED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CC06-6EFF-4EDB-DD08-7B0D063D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3C9E-0F80-D19A-069D-405ECA65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9169-03E3-BC7A-9682-BD407B02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BC0A-66D8-02C7-3BAF-924D32D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14A76-997C-AE1F-C921-07FEDF2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3DA3-4D14-38FA-8CC5-556174AF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BBBF-2CB4-3F34-5737-7614273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FB187-FEEF-22E9-919C-482781C1F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513B-BEC5-BB71-EE93-6A5FC52F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3387-F61E-E77F-D03F-30F71BD9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A0032-D63B-70DD-3F17-BC7632E7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0381-4D89-B8BD-11A7-AD2DAC58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89D09-8527-678A-6C39-A17455C1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333A-C5EB-EA4E-279B-83297DB2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A7C2-D2E7-47CD-587D-5152164B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598D6-C04D-9446-A58F-36E01C46C34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38E2-3DB6-4914-2BC5-46ABF164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074B-7154-5DC6-A287-48FCEBE4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C05E-F812-16EF-DBF3-07F16A93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SQL: Structured Query Language</a:t>
            </a:r>
            <a:br>
              <a:rPr lang="en-US" dirty="0"/>
            </a:br>
            <a:r>
              <a:rPr lang="en-US" sz="4000" dirty="0"/>
              <a:t>By App Jedi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D1DB5-BA77-C674-7DEA-5C9C2BAC7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 err="1"/>
              <a:t>www.appjedi.net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592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0167-1E27-A869-4AA0-87E04E16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Compound where clause (OR)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6070-A43B-3D20-9CC4-6CF2BC7E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column1 = ? OR  column2 = ? – Compound where clause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* FROM items</a:t>
            </a:r>
          </a:p>
          <a:p>
            <a:pPr marL="0" indent="0">
              <a:buNone/>
            </a:pPr>
            <a:r>
              <a:rPr lang="en-US" sz="2400" dirty="0"/>
              <a:t>WHERE price &gt; 500 OR quantity&gt;90;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9760EF-45E9-B896-282F-B12E5CB5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57768"/>
            <a:ext cx="4479099" cy="1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703-CE34-E34C-2DE7-E610AB0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results ascending (ORDER BY)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0C4D-CD60-A6A1-8727-BE594705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column1 – order the rows by one or more columns.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SELECT * FROM items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ORDER BY price ASC – default.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9A6C3D-5315-285A-E630-3E64A0B1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8632"/>
            <a:ext cx="5437340" cy="15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8371-FF60-96E7-947D-BBD11493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results (ORDER BY)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4C02-4938-C1AF-DB30-A3644D05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column1 – order the rows by one or more columns.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SELECT * FROM items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ORDER BY price DESC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4A4557-9F8C-EE63-5077-C7E89838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323114" cy="14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476B-C0EE-C041-E89E-7D94FCD5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Sorting results (ORDER BY)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B9A3-D34E-0FB5-F937-3DB9FBC1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column1, column2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SELECT * FROM items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ORDER BY price, quantity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AC93A6-54C5-4FE7-18C9-9DD36C30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6" y="4433953"/>
            <a:ext cx="4015321" cy="11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CD45-2538-9B17-751E-CA2A88B3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number of rows (LIMIT)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501D-232D-D8F4-D47F-124FF620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table LIMIT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items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D49332-687C-4168-8A52-8C5BAF1B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0" y="3984641"/>
            <a:ext cx="4501014" cy="11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8F5B-6A5A-D5F9-2F53-320AF5C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 Cards (LIKE)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412C-EB97-41C7-622D-B4497467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wild cards:</a:t>
            </a:r>
          </a:p>
          <a:p>
            <a:pPr marL="514350" indent="-514350">
              <a:buAutoNum type="arabicPeriod"/>
            </a:pPr>
            <a:r>
              <a:rPr lang="en-US" dirty="0"/>
              <a:t>% match 0 to many characters.</a:t>
            </a:r>
          </a:p>
          <a:p>
            <a:pPr marL="514350" indent="-514350">
              <a:buAutoNum type="arabicPeriod"/>
            </a:pPr>
            <a:r>
              <a:rPr lang="en-US" dirty="0"/>
              <a:t>_ match one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‘ice%’. The column starts with “ice”</a:t>
            </a:r>
          </a:p>
          <a:p>
            <a:pPr marL="0" indent="0">
              <a:buNone/>
            </a:pPr>
            <a:r>
              <a:rPr lang="en-US" dirty="0"/>
              <a:t>LIKE ‘%Signs%’. The column contains with “Signs”</a:t>
            </a:r>
          </a:p>
          <a:p>
            <a:pPr marL="0" indent="0">
              <a:buNone/>
            </a:pPr>
            <a:r>
              <a:rPr lang="en-US" dirty="0"/>
              <a:t>LIKE ‘%Signs’. The column ends with “Signs”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8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047B9-4939-CF43-A631-F5F1C230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E8FF-349D-1BFF-08D7-509D0638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02C1-B071-3743-3A30-C987427B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appjedin_student_temp.products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sku</a:t>
            </a:r>
            <a:r>
              <a:rPr lang="en-US" dirty="0"/>
              <a:t> LIKE 'woo%';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4938BF-5FF5-CAB3-BCE3-B37BF263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53" y="4001294"/>
            <a:ext cx="7772400" cy="19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AE91D-099D-9AF1-D57B-A407F5FF4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5178-9803-2777-4B75-9CE28532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9635-BFFE-CB7E-6851-C8D97526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appjedin_student_temp.products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sku</a:t>
            </a:r>
            <a:r>
              <a:rPr lang="en-US" dirty="0"/>
              <a:t> NOT LIKE 'woo%';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8330B-484A-483C-ED90-D50F80B6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95285"/>
            <a:ext cx="9986845" cy="13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8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5904-E6D6-FBE8-2573-DEACBC93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FB2-551D-60C3-0541-E2C34EED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ED21-89F6-E734-9CA3-DAC065AF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appjedin_student_temp.products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name LIKE '%shirt%';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C3EBB23-EAFB-F36F-85DA-DE76715B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28" y="3854240"/>
            <a:ext cx="7772400" cy="15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2B5D-425C-98FB-B467-03DF952A7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BA57-CBB0-23B5-92EF-6BD3D65C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35F2-3125-65FC-3212-4FB8D0A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appjedin_student_temp.products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name NOT LIKE '%shirt%';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white table with black text&#10;&#10;Description automatically generated">
            <a:extLst>
              <a:ext uri="{FF2B5EF4-FFF2-40B4-BE49-F238E27FC236}">
                <a16:creationId xmlns:a16="http://schemas.microsoft.com/office/drawing/2014/main" id="{BAADF660-DA71-9113-6111-4FE26475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8491"/>
            <a:ext cx="7772400" cy="21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1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2DD2-03E2-4C90-AE6D-C4E360D2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130" y="365125"/>
            <a:ext cx="8647670" cy="1325563"/>
          </a:xfrm>
        </p:spPr>
        <p:txBody>
          <a:bodyPr/>
          <a:lstStyle/>
          <a:p>
            <a:r>
              <a:rPr lang="en-US" dirty="0"/>
              <a:t>About the Instructor.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946A-B941-B947-56A6-D83F5A3AF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365"/>
            <a:ext cx="10515600" cy="3729597"/>
          </a:xfrm>
        </p:spPr>
        <p:txBody>
          <a:bodyPr>
            <a:normAutofit/>
          </a:bodyPr>
          <a:lstStyle/>
          <a:p>
            <a:r>
              <a:rPr lang="en-US" sz="2400" dirty="0"/>
              <a:t>Bob has over 30 years experience with SQL including advanced queries.  My experience includes Oracle, Microsoft SQL Server, MySQL, PostgreSQL and now Google </a:t>
            </a:r>
            <a:r>
              <a:rPr lang="en-US" sz="2400" dirty="0" err="1"/>
              <a:t>BigQuery</a:t>
            </a:r>
            <a:r>
              <a:rPr lang="en-US" sz="2400" dirty="0"/>
              <a:t>.  </a:t>
            </a:r>
          </a:p>
          <a:p>
            <a:r>
              <a:rPr lang="en-US" sz="2400" dirty="0"/>
              <a:t>Originally from New York, I started my career in 1992 working for Apple Computer in Cupertino, California and have lived in California since working for Sutter Health, Accenture, Meta, General Electric.</a:t>
            </a:r>
          </a:p>
          <a:p>
            <a:r>
              <a:rPr lang="en-US" sz="2400" dirty="0"/>
              <a:t>Most of my career was at Sutter Health for 26 years working clinical data.</a:t>
            </a:r>
          </a:p>
          <a:p>
            <a:r>
              <a:rPr lang="en-US" sz="2400" dirty="0"/>
              <a:t>My teaching experience includes about ten years teaching at various colleges and universities in the Bay Area as adjunct faculty.</a:t>
            </a:r>
          </a:p>
        </p:txBody>
      </p:sp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6D57D751-05FA-B52C-3C11-BDAFB1D0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339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D267-4F9E-8561-063C-12E2E782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DB04-67AF-EDF6-9CB5-81FD3C42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DISTINCT ROWS</a:t>
            </a:r>
          </a:p>
          <a:p>
            <a:pPr marL="0" indent="0">
              <a:buNone/>
            </a:pPr>
            <a:r>
              <a:rPr lang="en-US" dirty="0"/>
              <a:t>SELECT DISTINCT type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appjedin_student_temp.products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F42EEB-DF91-CCE4-6CC4-50351DAA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04" y="3728358"/>
            <a:ext cx="2286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3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A15D-A425-D39D-D5D5-A4A9C38A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7805-D1DC-9DBD-AE73-7A9DB059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type, COUNT(*)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appjedin_student_temp.products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type;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2528FA-EA03-EC80-079E-1DE1B67F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2347"/>
            <a:ext cx="3086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FFE5-25F6-9791-95D1-C5843F2E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2908-DBEB-30CE-1F30-63ACCEE2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 of all rows [that meet filter].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 of a numeric column [that meet filter].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 – Average of a numeric column [that meet filter].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 – minimum value of a field.  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 – maximum value of a field.</a:t>
            </a:r>
          </a:p>
          <a:p>
            <a:pPr marL="0" indent="0">
              <a:buNone/>
            </a:pPr>
            <a:r>
              <a:rPr lang="en-US" sz="1800" dirty="0"/>
              <a:t>SELECT type, COUNT(*), SUM(</a:t>
            </a:r>
            <a:r>
              <a:rPr lang="en-US" sz="1800" dirty="0" err="1"/>
              <a:t>RegularPrice</a:t>
            </a:r>
            <a:r>
              <a:rPr lang="en-US" sz="1800" dirty="0"/>
              <a:t>), MIN(</a:t>
            </a:r>
            <a:r>
              <a:rPr lang="en-US" sz="1800" dirty="0" err="1"/>
              <a:t>RegularPrice</a:t>
            </a:r>
            <a:r>
              <a:rPr lang="en-US" sz="1800" dirty="0"/>
              <a:t>), MAX(</a:t>
            </a:r>
            <a:r>
              <a:rPr lang="en-US" sz="1800" dirty="0" err="1"/>
              <a:t>RegularPrice</a:t>
            </a:r>
            <a:r>
              <a:rPr lang="en-US" sz="1800" dirty="0"/>
              <a:t>), AVG(</a:t>
            </a:r>
            <a:r>
              <a:rPr lang="en-US" sz="1800" dirty="0" err="1"/>
              <a:t>RegularPrice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appjedin_student_temp.products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GROUP BY type;</a:t>
            </a:r>
            <a:endParaRPr lang="en-US" dirty="0"/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A9956160-AC34-5DFA-E828-434D35F3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443729"/>
            <a:ext cx="7772400" cy="15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9C79-F192-7ED6-ED26-B96CD81F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9265-8C9F-0DAE-448D-21986DAC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Introduction to SQL: </a:t>
            </a:r>
          </a:p>
          <a:p>
            <a:pPr marL="0" indent="0">
              <a:buNone/>
            </a:pPr>
            <a:r>
              <a:rPr lang="en-US" sz="6000" dirty="0"/>
              <a:t>Structured Query Language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Session One</a:t>
            </a:r>
          </a:p>
        </p:txBody>
      </p:sp>
    </p:spTree>
    <p:extLst>
      <p:ext uri="{BB962C8B-B14F-4D97-AF65-F5344CB8AC3E}">
        <p14:creationId xmlns:p14="http://schemas.microsoft.com/office/powerpoint/2010/main" val="134863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FFBF-B745-4F05-CEBE-4054AD55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Syllabus.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6D64-96DA-7CF2-3842-F404BE96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SELECT statement for data retrieval.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clause filter rows.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wild cards.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Specifying columns and column aliases.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(Sorting).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Limiting number of rows.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 Operators: Arithmetic, Comparison, Logical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Null Functions: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Operations: UNION, UNION ALL, INTERSECT, EXCEPT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 queries. 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&amp; Foreign Keys.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Joins:  INNER, LEFT, RIGHT, SELF, OUTER.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Aggregates: COUNT, SUM, AVG, MIN, MAX.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and Having (filter).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Views.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CTE: </a:t>
            </a:r>
            <a:r>
              <a:rPr lang="en-US" sz="1900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Common Table Expression</a:t>
            </a:r>
            <a:r>
              <a:rPr lang="en-US" sz="1900" i="0" kern="100" dirty="0">
                <a:solidFill>
                  <a:srgbClr val="0F0F0F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, t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 tables (with)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Cases.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Remaining DML commands: INSERT, UPDATE, DELETE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Injection.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Stored Procedures.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Materialized Views.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Defined Function.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 Function.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Python, JavaScript, Java connectivity.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dirty="0"/>
              <a:t>Web JavaScript D3 graph example.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dirty="0"/>
              <a:t>Windows Functions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45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7530-AC4D-1521-ACDE-BD36DDAD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37D2-A1A9-7A39-5022-F96EA774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Stored Procedures for multi-select queries.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Connectivity to languages like Python, Java, JavaScript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Data &amp; AI – Python &amp; SQL are the top two languages for Data &amp; AI.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SQL vs. NoSQL</a:t>
            </a: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3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65F5-0DDE-CCE0-DD2E-436574AF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made up of four sub-languages: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BEF5-7D23-74C0-8603-AC96CAD8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DML (Data Manipulation Language is made up of four commands):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to query or READ data.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 to add or CREATE data to a table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to update data in a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 to delete data from a table.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These commands map to the CRUD operations: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Create (INSERT), Read (SELECT), UPDATE, DELETE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Also: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DDL (Data Definition Language): CREATE, ALTER, DROP.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DCL (Data Control Language): GRANT &amp; REVOKE.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TCL (</a:t>
            </a:r>
            <a:r>
              <a:rPr lang="en-US" sz="1800" kern="10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Transaction Control Language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COMMIT, ROLLBACK, SAVEPOINT, SET TRANSACTION.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course focuses on the SELECT command since it is the command to query data.</a:t>
            </a:r>
          </a:p>
        </p:txBody>
      </p:sp>
    </p:spTree>
    <p:extLst>
      <p:ext uri="{BB962C8B-B14F-4D97-AF65-F5344CB8AC3E}">
        <p14:creationId xmlns:p14="http://schemas.microsoft.com/office/powerpoint/2010/main" val="423917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622-D9C9-F7B5-7EC2-1F91B12F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 command: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84D7-D7F8-16EC-EB73-701D560A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 FROM table – This is the most basic SELECT command.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sz="2000" dirty="0"/>
              <a:t>Means all columns.</a:t>
            </a:r>
          </a:p>
          <a:p>
            <a:pPr marL="0" indent="0">
              <a:buNone/>
            </a:pPr>
            <a:r>
              <a:rPr lang="en-US" dirty="0"/>
              <a:t>SELECT * FROM items;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6A387F-9A46-99BB-84B2-E7ED332B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68" y="3664646"/>
            <a:ext cx="4117236" cy="20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D226-158A-A23B-9894-0049D606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columns returned.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8F8C-67F0-D1B3-538E-490D2272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column1, column2  -- Specify column names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description, price FROM items;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44EBBB-2AB7-E291-FA0D-E9870F90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06" y="3943698"/>
            <a:ext cx="3551912" cy="19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2AA9-8DAB-B574-3E19-2B3CF7AD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rows with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0EB1-8FBB-7109-A025-F4BA07AE2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column1 = ? – WHERE is a filter to limit what rows are included.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items</a:t>
            </a:r>
          </a:p>
          <a:p>
            <a:pPr marL="0" indent="0">
              <a:buNone/>
            </a:pPr>
            <a:r>
              <a:rPr lang="en-US" dirty="0"/>
              <a:t>WHERE price &gt; 500;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16433C-E8EB-45B7-7443-19AEE438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62" y="4338093"/>
            <a:ext cx="5056195" cy="16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FD0C-1C00-93F0-A57B-569DC7E4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Compound where clause (AND)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E195-E716-9566-F681-3F630822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column1 = ? AND column2 = ? – Compound where clause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* FROM items</a:t>
            </a:r>
          </a:p>
          <a:p>
            <a:pPr marL="0" indent="0">
              <a:buNone/>
            </a:pPr>
            <a:r>
              <a:rPr lang="en-US" sz="2400" dirty="0"/>
              <a:t>WHERE price &gt; 500 AND quantity&gt;90;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B6CC87-374C-50F6-F28F-8BC2F6F1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55" y="4589309"/>
            <a:ext cx="4549483" cy="13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11485</TotalTime>
  <Words>966</Words>
  <Application>Microsoft Macintosh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Nunito</vt:lpstr>
      <vt:lpstr>Roboto</vt:lpstr>
      <vt:lpstr>Symbol</vt:lpstr>
      <vt:lpstr>Office Theme</vt:lpstr>
      <vt:lpstr>Introduction to SQL: Structured Query Language By App Jedi</vt:lpstr>
      <vt:lpstr>About the Instructor.</vt:lpstr>
      <vt:lpstr>Review Syllabus.</vt:lpstr>
      <vt:lpstr>Extras:</vt:lpstr>
      <vt:lpstr>SQL is made up of four sub-languages:</vt:lpstr>
      <vt:lpstr>Basic Select command:</vt:lpstr>
      <vt:lpstr>Limit columns returned.</vt:lpstr>
      <vt:lpstr>Filter rows with the where clause</vt:lpstr>
      <vt:lpstr>Compound where clause (AND)</vt:lpstr>
      <vt:lpstr>Compound where clause (OR)</vt:lpstr>
      <vt:lpstr>Sorting results ascending (ORDER BY)</vt:lpstr>
      <vt:lpstr>Sorting results (ORDER BY)</vt:lpstr>
      <vt:lpstr>Compound Sorting results (ORDER BY)</vt:lpstr>
      <vt:lpstr>Limiting number of rows (LIMIT)</vt:lpstr>
      <vt:lpstr>Wild Cards (LIKE)</vt:lpstr>
      <vt:lpstr>Example</vt:lpstr>
      <vt:lpstr>Example</vt:lpstr>
      <vt:lpstr>Example</vt:lpstr>
      <vt:lpstr>NOT LIKE</vt:lpstr>
      <vt:lpstr>DISTINCT</vt:lpstr>
      <vt:lpstr>COUNT Aggregate</vt:lpstr>
      <vt:lpstr>Aggregates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SQL: Structured Query Language </dc:title>
  <dc:creator>Robert Timlin</dc:creator>
  <cp:lastModifiedBy>Robert Timlin</cp:lastModifiedBy>
  <cp:revision>73</cp:revision>
  <dcterms:created xsi:type="dcterms:W3CDTF">2024-04-28T18:01:14Z</dcterms:created>
  <dcterms:modified xsi:type="dcterms:W3CDTF">2025-01-03T18:51:27Z</dcterms:modified>
</cp:coreProperties>
</file>