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8" r:id="rId4"/>
    <p:sldId id="289" r:id="rId5"/>
    <p:sldId id="275" r:id="rId6"/>
    <p:sldId id="280" r:id="rId7"/>
    <p:sldId id="281" r:id="rId8"/>
    <p:sldId id="284" r:id="rId9"/>
    <p:sldId id="282" r:id="rId10"/>
    <p:sldId id="283" r:id="rId11"/>
    <p:sldId id="277" r:id="rId12"/>
    <p:sldId id="290" r:id="rId13"/>
    <p:sldId id="279" r:id="rId14"/>
    <p:sldId id="285" r:id="rId15"/>
    <p:sldId id="286" r:id="rId16"/>
    <p:sldId id="292" r:id="rId17"/>
    <p:sldId id="293" r:id="rId18"/>
    <p:sldId id="294" r:id="rId19"/>
    <p:sldId id="305" r:id="rId20"/>
    <p:sldId id="295" r:id="rId21"/>
    <p:sldId id="306" r:id="rId22"/>
    <p:sldId id="307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/>
    <p:restoredTop sz="94604"/>
  </p:normalViewPr>
  <p:slideViewPr>
    <p:cSldViewPr snapToGrid="0">
      <p:cViewPr varScale="1">
        <p:scale>
          <a:sx n="138" d="100"/>
          <a:sy n="138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4F46A-3CF5-FC49-9B8A-183B98D15B9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5793-65B4-D34F-8729-4722097F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D5793-65B4-D34F-8729-4722097F6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D54-AA7E-D90F-3586-D3380A0AC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3392-A6D8-8A9A-5B1A-89D0CEAFC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2B62-6F22-6541-CFAA-CC55D442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AB14-5AEA-95FA-BAB4-7DEF457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ADA9-4893-8088-D348-68B24C3C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FC17-4E8C-DDF4-3AA2-DA21D55A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F918-6896-6622-F48D-25D95AE73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D86B-33E6-338E-675A-E3F7E55A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7C20-AF90-8348-77AC-AE0EC5EF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019C-5204-963A-92E8-7A883AB0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7E3D1-4C5B-026B-7ABE-A87B2A3D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4098A-3F10-AB09-1E83-69FEBFE8A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F634-D23A-575E-07A1-FF19A08D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C636-6195-BB1F-AF5E-F247261D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C9DF-F64D-5417-933C-6B9BD4D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726CD-D767-86C8-2394-DDF48DA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45CD-9C9D-0B95-8443-0608D9B82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61A69-2FE5-CEE9-157E-32CBB6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2BBC-5A09-2309-8D77-A99496D0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9FFA-F258-048F-E992-185E942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E938-37AB-C6B7-456F-30EE91A6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32EB-8BF5-606E-8C7D-AD7D8F344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FC86-6252-087F-8C25-1D483163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0D46-51B4-94B0-12C9-DAD3AE2C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5DE5-9809-58A2-3B32-5AA0F199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1E26-CCEC-93E6-197D-FEF33B5F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C709-CD84-2094-F3D6-D7A90852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D804-53C1-08E3-B194-1FA9162EC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4DE21-9732-A8D7-D331-9ACE4FB2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7555C-20BC-DD34-B048-475189C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82C-725B-4640-E69A-3F165A49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ABC-AC97-116D-AE44-FFD71A6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C0BF-F429-069C-3396-FD7BC2D5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B9A43-5C2E-6EB2-2496-1AEF8329D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ABF84-A49F-51A2-E67F-8B37B567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B8A4F-4407-EC27-F9B4-D21C01584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3B5C-6CE3-3645-A846-4B8036E6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4AC47-7292-A2E2-2658-2DB256FE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AD898-6906-0DBB-6E8F-6D34586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0D9-3FED-47E8-AD53-16AD24CE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C3F6-E83D-0EDA-0862-F335B415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2A0DD-CC45-D711-F1A4-181907BA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C8BF-6127-49B1-8380-AF73744D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1B0EE-6FC2-AB80-3240-AAE6C3FC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3F59-213A-1BF0-9AA6-F2C913FE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96D9-899F-551B-65BE-7B4E1ED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2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CC06-6EFF-4EDB-DD08-7B0D063D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3C9E-0F80-D19A-069D-405ECA6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F9169-03E3-BC7A-9682-BD407B02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ABC0A-66D8-02C7-3BAF-924D32D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14A76-997C-AE1F-C921-07FEDF2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3DA3-4D14-38FA-8CC5-556174AF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BBBF-2CB4-3F34-5737-7614273E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FB187-FEEF-22E9-919C-482781C1F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13B-BEC5-BB71-EE93-6A5FC52FD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3387-F61E-E77F-D03F-30F71BD9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A0032-D63B-70DD-3F17-BC7632E7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0381-4D89-B8BD-11A7-AD2DAC58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89D09-8527-678A-6C39-A17455C1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3333A-C5EB-EA4E-279B-83297DB2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9A7C2-D2E7-47CD-587D-5152164B7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98D6-C04D-9446-A58F-36E01C46C344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38E2-3DB6-4914-2BC5-46ABF1647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074B-7154-5DC6-A287-48FCEBE4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65012-D088-EE4A-A81A-8D5D75956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C05E-F812-16EF-DBF3-07F16A93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SQL: Structured Query Language</a:t>
            </a:r>
            <a:br>
              <a:rPr lang="en-US" dirty="0"/>
            </a:br>
            <a:r>
              <a:rPr lang="en-US" sz="4000" dirty="0"/>
              <a:t>By </a:t>
            </a:r>
            <a:r>
              <a:rPr lang="en-US" sz="4000" dirty="0" err="1"/>
              <a:t>AppJedi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D1DB5-BA77-C674-7DEA-5C9C2BAC7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Two</a:t>
            </a:r>
          </a:p>
        </p:txBody>
      </p:sp>
    </p:spTree>
    <p:extLst>
      <p:ext uri="{BB962C8B-B14F-4D97-AF65-F5344CB8AC3E}">
        <p14:creationId xmlns:p14="http://schemas.microsoft.com/office/powerpoint/2010/main" val="204592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B10-5CA3-384F-DB48-8600A84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3A1F-693E-4452-2CF7-DA72956C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EXISTS operator is used to test for the existence of any record in a subquery.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EXISTS operator returns TRUE if the subquery returns one or more records.</a:t>
            </a:r>
          </a:p>
          <a:p>
            <a:pPr algn="l"/>
            <a:endParaRPr lang="en-US" sz="1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EXISTS(SELECT 1 FROM products WHERE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&gt;100)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NOT EXISTS(SELECT 1 FROM products WHERE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&gt;100)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8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6D9-D0BC-C8B9-BFDA-10C5BDEE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SQL 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0AD-2596-A8FA-244A-AF731943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	Addition</a:t>
            </a:r>
          </a:p>
          <a:p>
            <a:r>
              <a:rPr lang="en-US" dirty="0"/>
              <a:t>- 	Subtraction</a:t>
            </a:r>
          </a:p>
          <a:p>
            <a:r>
              <a:rPr lang="en-US" dirty="0"/>
              <a:t>*	Multiplication</a:t>
            </a:r>
          </a:p>
          <a:p>
            <a:r>
              <a:rPr lang="en-US" dirty="0"/>
              <a:t>/	Division</a:t>
            </a:r>
          </a:p>
          <a:p>
            <a:r>
              <a:rPr lang="en-US" dirty="0"/>
              <a:t>%	Modulus</a:t>
            </a:r>
          </a:p>
        </p:txBody>
      </p:sp>
    </p:spTree>
    <p:extLst>
      <p:ext uri="{BB962C8B-B14F-4D97-AF65-F5344CB8AC3E}">
        <p14:creationId xmlns:p14="http://schemas.microsoft.com/office/powerpoint/2010/main" val="390274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4B25-7B57-B984-7439-D0AB1176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Substraction</a:t>
            </a:r>
            <a:r>
              <a:rPr lang="en-US" dirty="0"/>
              <a:t> (-)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25C8-4B51-D26F-E6A2-1FB777C6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,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- </a:t>
            </a:r>
            <a:r>
              <a:rPr lang="en-US" sz="1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SalePrice</a:t>
            </a:r>
            <a:r>
              <a:rPr lang="en-US" sz="1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FROM products;</a:t>
            </a:r>
            <a:endParaRPr lang="en-US" sz="1400" dirty="0">
              <a:solidFill>
                <a:srgbClr val="F4511E"/>
              </a:solidFill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F4511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CE798304-34BD-104A-BAC8-535E619B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67" y="2597578"/>
            <a:ext cx="2311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FF19-8F49-3764-5E88-31AD38F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NULL values &amp; SQL Null Functions: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9E6C3-8516-1BC0-A025-44551E87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What is Null?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IFNULL()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IS NULL operator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0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7CCB-B56F-1F99-F107-012ECFD4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NULL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4AC-F892-2D7B-F173-3F635150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field with a NULL value is a field with no value.</a:t>
            </a:r>
          </a:p>
          <a:p>
            <a:pPr marL="0" indent="0">
              <a:buNone/>
            </a:pPr>
            <a:endParaRPr lang="en-US" dirty="0">
              <a:solidFill>
                <a:srgbClr val="66666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customer WHERE email IS NULL;</a:t>
            </a:r>
            <a:endParaRPr lang="en-US" dirty="0">
              <a:solidFill>
                <a:srgbClr val="66666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37B4AB19-A1B3-B76E-4616-A330F049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09" y="3745941"/>
            <a:ext cx="7103086" cy="10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EE33-3BED-3AF9-47B5-25B75D59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1282"/>
          </a:xfrm>
        </p:spPr>
        <p:txBody>
          <a:bodyPr/>
          <a:lstStyle/>
          <a:p>
            <a:r>
              <a:rPr lang="en-US" dirty="0"/>
              <a:t>IFNULL (column, default-value)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314C-915B-15F5-732F-4ECF895DF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8"/>
            <a:ext cx="10515600" cy="4610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firstName,lastName</a:t>
            </a:r>
            <a:r>
              <a:rPr lang="en-US" dirty="0"/>
              <a:t>, IFNULL(</a:t>
            </a:r>
            <a:r>
              <a:rPr lang="en-US" dirty="0" err="1"/>
              <a:t>email,'no</a:t>
            </a:r>
            <a:r>
              <a:rPr lang="en-US" dirty="0"/>
              <a:t> email') AS email FROM customer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AB30E2-ED82-15A3-94AE-CAC506F4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2913496"/>
            <a:ext cx="4195041" cy="214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4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719F-D364-6CD4-8FDE-163B5CAC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237A-4399-D8BA-541D-4F0F65718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 ALL</a:t>
            </a:r>
          </a:p>
          <a:p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 DISTINCT </a:t>
            </a:r>
          </a:p>
          <a:p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INTERSECT</a:t>
            </a:r>
          </a:p>
          <a:p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833F-A16F-6B79-8843-9F4AF5FC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</a:t>
            </a:r>
            <a:br>
              <a:rPr lang="en-US" sz="4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EE7F-716B-9F5D-0376-F2B0C512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operator is used to combine the results of two or more SELECT statements.</a:t>
            </a:r>
          </a:p>
          <a:p>
            <a:r>
              <a:rPr lang="en-US" dirty="0"/>
              <a:t>Every SELECT statement within the UNION must have the same number of columns and they must have compatible data types.</a:t>
            </a:r>
          </a:p>
          <a:p>
            <a:r>
              <a:rPr lang="en-US" dirty="0"/>
              <a:t>Columns must also be 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241799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F490-E1BB-CAB5-4320-F8BB7E28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[DISTINCT]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1DCD-81C0-DEC6-9D49-F9029F2B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* from customer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customer_new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D28006-6CF5-3C7A-8A9F-C932913B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0" y="3098712"/>
            <a:ext cx="583964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ABA56-6A62-C121-F0CE-EACCA2FC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C1F9-20FA-EF90-66F0-CA07BCD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312F-6EDC-64E3-07D0-65574F74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* FROM customer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 </a:t>
            </a:r>
          </a:p>
          <a:p>
            <a:pPr marL="0" indent="0">
              <a:buNone/>
            </a:pPr>
            <a:r>
              <a:rPr lang="en-US" sz="1600" b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 * FROM customer</a:t>
            </a:r>
            <a:r>
              <a:rPr lang="en-US" sz="16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_new</a:t>
            </a:r>
            <a:r>
              <a:rPr lang="en-US" sz="16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4A9E87-2867-71BE-E1C9-600D01F7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5169"/>
            <a:ext cx="5944430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3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FFBF-B745-4F05-CEBE-4054AD55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Syllabus.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6D64-96DA-7CF2-3842-F404BE96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SELECT statement for data retrieval.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clause filter rows.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wild cards.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Specifying columns and column aliases.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(Sorting).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Limiting number of rows.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 Operators: Arithmetic, Comparison, Logical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Null Functions: 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Operations: UNION, UNION ALL, INTERSECT, EXCEPT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Aggregates: COUNT, SUM, AVG, MIN, MAX.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and Having (filter).</a:t>
            </a:r>
          </a:p>
          <a:p>
            <a:pPr marL="342900" indent="-342900">
              <a:spcBef>
                <a:spcPts val="0"/>
              </a:spcBef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 queries.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Joins:  INNER, LEFT, RIGHT, OUTER.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 tables (with)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CASE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 functions.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55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A678-3B88-8C2C-3244-F4C1D32E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A54A-F46B-A9AB-937F-EB3ACF42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60186"/>
            <a:ext cx="10515600" cy="4646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the rows the two tables have in common.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customer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INTERSECT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F1F2A3-C3D1-C1ED-C8DC-DA541B5C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1718"/>
            <a:ext cx="492511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E30B-09D6-C11D-8254-F00C6884E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D875-AB98-708A-5D88-D3B8836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1720-F1CD-8A2C-A4D5-6FDF87BF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60186"/>
            <a:ext cx="10515600" cy="4646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in SQL is used to retrieve all the unique records from the first query, except the records that are present in the result set of the right operand (query).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customer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customer_new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C0B0826-00C7-3224-E8B1-7CD29609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95673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47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54E6B-3AF4-7271-4A86-EBB5B9E1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0BB6-5D82-3539-637B-25030AEC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 (flip it).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5693-0C79-0FA5-DE84-B56DCA87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60186"/>
            <a:ext cx="10515600" cy="4646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operator in SQL is used to retrieve all the unique records from the first query, except the records that are present in the result set of the right operand (query).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customer_new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EXCEPT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email, address1, phone,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birthDate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zip FROM customer;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B75083C-7CE5-A74E-8D87-1D3A1132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3474979"/>
            <a:ext cx="81767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5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A7EC-B5E7-09D4-2A0F-49D73C18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210E-841E-9189-DC4E-EE21320E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your questions in the comment section.</a:t>
            </a:r>
          </a:p>
          <a:p>
            <a:r>
              <a:rPr lang="en-US" dirty="0"/>
              <a:t>Please like and subscribe to my channel.</a:t>
            </a:r>
          </a:p>
          <a:p>
            <a:r>
              <a:rPr lang="en-US" dirty="0"/>
              <a:t>Find me online at </a:t>
            </a:r>
            <a:r>
              <a:rPr lang="en-US" dirty="0" err="1"/>
              <a:t>www.appjedi.net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76E7-B4F5-7295-E17C-7E74309E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SQL Comparison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62FC9-B1EB-7F87-0A43-C1A70675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to.</a:t>
            </a:r>
          </a:p>
        </p:txBody>
      </p:sp>
    </p:spTree>
    <p:extLst>
      <p:ext uri="{BB962C8B-B14F-4D97-AF65-F5344CB8AC3E}">
        <p14:creationId xmlns:p14="http://schemas.microsoft.com/office/powerpoint/2010/main" val="129050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D810-348C-0F6D-C565-35D98228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DE76-4B4E-C6CF-ED16-5D88C59C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</a:t>
            </a:r>
            <a:r>
              <a:rPr lang="en-US" sz="1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*</a:t>
            </a:r>
            <a:r>
              <a:rPr lang="en-US" sz="1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FROM</a:t>
            </a:r>
            <a:r>
              <a:rPr lang="en-US" sz="1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products</a:t>
            </a:r>
            <a:endParaRPr lang="en-US" sz="18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</a:t>
            </a:r>
            <a:r>
              <a:rPr lang="en-US" sz="1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type</a:t>
            </a:r>
            <a:r>
              <a:rPr lang="en-US" sz="1800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=</a:t>
            </a:r>
            <a:r>
              <a:rPr lang="en-US" sz="1800" dirty="0">
                <a:solidFill>
                  <a:srgbClr val="F4511E"/>
                </a:solidFill>
                <a:highlight>
                  <a:srgbClr val="FFFFFF"/>
                </a:highlight>
                <a:latin typeface="Roboto Mono" pitchFamily="49" charset="0"/>
              </a:rPr>
              <a:t>‘simple’</a:t>
            </a:r>
            <a:endParaRPr lang="en-US" sz="18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&gt;10;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* FROM products</a:t>
            </a:r>
          </a:p>
          <a:p>
            <a:pPr marL="0" indent="0">
              <a:buNone/>
            </a:pPr>
            <a:r>
              <a:rPr lang="en-US" sz="2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22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2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&lt;</a:t>
            </a:r>
            <a:r>
              <a:rPr lang="en-US" sz="22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10;</a:t>
            </a:r>
          </a:p>
          <a:p>
            <a:pPr marL="0" indent="0">
              <a:buNone/>
            </a:pPr>
            <a:endParaRPr lang="en-US" sz="2200" b="0" dirty="0">
              <a:solidFill>
                <a:srgbClr val="F4511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sz="2200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21F6-DFDB-FBBF-9CBC-26A409F0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 Logical Operators</a:t>
            </a:r>
            <a:b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D687-DA26-EF2F-574D-02F5CA56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</a:p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</a:t>
            </a:r>
          </a:p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IN</a:t>
            </a:r>
          </a:p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 – works the same as IN</a:t>
            </a:r>
          </a:p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	- Doesn’t appear to be supported by Big Query.</a:t>
            </a:r>
          </a:p>
          <a:p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ABEB-CB5D-F906-6D4D-71706574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2C91-4172-00FA-988E-66D0BDA0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BETWEEN operator selects values within a given range. The values can be numbers, text, or dates.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BETWEEN operator is inclusive: begin and end values are included. </a:t>
            </a:r>
          </a:p>
          <a:p>
            <a:pPr marL="0" indent="0">
              <a:buNone/>
            </a:pPr>
            <a:endParaRPr lang="en-US" sz="2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name,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FROM products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BETWEEN 10 AND 20;</a:t>
            </a:r>
            <a:endParaRPr lang="en-US" dirty="0"/>
          </a:p>
        </p:txBody>
      </p:sp>
      <p:pic>
        <p:nvPicPr>
          <p:cNvPr id="5" name="Picture 4" descr="A screenshot of a list of clothing&#10;&#10;Description automatically generated">
            <a:extLst>
              <a:ext uri="{FF2B5EF4-FFF2-40B4-BE49-F238E27FC236}">
                <a16:creationId xmlns:a16="http://schemas.microsoft.com/office/drawing/2014/main" id="{94965502-48E9-E462-4EB8-7AED77AA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054" y="3471480"/>
            <a:ext cx="2705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B10-5CA3-384F-DB48-8600A84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3A1F-693E-4452-2CF7-DA72956C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IN operator allows you to specify multiple values in a WHERE clause.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IN operator is a shorthand for multiple OR conditions.</a:t>
            </a:r>
          </a:p>
          <a:p>
            <a:pPr marL="0" indent="0" algn="l">
              <a:buNone/>
            </a:pPr>
            <a:endParaRPr lang="en-US" sz="2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name, categories FROM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20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categories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IN ('Clothing &gt;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Accessories','Clothing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Hoodies','Clothing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0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Tshirts</a:t>
            </a:r>
            <a:r>
              <a:rPr lang="en-US" sz="20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');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255E0B3-77B4-E79D-B5CA-7C4FDBB2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18" y="4172697"/>
            <a:ext cx="3073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7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B10-5CA3-384F-DB48-8600A84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3A1F-693E-4452-2CF7-DA72956C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7712"/>
          </a:xfrm>
        </p:spPr>
        <p:txBody>
          <a:bodyPr>
            <a:norm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NOT IN operator allows you to specify multiple values not in a WHERE clause.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NOT IN operator is a shorthand for multiple OR conditions.</a:t>
            </a:r>
          </a:p>
          <a:p>
            <a:pPr algn="l"/>
            <a:endParaRPr lang="en-US" sz="2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name, categories FROM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appjedin_student_temp.products</a:t>
            </a:r>
            <a:endParaRPr lang="en-US" sz="2400" b="0" dirty="0">
              <a:solidFill>
                <a:srgbClr val="3367D6"/>
              </a:solidFill>
              <a:effectLst/>
              <a:highlight>
                <a:srgbClr val="FFFFFF"/>
              </a:highlight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categories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NOT 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IN ('Clothing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Accessories','Clothing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Hoodies','Clothing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Tshirts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');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list of clothing&#10;&#10;Description automatically generated">
            <a:extLst>
              <a:ext uri="{FF2B5EF4-FFF2-40B4-BE49-F238E27FC236}">
                <a16:creationId xmlns:a16="http://schemas.microsoft.com/office/drawing/2014/main" id="{056E05D2-2033-B6B9-7A3F-A04BEB75B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45" y="4472151"/>
            <a:ext cx="2438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5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B10-5CA3-384F-DB48-8600A84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&amp; NOT IN compound condition.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3A1F-693E-4452-2CF7-DA72956C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SELECT name,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FROM products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WHERE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RegularPrice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BETWEEN 10 AND 20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AND categories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67D6"/>
                </a:solidFill>
                <a:highlight>
                  <a:srgbClr val="FFFFFF"/>
                </a:highlight>
                <a:latin typeface="Roboto Mono" pitchFamily="49" charset="0"/>
              </a:rPr>
              <a:t>	NOT 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IN ('Clothing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Accessories','Clothing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Hoodies','Clothing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 &gt; </a:t>
            </a:r>
            <a:r>
              <a:rPr lang="en-US" sz="2400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Tshirts</a:t>
            </a:r>
            <a:r>
              <a:rPr lang="en-US" sz="2400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itchFamily="49" charset="0"/>
              </a:rPr>
              <a:t>');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ABB9D0-B4A4-9FB1-44D1-BCE2229E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84" y="4213095"/>
            <a:ext cx="3873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1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895</Words>
  <Application>Microsoft Macintosh PowerPoint</Application>
  <PresentationFormat>Widescreen</PresentationFormat>
  <Paragraphs>140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Roboto Mono</vt:lpstr>
      <vt:lpstr>Segoe UI</vt:lpstr>
      <vt:lpstr>Symbol</vt:lpstr>
      <vt:lpstr>Verdana</vt:lpstr>
      <vt:lpstr>Office Theme</vt:lpstr>
      <vt:lpstr>Introduction to SQL: Structured Query Language By AppJedi</vt:lpstr>
      <vt:lpstr>Review Syllabus.</vt:lpstr>
      <vt:lpstr>SQL Comparison Operator</vt:lpstr>
      <vt:lpstr>SQL =</vt:lpstr>
      <vt:lpstr>SQL Logical Operators </vt:lpstr>
      <vt:lpstr>BETWEEN</vt:lpstr>
      <vt:lpstr>IN</vt:lpstr>
      <vt:lpstr>NOT IN</vt:lpstr>
      <vt:lpstr>BETWEEN &amp; NOT IN compound condition.</vt:lpstr>
      <vt:lpstr>EXISTS</vt:lpstr>
      <vt:lpstr>SQL Arithmetic Operators</vt:lpstr>
      <vt:lpstr>Example: Substraction (-)</vt:lpstr>
      <vt:lpstr>NULL values &amp; SQL Null Functions:</vt:lpstr>
      <vt:lpstr>What is a NULL value?</vt:lpstr>
      <vt:lpstr>IFNULL (column, default-value)</vt:lpstr>
      <vt:lpstr>Set Operations:</vt:lpstr>
      <vt:lpstr>UNION </vt:lpstr>
      <vt:lpstr>UNION [DISTINCT] Example:</vt:lpstr>
      <vt:lpstr>UNION ALL Example:</vt:lpstr>
      <vt:lpstr>INTERSECT.</vt:lpstr>
      <vt:lpstr>EXCEPT.</vt:lpstr>
      <vt:lpstr>EXCEPT (flip it).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SQL: Structured Query Language </dc:title>
  <dc:creator>Robert Timlin</dc:creator>
  <cp:lastModifiedBy>Robert Timlin</cp:lastModifiedBy>
  <cp:revision>197</cp:revision>
  <dcterms:created xsi:type="dcterms:W3CDTF">2024-04-28T18:01:14Z</dcterms:created>
  <dcterms:modified xsi:type="dcterms:W3CDTF">2024-12-26T03:10:39Z</dcterms:modified>
</cp:coreProperties>
</file>