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75" r:id="rId4"/>
    <p:sldId id="277" r:id="rId5"/>
    <p:sldId id="278" r:id="rId6"/>
    <p:sldId id="276" r:id="rId7"/>
    <p:sldId id="291" r:id="rId8"/>
    <p:sldId id="279" r:id="rId9"/>
    <p:sldId id="292" r:id="rId10"/>
    <p:sldId id="304" r:id="rId11"/>
    <p:sldId id="280" r:id="rId12"/>
    <p:sldId id="293" r:id="rId13"/>
    <p:sldId id="286" r:id="rId14"/>
    <p:sldId id="287" r:id="rId15"/>
    <p:sldId id="294" r:id="rId16"/>
    <p:sldId id="295" r:id="rId17"/>
    <p:sldId id="269" r:id="rId18"/>
    <p:sldId id="298" r:id="rId19"/>
    <p:sldId id="282" r:id="rId20"/>
    <p:sldId id="289" r:id="rId21"/>
    <p:sldId id="258" r:id="rId22"/>
    <p:sldId id="299" r:id="rId23"/>
    <p:sldId id="303" r:id="rId24"/>
    <p:sldId id="301" r:id="rId25"/>
    <p:sldId id="300" r:id="rId26"/>
    <p:sldId id="302" r:id="rId27"/>
    <p:sldId id="26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5"/>
    <p:restoredTop sz="94656"/>
  </p:normalViewPr>
  <p:slideViewPr>
    <p:cSldViewPr snapToGrid="0">
      <p:cViewPr varScale="1">
        <p:scale>
          <a:sx n="209" d="100"/>
          <a:sy n="209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43D54-AA7E-D90F-3586-D3380A0AC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13392-A6D8-8A9A-5B1A-89D0CEAFC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82B62-6F22-6541-CFAA-CC55D442E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1AB14-5AEA-95FA-BAB4-7DEF457F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6ADA9-4893-8088-D348-68B24C3C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FC17-4E8C-DDF4-3AA2-DA21D55A2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5F918-6896-6622-F48D-25D95AE73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5D86B-33E6-338E-675A-E3F7E55A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27C20-AF90-8348-77AC-AE0EC5EF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0019C-5204-963A-92E8-7A883AB0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2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7E3D1-4C5B-026B-7ABE-A87B2A3DC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4098A-3F10-AB09-1E83-69FEBFE8A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8F634-D23A-575E-07A1-FF19A08D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EC636-6195-BB1F-AF5E-F247261D6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6C9DF-F64D-5417-933C-6B9BD4DBC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8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726CD-D767-86C8-2394-DDF48DA8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A45CD-9C9D-0B95-8443-0608D9B82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61A69-2FE5-CEE9-157E-32CBB605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C2BBC-5A09-2309-8D77-A99496D0C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F9FFA-F258-048F-E992-185E942E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5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E938-37AB-C6B7-456F-30EE91A6B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C32EB-8BF5-606E-8C7D-AD7D8F344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CFC86-6252-087F-8C25-1D483163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80D46-51B4-94B0-12C9-DAD3AE2C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25DE5-9809-58A2-3B32-5AA0F199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9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41E26-CCEC-93E6-197D-FEF33B5F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C709-CD84-2094-F3D6-D7A908527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9D804-53C1-08E3-B194-1FA9162EC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4DE21-9732-A8D7-D331-9ACE4FB29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7555C-20BC-DD34-B048-475189CB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C182C-725B-4640-E69A-3F165A49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9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39ABC-AC97-116D-AE44-FFD71A67E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2C0BF-F429-069C-3396-FD7BC2D51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B9A43-5C2E-6EB2-2496-1AEF8329D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ABF84-A49F-51A2-E67F-8B37B567C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B8A4F-4407-EC27-F9B4-D21C01584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63B5C-6CE3-3645-A846-4B8036E6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94AC47-7292-A2E2-2658-2DB256FE5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8AD898-6906-0DBB-6E8F-6D34586A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4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00D9-3FED-47E8-AD53-16AD24CE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AC3F6-E83D-0EDA-0862-F335B415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2A0DD-CC45-D711-F1A4-181907BA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EC8BF-6127-49B1-8380-AF73744D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1B0EE-6FC2-AB80-3240-AAE6C3FC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23F59-213A-1BF0-9AA6-F2C913FE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E96D9-899F-551B-65BE-7B4E1ED6B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2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CC06-6EFF-4EDB-DD08-7B0D063D9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F3C9E-0F80-D19A-069D-405ECA65E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F9169-03E3-BC7A-9682-BD407B02A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ABC0A-66D8-02C7-3BAF-924D32D0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14A76-997C-AE1F-C921-07FEDF20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A3DA3-4D14-38FA-8CC5-556174AF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2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CBBBF-2CB4-3F34-5737-7614273E6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FB187-FEEF-22E9-919C-482781C1F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4513B-BEC5-BB71-EE93-6A5FC52FD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A3387-F61E-E77F-D03F-30F71BD9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A0032-D63B-70DD-3F17-BC7632E7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40381-4D89-B8BD-11A7-AD2DAC58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589D09-8527-678A-6C39-A17455C1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3333A-C5EB-EA4E-279B-83297DB20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9A7C2-D2E7-47CD-587D-5152164B7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6598D6-C04D-9446-A58F-36E01C46C344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038E2-3DB6-4914-2BC5-46ABF1647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D074B-7154-5DC6-A287-48FCEBE40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9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pjedi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C05E-F812-16EF-DBF3-07F16A934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SQL: Structured Query Language</a:t>
            </a:r>
            <a:br>
              <a:rPr lang="en-US" dirty="0"/>
            </a:br>
            <a:r>
              <a:rPr lang="en-US" sz="4000" dirty="0"/>
              <a:t>By Roxboro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D1DB5-BA77-C674-7DEA-5C9C2BAC7B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Four</a:t>
            </a:r>
          </a:p>
          <a:p>
            <a:r>
              <a:rPr lang="en-US" dirty="0"/>
              <a:t>January 2, 2025</a:t>
            </a:r>
          </a:p>
        </p:txBody>
      </p:sp>
    </p:spTree>
    <p:extLst>
      <p:ext uri="{BB962C8B-B14F-4D97-AF65-F5344CB8AC3E}">
        <p14:creationId xmlns:p14="http://schemas.microsoft.com/office/powerpoint/2010/main" val="2045926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90B4-726E-9A51-8B38-AB479A11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CDD38-66CD-87B5-9F24-8C9D4154B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SELECT COUNT(*) AS </a:t>
            </a:r>
            <a:r>
              <a:rPr lang="en-US" sz="2400" dirty="0" err="1"/>
              <a:t>total_rows</a:t>
            </a:r>
            <a:r>
              <a:rPr lang="en-US" sz="2400" dirty="0"/>
              <a:t>,</a:t>
            </a:r>
          </a:p>
          <a:p>
            <a:pPr marL="0" indent="0">
              <a:buNone/>
            </a:pPr>
            <a:r>
              <a:rPr lang="en-US" sz="2400" dirty="0"/>
              <a:t>	MIN(price) AS </a:t>
            </a:r>
            <a:r>
              <a:rPr lang="en-US" sz="2400" dirty="0" err="1"/>
              <a:t>min_price</a:t>
            </a:r>
            <a:r>
              <a:rPr lang="en-US" sz="2400" dirty="0"/>
              <a:t>,</a:t>
            </a:r>
          </a:p>
          <a:p>
            <a:pPr marL="0" indent="0">
              <a:buNone/>
            </a:pPr>
            <a:r>
              <a:rPr lang="en-US" sz="2400" dirty="0"/>
              <a:t>    MAX(price) AS </a:t>
            </a:r>
            <a:r>
              <a:rPr lang="en-US" sz="2400" dirty="0" err="1"/>
              <a:t>max_price</a:t>
            </a:r>
            <a:r>
              <a:rPr lang="en-US" sz="2400" dirty="0"/>
              <a:t>,</a:t>
            </a:r>
          </a:p>
          <a:p>
            <a:pPr marL="0" indent="0">
              <a:buNone/>
            </a:pPr>
            <a:r>
              <a:rPr lang="en-US" sz="2400" dirty="0"/>
              <a:t>    AVG(price) AS </a:t>
            </a:r>
            <a:r>
              <a:rPr lang="en-US" sz="2400" dirty="0" err="1"/>
              <a:t>avg_price</a:t>
            </a:r>
            <a:r>
              <a:rPr lang="en-US" sz="2400" dirty="0"/>
              <a:t>,</a:t>
            </a:r>
          </a:p>
          <a:p>
            <a:pPr marL="0" indent="0">
              <a:buNone/>
            </a:pPr>
            <a:r>
              <a:rPr lang="en-US" sz="2400" dirty="0"/>
              <a:t>	SUM(price) AS </a:t>
            </a:r>
            <a:r>
              <a:rPr lang="en-US" sz="2400" dirty="0" err="1"/>
              <a:t>sum_price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FROM items; </a:t>
            </a:r>
          </a:p>
          <a:p>
            <a:endParaRPr lang="en-US" dirty="0"/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B3737EA5-8C70-713C-FA00-F8D34494F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613" y="4874136"/>
            <a:ext cx="6088056" cy="96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44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4230-0341-8A29-DB54-40C0238D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Source Sans 3"/>
              </a:rPr>
              <a:t>More on COUNT and the effect of NULL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396F3-1146-5014-94F2-000DC8FEE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0" dirty="0">
              <a:solidFill>
                <a:srgbClr val="3367D6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SELECT COUNT(*), COUNT(</a:t>
            </a:r>
            <a:r>
              <a:rPr lang="en-US" sz="20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deptId</a:t>
            </a:r>
            <a:r>
              <a:rPr lang="en-US" sz="20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) FROM employees;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B183EF-3AD9-B3A1-5C84-58FF5D5DC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334" y="3067050"/>
            <a:ext cx="3217044" cy="100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72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4230-0341-8A29-DB54-40C0238D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Source Sans 3"/>
              </a:rPr>
              <a:t>COUNT DISTINCT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396F3-1146-5014-94F2-000DC8FEE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SELECT COUNT(*),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67D6"/>
                </a:solidFill>
                <a:highlight>
                  <a:srgbClr val="FFFFFF"/>
                </a:highlight>
                <a:latin typeface="Roboto Mono" pitchFamily="49" charset="0"/>
              </a:rPr>
              <a:t>	</a:t>
            </a: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COUNT(DISTINCT </a:t>
            </a:r>
            <a:r>
              <a:rPr lang="en-US" sz="1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physical_state</a:t>
            </a: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),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67D6"/>
                </a:solidFill>
                <a:highlight>
                  <a:srgbClr val="FFFFFF"/>
                </a:highlight>
                <a:latin typeface="Roboto Mono" pitchFamily="49" charset="0"/>
              </a:rPr>
              <a:t>	</a:t>
            </a: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COUNT(DISTINCT </a:t>
            </a:r>
            <a:r>
              <a:rPr lang="en-US" sz="1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physical_city</a:t>
            </a: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FROM </a:t>
            </a:r>
            <a:r>
              <a:rPr lang="en-US" sz="1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zipcodes</a:t>
            </a: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;</a:t>
            </a:r>
            <a:endParaRPr lang="en-US" sz="1400" b="0" dirty="0">
              <a:solidFill>
                <a:srgbClr val="3A474E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endParaRPr lang="en-US" sz="1400" b="0" dirty="0">
              <a:solidFill>
                <a:srgbClr val="3A474E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5EDAF6-5C04-0AAB-D813-02C4CD051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0767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65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946E-50CA-3CA0-0C55-60D1973F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WITH SELECT DISTINCT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FC325-0A7E-B75C-A05F-775B7306F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663"/>
            <a:ext cx="10515600" cy="4209006"/>
          </a:xfrm>
        </p:spPr>
        <p:txBody>
          <a:bodyPr/>
          <a:lstStyle/>
          <a:p>
            <a:pPr marL="0" indent="0">
              <a:buNone/>
            </a:pPr>
            <a:r>
              <a:rPr lang="en-US" sz="20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SELECT COUNT(*), </a:t>
            </a:r>
          </a:p>
          <a:p>
            <a:pPr marL="457200" lvl="1" indent="0">
              <a:buNone/>
            </a:pP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COUNT(DISTINCT type),</a:t>
            </a:r>
          </a:p>
          <a:p>
            <a:pPr marL="457200" lvl="1" indent="0">
              <a:buNone/>
            </a:pP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COUNT(DISTINCT </a:t>
            </a:r>
            <a:r>
              <a:rPr lang="en-US" sz="16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sku</a:t>
            </a: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FROM products;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F4BD77FC-1FB2-0B63-CBC4-DA44F92EC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85214"/>
            <a:ext cx="45593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47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946E-50CA-3CA0-0C55-60D1973F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with WHERE clause: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FC325-0A7E-B75C-A05F-775B7306F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SELECT COUNT(*), </a:t>
            </a:r>
          </a:p>
          <a:p>
            <a:pPr marL="457200" lvl="1" indent="0">
              <a:buNone/>
            </a:pP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COUNT(DISTINCT type),</a:t>
            </a:r>
          </a:p>
          <a:p>
            <a:pPr marL="457200" lvl="1" indent="0">
              <a:buNone/>
            </a:pP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COUNT(DISTINCT </a:t>
            </a:r>
            <a:r>
              <a:rPr lang="en-US" sz="16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sku</a:t>
            </a: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FROM </a:t>
            </a:r>
            <a:r>
              <a:rPr lang="en-US" sz="16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appjedin_student_temp.products</a:t>
            </a:r>
            <a:endParaRPr lang="en-US" sz="1600" b="0" dirty="0">
              <a:solidFill>
                <a:srgbClr val="3367D6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WHERE </a:t>
            </a:r>
            <a:r>
              <a:rPr lang="en-US" sz="16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saleprice</a:t>
            </a: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&gt;0 </a:t>
            </a:r>
            <a:endParaRPr lang="en-US" sz="1600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FDA7217-48BF-0F9F-F3E4-2E88DB373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03" y="3910792"/>
            <a:ext cx="44704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07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946E-50CA-3CA0-0C55-60D1973F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with GROUP BY clause: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FC325-0A7E-B75C-A05F-775B7306F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SELECT categories,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367D6"/>
                </a:solidFill>
                <a:highlight>
                  <a:srgbClr val="FFFFFF"/>
                </a:highlight>
                <a:latin typeface="Roboto Mono" pitchFamily="49" charset="0"/>
              </a:rPr>
              <a:t>	</a:t>
            </a:r>
            <a:r>
              <a:rPr lang="en-US" sz="12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COUNT(*),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367D6"/>
                </a:solidFill>
                <a:highlight>
                  <a:srgbClr val="FFFFFF"/>
                </a:highlight>
                <a:latin typeface="Roboto Mono" pitchFamily="49" charset="0"/>
              </a:rPr>
              <a:t>	</a:t>
            </a:r>
            <a:r>
              <a:rPr lang="en-US" sz="12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COUNT(DISTINCT type),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367D6"/>
                </a:solidFill>
                <a:highlight>
                  <a:srgbClr val="FFFFFF"/>
                </a:highlight>
                <a:latin typeface="Roboto Mono" pitchFamily="49" charset="0"/>
              </a:rPr>
              <a:t>	</a:t>
            </a:r>
            <a:r>
              <a:rPr lang="en-US" sz="12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COUNT(DISTINCT </a:t>
            </a:r>
            <a:r>
              <a:rPr lang="en-US" sz="12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sku</a:t>
            </a:r>
            <a:r>
              <a:rPr lang="en-US" sz="12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FROM products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GROUP BY categories</a:t>
            </a:r>
          </a:p>
          <a:p>
            <a:pPr marL="0" indent="0">
              <a:buNone/>
            </a:pPr>
            <a:r>
              <a:rPr lang="en-US" sz="1800" dirty="0"/>
              <a:t>Rule: Everything you GROUP BY must be in the SELECT line.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number&#10;&#10;Description automatically generated">
            <a:extLst>
              <a:ext uri="{FF2B5EF4-FFF2-40B4-BE49-F238E27FC236}">
                <a16:creationId xmlns:a16="http://schemas.microsoft.com/office/drawing/2014/main" id="{11EC82BB-E7F5-9810-B89F-FED1A9A95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73" y="4001294"/>
            <a:ext cx="55626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07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946E-50CA-3CA0-0C55-60D1973F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with Column Aliases: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FC325-0A7E-B75C-A05F-775B7306F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 categories,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67D6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COUNT(*) AS </a:t>
            </a:r>
            <a:r>
              <a:rPr lang="en-US" sz="1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cnt</a:t>
            </a: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67D6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COUNT(DISTINCT type) AS </a:t>
            </a:r>
            <a:r>
              <a:rPr lang="en-US" sz="1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count_type</a:t>
            </a: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67D6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COUNT(DISTINCT </a:t>
            </a:r>
            <a:r>
              <a:rPr lang="en-US" sz="1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sku</a:t>
            </a: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sz="1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count_sky</a:t>
            </a:r>
            <a:endParaRPr lang="en-US" sz="1400" b="0" dirty="0">
              <a:solidFill>
                <a:srgbClr val="3367D6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 products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GROUP BY categories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6E39A80-D7D1-494B-BAB0-D72BBAE2B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3746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50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7530-AC4D-1521-ACDE-BD36DDAD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multiple columns: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537D2-A1A9-7A39-5022-F96EA774F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751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ptos" panose="020B0004020202020204" pitchFamily="34" charset="0"/>
                <a:cs typeface="Times New Roman" panose="02020603050405020304" pitchFamily="18" charset="0"/>
              </a:rPr>
              <a:t>SELECT `type`,</a:t>
            </a:r>
            <a:r>
              <a:rPr lang="en-US" sz="1600" dirty="0" err="1">
                <a:latin typeface="Aptos" panose="020B0004020202020204" pitchFamily="34" charset="0"/>
                <a:cs typeface="Times New Roman" panose="02020603050405020304" pitchFamily="18" charset="0"/>
              </a:rPr>
              <a:t>ShortDescription</a:t>
            </a:r>
            <a:r>
              <a:rPr lang="en-US" sz="1600" dirty="0">
                <a:latin typeface="Aptos" panose="020B0004020202020204" pitchFamily="34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en-US" sz="1600" dirty="0">
                <a:latin typeface="Aptos" panose="020B0004020202020204" pitchFamily="34" charset="0"/>
                <a:cs typeface="Times New Roman" panose="02020603050405020304" pitchFamily="18" charset="0"/>
              </a:rPr>
              <a:t>	COUNT(*) AS `Total Sales by group`, </a:t>
            </a:r>
          </a:p>
          <a:p>
            <a:pPr marL="0" indent="0">
              <a:buNone/>
            </a:pPr>
            <a:r>
              <a:rPr lang="en-US" sz="1600" dirty="0">
                <a:latin typeface="Aptos" panose="020B0004020202020204" pitchFamily="34" charset="0"/>
                <a:cs typeface="Times New Roman" panose="02020603050405020304" pitchFamily="18" charset="0"/>
              </a:rPr>
              <a:t>	SUM(</a:t>
            </a:r>
            <a:r>
              <a:rPr lang="en-US" sz="1600" dirty="0" err="1">
                <a:latin typeface="Aptos" panose="020B0004020202020204" pitchFamily="34" charset="0"/>
                <a:cs typeface="Times New Roman" panose="02020603050405020304" pitchFamily="18" charset="0"/>
              </a:rPr>
              <a:t>SalePrice</a:t>
            </a:r>
            <a:r>
              <a:rPr lang="en-US" sz="1600" dirty="0">
                <a:latin typeface="Aptos" panose="020B0004020202020204" pitchFamily="34" charset="0"/>
                <a:cs typeface="Times New Roman" panose="02020603050405020304" pitchFamily="18" charset="0"/>
              </a:rPr>
              <a:t>) AS `Total Sales Price`, </a:t>
            </a:r>
          </a:p>
          <a:p>
            <a:pPr marL="0" indent="0">
              <a:buNone/>
            </a:pPr>
            <a:r>
              <a:rPr lang="en-US" sz="1600" dirty="0">
                <a:latin typeface="Aptos" panose="020B0004020202020204" pitchFamily="34" charset="0"/>
                <a:cs typeface="Times New Roman" panose="02020603050405020304" pitchFamily="18" charset="0"/>
              </a:rPr>
              <a:t>    AVG(</a:t>
            </a:r>
            <a:r>
              <a:rPr lang="en-US" sz="1600" dirty="0" err="1">
                <a:latin typeface="Aptos" panose="020B0004020202020204" pitchFamily="34" charset="0"/>
                <a:cs typeface="Times New Roman" panose="02020603050405020304" pitchFamily="18" charset="0"/>
              </a:rPr>
              <a:t>SalePrice</a:t>
            </a:r>
            <a:r>
              <a:rPr lang="en-US" sz="1600" dirty="0">
                <a:latin typeface="Aptos" panose="020B0004020202020204" pitchFamily="34" charset="0"/>
                <a:cs typeface="Times New Roman" panose="02020603050405020304" pitchFamily="18" charset="0"/>
              </a:rPr>
              <a:t>) AS `Average Sale Price`, </a:t>
            </a:r>
          </a:p>
          <a:p>
            <a:pPr marL="0" indent="0">
              <a:buNone/>
            </a:pPr>
            <a:r>
              <a:rPr lang="en-US" sz="1600" dirty="0">
                <a:latin typeface="Aptos" panose="020B0004020202020204" pitchFamily="34" charset="0"/>
                <a:cs typeface="Times New Roman" panose="02020603050405020304" pitchFamily="18" charset="0"/>
              </a:rPr>
              <a:t>    MIN(</a:t>
            </a:r>
            <a:r>
              <a:rPr lang="en-US" sz="1600" dirty="0" err="1">
                <a:latin typeface="Aptos" panose="020B0004020202020204" pitchFamily="34" charset="0"/>
                <a:cs typeface="Times New Roman" panose="02020603050405020304" pitchFamily="18" charset="0"/>
              </a:rPr>
              <a:t>SalePrice</a:t>
            </a:r>
            <a:r>
              <a:rPr lang="en-US" sz="1600" dirty="0">
                <a:latin typeface="Aptos" panose="020B0004020202020204" pitchFamily="34" charset="0"/>
                <a:cs typeface="Times New Roman" panose="02020603050405020304" pitchFamily="18" charset="0"/>
              </a:rPr>
              <a:t>) AS `Min Sale Price`, </a:t>
            </a:r>
          </a:p>
          <a:p>
            <a:pPr marL="0" indent="0">
              <a:buNone/>
            </a:pPr>
            <a:r>
              <a:rPr lang="en-US" sz="1600" dirty="0">
                <a:latin typeface="Aptos" panose="020B0004020202020204" pitchFamily="34" charset="0"/>
                <a:cs typeface="Times New Roman" panose="02020603050405020304" pitchFamily="18" charset="0"/>
              </a:rPr>
              <a:t>    MAX(</a:t>
            </a:r>
            <a:r>
              <a:rPr lang="en-US" sz="1600" dirty="0" err="1">
                <a:latin typeface="Aptos" panose="020B0004020202020204" pitchFamily="34" charset="0"/>
                <a:cs typeface="Times New Roman" panose="02020603050405020304" pitchFamily="18" charset="0"/>
              </a:rPr>
              <a:t>SalePrice</a:t>
            </a:r>
            <a:r>
              <a:rPr lang="en-US" sz="1600" dirty="0">
                <a:latin typeface="Aptos" panose="020B0004020202020204" pitchFamily="34" charset="0"/>
                <a:cs typeface="Times New Roman" panose="02020603050405020304" pitchFamily="18" charset="0"/>
              </a:rPr>
              <a:t>) AS `Max Sale Price`</a:t>
            </a:r>
          </a:p>
          <a:p>
            <a:pPr marL="0" indent="0">
              <a:buNone/>
            </a:pPr>
            <a:r>
              <a:rPr lang="en-US" sz="1600" dirty="0">
                <a:latin typeface="Aptos" panose="020B0004020202020204" pitchFamily="34" charset="0"/>
                <a:cs typeface="Times New Roman" panose="02020603050405020304" pitchFamily="18" charset="0"/>
              </a:rPr>
              <a:t>FROM </a:t>
            </a:r>
            <a:r>
              <a:rPr lang="en-US" sz="1600" dirty="0" err="1">
                <a:latin typeface="Aptos" panose="020B0004020202020204" pitchFamily="34" charset="0"/>
                <a:cs typeface="Times New Roman" panose="02020603050405020304" pitchFamily="18" charset="0"/>
              </a:rPr>
              <a:t>appjedin_student_temp.products</a:t>
            </a:r>
            <a:endParaRPr lang="en-US" sz="16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Aptos" panose="020B0004020202020204" pitchFamily="34" charset="0"/>
                <a:cs typeface="Times New Roman" panose="02020603050405020304" pitchFamily="18" charset="0"/>
              </a:rPr>
              <a:t>GROUP BY `type`,</a:t>
            </a:r>
            <a:r>
              <a:rPr lang="en-US" sz="1600" dirty="0" err="1">
                <a:latin typeface="Aptos" panose="020B0004020202020204" pitchFamily="34" charset="0"/>
                <a:cs typeface="Times New Roman" panose="02020603050405020304" pitchFamily="18" charset="0"/>
              </a:rPr>
              <a:t>ShortDescription</a:t>
            </a:r>
            <a:r>
              <a:rPr lang="en-US" sz="1600" dirty="0">
                <a:latin typeface="Aptos" panose="020B0004020202020204" pitchFamily="34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19DD08A7-344B-0DF6-FF3D-93D9638C1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96994"/>
            <a:ext cx="10699604" cy="182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39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21CE-D03A-905B-3677-BF1E1EF0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86050-2098-379A-50CE-822DAEFBB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723" y="1575631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HAVING is like a WHERE clause for GROUPS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SELECT `type`,</a:t>
            </a:r>
            <a:r>
              <a:rPr lang="en-US" sz="18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ShortDescription</a:t>
            </a: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	COUNT(*) AS `Total Sales by group`, 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	SUM(</a:t>
            </a:r>
            <a:r>
              <a:rPr lang="en-US" sz="18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SalePrice</a:t>
            </a: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) AS `Total Sales Price`, 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   AVG(</a:t>
            </a:r>
            <a:r>
              <a:rPr lang="en-US" sz="18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SalePrice</a:t>
            </a: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) AS `Average Sale Price`, 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   MIN(</a:t>
            </a:r>
            <a:r>
              <a:rPr lang="en-US" sz="18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SalePrice</a:t>
            </a: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) AS `Min Sale Price`, 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   MAX(</a:t>
            </a:r>
            <a:r>
              <a:rPr lang="en-US" sz="18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SalePrice</a:t>
            </a: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) AS `Max Sale Price`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FROM </a:t>
            </a:r>
            <a:r>
              <a:rPr lang="en-US" sz="18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appjedin_student_temp.products</a:t>
            </a:r>
            <a:endParaRPr lang="en-US" sz="1800" b="0" dirty="0">
              <a:solidFill>
                <a:srgbClr val="3367D6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GROUP BY `type`,</a:t>
            </a:r>
            <a:r>
              <a:rPr lang="en-US" sz="18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ShortDescription</a:t>
            </a:r>
            <a:endParaRPr lang="en-US" sz="1800" b="0" dirty="0">
              <a:solidFill>
                <a:srgbClr val="3367D6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HAVING COUNT(*) &gt;2;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833788-4144-7B50-3199-046AECDBD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286" y="5164643"/>
            <a:ext cx="7772400" cy="89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39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C906A-3D22-8E18-74F2-2B8C4F3E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vs. WHERE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B6B39-D394-F7AD-CF62-364C523B0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3A474E"/>
                </a:solidFill>
                <a:highlight>
                  <a:srgbClr val="FFFFFF"/>
                </a:highlight>
                <a:latin typeface="Roboto Mono" pitchFamily="49" charset="0"/>
              </a:rPr>
              <a:t>WHERE clause filters rows of data.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3A474E"/>
                </a:solidFill>
                <a:highlight>
                  <a:srgbClr val="FFFFFF"/>
                </a:highlight>
                <a:latin typeface="Roboto Mono" pitchFamily="49" charset="0"/>
              </a:rPr>
              <a:t>HAVING clause filters groups of data.</a:t>
            </a:r>
          </a:p>
          <a:p>
            <a:pPr marL="0" indent="0">
              <a:buNone/>
            </a:pPr>
            <a:endParaRPr lang="en-US" sz="1900" dirty="0">
              <a:solidFill>
                <a:srgbClr val="3A474E"/>
              </a:solidFill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SELECT `type`,</a:t>
            </a:r>
            <a:r>
              <a:rPr lang="en-US" sz="1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ShortDescription</a:t>
            </a: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	COUNT(*) AS `Total Sales by group`, 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	SUM(</a:t>
            </a:r>
            <a:r>
              <a:rPr lang="en-US" sz="1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SalePrice</a:t>
            </a: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) AS `Total Sales Price`, 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   AVG(</a:t>
            </a:r>
            <a:r>
              <a:rPr lang="en-US" sz="1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SalePrice</a:t>
            </a: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) AS `Average Sale Price`, 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   MIN(</a:t>
            </a:r>
            <a:r>
              <a:rPr lang="en-US" sz="1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SalePrice</a:t>
            </a: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) AS `Min Sale Price`, 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   MAX(</a:t>
            </a:r>
            <a:r>
              <a:rPr lang="en-US" sz="1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SalePrice</a:t>
            </a: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) AS `Max Sale Price`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FROM </a:t>
            </a:r>
            <a:r>
              <a:rPr lang="en-US" sz="1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appjedin_student_temp.products</a:t>
            </a:r>
            <a:endParaRPr lang="en-US" sz="1400" b="0" dirty="0">
              <a:solidFill>
                <a:srgbClr val="3367D6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WHERE </a:t>
            </a:r>
            <a:r>
              <a:rPr lang="en-US" sz="1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SalePrice</a:t>
            </a: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&gt;0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GROUP BY `type`,</a:t>
            </a:r>
            <a:r>
              <a:rPr lang="en-US" sz="1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ShortDescription</a:t>
            </a:r>
            <a:endParaRPr lang="en-US" sz="1900" b="0" dirty="0">
              <a:solidFill>
                <a:srgbClr val="3A474E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0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FFBF-B745-4F05-CEBE-4054AD55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Syllabus.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E6D64-96DA-7CF2-3842-F404BE969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Goals: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Basic SELECT statement for data retrieval.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Where clause filter rows.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Using wild cards.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Specifying columns and column aliases.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 by (Sorting).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Limiting number of rows.</a:t>
            </a:r>
          </a:p>
          <a:p>
            <a:pPr marL="342900" indent="-342900">
              <a:spcBef>
                <a:spcPts val="0"/>
              </a:spcBef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SQL Operators: Arithmetic, Comparison, Logical</a:t>
            </a:r>
          </a:p>
          <a:p>
            <a:pPr marL="342900" indent="-342900">
              <a:spcBef>
                <a:spcPts val="0"/>
              </a:spcBef>
              <a:buFont typeface="Symbol" pitchFamily="2" charset="2"/>
              <a:buChar char=""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SQL Null Functions: </a:t>
            </a:r>
          </a:p>
          <a:p>
            <a:pPr marL="342900" indent="-342900">
              <a:spcBef>
                <a:spcPts val="0"/>
              </a:spcBef>
              <a:buFont typeface="Symbol" pitchFamily="2" charset="2"/>
              <a:buChar char=""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Set Operations: UNION, UNION ALL, INTERSECT, EXCEPT</a:t>
            </a:r>
          </a:p>
          <a:p>
            <a:pPr marL="342900" indent="-342900">
              <a:spcBef>
                <a:spcPts val="0"/>
              </a:spcBef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 queries.  </a:t>
            </a:r>
          </a:p>
          <a:p>
            <a:pPr marL="342900" indent="-342900">
              <a:spcBef>
                <a:spcPts val="0"/>
              </a:spcBef>
              <a:buFont typeface="Symbol" pitchFamily="2" charset="2"/>
              <a:buChar char=""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Primary &amp; Foreign Keys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Joins:  INNER, LEFT, RIGHT, SELF, OUTER.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Aggregates: COUNT, SUM, AVG, MIN, MAX.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By and Having (filter).</a:t>
            </a:r>
          </a:p>
          <a:p>
            <a:pPr marL="342900" indent="-342900">
              <a:spcBef>
                <a:spcPts val="0"/>
              </a:spcBef>
              <a:buFont typeface="Symbol" pitchFamily="2" charset="2"/>
              <a:buChar char="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Views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Temp tables (with)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CASE statements.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Date functions.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String functions.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Numeric Functions.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Stored Procedures.</a:t>
            </a:r>
          </a:p>
        </p:txBody>
      </p:sp>
    </p:spTree>
    <p:extLst>
      <p:ext uri="{BB962C8B-B14F-4D97-AF65-F5344CB8AC3E}">
        <p14:creationId xmlns:p14="http://schemas.microsoft.com/office/powerpoint/2010/main" val="2890455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7E8E5-45DF-C9C7-B70A-90F8D8BA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vs. WHERE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108DD-B6E0-F15E-B9E0-420CB1995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A5DE47-E13E-64C4-0121-FCC1EF017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0" y="3351522"/>
            <a:ext cx="10122519" cy="116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99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A622-D9C9-F7B5-7EC2-1F91B12F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vs. WHERE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A84D7-D7F8-16EC-EB73-701D560A2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16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SELECT `type`,</a:t>
            </a:r>
            <a:r>
              <a:rPr lang="en-US" sz="16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ShortDescription</a:t>
            </a: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	COUNT(*) AS `Total Sales by group`, 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	SUM(</a:t>
            </a:r>
            <a:r>
              <a:rPr lang="en-US" sz="16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SalePrice</a:t>
            </a: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) AS `Total Sales Price`, 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   AVG(</a:t>
            </a:r>
            <a:r>
              <a:rPr lang="en-US" sz="16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SalePrice</a:t>
            </a: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) AS `Average Sale Price`, 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   MIN(</a:t>
            </a:r>
            <a:r>
              <a:rPr lang="en-US" sz="16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SalePrice</a:t>
            </a: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) AS `Min Sale Price`, 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   MAX(</a:t>
            </a:r>
            <a:r>
              <a:rPr lang="en-US" sz="16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SalePrice</a:t>
            </a: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) AS `Max Sale Price`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FROM </a:t>
            </a:r>
            <a:r>
              <a:rPr lang="en-US" sz="16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appjedin_student_temp.products</a:t>
            </a:r>
            <a:endParaRPr lang="en-US" sz="1600" b="0" dirty="0">
              <a:solidFill>
                <a:srgbClr val="3367D6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GROUP BY `type`,</a:t>
            </a:r>
            <a:r>
              <a:rPr lang="en-US" sz="16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ShortDescription</a:t>
            </a:r>
            <a:endParaRPr lang="en-US" sz="1600" b="0" dirty="0">
              <a:solidFill>
                <a:srgbClr val="3367D6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HAVING SUM(</a:t>
            </a:r>
            <a:r>
              <a:rPr lang="en-US" sz="16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SalePrice</a:t>
            </a: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)&gt;0</a:t>
            </a:r>
            <a:endParaRPr lang="en-US" dirty="0"/>
          </a:p>
        </p:txBody>
      </p:sp>
      <p:pic>
        <p:nvPicPr>
          <p:cNvPr id="5" name="Picture 4" descr="A screenshot of a white sheet&#10;&#10;Description automatically generated">
            <a:extLst>
              <a:ext uri="{FF2B5EF4-FFF2-40B4-BE49-F238E27FC236}">
                <a16:creationId xmlns:a16="http://schemas.microsoft.com/office/drawing/2014/main" id="{1D3EA0F1-24A7-DC12-08ED-BBA5E5E39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60" y="4767232"/>
            <a:ext cx="9189212" cy="114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75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A622-D9C9-F7B5-7EC2-1F91B12F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it with views.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A84D7-D7F8-16EC-EB73-701D560A2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474747"/>
                </a:solidFill>
                <a:effectLst/>
                <a:latin typeface="Roboto" panose="02000000000000000000" pitchFamily="2" charset="0"/>
              </a:rPr>
              <a:t>In SQL, a view is </a:t>
            </a:r>
            <a:r>
              <a:rPr lang="en-US" b="1" i="0" dirty="0">
                <a:solidFill>
                  <a:srgbClr val="767676"/>
                </a:solidFill>
                <a:effectLst/>
                <a:latin typeface="Roboto" panose="02000000000000000000" pitchFamily="2" charset="0"/>
              </a:rPr>
              <a:t>a virtual table based on the result-set of an SQL statement</a:t>
            </a:r>
            <a:r>
              <a:rPr lang="en-US" b="0" i="0" dirty="0">
                <a:solidFill>
                  <a:srgbClr val="474747"/>
                </a:solidFill>
                <a:effectLst/>
                <a:latin typeface="Roboto" panose="02000000000000000000" pitchFamily="2" charset="0"/>
              </a:rPr>
              <a:t>. A view contains rows and columns, just like a real table</a:t>
            </a:r>
          </a:p>
          <a:p>
            <a:pPr marL="0" indent="0">
              <a:buNone/>
            </a:pPr>
            <a:endParaRPr lang="en-US" dirty="0">
              <a:solidFill>
                <a:srgbClr val="474747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74747"/>
                </a:solidFill>
                <a:latin typeface="Roboto" panose="02000000000000000000" pitchFamily="2" charset="0"/>
              </a:rPr>
              <a:t>The SQL statement is saved under the view name but not the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43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DFCA2-AD7D-AC6C-6EA9-760506866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C1716-3AF0-56C1-5C84-30E06F17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5BD96-3386-7AC0-4412-5DD445097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CREATE VIEW </a:t>
            </a:r>
            <a:r>
              <a:rPr lang="en-US" sz="1100" b="0" dirty="0" err="1">
                <a:solidFill>
                  <a:srgbClr val="0D904F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view_sales_report</a:t>
            </a:r>
            <a:r>
              <a:rPr lang="en-US" sz="1100" b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</a:t>
            </a:r>
            <a:r>
              <a:rPr lang="en-US" sz="11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AS</a:t>
            </a:r>
            <a:endParaRPr lang="en-US" sz="1600" b="0" dirty="0">
              <a:solidFill>
                <a:srgbClr val="3367D6"/>
              </a:solidFill>
              <a:effectLst/>
              <a:latin typeface="Roboto Mono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SELECT `type`,</a:t>
            </a:r>
            <a:r>
              <a:rPr lang="en-US" sz="16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ShortDescription</a:t>
            </a: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	COUNT(*) AS `Total Sales by group`, 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	SUM(</a:t>
            </a:r>
            <a:r>
              <a:rPr lang="en-US" sz="16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SalePrice</a:t>
            </a: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) AS `Total Sales Price`, 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   AVG(</a:t>
            </a:r>
            <a:r>
              <a:rPr lang="en-US" sz="16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SalePrice</a:t>
            </a: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) AS `Average Sale Price`, 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   MIN(</a:t>
            </a:r>
            <a:r>
              <a:rPr lang="en-US" sz="16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SalePrice</a:t>
            </a: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) AS `Min Sale Price`, 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   MAX(</a:t>
            </a:r>
            <a:r>
              <a:rPr lang="en-US" sz="16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SalePrice</a:t>
            </a: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) AS `Max Sale Price`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FROM </a:t>
            </a:r>
            <a:r>
              <a:rPr lang="en-US" sz="16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appjedin_student_temp.products</a:t>
            </a:r>
            <a:endParaRPr lang="en-US" sz="1600" b="0" dirty="0">
              <a:solidFill>
                <a:srgbClr val="3367D6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GROUP BY `type`,</a:t>
            </a:r>
            <a:r>
              <a:rPr lang="en-US" sz="16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ShortDescription</a:t>
            </a:r>
            <a:endParaRPr lang="en-US" sz="1600" b="0" dirty="0">
              <a:solidFill>
                <a:srgbClr val="3367D6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HAVING SUM(</a:t>
            </a:r>
            <a:r>
              <a:rPr lang="en-US" sz="16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SalePrice</a:t>
            </a: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)&gt;0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92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EB37-896A-870C-45DB-14BA357F1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756E3-0AD7-4DEF-2615-CB449BEC0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view_sales_report</a:t>
            </a:r>
            <a:r>
              <a:rPr lang="en-US" dirty="0"/>
              <a:t>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4108E-9C7D-373E-3B03-801C10987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49" y="2882900"/>
            <a:ext cx="10129733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42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57DD-A508-E74A-1087-F9FDF4C3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for Customer Purchases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52AB4-27B6-4A3E-85F4-E84B33F03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VIEW </a:t>
            </a:r>
            <a:r>
              <a:rPr lang="en-US" dirty="0" err="1"/>
              <a:t>view_customer_purchases</a:t>
            </a:r>
            <a:r>
              <a:rPr lang="en-US" dirty="0"/>
              <a:t> AS </a:t>
            </a:r>
          </a:p>
          <a:p>
            <a:pPr marL="0" indent="0">
              <a:buNone/>
            </a:pPr>
            <a:r>
              <a:rPr lang="en-US" dirty="0"/>
              <a:t>SELECT c.*, </a:t>
            </a:r>
            <a:r>
              <a:rPr lang="en-US" dirty="0" err="1"/>
              <a:t>city.city</a:t>
            </a:r>
            <a:r>
              <a:rPr lang="en-US" dirty="0"/>
              <a:t>, </a:t>
            </a:r>
            <a:r>
              <a:rPr lang="en-US" dirty="0" err="1"/>
              <a:t>city.state</a:t>
            </a:r>
            <a:r>
              <a:rPr lang="en-US" dirty="0"/>
              <a:t>, </a:t>
            </a:r>
            <a:r>
              <a:rPr lang="en-US" dirty="0" err="1"/>
              <a:t>o.datePlaced,o.dateShipped</a:t>
            </a:r>
            <a:r>
              <a:rPr lang="en-US" dirty="0"/>
              <a:t>, </a:t>
            </a:r>
            <a:r>
              <a:rPr lang="en-US" dirty="0" err="1"/>
              <a:t>o.status</a:t>
            </a:r>
            <a:r>
              <a:rPr lang="en-US" dirty="0"/>
              <a:t>, </a:t>
            </a:r>
            <a:r>
              <a:rPr lang="en-US" dirty="0" err="1"/>
              <a:t>ol.quantity</a:t>
            </a:r>
            <a:r>
              <a:rPr lang="en-US" dirty="0"/>
              <a:t>, </a:t>
            </a:r>
            <a:r>
              <a:rPr lang="en-US" dirty="0" err="1"/>
              <a:t>p.name</a:t>
            </a:r>
            <a:r>
              <a:rPr lang="en-US" dirty="0"/>
              <a:t> AS `Product Name`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appjedin_student_temp.customer</a:t>
            </a:r>
            <a:r>
              <a:rPr lang="en-US" dirty="0"/>
              <a:t> c</a:t>
            </a:r>
          </a:p>
          <a:p>
            <a:pPr marL="0" indent="0">
              <a:buNone/>
            </a:pPr>
            <a:r>
              <a:rPr lang="en-US" dirty="0"/>
              <a:t>JOIN city ON </a:t>
            </a:r>
            <a:r>
              <a:rPr lang="en-US" dirty="0" err="1"/>
              <a:t>c.zip</a:t>
            </a:r>
            <a:r>
              <a:rPr lang="en-US" dirty="0"/>
              <a:t>=</a:t>
            </a:r>
            <a:r>
              <a:rPr lang="en-US" dirty="0" err="1"/>
              <a:t>city.zip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LEFT JOIN `order` o ON </a:t>
            </a:r>
            <a:r>
              <a:rPr lang="en-US" dirty="0" err="1"/>
              <a:t>c.ID</a:t>
            </a:r>
            <a:r>
              <a:rPr lang="en-US" dirty="0"/>
              <a:t>=</a:t>
            </a:r>
            <a:r>
              <a:rPr lang="en-US" dirty="0" err="1"/>
              <a:t>o.customerID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JOIN </a:t>
            </a:r>
            <a:r>
              <a:rPr lang="en-US" dirty="0" err="1"/>
              <a:t>orderline</a:t>
            </a:r>
            <a:r>
              <a:rPr lang="en-US" dirty="0"/>
              <a:t> </a:t>
            </a:r>
            <a:r>
              <a:rPr lang="en-US" dirty="0" err="1"/>
              <a:t>ol</a:t>
            </a:r>
            <a:r>
              <a:rPr lang="en-US" dirty="0"/>
              <a:t> ON </a:t>
            </a:r>
            <a:r>
              <a:rPr lang="en-US" dirty="0" err="1"/>
              <a:t>o.id</a:t>
            </a:r>
            <a:r>
              <a:rPr lang="en-US" dirty="0"/>
              <a:t> = </a:t>
            </a:r>
            <a:r>
              <a:rPr lang="en-US" dirty="0" err="1"/>
              <a:t>ol.orderId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JOIN product p ON </a:t>
            </a:r>
            <a:r>
              <a:rPr lang="en-US" dirty="0" err="1"/>
              <a:t>ol.productId</a:t>
            </a:r>
            <a:r>
              <a:rPr lang="en-US" dirty="0"/>
              <a:t> =</a:t>
            </a:r>
            <a:r>
              <a:rPr lang="en-US" dirty="0" err="1"/>
              <a:t>p.id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948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E166-F296-3EA7-56C7-FCA02048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E7598-3F2F-E39F-54D1-3F7291861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 FROM </a:t>
            </a:r>
            <a:r>
              <a:rPr lang="en-US" dirty="0" err="1"/>
              <a:t>view_customer_purchases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D7F514C-40FE-3739-3CA0-FC1D39FA3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10" y="2690514"/>
            <a:ext cx="10914512" cy="14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72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C476B-C0EE-C041-E89E-7D94FCD5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CB9A3-D34E-0FB5-F937-3DB9FBC13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Questions?  Please post to the comments section.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buFont typeface="Symbol" pitchFamily="2" charset="2"/>
              <a:buChar char=""/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Views continued.</a:t>
            </a:r>
          </a:p>
          <a:p>
            <a:pPr marL="342900" indent="-342900">
              <a:spcBef>
                <a:spcPts val="0"/>
              </a:spcBef>
              <a:buFont typeface="Symbol" pitchFamily="2" charset="2"/>
              <a:buChar char=""/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Temp tables (with).</a:t>
            </a:r>
          </a:p>
          <a:p>
            <a:pPr marL="342900" indent="-342900">
              <a:spcBef>
                <a:spcPts val="0"/>
              </a:spcBef>
              <a:buFont typeface="Symbol" pitchFamily="2" charset="2"/>
              <a:buChar char=""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CASE.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Please like and s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ubscribe.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https://www.appjedi.net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1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BC39-BD8E-96DB-38C7-7A48786C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7E6DE-85CE-7952-20E7-BF6F98A2D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Calculate a value of a column on one or more rows.</a:t>
            </a:r>
          </a:p>
          <a:p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COUNT: </a:t>
            </a: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counts how many rows are in a particular column.</a:t>
            </a:r>
            <a:endParaRPr lang="en-US" dirty="0"/>
          </a:p>
          <a:p>
            <a:r>
              <a:rPr lang="en-US" dirty="0"/>
              <a:t>AVG: </a:t>
            </a: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calculates the average of a group of selected values.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MIN: </a:t>
            </a: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return the lowest value in a particular column.</a:t>
            </a:r>
            <a:endParaRPr lang="en-US" dirty="0"/>
          </a:p>
          <a:p>
            <a:r>
              <a:rPr lang="en-US" dirty="0"/>
              <a:t>MAX: </a:t>
            </a: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return the highest value in a particular column</a:t>
            </a:r>
            <a:endParaRPr lang="en-US" dirty="0"/>
          </a:p>
          <a:p>
            <a:r>
              <a:rPr lang="en-US" dirty="0"/>
              <a:t>SUM: </a:t>
            </a: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adds together all the values in a particular column.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50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16D1-D44E-65EA-4E4A-9C7040DB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F510-CCCA-7175-E756-80246405C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05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AVG(columns)…</a:t>
            </a:r>
          </a:p>
          <a:p>
            <a:pPr marL="0" indent="0">
              <a:buNone/>
            </a:pPr>
            <a:r>
              <a:rPr lang="en-US" dirty="0"/>
              <a:t>FROM table</a:t>
            </a:r>
          </a:p>
          <a:p>
            <a:pPr marL="0" indent="0">
              <a:buNone/>
            </a:pPr>
            <a:r>
              <a:rPr lang="en-US" dirty="0"/>
              <a:t>WHERE Boolean-expression</a:t>
            </a:r>
          </a:p>
          <a:p>
            <a:pPr marL="0" indent="0">
              <a:buNone/>
            </a:pPr>
            <a:r>
              <a:rPr lang="en-US" dirty="0"/>
              <a:t>GROUP BY columns…</a:t>
            </a:r>
          </a:p>
          <a:p>
            <a:pPr marL="0" indent="0">
              <a:buNone/>
            </a:pPr>
            <a:r>
              <a:rPr lang="en-US" dirty="0"/>
              <a:t>HAVING Boolean-expression</a:t>
            </a:r>
          </a:p>
          <a:p>
            <a:pPr marL="0" indent="0">
              <a:buNone/>
            </a:pPr>
            <a:r>
              <a:rPr lang="en-US" dirty="0"/>
              <a:t>ORDER BY columns…</a:t>
            </a:r>
          </a:p>
        </p:txBody>
      </p:sp>
    </p:spTree>
    <p:extLst>
      <p:ext uri="{BB962C8B-B14F-4D97-AF65-F5344CB8AC3E}">
        <p14:creationId xmlns:p14="http://schemas.microsoft.com/office/powerpoint/2010/main" val="78369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16D1-D44E-65EA-4E4A-9C7040DB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(* | column)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F510-CCCA-7175-E756-80246405C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89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SELECT</a:t>
            </a:r>
            <a:r>
              <a:rPr lang="en-US" b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COUNT(</a:t>
            </a:r>
            <a:r>
              <a:rPr lang="en-US" b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*)</a:t>
            </a:r>
            <a:r>
              <a:rPr lang="en-US" b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FROM table</a:t>
            </a:r>
          </a:p>
          <a:p>
            <a:pPr marL="0" indent="0">
              <a:buNone/>
            </a:pPr>
            <a:endParaRPr lang="en-US" dirty="0">
              <a:solidFill>
                <a:srgbClr val="3367D6"/>
              </a:solidFill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SELECT</a:t>
            </a:r>
            <a:r>
              <a:rPr lang="en-US" b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COUNT(</a:t>
            </a:r>
            <a:r>
              <a:rPr lang="en-US" b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*) AS </a:t>
            </a:r>
            <a:r>
              <a:rPr lang="en-US" b="0" dirty="0" err="1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cnt</a:t>
            </a:r>
            <a:r>
              <a:rPr lang="en-US" b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FROM customer;</a:t>
            </a:r>
            <a:endParaRPr lang="en-US" dirty="0">
              <a:solidFill>
                <a:srgbClr val="37474F"/>
              </a:solidFill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37474F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3A474E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endParaRPr lang="en-US" dirty="0"/>
          </a:p>
        </p:txBody>
      </p:sp>
      <p:pic>
        <p:nvPicPr>
          <p:cNvPr id="8" name="Picture 7" descr="A screenshot of a calendar&#10;&#10;Description automatically generated">
            <a:extLst>
              <a:ext uri="{FF2B5EF4-FFF2-40B4-BE49-F238E27FC236}">
                <a16:creationId xmlns:a16="http://schemas.microsoft.com/office/drawing/2014/main" id="{3B488FDE-9F4F-4265-AA1E-DB2F057AF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477" y="3403827"/>
            <a:ext cx="1777093" cy="140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6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E77E-F1B6-8AF6-FCEF-4A59A0C4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78293-306C-DBD0-96CC-7C74C8740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MIN(column) FROM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SELECT</a:t>
            </a:r>
            <a:r>
              <a:rPr lang="en-US" b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MIN</a:t>
            </a:r>
            <a:r>
              <a:rPr lang="en-US" b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price</a:t>
            </a:r>
            <a:r>
              <a:rPr lang="en-US" b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)</a:t>
            </a:r>
            <a:r>
              <a:rPr lang="en-US" b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FROM items;</a:t>
            </a:r>
            <a:r>
              <a:rPr lang="en-US" b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E87ABAE8-E999-8BE4-00DA-510B6F966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979" y="3563144"/>
            <a:ext cx="18161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42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E77E-F1B6-8AF6-FCEF-4A59A0C4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78293-306C-DBD0-96CC-7C74C8740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MAX(column) FROM {Table}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SELECT MAX(price) FROM items; </a:t>
            </a:r>
            <a:endParaRPr lang="en-US" dirty="0">
              <a:solidFill>
                <a:srgbClr val="0D904F"/>
              </a:solidFill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D904F"/>
              </a:solidFill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D904F"/>
              </a:solidFill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3A474E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DB41EA-4A01-E479-F127-1B0E7B2BB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007" y="3428999"/>
            <a:ext cx="1962928" cy="111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46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26BB-69D0-7220-FB4A-DE83D4A0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A792E-DFB2-6277-D807-7ACC42733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AVG(column) FROM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SELECT AVG(price) FROM items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9CB670B1-1A1E-ED5B-60B3-D719CCDAD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450" y="3290093"/>
            <a:ext cx="2642752" cy="102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62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26BB-69D0-7220-FB4A-DE83D4A0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A792E-DFB2-6277-D807-7ACC42733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SUM(column) FROM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SELECT SUM(price) FROM items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987F8D96-822F-4D97-0BB4-7F6217291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253" y="3691895"/>
            <a:ext cx="1902153" cy="119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3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10500</TotalTime>
  <Words>1194</Words>
  <Application>Microsoft Macintosh PowerPoint</Application>
  <PresentationFormat>Widescreen</PresentationFormat>
  <Paragraphs>198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Aptos</vt:lpstr>
      <vt:lpstr>Aptos Display</vt:lpstr>
      <vt:lpstr>Arial</vt:lpstr>
      <vt:lpstr>Google Sans</vt:lpstr>
      <vt:lpstr>Roboto</vt:lpstr>
      <vt:lpstr>Roboto Mono</vt:lpstr>
      <vt:lpstr>Source Sans 3</vt:lpstr>
      <vt:lpstr>Symbol</vt:lpstr>
      <vt:lpstr>Office Theme</vt:lpstr>
      <vt:lpstr>Introduction to SQL: Structured Query Language By Roxboro Solutions</vt:lpstr>
      <vt:lpstr>Review Syllabus.</vt:lpstr>
      <vt:lpstr>Aggregates:</vt:lpstr>
      <vt:lpstr>Syntax</vt:lpstr>
      <vt:lpstr>COUNT (* | column)</vt:lpstr>
      <vt:lpstr>MIN</vt:lpstr>
      <vt:lpstr>MAX</vt:lpstr>
      <vt:lpstr>AVG</vt:lpstr>
      <vt:lpstr>SUM</vt:lpstr>
      <vt:lpstr>Putting it all together.</vt:lpstr>
      <vt:lpstr>More on COUNT and the effect of NULL</vt:lpstr>
      <vt:lpstr>COUNT DISTINCT</vt:lpstr>
      <vt:lpstr>VERIFY WITH SELECT DISTINCT</vt:lpstr>
      <vt:lpstr>COUNT with WHERE clause:</vt:lpstr>
      <vt:lpstr>COUNT with GROUP BY clause:</vt:lpstr>
      <vt:lpstr>COUNT with Column Aliases:</vt:lpstr>
      <vt:lpstr>GROUP BY multiple columns:</vt:lpstr>
      <vt:lpstr>HAVING</vt:lpstr>
      <vt:lpstr>HAVING vs. WHERE  </vt:lpstr>
      <vt:lpstr>HAVING vs. WHERE Cont.</vt:lpstr>
      <vt:lpstr>HAVING vs. WHERE Cont.</vt:lpstr>
      <vt:lpstr>Simplifying it with views.</vt:lpstr>
      <vt:lpstr>Example </vt:lpstr>
      <vt:lpstr>Using the View</vt:lpstr>
      <vt:lpstr>View for Customer Purchases</vt:lpstr>
      <vt:lpstr>Using the view</vt:lpstr>
      <vt:lpstr>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SQL: Structured Query Language </dc:title>
  <dc:creator>Robert Timlin</dc:creator>
  <cp:lastModifiedBy>Robert Timlin</cp:lastModifiedBy>
  <cp:revision>349</cp:revision>
  <dcterms:created xsi:type="dcterms:W3CDTF">2024-04-28T18:01:14Z</dcterms:created>
  <dcterms:modified xsi:type="dcterms:W3CDTF">2025-01-02T22:29:04Z</dcterms:modified>
</cp:coreProperties>
</file>