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5" r:id="rId3"/>
    <p:sldId id="320" r:id="rId4"/>
    <p:sldId id="321" r:id="rId5"/>
    <p:sldId id="334" r:id="rId6"/>
    <p:sldId id="322" r:id="rId7"/>
    <p:sldId id="323" r:id="rId8"/>
    <p:sldId id="335" r:id="rId9"/>
    <p:sldId id="319" r:id="rId10"/>
    <p:sldId id="336" r:id="rId11"/>
    <p:sldId id="337" r:id="rId12"/>
    <p:sldId id="277" r:id="rId13"/>
    <p:sldId id="276" r:id="rId14"/>
    <p:sldId id="312" r:id="rId15"/>
    <p:sldId id="291" r:id="rId16"/>
    <p:sldId id="313" r:id="rId17"/>
    <p:sldId id="333" r:id="rId18"/>
    <p:sldId id="279"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389"/>
    <p:restoredTop sz="94607"/>
  </p:normalViewPr>
  <p:slideViewPr>
    <p:cSldViewPr snapToGrid="0">
      <p:cViewPr varScale="1">
        <p:scale>
          <a:sx n="148" d="100"/>
          <a:sy n="148" d="100"/>
        </p:scale>
        <p:origin x="47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3D54-AA7E-D90F-3586-D3380A0AC5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E13392-A6D8-8A9A-5B1A-89D0CEAFC2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782B62-6F22-6541-CFAA-CC55D442E6C2}"/>
              </a:ext>
            </a:extLst>
          </p:cNvPr>
          <p:cNvSpPr>
            <a:spLocks noGrp="1"/>
          </p:cNvSpPr>
          <p:nvPr>
            <p:ph type="dt" sz="half" idx="10"/>
          </p:nvPr>
        </p:nvSpPr>
        <p:spPr/>
        <p:txBody>
          <a:bodyPr/>
          <a:lstStyle/>
          <a:p>
            <a:fld id="{046598D6-C04D-9446-A58F-36E01C46C344}" type="datetimeFigureOut">
              <a:rPr lang="en-US" smtClean="0"/>
              <a:t>2/14/25</a:t>
            </a:fld>
            <a:endParaRPr lang="en-US"/>
          </a:p>
        </p:txBody>
      </p:sp>
      <p:sp>
        <p:nvSpPr>
          <p:cNvPr id="5" name="Footer Placeholder 4">
            <a:extLst>
              <a:ext uri="{FF2B5EF4-FFF2-40B4-BE49-F238E27FC236}">
                <a16:creationId xmlns:a16="http://schemas.microsoft.com/office/drawing/2014/main" id="{6601AB14-5AEA-95FA-BAB4-7DEF457FE9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46ADA9-4893-8088-D348-68B24C3C1F5F}"/>
              </a:ext>
            </a:extLst>
          </p:cNvPr>
          <p:cNvSpPr>
            <a:spLocks noGrp="1"/>
          </p:cNvSpPr>
          <p:nvPr>
            <p:ph type="sldNum" sz="quarter" idx="12"/>
          </p:nvPr>
        </p:nvSpPr>
        <p:spPr/>
        <p:txBody>
          <a:bodyPr/>
          <a:lstStyle/>
          <a:p>
            <a:fld id="{D7C65012-D088-EE4A-A81A-8D5D759560DF}" type="slidenum">
              <a:rPr lang="en-US" smtClean="0"/>
              <a:t>‹#›</a:t>
            </a:fld>
            <a:endParaRPr lang="en-US"/>
          </a:p>
        </p:txBody>
      </p:sp>
    </p:spTree>
    <p:extLst>
      <p:ext uri="{BB962C8B-B14F-4D97-AF65-F5344CB8AC3E}">
        <p14:creationId xmlns:p14="http://schemas.microsoft.com/office/powerpoint/2010/main" val="85004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4FC17-4E8C-DDF4-3AA2-DA21D55A219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BA5F918-6896-6622-F48D-25D95AE733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95D86B-33E6-338E-675A-E3F7E55A57C0}"/>
              </a:ext>
            </a:extLst>
          </p:cNvPr>
          <p:cNvSpPr>
            <a:spLocks noGrp="1"/>
          </p:cNvSpPr>
          <p:nvPr>
            <p:ph type="dt" sz="half" idx="10"/>
          </p:nvPr>
        </p:nvSpPr>
        <p:spPr/>
        <p:txBody>
          <a:bodyPr/>
          <a:lstStyle/>
          <a:p>
            <a:fld id="{046598D6-C04D-9446-A58F-36E01C46C344}" type="datetimeFigureOut">
              <a:rPr lang="en-US" smtClean="0"/>
              <a:t>2/14/25</a:t>
            </a:fld>
            <a:endParaRPr lang="en-US"/>
          </a:p>
        </p:txBody>
      </p:sp>
      <p:sp>
        <p:nvSpPr>
          <p:cNvPr id="5" name="Footer Placeholder 4">
            <a:extLst>
              <a:ext uri="{FF2B5EF4-FFF2-40B4-BE49-F238E27FC236}">
                <a16:creationId xmlns:a16="http://schemas.microsoft.com/office/drawing/2014/main" id="{B6727C20-AF90-8348-77AC-AE0EC5EFB3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D0019C-5204-963A-92E8-7A883AB01457}"/>
              </a:ext>
            </a:extLst>
          </p:cNvPr>
          <p:cNvSpPr>
            <a:spLocks noGrp="1"/>
          </p:cNvSpPr>
          <p:nvPr>
            <p:ph type="sldNum" sz="quarter" idx="12"/>
          </p:nvPr>
        </p:nvSpPr>
        <p:spPr/>
        <p:txBody>
          <a:bodyPr/>
          <a:lstStyle/>
          <a:p>
            <a:fld id="{D7C65012-D088-EE4A-A81A-8D5D759560DF}" type="slidenum">
              <a:rPr lang="en-US" smtClean="0"/>
              <a:t>‹#›</a:t>
            </a:fld>
            <a:endParaRPr lang="en-US"/>
          </a:p>
        </p:txBody>
      </p:sp>
    </p:spTree>
    <p:extLst>
      <p:ext uri="{BB962C8B-B14F-4D97-AF65-F5344CB8AC3E}">
        <p14:creationId xmlns:p14="http://schemas.microsoft.com/office/powerpoint/2010/main" val="1570821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C7E3D1-4C5B-026B-7ABE-A87B2A3DCE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94098A-3F10-AB09-1E83-69FEBFE8A2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58F634-D23A-575E-07A1-FF19A08D80EB}"/>
              </a:ext>
            </a:extLst>
          </p:cNvPr>
          <p:cNvSpPr>
            <a:spLocks noGrp="1"/>
          </p:cNvSpPr>
          <p:nvPr>
            <p:ph type="dt" sz="half" idx="10"/>
          </p:nvPr>
        </p:nvSpPr>
        <p:spPr/>
        <p:txBody>
          <a:bodyPr/>
          <a:lstStyle/>
          <a:p>
            <a:fld id="{046598D6-C04D-9446-A58F-36E01C46C344}" type="datetimeFigureOut">
              <a:rPr lang="en-US" smtClean="0"/>
              <a:t>2/14/25</a:t>
            </a:fld>
            <a:endParaRPr lang="en-US"/>
          </a:p>
        </p:txBody>
      </p:sp>
      <p:sp>
        <p:nvSpPr>
          <p:cNvPr id="5" name="Footer Placeholder 4">
            <a:extLst>
              <a:ext uri="{FF2B5EF4-FFF2-40B4-BE49-F238E27FC236}">
                <a16:creationId xmlns:a16="http://schemas.microsoft.com/office/drawing/2014/main" id="{1DEEC636-6195-BB1F-AF5E-F247261D6C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16C9DF-F64D-5417-933C-6B9BD4DBC6A4}"/>
              </a:ext>
            </a:extLst>
          </p:cNvPr>
          <p:cNvSpPr>
            <a:spLocks noGrp="1"/>
          </p:cNvSpPr>
          <p:nvPr>
            <p:ph type="sldNum" sz="quarter" idx="12"/>
          </p:nvPr>
        </p:nvSpPr>
        <p:spPr/>
        <p:txBody>
          <a:bodyPr/>
          <a:lstStyle/>
          <a:p>
            <a:fld id="{D7C65012-D088-EE4A-A81A-8D5D759560DF}" type="slidenum">
              <a:rPr lang="en-US" smtClean="0"/>
              <a:t>‹#›</a:t>
            </a:fld>
            <a:endParaRPr lang="en-US"/>
          </a:p>
        </p:txBody>
      </p:sp>
    </p:spTree>
    <p:extLst>
      <p:ext uri="{BB962C8B-B14F-4D97-AF65-F5344CB8AC3E}">
        <p14:creationId xmlns:p14="http://schemas.microsoft.com/office/powerpoint/2010/main" val="1008083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726CD-D767-86C8-2394-DDF48DA8F7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4A45CD-9C9D-0B95-8443-0608D9B821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961A69-2FE5-CEE9-157E-32CBB6054DC1}"/>
              </a:ext>
            </a:extLst>
          </p:cNvPr>
          <p:cNvSpPr>
            <a:spLocks noGrp="1"/>
          </p:cNvSpPr>
          <p:nvPr>
            <p:ph type="dt" sz="half" idx="10"/>
          </p:nvPr>
        </p:nvSpPr>
        <p:spPr/>
        <p:txBody>
          <a:bodyPr/>
          <a:lstStyle/>
          <a:p>
            <a:fld id="{046598D6-C04D-9446-A58F-36E01C46C344}" type="datetimeFigureOut">
              <a:rPr lang="en-US" smtClean="0"/>
              <a:t>2/14/25</a:t>
            </a:fld>
            <a:endParaRPr lang="en-US"/>
          </a:p>
        </p:txBody>
      </p:sp>
      <p:sp>
        <p:nvSpPr>
          <p:cNvPr id="5" name="Footer Placeholder 4">
            <a:extLst>
              <a:ext uri="{FF2B5EF4-FFF2-40B4-BE49-F238E27FC236}">
                <a16:creationId xmlns:a16="http://schemas.microsoft.com/office/drawing/2014/main" id="{1E8C2BBC-5A09-2309-8D77-A99496D0CD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FF9FFA-F258-048F-E992-185E942E4C15}"/>
              </a:ext>
            </a:extLst>
          </p:cNvPr>
          <p:cNvSpPr>
            <a:spLocks noGrp="1"/>
          </p:cNvSpPr>
          <p:nvPr>
            <p:ph type="sldNum" sz="quarter" idx="12"/>
          </p:nvPr>
        </p:nvSpPr>
        <p:spPr/>
        <p:txBody>
          <a:bodyPr/>
          <a:lstStyle/>
          <a:p>
            <a:fld id="{D7C65012-D088-EE4A-A81A-8D5D759560DF}" type="slidenum">
              <a:rPr lang="en-US" smtClean="0"/>
              <a:t>‹#›</a:t>
            </a:fld>
            <a:endParaRPr lang="en-US"/>
          </a:p>
        </p:txBody>
      </p:sp>
    </p:spTree>
    <p:extLst>
      <p:ext uri="{BB962C8B-B14F-4D97-AF65-F5344CB8AC3E}">
        <p14:creationId xmlns:p14="http://schemas.microsoft.com/office/powerpoint/2010/main" val="1150852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FE938-37AB-C6B7-456F-30EE91A6BA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73C32EB-8BF5-606E-8C7D-AD7D8F34408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2CFC86-6252-087F-8C25-1D483163C275}"/>
              </a:ext>
            </a:extLst>
          </p:cNvPr>
          <p:cNvSpPr>
            <a:spLocks noGrp="1"/>
          </p:cNvSpPr>
          <p:nvPr>
            <p:ph type="dt" sz="half" idx="10"/>
          </p:nvPr>
        </p:nvSpPr>
        <p:spPr/>
        <p:txBody>
          <a:bodyPr/>
          <a:lstStyle/>
          <a:p>
            <a:fld id="{046598D6-C04D-9446-A58F-36E01C46C344}" type="datetimeFigureOut">
              <a:rPr lang="en-US" smtClean="0"/>
              <a:t>2/14/25</a:t>
            </a:fld>
            <a:endParaRPr lang="en-US"/>
          </a:p>
        </p:txBody>
      </p:sp>
      <p:sp>
        <p:nvSpPr>
          <p:cNvPr id="5" name="Footer Placeholder 4">
            <a:extLst>
              <a:ext uri="{FF2B5EF4-FFF2-40B4-BE49-F238E27FC236}">
                <a16:creationId xmlns:a16="http://schemas.microsoft.com/office/drawing/2014/main" id="{CED80D46-51B4-94B0-12C9-DAD3AE2C87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425DE5-9809-58A2-3B32-5AA0F199F459}"/>
              </a:ext>
            </a:extLst>
          </p:cNvPr>
          <p:cNvSpPr>
            <a:spLocks noGrp="1"/>
          </p:cNvSpPr>
          <p:nvPr>
            <p:ph type="sldNum" sz="quarter" idx="12"/>
          </p:nvPr>
        </p:nvSpPr>
        <p:spPr/>
        <p:txBody>
          <a:bodyPr/>
          <a:lstStyle/>
          <a:p>
            <a:fld id="{D7C65012-D088-EE4A-A81A-8D5D759560DF}" type="slidenum">
              <a:rPr lang="en-US" smtClean="0"/>
              <a:t>‹#›</a:t>
            </a:fld>
            <a:endParaRPr lang="en-US"/>
          </a:p>
        </p:txBody>
      </p:sp>
    </p:spTree>
    <p:extLst>
      <p:ext uri="{BB962C8B-B14F-4D97-AF65-F5344CB8AC3E}">
        <p14:creationId xmlns:p14="http://schemas.microsoft.com/office/powerpoint/2010/main" val="1403394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41E26-CCEC-93E6-197D-FEF33B5F30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4BC709-CD84-2094-F3D6-D7A908527C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A9D804-53C1-08E3-B194-1FA9162EC1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94DE21-9732-A8D7-D331-9ACE4FB29D50}"/>
              </a:ext>
            </a:extLst>
          </p:cNvPr>
          <p:cNvSpPr>
            <a:spLocks noGrp="1"/>
          </p:cNvSpPr>
          <p:nvPr>
            <p:ph type="dt" sz="half" idx="10"/>
          </p:nvPr>
        </p:nvSpPr>
        <p:spPr/>
        <p:txBody>
          <a:bodyPr/>
          <a:lstStyle/>
          <a:p>
            <a:fld id="{046598D6-C04D-9446-A58F-36E01C46C344}" type="datetimeFigureOut">
              <a:rPr lang="en-US" smtClean="0"/>
              <a:t>2/14/25</a:t>
            </a:fld>
            <a:endParaRPr lang="en-US"/>
          </a:p>
        </p:txBody>
      </p:sp>
      <p:sp>
        <p:nvSpPr>
          <p:cNvPr id="6" name="Footer Placeholder 5">
            <a:extLst>
              <a:ext uri="{FF2B5EF4-FFF2-40B4-BE49-F238E27FC236}">
                <a16:creationId xmlns:a16="http://schemas.microsoft.com/office/drawing/2014/main" id="{5B27555C-20BC-DD34-B048-475189CB18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AC182C-725B-4640-E69A-3F165A492029}"/>
              </a:ext>
            </a:extLst>
          </p:cNvPr>
          <p:cNvSpPr>
            <a:spLocks noGrp="1"/>
          </p:cNvSpPr>
          <p:nvPr>
            <p:ph type="sldNum" sz="quarter" idx="12"/>
          </p:nvPr>
        </p:nvSpPr>
        <p:spPr/>
        <p:txBody>
          <a:bodyPr/>
          <a:lstStyle/>
          <a:p>
            <a:fld id="{D7C65012-D088-EE4A-A81A-8D5D759560DF}" type="slidenum">
              <a:rPr lang="en-US" smtClean="0"/>
              <a:t>‹#›</a:t>
            </a:fld>
            <a:endParaRPr lang="en-US"/>
          </a:p>
        </p:txBody>
      </p:sp>
    </p:spTree>
    <p:extLst>
      <p:ext uri="{BB962C8B-B14F-4D97-AF65-F5344CB8AC3E}">
        <p14:creationId xmlns:p14="http://schemas.microsoft.com/office/powerpoint/2010/main" val="1579591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39ABC-AC97-116D-AE44-FFD71A67E9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12C0BF-F429-069C-3396-FD7BC2D515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EB9A43-5C2E-6EB2-2496-1AEF8329DD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64ABF84-A49F-51A2-E67F-8B37B567C4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FB8A4F-4407-EC27-F9B4-D21C01584F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963B5C-6CE3-3645-A846-4B8036E6C0BB}"/>
              </a:ext>
            </a:extLst>
          </p:cNvPr>
          <p:cNvSpPr>
            <a:spLocks noGrp="1"/>
          </p:cNvSpPr>
          <p:nvPr>
            <p:ph type="dt" sz="half" idx="10"/>
          </p:nvPr>
        </p:nvSpPr>
        <p:spPr/>
        <p:txBody>
          <a:bodyPr/>
          <a:lstStyle/>
          <a:p>
            <a:fld id="{046598D6-C04D-9446-A58F-36E01C46C344}" type="datetimeFigureOut">
              <a:rPr lang="en-US" smtClean="0"/>
              <a:t>2/14/25</a:t>
            </a:fld>
            <a:endParaRPr lang="en-US"/>
          </a:p>
        </p:txBody>
      </p:sp>
      <p:sp>
        <p:nvSpPr>
          <p:cNvPr id="8" name="Footer Placeholder 7">
            <a:extLst>
              <a:ext uri="{FF2B5EF4-FFF2-40B4-BE49-F238E27FC236}">
                <a16:creationId xmlns:a16="http://schemas.microsoft.com/office/drawing/2014/main" id="{7A94AC47-7292-A2E2-2658-2DB256FE58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08AD898-6906-0DBB-6E8F-6D34586AC43B}"/>
              </a:ext>
            </a:extLst>
          </p:cNvPr>
          <p:cNvSpPr>
            <a:spLocks noGrp="1"/>
          </p:cNvSpPr>
          <p:nvPr>
            <p:ph type="sldNum" sz="quarter" idx="12"/>
          </p:nvPr>
        </p:nvSpPr>
        <p:spPr/>
        <p:txBody>
          <a:bodyPr/>
          <a:lstStyle/>
          <a:p>
            <a:fld id="{D7C65012-D088-EE4A-A81A-8D5D759560DF}" type="slidenum">
              <a:rPr lang="en-US" smtClean="0"/>
              <a:t>‹#›</a:t>
            </a:fld>
            <a:endParaRPr lang="en-US"/>
          </a:p>
        </p:txBody>
      </p:sp>
    </p:spTree>
    <p:extLst>
      <p:ext uri="{BB962C8B-B14F-4D97-AF65-F5344CB8AC3E}">
        <p14:creationId xmlns:p14="http://schemas.microsoft.com/office/powerpoint/2010/main" val="2485245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E00D9-3FED-47E8-AD53-16AD24CE897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9DAC3F6-E83D-0EDA-0862-F335B415391F}"/>
              </a:ext>
            </a:extLst>
          </p:cNvPr>
          <p:cNvSpPr>
            <a:spLocks noGrp="1"/>
          </p:cNvSpPr>
          <p:nvPr>
            <p:ph type="dt" sz="half" idx="10"/>
          </p:nvPr>
        </p:nvSpPr>
        <p:spPr/>
        <p:txBody>
          <a:bodyPr/>
          <a:lstStyle/>
          <a:p>
            <a:fld id="{046598D6-C04D-9446-A58F-36E01C46C344}" type="datetimeFigureOut">
              <a:rPr lang="en-US" smtClean="0"/>
              <a:t>2/14/25</a:t>
            </a:fld>
            <a:endParaRPr lang="en-US"/>
          </a:p>
        </p:txBody>
      </p:sp>
      <p:sp>
        <p:nvSpPr>
          <p:cNvPr id="4" name="Footer Placeholder 3">
            <a:extLst>
              <a:ext uri="{FF2B5EF4-FFF2-40B4-BE49-F238E27FC236}">
                <a16:creationId xmlns:a16="http://schemas.microsoft.com/office/drawing/2014/main" id="{5D72A0DD-CC45-D711-F1A4-181907BAE4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7EC8BF-6127-49B1-8380-AF73744D3A84}"/>
              </a:ext>
            </a:extLst>
          </p:cNvPr>
          <p:cNvSpPr>
            <a:spLocks noGrp="1"/>
          </p:cNvSpPr>
          <p:nvPr>
            <p:ph type="sldNum" sz="quarter" idx="12"/>
          </p:nvPr>
        </p:nvSpPr>
        <p:spPr/>
        <p:txBody>
          <a:bodyPr/>
          <a:lstStyle/>
          <a:p>
            <a:fld id="{D7C65012-D088-EE4A-A81A-8D5D759560DF}" type="slidenum">
              <a:rPr lang="en-US" smtClean="0"/>
              <a:t>‹#›</a:t>
            </a:fld>
            <a:endParaRPr lang="en-US"/>
          </a:p>
        </p:txBody>
      </p:sp>
    </p:spTree>
    <p:extLst>
      <p:ext uri="{BB962C8B-B14F-4D97-AF65-F5344CB8AC3E}">
        <p14:creationId xmlns:p14="http://schemas.microsoft.com/office/powerpoint/2010/main" val="1246422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01B0EE-6FC2-AB80-3240-AAE6C3FC5626}"/>
              </a:ext>
            </a:extLst>
          </p:cNvPr>
          <p:cNvSpPr>
            <a:spLocks noGrp="1"/>
          </p:cNvSpPr>
          <p:nvPr>
            <p:ph type="dt" sz="half" idx="10"/>
          </p:nvPr>
        </p:nvSpPr>
        <p:spPr/>
        <p:txBody>
          <a:bodyPr/>
          <a:lstStyle/>
          <a:p>
            <a:fld id="{046598D6-C04D-9446-A58F-36E01C46C344}" type="datetimeFigureOut">
              <a:rPr lang="en-US" smtClean="0"/>
              <a:t>2/14/25</a:t>
            </a:fld>
            <a:endParaRPr lang="en-US"/>
          </a:p>
        </p:txBody>
      </p:sp>
      <p:sp>
        <p:nvSpPr>
          <p:cNvPr id="3" name="Footer Placeholder 2">
            <a:extLst>
              <a:ext uri="{FF2B5EF4-FFF2-40B4-BE49-F238E27FC236}">
                <a16:creationId xmlns:a16="http://schemas.microsoft.com/office/drawing/2014/main" id="{FAD23F59-213A-1BF0-9AA6-F2C913FE0E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9E96D9-899F-551B-65BE-7B4E1ED6BB57}"/>
              </a:ext>
            </a:extLst>
          </p:cNvPr>
          <p:cNvSpPr>
            <a:spLocks noGrp="1"/>
          </p:cNvSpPr>
          <p:nvPr>
            <p:ph type="sldNum" sz="quarter" idx="12"/>
          </p:nvPr>
        </p:nvSpPr>
        <p:spPr/>
        <p:txBody>
          <a:bodyPr/>
          <a:lstStyle/>
          <a:p>
            <a:fld id="{D7C65012-D088-EE4A-A81A-8D5D759560DF}" type="slidenum">
              <a:rPr lang="en-US" smtClean="0"/>
              <a:t>‹#›</a:t>
            </a:fld>
            <a:endParaRPr lang="en-US"/>
          </a:p>
        </p:txBody>
      </p:sp>
    </p:spTree>
    <p:extLst>
      <p:ext uri="{BB962C8B-B14F-4D97-AF65-F5344CB8AC3E}">
        <p14:creationId xmlns:p14="http://schemas.microsoft.com/office/powerpoint/2010/main" val="1085221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0CC06-6EFF-4EDB-DD08-7B0D063D97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6AF3C9E-0F80-D19A-069D-405ECA65ED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FF9169-03E3-BC7A-9682-BD407B02A9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5ABC0A-66D8-02C7-3BAF-924D32D00AE1}"/>
              </a:ext>
            </a:extLst>
          </p:cNvPr>
          <p:cNvSpPr>
            <a:spLocks noGrp="1"/>
          </p:cNvSpPr>
          <p:nvPr>
            <p:ph type="dt" sz="half" idx="10"/>
          </p:nvPr>
        </p:nvSpPr>
        <p:spPr/>
        <p:txBody>
          <a:bodyPr/>
          <a:lstStyle/>
          <a:p>
            <a:fld id="{046598D6-C04D-9446-A58F-36E01C46C344}" type="datetimeFigureOut">
              <a:rPr lang="en-US" smtClean="0"/>
              <a:t>2/14/25</a:t>
            </a:fld>
            <a:endParaRPr lang="en-US"/>
          </a:p>
        </p:txBody>
      </p:sp>
      <p:sp>
        <p:nvSpPr>
          <p:cNvPr id="6" name="Footer Placeholder 5">
            <a:extLst>
              <a:ext uri="{FF2B5EF4-FFF2-40B4-BE49-F238E27FC236}">
                <a16:creationId xmlns:a16="http://schemas.microsoft.com/office/drawing/2014/main" id="{9DF14A76-997C-AE1F-C921-07FEDF201E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AA3DA3-4D14-38FA-8CC5-556174AF5362}"/>
              </a:ext>
            </a:extLst>
          </p:cNvPr>
          <p:cNvSpPr>
            <a:spLocks noGrp="1"/>
          </p:cNvSpPr>
          <p:nvPr>
            <p:ph type="sldNum" sz="quarter" idx="12"/>
          </p:nvPr>
        </p:nvSpPr>
        <p:spPr/>
        <p:txBody>
          <a:bodyPr/>
          <a:lstStyle/>
          <a:p>
            <a:fld id="{D7C65012-D088-EE4A-A81A-8D5D759560DF}" type="slidenum">
              <a:rPr lang="en-US" smtClean="0"/>
              <a:t>‹#›</a:t>
            </a:fld>
            <a:endParaRPr lang="en-US"/>
          </a:p>
        </p:txBody>
      </p:sp>
    </p:spTree>
    <p:extLst>
      <p:ext uri="{BB962C8B-B14F-4D97-AF65-F5344CB8AC3E}">
        <p14:creationId xmlns:p14="http://schemas.microsoft.com/office/powerpoint/2010/main" val="3424724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CBBBF-2CB4-3F34-5737-7614273E60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D4FB187-FEEF-22E9-919C-482781C1F6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C74513B-BEC5-BB71-EE93-6A5FC52FDB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8A3387-F61E-E77F-D03F-30F71BD99D43}"/>
              </a:ext>
            </a:extLst>
          </p:cNvPr>
          <p:cNvSpPr>
            <a:spLocks noGrp="1"/>
          </p:cNvSpPr>
          <p:nvPr>
            <p:ph type="dt" sz="half" idx="10"/>
          </p:nvPr>
        </p:nvSpPr>
        <p:spPr/>
        <p:txBody>
          <a:bodyPr/>
          <a:lstStyle/>
          <a:p>
            <a:fld id="{046598D6-C04D-9446-A58F-36E01C46C344}" type="datetimeFigureOut">
              <a:rPr lang="en-US" smtClean="0"/>
              <a:t>2/14/25</a:t>
            </a:fld>
            <a:endParaRPr lang="en-US"/>
          </a:p>
        </p:txBody>
      </p:sp>
      <p:sp>
        <p:nvSpPr>
          <p:cNvPr id="6" name="Footer Placeholder 5">
            <a:extLst>
              <a:ext uri="{FF2B5EF4-FFF2-40B4-BE49-F238E27FC236}">
                <a16:creationId xmlns:a16="http://schemas.microsoft.com/office/drawing/2014/main" id="{40FA0032-D63B-70DD-3F17-BC7632E7B3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940381-4D89-B8BD-11A7-AD2DAC58EC40}"/>
              </a:ext>
            </a:extLst>
          </p:cNvPr>
          <p:cNvSpPr>
            <a:spLocks noGrp="1"/>
          </p:cNvSpPr>
          <p:nvPr>
            <p:ph type="sldNum" sz="quarter" idx="12"/>
          </p:nvPr>
        </p:nvSpPr>
        <p:spPr/>
        <p:txBody>
          <a:bodyPr/>
          <a:lstStyle/>
          <a:p>
            <a:fld id="{D7C65012-D088-EE4A-A81A-8D5D759560DF}" type="slidenum">
              <a:rPr lang="en-US" smtClean="0"/>
              <a:t>‹#›</a:t>
            </a:fld>
            <a:endParaRPr lang="en-US"/>
          </a:p>
        </p:txBody>
      </p:sp>
    </p:spTree>
    <p:extLst>
      <p:ext uri="{BB962C8B-B14F-4D97-AF65-F5344CB8AC3E}">
        <p14:creationId xmlns:p14="http://schemas.microsoft.com/office/powerpoint/2010/main" val="14900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589D09-8527-678A-6C39-A17455C159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83333A-C5EB-EA4E-279B-83297DB20B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B9A7C2-D2E7-47CD-587D-5152164B7E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46598D6-C04D-9446-A58F-36E01C46C344}" type="datetimeFigureOut">
              <a:rPr lang="en-US" smtClean="0"/>
              <a:t>2/14/25</a:t>
            </a:fld>
            <a:endParaRPr lang="en-US"/>
          </a:p>
        </p:txBody>
      </p:sp>
      <p:sp>
        <p:nvSpPr>
          <p:cNvPr id="5" name="Footer Placeholder 4">
            <a:extLst>
              <a:ext uri="{FF2B5EF4-FFF2-40B4-BE49-F238E27FC236}">
                <a16:creationId xmlns:a16="http://schemas.microsoft.com/office/drawing/2014/main" id="{03E038E2-3DB6-4914-2BC5-46ABF16470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91D074B-7154-5DC6-A287-48FCEBE404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7C65012-D088-EE4A-A81A-8D5D759560DF}" type="slidenum">
              <a:rPr lang="en-US" smtClean="0"/>
              <a:t>‹#›</a:t>
            </a:fld>
            <a:endParaRPr lang="en-US"/>
          </a:p>
        </p:txBody>
      </p:sp>
    </p:spTree>
    <p:extLst>
      <p:ext uri="{BB962C8B-B14F-4D97-AF65-F5344CB8AC3E}">
        <p14:creationId xmlns:p14="http://schemas.microsoft.com/office/powerpoint/2010/main" val="14449995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4C05E-F812-16EF-DBF3-07F16A9345B2}"/>
              </a:ext>
            </a:extLst>
          </p:cNvPr>
          <p:cNvSpPr>
            <a:spLocks noGrp="1"/>
          </p:cNvSpPr>
          <p:nvPr>
            <p:ph type="ctrTitle"/>
          </p:nvPr>
        </p:nvSpPr>
        <p:spPr/>
        <p:txBody>
          <a:bodyPr>
            <a:normAutofit/>
          </a:bodyPr>
          <a:lstStyle/>
          <a:p>
            <a:r>
              <a:rPr lang="en-US" dirty="0"/>
              <a:t>Introduction to SQL: Structured Query Language</a:t>
            </a:r>
            <a:br>
              <a:rPr lang="en-US" dirty="0"/>
            </a:br>
            <a:r>
              <a:rPr lang="en-US" sz="4000" dirty="0"/>
              <a:t>By </a:t>
            </a:r>
            <a:r>
              <a:rPr lang="en-US" sz="4000" dirty="0" err="1"/>
              <a:t>AppJedi</a:t>
            </a:r>
            <a:endParaRPr lang="en-US" sz="4000" dirty="0"/>
          </a:p>
        </p:txBody>
      </p:sp>
      <p:sp>
        <p:nvSpPr>
          <p:cNvPr id="3" name="Subtitle 2">
            <a:extLst>
              <a:ext uri="{FF2B5EF4-FFF2-40B4-BE49-F238E27FC236}">
                <a16:creationId xmlns:a16="http://schemas.microsoft.com/office/drawing/2014/main" id="{D94D1DB5-BA77-C674-7DEA-5C9C2BAC7B70}"/>
              </a:ext>
            </a:extLst>
          </p:cNvPr>
          <p:cNvSpPr>
            <a:spLocks noGrp="1"/>
          </p:cNvSpPr>
          <p:nvPr>
            <p:ph type="subTitle" idx="1"/>
          </p:nvPr>
        </p:nvSpPr>
        <p:spPr/>
        <p:txBody>
          <a:bodyPr/>
          <a:lstStyle/>
          <a:p>
            <a:r>
              <a:rPr lang="en-US" dirty="0"/>
              <a:t>February 14, 2025</a:t>
            </a:r>
          </a:p>
          <a:p>
            <a:r>
              <a:rPr lang="en-US" sz="3600" dirty="0"/>
              <a:t>Stored Procedures</a:t>
            </a:r>
          </a:p>
        </p:txBody>
      </p:sp>
    </p:spTree>
    <p:extLst>
      <p:ext uri="{BB962C8B-B14F-4D97-AF65-F5344CB8AC3E}">
        <p14:creationId xmlns:p14="http://schemas.microsoft.com/office/powerpoint/2010/main" val="2045926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8FB16-5F01-E093-F596-EC06EA8556CA}"/>
              </a:ext>
            </a:extLst>
          </p:cNvPr>
          <p:cNvSpPr>
            <a:spLocks noGrp="1"/>
          </p:cNvSpPr>
          <p:nvPr>
            <p:ph type="title"/>
          </p:nvPr>
        </p:nvSpPr>
        <p:spPr/>
        <p:txBody>
          <a:bodyPr/>
          <a:lstStyle/>
          <a:p>
            <a:r>
              <a:rPr lang="en-US" dirty="0"/>
              <a:t>Client </a:t>
            </a:r>
            <a:r>
              <a:rPr lang="en-US" dirty="0" err="1"/>
              <a:t>console.log</a:t>
            </a:r>
            <a:endParaRPr lang="en-US" dirty="0"/>
          </a:p>
        </p:txBody>
      </p:sp>
      <p:pic>
        <p:nvPicPr>
          <p:cNvPr id="5" name="Content Placeholder 4" descr="A screenshot of a computer program&#10;&#10;AI-generated content may be incorrect.">
            <a:extLst>
              <a:ext uri="{FF2B5EF4-FFF2-40B4-BE49-F238E27FC236}">
                <a16:creationId xmlns:a16="http://schemas.microsoft.com/office/drawing/2014/main" id="{6147D7C5-8EA8-301B-18A3-8BBB393EFD08}"/>
              </a:ext>
            </a:extLst>
          </p:cNvPr>
          <p:cNvPicPr>
            <a:picLocks noGrp="1" noChangeAspect="1"/>
          </p:cNvPicPr>
          <p:nvPr>
            <p:ph idx="1"/>
          </p:nvPr>
        </p:nvPicPr>
        <p:blipFill>
          <a:blip r:embed="rId2"/>
          <a:stretch>
            <a:fillRect/>
          </a:stretch>
        </p:blipFill>
        <p:spPr>
          <a:xfrm>
            <a:off x="2783049" y="1825625"/>
            <a:ext cx="6625901" cy="4351338"/>
          </a:xfrm>
        </p:spPr>
      </p:pic>
    </p:spTree>
    <p:extLst>
      <p:ext uri="{BB962C8B-B14F-4D97-AF65-F5344CB8AC3E}">
        <p14:creationId xmlns:p14="http://schemas.microsoft.com/office/powerpoint/2010/main" val="31611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83FF7-0938-D562-F38A-8A3C1B63C1BE}"/>
              </a:ext>
            </a:extLst>
          </p:cNvPr>
          <p:cNvSpPr>
            <a:spLocks noGrp="1"/>
          </p:cNvSpPr>
          <p:nvPr>
            <p:ph type="title"/>
          </p:nvPr>
        </p:nvSpPr>
        <p:spPr/>
        <p:txBody>
          <a:bodyPr/>
          <a:lstStyle/>
          <a:p>
            <a:r>
              <a:rPr lang="en-US" dirty="0"/>
              <a:t>Server </a:t>
            </a:r>
            <a:r>
              <a:rPr lang="en-US" dirty="0" err="1"/>
              <a:t>console.log</a:t>
            </a:r>
            <a:endParaRPr lang="en-US" dirty="0"/>
          </a:p>
        </p:txBody>
      </p:sp>
      <p:pic>
        <p:nvPicPr>
          <p:cNvPr id="5" name="Content Placeholder 4" descr="A screenshot of a computer screen&#10;&#10;AI-generated content may be incorrect.">
            <a:extLst>
              <a:ext uri="{FF2B5EF4-FFF2-40B4-BE49-F238E27FC236}">
                <a16:creationId xmlns:a16="http://schemas.microsoft.com/office/drawing/2014/main" id="{C79E230C-56DD-D470-B30E-59117D11F483}"/>
              </a:ext>
            </a:extLst>
          </p:cNvPr>
          <p:cNvPicPr>
            <a:picLocks noGrp="1" noChangeAspect="1"/>
          </p:cNvPicPr>
          <p:nvPr>
            <p:ph idx="1"/>
          </p:nvPr>
        </p:nvPicPr>
        <p:blipFill>
          <a:blip r:embed="rId2"/>
          <a:stretch>
            <a:fillRect/>
          </a:stretch>
        </p:blipFill>
        <p:spPr>
          <a:xfrm>
            <a:off x="2553419" y="1825625"/>
            <a:ext cx="6736479" cy="4351338"/>
          </a:xfrm>
        </p:spPr>
      </p:pic>
    </p:spTree>
    <p:extLst>
      <p:ext uri="{BB962C8B-B14F-4D97-AF65-F5344CB8AC3E}">
        <p14:creationId xmlns:p14="http://schemas.microsoft.com/office/powerpoint/2010/main" val="2585677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A16D1-D44E-65EA-4E4A-9C7040DB65CC}"/>
              </a:ext>
            </a:extLst>
          </p:cNvPr>
          <p:cNvSpPr>
            <a:spLocks noGrp="1"/>
          </p:cNvSpPr>
          <p:nvPr>
            <p:ph type="title"/>
          </p:nvPr>
        </p:nvSpPr>
        <p:spPr/>
        <p:txBody>
          <a:bodyPr/>
          <a:lstStyle/>
          <a:p>
            <a:r>
              <a:rPr lang="en-US" dirty="0"/>
              <a:t>Enter date from web client:</a:t>
            </a:r>
          </a:p>
        </p:txBody>
      </p:sp>
      <p:pic>
        <p:nvPicPr>
          <p:cNvPr id="6" name="Content Placeholder 5" descr="A screenshot of a contact us form&#10;&#10;AI-generated content may be incorrect.">
            <a:extLst>
              <a:ext uri="{FF2B5EF4-FFF2-40B4-BE49-F238E27FC236}">
                <a16:creationId xmlns:a16="http://schemas.microsoft.com/office/drawing/2014/main" id="{AE49F71B-549E-44C6-BC81-D32B8E009FCB}"/>
              </a:ext>
            </a:extLst>
          </p:cNvPr>
          <p:cNvPicPr>
            <a:picLocks noGrp="1" noChangeAspect="1"/>
          </p:cNvPicPr>
          <p:nvPr>
            <p:ph idx="1"/>
          </p:nvPr>
        </p:nvPicPr>
        <p:blipFill>
          <a:blip r:embed="rId2"/>
          <a:stretch>
            <a:fillRect/>
          </a:stretch>
        </p:blipFill>
        <p:spPr>
          <a:xfrm>
            <a:off x="3045539" y="1690688"/>
            <a:ext cx="5732622" cy="4521200"/>
          </a:xfrm>
        </p:spPr>
      </p:pic>
    </p:spTree>
    <p:extLst>
      <p:ext uri="{BB962C8B-B14F-4D97-AF65-F5344CB8AC3E}">
        <p14:creationId xmlns:p14="http://schemas.microsoft.com/office/powerpoint/2010/main" val="783694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7E77E-F1B6-8AF6-FCEF-4A59A0C40ED5}"/>
              </a:ext>
            </a:extLst>
          </p:cNvPr>
          <p:cNvSpPr>
            <a:spLocks noGrp="1"/>
          </p:cNvSpPr>
          <p:nvPr>
            <p:ph type="title"/>
          </p:nvPr>
        </p:nvSpPr>
        <p:spPr/>
        <p:txBody>
          <a:bodyPr/>
          <a:lstStyle/>
          <a:p>
            <a:r>
              <a:rPr lang="en-US" b="0" i="0" dirty="0">
                <a:effectLst/>
                <a:highlight>
                  <a:srgbClr val="FFFFFF"/>
                </a:highlight>
                <a:latin typeface="Roboto" panose="02000000000000000000" pitchFamily="2" charset="0"/>
              </a:rPr>
              <a:t>Stored Procedure:</a:t>
            </a:r>
            <a:endParaRPr lang="en-US" dirty="0"/>
          </a:p>
        </p:txBody>
      </p:sp>
      <p:pic>
        <p:nvPicPr>
          <p:cNvPr id="8" name="Content Placeholder 7" descr="A screen shot of a computer code&#10;&#10;AI-generated content may be incorrect.">
            <a:extLst>
              <a:ext uri="{FF2B5EF4-FFF2-40B4-BE49-F238E27FC236}">
                <a16:creationId xmlns:a16="http://schemas.microsoft.com/office/drawing/2014/main" id="{6FF9B92B-2311-D77B-CAAE-41CB6FB333AE}"/>
              </a:ext>
            </a:extLst>
          </p:cNvPr>
          <p:cNvPicPr>
            <a:picLocks noGrp="1" noChangeAspect="1"/>
          </p:cNvPicPr>
          <p:nvPr>
            <p:ph idx="1"/>
          </p:nvPr>
        </p:nvPicPr>
        <p:blipFill>
          <a:blip r:embed="rId2"/>
          <a:stretch>
            <a:fillRect/>
          </a:stretch>
        </p:blipFill>
        <p:spPr>
          <a:xfrm>
            <a:off x="725214" y="1825625"/>
            <a:ext cx="9289242" cy="4667250"/>
          </a:xfrm>
        </p:spPr>
      </p:pic>
    </p:spTree>
    <p:extLst>
      <p:ext uri="{BB962C8B-B14F-4D97-AF65-F5344CB8AC3E}">
        <p14:creationId xmlns:p14="http://schemas.microsoft.com/office/powerpoint/2010/main" val="2534842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FCD5F-DE8E-6A7C-9FEF-6806621B69CE}"/>
              </a:ext>
            </a:extLst>
          </p:cNvPr>
          <p:cNvSpPr>
            <a:spLocks noGrp="1"/>
          </p:cNvSpPr>
          <p:nvPr>
            <p:ph type="title"/>
          </p:nvPr>
        </p:nvSpPr>
        <p:spPr/>
        <p:txBody>
          <a:bodyPr/>
          <a:lstStyle/>
          <a:p>
            <a:r>
              <a:rPr lang="en-US" b="0" i="0" dirty="0">
                <a:effectLst/>
                <a:highlight>
                  <a:srgbClr val="FFFFFF"/>
                </a:highlight>
                <a:latin typeface="Roboto" panose="02000000000000000000" pitchFamily="2" charset="0"/>
              </a:rPr>
              <a:t>Data Validation</a:t>
            </a:r>
            <a:endParaRPr lang="en-US" dirty="0"/>
          </a:p>
        </p:txBody>
      </p:sp>
      <p:sp>
        <p:nvSpPr>
          <p:cNvPr id="3" name="Content Placeholder 2">
            <a:extLst>
              <a:ext uri="{FF2B5EF4-FFF2-40B4-BE49-F238E27FC236}">
                <a16:creationId xmlns:a16="http://schemas.microsoft.com/office/drawing/2014/main" id="{C3363ADF-68D6-F673-21C4-C4DED5DFA547}"/>
              </a:ext>
            </a:extLst>
          </p:cNvPr>
          <p:cNvSpPr>
            <a:spLocks noGrp="1"/>
          </p:cNvSpPr>
          <p:nvPr>
            <p:ph idx="1"/>
          </p:nvPr>
        </p:nvSpPr>
        <p:spPr/>
        <p:txBody>
          <a:bodyPr>
            <a:normAutofit/>
          </a:bodyPr>
          <a:lstStyle/>
          <a:p>
            <a:pPr marL="0" indent="0">
              <a:buNone/>
            </a:pPr>
            <a:r>
              <a:rPr lang="en-US" sz="3600" b="0" i="0" dirty="0">
                <a:solidFill>
                  <a:srgbClr val="001D35"/>
                </a:solidFill>
                <a:effectLst/>
                <a:latin typeface="Google Sans"/>
              </a:rPr>
              <a:t>Data validation is </a:t>
            </a:r>
            <a:r>
              <a:rPr lang="en-US" sz="3600" dirty="0"/>
              <a:t>the process of checking and ensuring the accuracy, quality, and consistency of data by verifying that it meets specific criteria, such as correct data types, format, range, and logical consistency, before using it in analysis or processing</a:t>
            </a:r>
          </a:p>
        </p:txBody>
      </p:sp>
    </p:spTree>
    <p:extLst>
      <p:ext uri="{BB962C8B-B14F-4D97-AF65-F5344CB8AC3E}">
        <p14:creationId xmlns:p14="http://schemas.microsoft.com/office/powerpoint/2010/main" val="3961884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7E77E-F1B6-8AF6-FCEF-4A59A0C40ED5}"/>
              </a:ext>
            </a:extLst>
          </p:cNvPr>
          <p:cNvSpPr>
            <a:spLocks noGrp="1"/>
          </p:cNvSpPr>
          <p:nvPr>
            <p:ph type="title"/>
          </p:nvPr>
        </p:nvSpPr>
        <p:spPr/>
        <p:txBody>
          <a:bodyPr/>
          <a:lstStyle/>
          <a:p>
            <a:r>
              <a:rPr lang="en-US" b="0" i="0" dirty="0">
                <a:effectLst/>
                <a:highlight>
                  <a:srgbClr val="FFFFFF"/>
                </a:highlight>
                <a:latin typeface="Roboto" panose="02000000000000000000" pitchFamily="2" charset="0"/>
              </a:rPr>
              <a:t>Where is it done?</a:t>
            </a:r>
            <a:endParaRPr lang="en-US" dirty="0"/>
          </a:p>
        </p:txBody>
      </p:sp>
      <p:sp>
        <p:nvSpPr>
          <p:cNvPr id="3" name="Content Placeholder 2">
            <a:extLst>
              <a:ext uri="{FF2B5EF4-FFF2-40B4-BE49-F238E27FC236}">
                <a16:creationId xmlns:a16="http://schemas.microsoft.com/office/drawing/2014/main" id="{89B78293-306C-DBD0-96CC-7C74C8740768}"/>
              </a:ext>
            </a:extLst>
          </p:cNvPr>
          <p:cNvSpPr>
            <a:spLocks noGrp="1"/>
          </p:cNvSpPr>
          <p:nvPr>
            <p:ph idx="1"/>
          </p:nvPr>
        </p:nvSpPr>
        <p:spPr>
          <a:xfrm>
            <a:off x="941717" y="1690688"/>
            <a:ext cx="10515600" cy="4578684"/>
          </a:xfrm>
        </p:spPr>
        <p:txBody>
          <a:bodyPr>
            <a:normAutofit/>
          </a:bodyPr>
          <a:lstStyle/>
          <a:p>
            <a:pPr marL="457200" indent="-457200">
              <a:buAutoNum type="arabicPeriod"/>
            </a:pPr>
            <a:r>
              <a:rPr lang="en-US" sz="2400" dirty="0">
                <a:solidFill>
                  <a:srgbClr val="FF0000"/>
                </a:solidFill>
              </a:rPr>
              <a:t>Client browser, smart phone, etc. (really bad idea)</a:t>
            </a:r>
          </a:p>
          <a:p>
            <a:pPr marL="457200" indent="-457200">
              <a:buAutoNum type="arabicPeriod"/>
            </a:pPr>
            <a:r>
              <a:rPr lang="en-US" sz="2400" dirty="0">
                <a:solidFill>
                  <a:srgbClr val="92D050"/>
                </a:solidFill>
              </a:rPr>
              <a:t>App Server. (ok but not the best)</a:t>
            </a:r>
          </a:p>
          <a:p>
            <a:pPr marL="457200" indent="-457200">
              <a:buAutoNum type="arabicPeriod"/>
            </a:pPr>
            <a:r>
              <a:rPr lang="en-US" sz="2400" dirty="0">
                <a:solidFill>
                  <a:srgbClr val="00B050"/>
                </a:solidFill>
              </a:rPr>
              <a:t>Database server. (best choice.  Self-defending database)</a:t>
            </a:r>
          </a:p>
          <a:p>
            <a:pPr marL="0" indent="0">
              <a:buNone/>
            </a:pPr>
            <a:endParaRPr lang="en-US" sz="2400" dirty="0"/>
          </a:p>
        </p:txBody>
      </p:sp>
    </p:spTree>
    <p:extLst>
      <p:ext uri="{BB962C8B-B14F-4D97-AF65-F5344CB8AC3E}">
        <p14:creationId xmlns:p14="http://schemas.microsoft.com/office/powerpoint/2010/main" val="2059646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A9FFC-CC9F-3D74-A316-93CA4C88BBBD}"/>
              </a:ext>
            </a:extLst>
          </p:cNvPr>
          <p:cNvSpPr>
            <a:spLocks noGrp="1"/>
          </p:cNvSpPr>
          <p:nvPr>
            <p:ph type="title"/>
          </p:nvPr>
        </p:nvSpPr>
        <p:spPr/>
        <p:txBody>
          <a:bodyPr/>
          <a:lstStyle/>
          <a:p>
            <a:r>
              <a:rPr lang="en-US" b="1" i="0" dirty="0">
                <a:solidFill>
                  <a:srgbClr val="202124"/>
                </a:solidFill>
                <a:effectLst/>
                <a:highlight>
                  <a:srgbClr val="FFFFFF"/>
                </a:highlight>
              </a:rPr>
              <a:t>App Server:</a:t>
            </a:r>
            <a:endParaRPr lang="en-US" dirty="0"/>
          </a:p>
        </p:txBody>
      </p:sp>
      <p:pic>
        <p:nvPicPr>
          <p:cNvPr id="5" name="Content Placeholder 4" descr="A screen shot of a computer program&#10;&#10;AI-generated content may be incorrect.">
            <a:extLst>
              <a:ext uri="{FF2B5EF4-FFF2-40B4-BE49-F238E27FC236}">
                <a16:creationId xmlns:a16="http://schemas.microsoft.com/office/drawing/2014/main" id="{EE389498-8704-7AD3-0F25-71C5ECE92F8B}"/>
              </a:ext>
            </a:extLst>
          </p:cNvPr>
          <p:cNvPicPr>
            <a:picLocks noGrp="1" noChangeAspect="1"/>
          </p:cNvPicPr>
          <p:nvPr>
            <p:ph idx="1"/>
          </p:nvPr>
        </p:nvPicPr>
        <p:blipFill>
          <a:blip r:embed="rId2"/>
          <a:stretch>
            <a:fillRect/>
          </a:stretch>
        </p:blipFill>
        <p:spPr>
          <a:xfrm>
            <a:off x="1898650" y="2401094"/>
            <a:ext cx="8394700" cy="3200400"/>
          </a:xfrm>
        </p:spPr>
      </p:pic>
    </p:spTree>
    <p:extLst>
      <p:ext uri="{BB962C8B-B14F-4D97-AF65-F5344CB8AC3E}">
        <p14:creationId xmlns:p14="http://schemas.microsoft.com/office/powerpoint/2010/main" val="1675397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EC3AA-4371-A9C0-E716-30526123F87C}"/>
              </a:ext>
            </a:extLst>
          </p:cNvPr>
          <p:cNvSpPr>
            <a:spLocks noGrp="1"/>
          </p:cNvSpPr>
          <p:nvPr>
            <p:ph type="title"/>
          </p:nvPr>
        </p:nvSpPr>
        <p:spPr/>
        <p:txBody>
          <a:bodyPr/>
          <a:lstStyle/>
          <a:p>
            <a:r>
              <a:rPr lang="en-US" dirty="0"/>
              <a:t>Database Stored Procedure</a:t>
            </a:r>
          </a:p>
        </p:txBody>
      </p:sp>
      <p:pic>
        <p:nvPicPr>
          <p:cNvPr id="9" name="Content Placeholder 8" descr="A screen shot of a computer&#10;&#10;AI-generated content may be incorrect.">
            <a:extLst>
              <a:ext uri="{FF2B5EF4-FFF2-40B4-BE49-F238E27FC236}">
                <a16:creationId xmlns:a16="http://schemas.microsoft.com/office/drawing/2014/main" id="{2E7A9FA3-C5AF-6ADD-B819-272C7B9A5AED}"/>
              </a:ext>
            </a:extLst>
          </p:cNvPr>
          <p:cNvPicPr>
            <a:picLocks noGrp="1" noChangeAspect="1"/>
          </p:cNvPicPr>
          <p:nvPr>
            <p:ph idx="1"/>
          </p:nvPr>
        </p:nvPicPr>
        <p:blipFill>
          <a:blip r:embed="rId2"/>
          <a:stretch>
            <a:fillRect/>
          </a:stretch>
        </p:blipFill>
        <p:spPr>
          <a:xfrm>
            <a:off x="1118570" y="1825625"/>
            <a:ext cx="9954859" cy="4351338"/>
          </a:xfrm>
        </p:spPr>
      </p:pic>
    </p:spTree>
    <p:extLst>
      <p:ext uri="{BB962C8B-B14F-4D97-AF65-F5344CB8AC3E}">
        <p14:creationId xmlns:p14="http://schemas.microsoft.com/office/powerpoint/2010/main" val="1608190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026BB-69D0-7220-FB4A-DE83D4A01B25}"/>
              </a:ext>
            </a:extLst>
          </p:cNvPr>
          <p:cNvSpPr>
            <a:spLocks noGrp="1"/>
          </p:cNvSpPr>
          <p:nvPr>
            <p:ph type="title"/>
          </p:nvPr>
        </p:nvSpPr>
        <p:spPr/>
        <p:txBody>
          <a:bodyPr/>
          <a:lstStyle/>
          <a:p>
            <a:r>
              <a:rPr lang="en-US" sz="4400" b="1" kern="100" dirty="0">
                <a:effectLst/>
                <a:latin typeface="Aptos" panose="020B0004020202020204" pitchFamily="34" charset="0"/>
                <a:ea typeface="Aptos" panose="020B0004020202020204" pitchFamily="34" charset="0"/>
                <a:cs typeface="Times New Roman" panose="02020603050405020304" pitchFamily="18" charset="0"/>
              </a:rPr>
              <a:t>Why Database instead of App Server?</a:t>
            </a:r>
            <a:endParaRPr lang="en-US" dirty="0"/>
          </a:p>
        </p:txBody>
      </p:sp>
      <p:sp>
        <p:nvSpPr>
          <p:cNvPr id="3" name="Content Placeholder 2">
            <a:extLst>
              <a:ext uri="{FF2B5EF4-FFF2-40B4-BE49-F238E27FC236}">
                <a16:creationId xmlns:a16="http://schemas.microsoft.com/office/drawing/2014/main" id="{0C3A792E-DFB2-6277-D807-7ACC42733D70}"/>
              </a:ext>
            </a:extLst>
          </p:cNvPr>
          <p:cNvSpPr>
            <a:spLocks noGrp="1"/>
          </p:cNvSpPr>
          <p:nvPr>
            <p:ph idx="1"/>
          </p:nvPr>
        </p:nvSpPr>
        <p:spPr/>
        <p:txBody>
          <a:bodyPr>
            <a:normAutofit/>
          </a:bodyPr>
          <a:lstStyle/>
          <a:p>
            <a:pPr marL="0" indent="0">
              <a:buNone/>
            </a:pPr>
            <a:r>
              <a:rPr lang="en-US" sz="2400" dirty="0"/>
              <a:t>The database should defend itself.  Although both the App Server and Database server are behind the firewall and controlled by the same organization the database is still depending on an external service to defend its data.  By putting validation in the stored procedure the database is defending its own data.</a:t>
            </a:r>
          </a:p>
          <a:p>
            <a:pPr marL="0" indent="0">
              <a:buNone/>
            </a:pPr>
            <a:endParaRPr lang="en-US" sz="2400" dirty="0"/>
          </a:p>
        </p:txBody>
      </p:sp>
    </p:spTree>
    <p:extLst>
      <p:ext uri="{BB962C8B-B14F-4D97-AF65-F5344CB8AC3E}">
        <p14:creationId xmlns:p14="http://schemas.microsoft.com/office/powerpoint/2010/main" val="2448862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C476B-C0EE-C041-E89E-7D94FCD5476F}"/>
              </a:ext>
            </a:extLst>
          </p:cNvPr>
          <p:cNvSpPr>
            <a:spLocks noGrp="1"/>
          </p:cNvSpPr>
          <p:nvPr>
            <p:ph type="title"/>
          </p:nvPr>
        </p:nvSpPr>
        <p:spPr/>
        <p:txBody>
          <a:bodyPr/>
          <a:lstStyle/>
          <a:p>
            <a:r>
              <a:rPr lang="en-US" dirty="0"/>
              <a:t>NEXT</a:t>
            </a:r>
          </a:p>
        </p:txBody>
      </p:sp>
      <p:sp>
        <p:nvSpPr>
          <p:cNvPr id="3" name="Content Placeholder 2">
            <a:extLst>
              <a:ext uri="{FF2B5EF4-FFF2-40B4-BE49-F238E27FC236}">
                <a16:creationId xmlns:a16="http://schemas.microsoft.com/office/drawing/2014/main" id="{1B1CB9A3-D34E-0FB5-F937-3DB9FBC134EE}"/>
              </a:ext>
            </a:extLst>
          </p:cNvPr>
          <p:cNvSpPr>
            <a:spLocks noGrp="1"/>
          </p:cNvSpPr>
          <p:nvPr>
            <p:ph idx="1"/>
          </p:nvPr>
        </p:nvSpPr>
        <p:spPr/>
        <p:txBody>
          <a:bodyPr/>
          <a:lstStyle/>
          <a:p>
            <a:pPr marL="0" marR="0" lvl="0" indent="0">
              <a:spcBef>
                <a:spcPts val="0"/>
              </a:spcBef>
              <a:spcAft>
                <a:spcPts val="0"/>
              </a:spcAft>
              <a:buNone/>
            </a:pPr>
            <a:endParaRPr lang="en-US" sz="2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spcBef>
                <a:spcPts val="0"/>
              </a:spcBef>
              <a:spcAft>
                <a:spcPts val="0"/>
              </a:spcAft>
              <a:buNone/>
            </a:pPr>
            <a:endParaRPr lang="en-US" sz="2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spcBef>
                <a:spcPts val="0"/>
              </a:spcBef>
              <a:spcAft>
                <a:spcPts val="0"/>
              </a:spcAft>
              <a:buFont typeface="Symbol" pitchFamily="2" charset="2"/>
              <a:buChar char=""/>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Please like and subscribe</a:t>
            </a:r>
          </a:p>
          <a:p>
            <a:pPr marL="342900" marR="0" lvl="0" indent="-342900">
              <a:spcBef>
                <a:spcPts val="0"/>
              </a:spcBef>
              <a:spcAft>
                <a:spcPts val="0"/>
              </a:spcAft>
              <a:buFont typeface="Symbol" pitchFamily="2" charset="2"/>
              <a:buChar char=""/>
            </a:pPr>
            <a:r>
              <a:rPr lang="en-US" sz="2800" kern="100" dirty="0">
                <a:latin typeface="Aptos" panose="020B0004020202020204" pitchFamily="34" charset="0"/>
                <a:ea typeface="Aptos" panose="020B0004020202020204" pitchFamily="34" charset="0"/>
                <a:cs typeface="Times New Roman" panose="02020603050405020304" pitchFamily="18" charset="0"/>
              </a:rPr>
              <a:t>Happy Valentines Day.</a:t>
            </a:r>
          </a:p>
          <a:p>
            <a:pPr marL="342900" marR="0" lvl="0" indent="-342900">
              <a:spcBef>
                <a:spcPts val="0"/>
              </a:spcBef>
              <a:spcAft>
                <a:spcPts val="0"/>
              </a:spcAft>
              <a:buFont typeface="Symbol" pitchFamily="2" charset="2"/>
              <a:buChar char=""/>
            </a:pPr>
            <a:r>
              <a:rPr lang="en-US" kern="100">
                <a:effectLst/>
                <a:latin typeface="Aptos" panose="020B0004020202020204" pitchFamily="34" charset="0"/>
                <a:ea typeface="Aptos" panose="020B0004020202020204" pitchFamily="34" charset="0"/>
                <a:cs typeface="Times New Roman" panose="02020603050405020304" pitchFamily="18" charset="0"/>
              </a:rPr>
              <a:t>www.appjedi.net</a:t>
            </a:r>
            <a:endParaRPr lang="en-US" sz="2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04810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4BC39-BD8E-96DB-38C7-7A48786C8C3E}"/>
              </a:ext>
            </a:extLst>
          </p:cNvPr>
          <p:cNvSpPr>
            <a:spLocks noGrp="1"/>
          </p:cNvSpPr>
          <p:nvPr>
            <p:ph type="title"/>
          </p:nvPr>
        </p:nvSpPr>
        <p:spPr/>
        <p:txBody>
          <a:bodyPr/>
          <a:lstStyle/>
          <a:p>
            <a:r>
              <a:rPr lang="en-US" dirty="0"/>
              <a:t>Stored Procedures</a:t>
            </a:r>
          </a:p>
        </p:txBody>
      </p:sp>
      <p:sp>
        <p:nvSpPr>
          <p:cNvPr id="3" name="Content Placeholder 2">
            <a:extLst>
              <a:ext uri="{FF2B5EF4-FFF2-40B4-BE49-F238E27FC236}">
                <a16:creationId xmlns:a16="http://schemas.microsoft.com/office/drawing/2014/main" id="{CAF7E6DE-85CE-7952-20E7-BF6F98A2DB28}"/>
              </a:ext>
            </a:extLst>
          </p:cNvPr>
          <p:cNvSpPr>
            <a:spLocks noGrp="1"/>
          </p:cNvSpPr>
          <p:nvPr>
            <p:ph idx="1"/>
          </p:nvPr>
        </p:nvSpPr>
        <p:spPr>
          <a:xfrm>
            <a:off x="672663" y="1794094"/>
            <a:ext cx="11056882" cy="4351338"/>
          </a:xfrm>
        </p:spPr>
        <p:txBody>
          <a:bodyPr>
            <a:normAutofit/>
          </a:bodyPr>
          <a:lstStyle/>
          <a:p>
            <a:pPr marL="0" indent="0">
              <a:buNone/>
            </a:pPr>
            <a:r>
              <a:rPr lang="en-US" b="0" i="0" dirty="0">
                <a:solidFill>
                  <a:srgbClr val="001D35"/>
                </a:solidFill>
                <a:effectLst/>
                <a:latin typeface="Google Sans"/>
              </a:rPr>
              <a:t>A stored procedure is </a:t>
            </a:r>
            <a:r>
              <a:rPr lang="en-US" dirty="0"/>
              <a:t>a set of pre-written Structured Query Language (SQL) statements saved within a database management system that can be executed as a single unit, allowing for reusable code to perform complex operations on data within the database, often with the ability to accept input parameters to customize the operation based on the data provided</a:t>
            </a:r>
            <a:r>
              <a:rPr lang="en-US" b="0" i="0" dirty="0">
                <a:solidFill>
                  <a:srgbClr val="4D5156"/>
                </a:solidFill>
                <a:effectLst/>
                <a:highlight>
                  <a:srgbClr val="FFFFFF"/>
                </a:highlight>
                <a:latin typeface="Roboto" panose="02000000000000000000" pitchFamily="2" charset="0"/>
              </a:rPr>
              <a:t> </a:t>
            </a:r>
            <a:endParaRPr lang="en-US" dirty="0"/>
          </a:p>
        </p:txBody>
      </p:sp>
    </p:spTree>
    <p:extLst>
      <p:ext uri="{BB962C8B-B14F-4D97-AF65-F5344CB8AC3E}">
        <p14:creationId xmlns:p14="http://schemas.microsoft.com/office/powerpoint/2010/main" val="3195505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EA595-73FE-76D3-EF23-FCB677DFF13F}"/>
              </a:ext>
            </a:extLst>
          </p:cNvPr>
          <p:cNvSpPr>
            <a:spLocks noGrp="1"/>
          </p:cNvSpPr>
          <p:nvPr>
            <p:ph type="title"/>
          </p:nvPr>
        </p:nvSpPr>
        <p:spPr/>
        <p:txBody>
          <a:bodyPr/>
          <a:lstStyle/>
          <a:p>
            <a:r>
              <a:rPr lang="en-US" dirty="0"/>
              <a:t>Client/Server Architecture:</a:t>
            </a:r>
          </a:p>
        </p:txBody>
      </p:sp>
      <p:pic>
        <p:nvPicPr>
          <p:cNvPr id="6" name="Content Placeholder 5" descr="A diagram of a computer&#10;&#10;AI-generated content may be incorrect.">
            <a:extLst>
              <a:ext uri="{FF2B5EF4-FFF2-40B4-BE49-F238E27FC236}">
                <a16:creationId xmlns:a16="http://schemas.microsoft.com/office/drawing/2014/main" id="{44DD59AB-55FA-B3FD-F423-E0AAB1B3C07E}"/>
              </a:ext>
            </a:extLst>
          </p:cNvPr>
          <p:cNvPicPr>
            <a:picLocks noGrp="1" noChangeAspect="1"/>
          </p:cNvPicPr>
          <p:nvPr>
            <p:ph idx="1"/>
          </p:nvPr>
        </p:nvPicPr>
        <p:blipFill>
          <a:blip r:embed="rId2"/>
          <a:stretch>
            <a:fillRect/>
          </a:stretch>
        </p:blipFill>
        <p:spPr>
          <a:xfrm>
            <a:off x="1072056" y="1794093"/>
            <a:ext cx="8671034" cy="4501603"/>
          </a:xfrm>
        </p:spPr>
      </p:pic>
    </p:spTree>
    <p:extLst>
      <p:ext uri="{BB962C8B-B14F-4D97-AF65-F5344CB8AC3E}">
        <p14:creationId xmlns:p14="http://schemas.microsoft.com/office/powerpoint/2010/main" val="2177185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4A6E0-80B3-31B2-09FC-65BF2A388E3D}"/>
              </a:ext>
            </a:extLst>
          </p:cNvPr>
          <p:cNvSpPr>
            <a:spLocks noGrp="1"/>
          </p:cNvSpPr>
          <p:nvPr>
            <p:ph type="title"/>
          </p:nvPr>
        </p:nvSpPr>
        <p:spPr/>
        <p:txBody>
          <a:bodyPr/>
          <a:lstStyle/>
          <a:p>
            <a:r>
              <a:rPr lang="en-US" dirty="0">
                <a:effectLst/>
              </a:rPr>
              <a:t>Login from web client</a:t>
            </a:r>
            <a:endParaRPr lang="en-US" dirty="0"/>
          </a:p>
        </p:txBody>
      </p:sp>
      <p:sp>
        <p:nvSpPr>
          <p:cNvPr id="3" name="Content Placeholder 2">
            <a:extLst>
              <a:ext uri="{FF2B5EF4-FFF2-40B4-BE49-F238E27FC236}">
                <a16:creationId xmlns:a16="http://schemas.microsoft.com/office/drawing/2014/main" id="{584738B0-26E8-8085-39FB-099D40A7300C}"/>
              </a:ext>
            </a:extLst>
          </p:cNvPr>
          <p:cNvSpPr>
            <a:spLocks noGrp="1"/>
          </p:cNvSpPr>
          <p:nvPr>
            <p:ph idx="1"/>
          </p:nvPr>
        </p:nvSpPr>
        <p:spPr/>
        <p:txBody>
          <a:bodyPr>
            <a:normAutofit/>
          </a:bodyPr>
          <a:lstStyle/>
          <a:p>
            <a:pPr marL="0" indent="0">
              <a:buNone/>
            </a:pPr>
            <a:br>
              <a:rPr lang="en-US" dirty="0">
                <a:effectLst/>
              </a:rPr>
            </a:br>
            <a:br>
              <a:rPr lang="en-US" dirty="0"/>
            </a:br>
            <a:endParaRPr lang="en-US" dirty="0"/>
          </a:p>
        </p:txBody>
      </p:sp>
      <p:graphicFrame>
        <p:nvGraphicFramePr>
          <p:cNvPr id="4" name="Table 3">
            <a:extLst>
              <a:ext uri="{FF2B5EF4-FFF2-40B4-BE49-F238E27FC236}">
                <a16:creationId xmlns:a16="http://schemas.microsoft.com/office/drawing/2014/main" id="{C14D0743-348C-7F7D-A7C4-AB38EE1A00F9}"/>
              </a:ext>
            </a:extLst>
          </p:cNvPr>
          <p:cNvGraphicFramePr>
            <a:graphicFrameLocks noGrp="1"/>
          </p:cNvGraphicFramePr>
          <p:nvPr>
            <p:extLst>
              <p:ext uri="{D42A27DB-BD31-4B8C-83A1-F6EECF244321}">
                <p14:modId xmlns:p14="http://schemas.microsoft.com/office/powerpoint/2010/main" val="982889215"/>
              </p:ext>
            </p:extLst>
          </p:nvPr>
        </p:nvGraphicFramePr>
        <p:xfrm>
          <a:off x="838200" y="3330846"/>
          <a:ext cx="10515600" cy="365348"/>
        </p:xfrm>
        <a:graphic>
          <a:graphicData uri="http://schemas.openxmlformats.org/drawingml/2006/table">
            <a:tbl>
              <a:tblPr/>
              <a:tblGrid>
                <a:gridCol w="10515600">
                  <a:extLst>
                    <a:ext uri="{9D8B030D-6E8A-4147-A177-3AD203B41FA5}">
                      <a16:colId xmlns:a16="http://schemas.microsoft.com/office/drawing/2014/main" val="2117055999"/>
                    </a:ext>
                  </a:extLst>
                </a:gridCol>
              </a:tblGrid>
              <a:tr h="364111">
                <a:tc>
                  <a:txBody>
                    <a:bodyPr/>
                    <a:lstStyle/>
                    <a:p>
                      <a:pPr fontAlgn="base"/>
                      <a:endParaRPr lang="en-US" sz="1800" dirty="0">
                        <a:effectLst/>
                        <a:latin typeface="inherit"/>
                      </a:endParaRPr>
                    </a:p>
                  </a:txBody>
                  <a:tcPr marL="113785" marR="113785" marT="45514" marB="45514" anchor="ctr">
                    <a:lnL>
                      <a:noFill/>
                    </a:lnL>
                    <a:lnR>
                      <a:noFill/>
                    </a:lnR>
                    <a:lnT>
                      <a:noFill/>
                    </a:lnT>
                    <a:lnB>
                      <a:noFill/>
                    </a:lnB>
                    <a:solidFill>
                      <a:srgbClr val="FFFFFF"/>
                    </a:solidFill>
                  </a:tcPr>
                </a:tc>
                <a:extLst>
                  <a:ext uri="{0D108BD9-81ED-4DB2-BD59-A6C34878D82A}">
                    <a16:rowId xmlns:a16="http://schemas.microsoft.com/office/drawing/2014/main" val="4034606744"/>
                  </a:ext>
                </a:extLst>
              </a:tr>
            </a:tbl>
          </a:graphicData>
        </a:graphic>
      </p:graphicFrame>
      <p:sp>
        <p:nvSpPr>
          <p:cNvPr id="5" name="Rectangle 1">
            <a:extLst>
              <a:ext uri="{FF2B5EF4-FFF2-40B4-BE49-F238E27FC236}">
                <a16:creationId xmlns:a16="http://schemas.microsoft.com/office/drawing/2014/main" id="{8405A89E-C12B-E966-8B76-398852D5F45E}"/>
              </a:ext>
            </a:extLst>
          </p:cNvPr>
          <p:cNvSpPr>
            <a:spLocks noChangeArrowheads="1"/>
          </p:cNvSpPr>
          <p:nvPr/>
        </p:nvSpPr>
        <p:spPr bwMode="auto">
          <a:xfrm>
            <a:off x="838200" y="38179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7" name="Picture 6" descr="A screen shot of a login screen&#10;&#10;AI-generated content may be incorrect.">
            <a:extLst>
              <a:ext uri="{FF2B5EF4-FFF2-40B4-BE49-F238E27FC236}">
                <a16:creationId xmlns:a16="http://schemas.microsoft.com/office/drawing/2014/main" id="{FB61B943-D54E-C044-2856-1DE08CB477C9}"/>
              </a:ext>
            </a:extLst>
          </p:cNvPr>
          <p:cNvPicPr>
            <a:picLocks noChangeAspect="1"/>
          </p:cNvPicPr>
          <p:nvPr/>
        </p:nvPicPr>
        <p:blipFill>
          <a:blip r:embed="rId2"/>
          <a:stretch>
            <a:fillRect/>
          </a:stretch>
        </p:blipFill>
        <p:spPr>
          <a:xfrm>
            <a:off x="950310" y="1541416"/>
            <a:ext cx="7772400" cy="4309556"/>
          </a:xfrm>
          <a:prstGeom prst="rect">
            <a:avLst/>
          </a:prstGeom>
        </p:spPr>
      </p:pic>
    </p:spTree>
    <p:extLst>
      <p:ext uri="{BB962C8B-B14F-4D97-AF65-F5344CB8AC3E}">
        <p14:creationId xmlns:p14="http://schemas.microsoft.com/office/powerpoint/2010/main" val="2891734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25D35-108E-AA6B-6505-C354391B0BE4}"/>
              </a:ext>
            </a:extLst>
          </p:cNvPr>
          <p:cNvSpPr>
            <a:spLocks noGrp="1"/>
          </p:cNvSpPr>
          <p:nvPr>
            <p:ph type="title"/>
          </p:nvPr>
        </p:nvSpPr>
        <p:spPr/>
        <p:txBody>
          <a:bodyPr>
            <a:normAutofit/>
          </a:bodyPr>
          <a:lstStyle/>
          <a:p>
            <a:r>
              <a:rPr lang="en-US" sz="3600" dirty="0"/>
              <a:t>Web Client code to send username/password to server</a:t>
            </a:r>
          </a:p>
        </p:txBody>
      </p:sp>
      <p:sp>
        <p:nvSpPr>
          <p:cNvPr id="3" name="Content Placeholder 2">
            <a:extLst>
              <a:ext uri="{FF2B5EF4-FFF2-40B4-BE49-F238E27FC236}">
                <a16:creationId xmlns:a16="http://schemas.microsoft.com/office/drawing/2014/main" id="{C9BCF87F-F0A9-2CF6-70D0-6C64F511DCCE}"/>
              </a:ext>
            </a:extLst>
          </p:cNvPr>
          <p:cNvSpPr>
            <a:spLocks noGrp="1"/>
          </p:cNvSpPr>
          <p:nvPr>
            <p:ph idx="1"/>
          </p:nvPr>
        </p:nvSpPr>
        <p:spPr/>
        <p:txBody>
          <a:bodyPr/>
          <a:lstStyle/>
          <a:p>
            <a:pPr marL="0" indent="0">
              <a:buNone/>
            </a:pPr>
            <a:endParaRPr lang="en-US" dirty="0"/>
          </a:p>
          <a:p>
            <a:pPr marL="0" indent="0">
              <a:buNone/>
            </a:pPr>
            <a:endParaRPr lang="en-US" dirty="0"/>
          </a:p>
        </p:txBody>
      </p:sp>
      <p:pic>
        <p:nvPicPr>
          <p:cNvPr id="5" name="Picture 4" descr="A screen shot of a computer screen&#10;&#10;AI-generated content may be incorrect.">
            <a:extLst>
              <a:ext uri="{FF2B5EF4-FFF2-40B4-BE49-F238E27FC236}">
                <a16:creationId xmlns:a16="http://schemas.microsoft.com/office/drawing/2014/main" id="{BDA1AB7D-150A-8966-737A-FAD47D94D16B}"/>
              </a:ext>
            </a:extLst>
          </p:cNvPr>
          <p:cNvPicPr>
            <a:picLocks noChangeAspect="1"/>
          </p:cNvPicPr>
          <p:nvPr/>
        </p:nvPicPr>
        <p:blipFill>
          <a:blip r:embed="rId2"/>
          <a:stretch>
            <a:fillRect/>
          </a:stretch>
        </p:blipFill>
        <p:spPr>
          <a:xfrm>
            <a:off x="1797644" y="1460443"/>
            <a:ext cx="7772400" cy="4864521"/>
          </a:xfrm>
          <a:prstGeom prst="rect">
            <a:avLst/>
          </a:prstGeom>
        </p:spPr>
      </p:pic>
    </p:spTree>
    <p:extLst>
      <p:ext uri="{BB962C8B-B14F-4D97-AF65-F5344CB8AC3E}">
        <p14:creationId xmlns:p14="http://schemas.microsoft.com/office/powerpoint/2010/main" val="427514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BB359-BA09-44C5-985B-E4FC3B3CE1AB}"/>
              </a:ext>
            </a:extLst>
          </p:cNvPr>
          <p:cNvSpPr>
            <a:spLocks noGrp="1"/>
          </p:cNvSpPr>
          <p:nvPr>
            <p:ph type="title"/>
          </p:nvPr>
        </p:nvSpPr>
        <p:spPr/>
        <p:txBody>
          <a:bodyPr/>
          <a:lstStyle/>
          <a:p>
            <a:r>
              <a:rPr lang="en-US" b="1" i="0" dirty="0">
                <a:solidFill>
                  <a:srgbClr val="202124"/>
                </a:solidFill>
                <a:effectLst/>
                <a:highlight>
                  <a:srgbClr val="FFFFFF"/>
                </a:highlight>
              </a:rPr>
              <a:t>/</a:t>
            </a:r>
            <a:r>
              <a:rPr lang="en-US" b="1" i="0" dirty="0" err="1">
                <a:solidFill>
                  <a:srgbClr val="202124"/>
                </a:solidFill>
                <a:effectLst/>
                <a:highlight>
                  <a:srgbClr val="FFFFFF"/>
                </a:highlight>
              </a:rPr>
              <a:t>api</a:t>
            </a:r>
            <a:r>
              <a:rPr lang="en-US" b="1" i="0" dirty="0">
                <a:solidFill>
                  <a:srgbClr val="202124"/>
                </a:solidFill>
                <a:effectLst/>
                <a:highlight>
                  <a:srgbClr val="FFFFFF"/>
                </a:highlight>
              </a:rPr>
              <a:t>/auth</a:t>
            </a:r>
            <a:endParaRPr lang="en-US" dirty="0"/>
          </a:p>
        </p:txBody>
      </p:sp>
      <p:pic>
        <p:nvPicPr>
          <p:cNvPr id="5" name="Content Placeholder 4" descr="A screen shot of a computer program&#10;&#10;AI-generated content may be incorrect.">
            <a:extLst>
              <a:ext uri="{FF2B5EF4-FFF2-40B4-BE49-F238E27FC236}">
                <a16:creationId xmlns:a16="http://schemas.microsoft.com/office/drawing/2014/main" id="{5C590264-AA33-25EA-48DD-0E4AD4EAC11B}"/>
              </a:ext>
            </a:extLst>
          </p:cNvPr>
          <p:cNvPicPr>
            <a:picLocks noGrp="1" noChangeAspect="1"/>
          </p:cNvPicPr>
          <p:nvPr>
            <p:ph idx="1"/>
          </p:nvPr>
        </p:nvPicPr>
        <p:blipFill>
          <a:blip r:embed="rId2"/>
          <a:stretch>
            <a:fillRect/>
          </a:stretch>
        </p:blipFill>
        <p:spPr>
          <a:xfrm>
            <a:off x="1714500" y="2458244"/>
            <a:ext cx="8763000" cy="3086100"/>
          </a:xfrm>
        </p:spPr>
      </p:pic>
    </p:spTree>
    <p:extLst>
      <p:ext uri="{BB962C8B-B14F-4D97-AF65-F5344CB8AC3E}">
        <p14:creationId xmlns:p14="http://schemas.microsoft.com/office/powerpoint/2010/main" val="1219565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F92C9-1DAE-04AF-D8A8-4890FC19A0FE}"/>
              </a:ext>
            </a:extLst>
          </p:cNvPr>
          <p:cNvSpPr>
            <a:spLocks noGrp="1"/>
          </p:cNvSpPr>
          <p:nvPr>
            <p:ph type="title"/>
          </p:nvPr>
        </p:nvSpPr>
        <p:spPr/>
        <p:txBody>
          <a:bodyPr/>
          <a:lstStyle/>
          <a:p>
            <a:r>
              <a:rPr lang="en-US" b="0" i="0" dirty="0">
                <a:effectLst/>
                <a:highlight>
                  <a:srgbClr val="FFFFFF"/>
                </a:highlight>
                <a:latin typeface="Roboto" panose="02000000000000000000" pitchFamily="2" charset="0"/>
              </a:rPr>
              <a:t>Service layer:</a:t>
            </a:r>
            <a:endParaRPr lang="en-US" dirty="0"/>
          </a:p>
        </p:txBody>
      </p:sp>
      <p:pic>
        <p:nvPicPr>
          <p:cNvPr id="5" name="Content Placeholder 4" descr="A computer screen shot of text&#10;&#10;AI-generated content may be incorrect.">
            <a:extLst>
              <a:ext uri="{FF2B5EF4-FFF2-40B4-BE49-F238E27FC236}">
                <a16:creationId xmlns:a16="http://schemas.microsoft.com/office/drawing/2014/main" id="{BA4A2944-7BEA-BF5E-C4C4-013128DE48B0}"/>
              </a:ext>
            </a:extLst>
          </p:cNvPr>
          <p:cNvPicPr>
            <a:picLocks noGrp="1" noChangeAspect="1"/>
          </p:cNvPicPr>
          <p:nvPr>
            <p:ph idx="1"/>
          </p:nvPr>
        </p:nvPicPr>
        <p:blipFill>
          <a:blip r:embed="rId2"/>
          <a:stretch>
            <a:fillRect/>
          </a:stretch>
        </p:blipFill>
        <p:spPr>
          <a:xfrm>
            <a:off x="2870200" y="1981994"/>
            <a:ext cx="6451600" cy="4038600"/>
          </a:xfrm>
        </p:spPr>
      </p:pic>
    </p:spTree>
    <p:extLst>
      <p:ext uri="{BB962C8B-B14F-4D97-AF65-F5344CB8AC3E}">
        <p14:creationId xmlns:p14="http://schemas.microsoft.com/office/powerpoint/2010/main" val="2099651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1B886-51DF-7269-4588-BBDAE35C2A2D}"/>
              </a:ext>
            </a:extLst>
          </p:cNvPr>
          <p:cNvSpPr>
            <a:spLocks noGrp="1"/>
          </p:cNvSpPr>
          <p:nvPr>
            <p:ph type="title"/>
          </p:nvPr>
        </p:nvSpPr>
        <p:spPr/>
        <p:txBody>
          <a:bodyPr/>
          <a:lstStyle/>
          <a:p>
            <a:r>
              <a:rPr lang="en-US" dirty="0"/>
              <a:t>DAO Auth call to stored procedure</a:t>
            </a:r>
          </a:p>
        </p:txBody>
      </p:sp>
      <p:pic>
        <p:nvPicPr>
          <p:cNvPr id="5" name="Content Placeholder 4" descr="A screen shot of a computer code&#10;&#10;AI-generated content may be incorrect.">
            <a:extLst>
              <a:ext uri="{FF2B5EF4-FFF2-40B4-BE49-F238E27FC236}">
                <a16:creationId xmlns:a16="http://schemas.microsoft.com/office/drawing/2014/main" id="{38BECE4D-58CC-F57A-5965-07BBFC224B5D}"/>
              </a:ext>
            </a:extLst>
          </p:cNvPr>
          <p:cNvPicPr>
            <a:picLocks noGrp="1" noChangeAspect="1"/>
          </p:cNvPicPr>
          <p:nvPr>
            <p:ph idx="1"/>
          </p:nvPr>
        </p:nvPicPr>
        <p:blipFill>
          <a:blip r:embed="rId2"/>
          <a:stretch>
            <a:fillRect/>
          </a:stretch>
        </p:blipFill>
        <p:spPr>
          <a:xfrm>
            <a:off x="2165350" y="3194844"/>
            <a:ext cx="7861300" cy="1612900"/>
          </a:xfrm>
        </p:spPr>
      </p:pic>
    </p:spTree>
    <p:extLst>
      <p:ext uri="{BB962C8B-B14F-4D97-AF65-F5344CB8AC3E}">
        <p14:creationId xmlns:p14="http://schemas.microsoft.com/office/powerpoint/2010/main" val="1733877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320D5-DF74-E523-A19E-F23C9A29D65B}"/>
              </a:ext>
            </a:extLst>
          </p:cNvPr>
          <p:cNvSpPr>
            <a:spLocks noGrp="1"/>
          </p:cNvSpPr>
          <p:nvPr>
            <p:ph type="title"/>
          </p:nvPr>
        </p:nvSpPr>
        <p:spPr/>
        <p:txBody>
          <a:bodyPr/>
          <a:lstStyle/>
          <a:p>
            <a:r>
              <a:rPr lang="en-US">
                <a:effectLst/>
              </a:rPr>
              <a:t>Stored Procedure</a:t>
            </a:r>
            <a:endParaRPr lang="en-US" dirty="0"/>
          </a:p>
        </p:txBody>
      </p:sp>
      <p:pic>
        <p:nvPicPr>
          <p:cNvPr id="7" name="Content Placeholder 6" descr="A screen shot of a computer code&#10;&#10;AI-generated content may be incorrect.">
            <a:extLst>
              <a:ext uri="{FF2B5EF4-FFF2-40B4-BE49-F238E27FC236}">
                <a16:creationId xmlns:a16="http://schemas.microsoft.com/office/drawing/2014/main" id="{01746F74-A066-B7F0-91B4-B1CFA242429A}"/>
              </a:ext>
            </a:extLst>
          </p:cNvPr>
          <p:cNvPicPr>
            <a:picLocks noGrp="1" noChangeAspect="1"/>
          </p:cNvPicPr>
          <p:nvPr>
            <p:ph idx="1"/>
          </p:nvPr>
        </p:nvPicPr>
        <p:blipFill>
          <a:blip r:embed="rId2"/>
          <a:stretch>
            <a:fillRect/>
          </a:stretch>
        </p:blipFill>
        <p:spPr>
          <a:xfrm>
            <a:off x="838200" y="2164231"/>
            <a:ext cx="10515600" cy="3674125"/>
          </a:xfrm>
        </p:spPr>
      </p:pic>
    </p:spTree>
    <p:extLst>
      <p:ext uri="{BB962C8B-B14F-4D97-AF65-F5344CB8AC3E}">
        <p14:creationId xmlns:p14="http://schemas.microsoft.com/office/powerpoint/2010/main" val="41556665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9867</TotalTime>
  <Words>300</Words>
  <Application>Microsoft Macintosh PowerPoint</Application>
  <PresentationFormat>Widescreen</PresentationFormat>
  <Paragraphs>34</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Aptos</vt:lpstr>
      <vt:lpstr>Aptos Display</vt:lpstr>
      <vt:lpstr>Arial</vt:lpstr>
      <vt:lpstr>Google Sans</vt:lpstr>
      <vt:lpstr>inherit</vt:lpstr>
      <vt:lpstr>Roboto</vt:lpstr>
      <vt:lpstr>Symbol</vt:lpstr>
      <vt:lpstr>Office Theme</vt:lpstr>
      <vt:lpstr>Introduction to SQL: Structured Query Language By AppJedi</vt:lpstr>
      <vt:lpstr>Stored Procedures</vt:lpstr>
      <vt:lpstr>Client/Server Architecture:</vt:lpstr>
      <vt:lpstr>Login from web client</vt:lpstr>
      <vt:lpstr>Web Client code to send username/password to server</vt:lpstr>
      <vt:lpstr>/api/auth</vt:lpstr>
      <vt:lpstr>Service layer:</vt:lpstr>
      <vt:lpstr>DAO Auth call to stored procedure</vt:lpstr>
      <vt:lpstr>Stored Procedure</vt:lpstr>
      <vt:lpstr>Client console.log</vt:lpstr>
      <vt:lpstr>Server console.log</vt:lpstr>
      <vt:lpstr>Enter date from web client:</vt:lpstr>
      <vt:lpstr>Stored Procedure:</vt:lpstr>
      <vt:lpstr>Data Validation</vt:lpstr>
      <vt:lpstr>Where is it done?</vt:lpstr>
      <vt:lpstr>App Server:</vt:lpstr>
      <vt:lpstr>Database Stored Procedure</vt:lpstr>
      <vt:lpstr>Why Database instead of App Server?</vt:lpstr>
      <vt:lpstr>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SQL: Structured Query Language </dc:title>
  <dc:creator>Robert Timlin</dc:creator>
  <cp:lastModifiedBy>Robert Timlin</cp:lastModifiedBy>
  <cp:revision>496</cp:revision>
  <dcterms:created xsi:type="dcterms:W3CDTF">2024-04-28T18:01:14Z</dcterms:created>
  <dcterms:modified xsi:type="dcterms:W3CDTF">2025-02-14T18:29:19Z</dcterms:modified>
</cp:coreProperties>
</file>