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12"/>
    <p:restoredTop sz="94647"/>
  </p:normalViewPr>
  <p:slideViewPr>
    <p:cSldViewPr snapToGrid="0">
      <p:cViewPr varScale="1">
        <p:scale>
          <a:sx n="198" d="100"/>
          <a:sy n="198" d="100"/>
        </p:scale>
        <p:origin x="18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8254-59CF-A488-F56F-C99B79DC6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E8352-E957-35CF-E436-B74FD8A98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B14C3F-15B6-542A-5FDB-0572F185CC76}"/>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5" name="Footer Placeholder 4">
            <a:extLst>
              <a:ext uri="{FF2B5EF4-FFF2-40B4-BE49-F238E27FC236}">
                <a16:creationId xmlns:a16="http://schemas.microsoft.com/office/drawing/2014/main" id="{41BD214A-AD8E-AFE4-6CEA-9C542C3E2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66E15-23EA-ECDD-5CAB-9FE687477362}"/>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22122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B072-C7EA-5597-2F2B-5E724C774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92C54-70F0-1B1A-0983-41F252407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1FA9A-8E87-1B91-A519-1B0BABE7FF47}"/>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5" name="Footer Placeholder 4">
            <a:extLst>
              <a:ext uri="{FF2B5EF4-FFF2-40B4-BE49-F238E27FC236}">
                <a16:creationId xmlns:a16="http://schemas.microsoft.com/office/drawing/2014/main" id="{D248E746-AED6-26BC-F207-70EC89E29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E4DDD-157C-A4FD-9375-C8122160858F}"/>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324483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21D16-710C-5AF3-3B6E-60BD1DA2D4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A702CC-022B-145B-CF47-701F2B599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F0DC2-2836-4CB7-6037-DD444043132B}"/>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5" name="Footer Placeholder 4">
            <a:extLst>
              <a:ext uri="{FF2B5EF4-FFF2-40B4-BE49-F238E27FC236}">
                <a16:creationId xmlns:a16="http://schemas.microsoft.com/office/drawing/2014/main" id="{78FF878E-5CD3-EF7E-A368-448C29BC8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4B23-52B7-FB19-3213-4F67FD696266}"/>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154670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F4E0-14CD-5A3F-4BDC-147BE9C20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98191-8FEA-E5D7-D17B-85272871C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55F98-C4F1-17F6-E08F-FCF4F5BA3B4A}"/>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5" name="Footer Placeholder 4">
            <a:extLst>
              <a:ext uri="{FF2B5EF4-FFF2-40B4-BE49-F238E27FC236}">
                <a16:creationId xmlns:a16="http://schemas.microsoft.com/office/drawing/2014/main" id="{FE9D0E5C-344D-C21E-4F59-AE8817E0D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DB5CA-F14F-AC32-0E2C-CC99C17EC9A6}"/>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330823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EE61-1A6B-D8F2-BD4A-F774C6EE4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8FA97-0C85-CA78-6C56-DEE7ACE326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3F789-D985-CF60-EE6C-22A42BF87B7D}"/>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5" name="Footer Placeholder 4">
            <a:extLst>
              <a:ext uri="{FF2B5EF4-FFF2-40B4-BE49-F238E27FC236}">
                <a16:creationId xmlns:a16="http://schemas.microsoft.com/office/drawing/2014/main" id="{05B89622-953F-1107-51B0-B763CF676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85AE4-6BA8-1CB5-79CF-25179C0C9FE0}"/>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157121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B3F9-0B1E-CC8B-7BFB-8508A3144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93472-7508-F4E3-A759-1E7E339F1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49008-3F7E-A34F-8A0A-A5CAC129CF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E5503-9EA4-1AD0-4FCB-9CFC97DA787E}"/>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6" name="Footer Placeholder 5">
            <a:extLst>
              <a:ext uri="{FF2B5EF4-FFF2-40B4-BE49-F238E27FC236}">
                <a16:creationId xmlns:a16="http://schemas.microsoft.com/office/drawing/2014/main" id="{0A29DA29-1B80-D526-3D87-500F8047C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FC62-9FEB-39FA-287A-97D10249E4F5}"/>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339847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BF27-6D9C-D6F8-A236-B80AED760F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2000-9D89-4864-7B49-79EA69882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70CE6-9FB5-AC34-BC3B-21C75BDBA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C201D7-C798-129F-8D9B-1BF4BE52F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4EA4B-4313-F8CA-0155-32FC8EBED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7C1DB1-A446-ACE7-09CF-40A09143F39D}"/>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8" name="Footer Placeholder 7">
            <a:extLst>
              <a:ext uri="{FF2B5EF4-FFF2-40B4-BE49-F238E27FC236}">
                <a16:creationId xmlns:a16="http://schemas.microsoft.com/office/drawing/2014/main" id="{FD3C80F0-3626-D8BE-E714-8C773F43E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2B5BBC-6571-6913-00C7-66FBAB69F9CB}"/>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80332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E012-EABF-4AE0-8B57-3F30E5D023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04A67D-2694-D968-6C0B-F5F174541742}"/>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4" name="Footer Placeholder 3">
            <a:extLst>
              <a:ext uri="{FF2B5EF4-FFF2-40B4-BE49-F238E27FC236}">
                <a16:creationId xmlns:a16="http://schemas.microsoft.com/office/drawing/2014/main" id="{FA20364E-89AA-485A-F887-DA0B3FBA6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8B07B-D4D4-A591-4D88-A801E2C33D44}"/>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52763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74BEF-ADA5-182A-0A4C-A8838F8643B6}"/>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3" name="Footer Placeholder 2">
            <a:extLst>
              <a:ext uri="{FF2B5EF4-FFF2-40B4-BE49-F238E27FC236}">
                <a16:creationId xmlns:a16="http://schemas.microsoft.com/office/drawing/2014/main" id="{A861BAA8-365C-CDEC-B668-7AE5772B9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4FE0F2-10ED-E5A8-D370-59AF6141B00C}"/>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127394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0D7C-3634-5D66-28CA-E54F92D09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A5E7B-EDDC-2A91-3171-B5678DBF5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88456-AD4F-3448-B409-9F03E7F20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C1E39-DE48-6A7F-B5F6-2DB0D1689EA0}"/>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6" name="Footer Placeholder 5">
            <a:extLst>
              <a:ext uri="{FF2B5EF4-FFF2-40B4-BE49-F238E27FC236}">
                <a16:creationId xmlns:a16="http://schemas.microsoft.com/office/drawing/2014/main" id="{820E5F8E-69CA-38A1-2989-D0AFAB1C7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C74EC-7F38-7071-8CB4-75F1686D5B9B}"/>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12728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1640-7432-B291-4284-62F9ACEBF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63A5FB-7717-C545-1EDD-D3BF996E0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43E-601D-5032-1DA0-BA121B031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A2277-BD9C-73E5-AC33-BFC8CCA8A02B}"/>
              </a:ext>
            </a:extLst>
          </p:cNvPr>
          <p:cNvSpPr>
            <a:spLocks noGrp="1"/>
          </p:cNvSpPr>
          <p:nvPr>
            <p:ph type="dt" sz="half" idx="10"/>
          </p:nvPr>
        </p:nvSpPr>
        <p:spPr/>
        <p:txBody>
          <a:bodyPr/>
          <a:lstStyle/>
          <a:p>
            <a:fld id="{29BFA9FA-A652-404D-BE65-545D295A3195}" type="datetimeFigureOut">
              <a:rPr lang="en-US" smtClean="0"/>
              <a:t>1/7/25</a:t>
            </a:fld>
            <a:endParaRPr lang="en-US"/>
          </a:p>
        </p:txBody>
      </p:sp>
      <p:sp>
        <p:nvSpPr>
          <p:cNvPr id="6" name="Footer Placeholder 5">
            <a:extLst>
              <a:ext uri="{FF2B5EF4-FFF2-40B4-BE49-F238E27FC236}">
                <a16:creationId xmlns:a16="http://schemas.microsoft.com/office/drawing/2014/main" id="{B5839720-AB0C-7A64-817D-30289646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E4332-E0BA-0B9C-652E-27787A326A8A}"/>
              </a:ext>
            </a:extLst>
          </p:cNvPr>
          <p:cNvSpPr>
            <a:spLocks noGrp="1"/>
          </p:cNvSpPr>
          <p:nvPr>
            <p:ph type="sldNum" sz="quarter" idx="12"/>
          </p:nvPr>
        </p:nvSpPr>
        <p:spPr/>
        <p:txBody>
          <a:bodyPr/>
          <a:lstStyle/>
          <a:p>
            <a:fld id="{E37CC9A0-76AD-D045-9EDA-B6178C27D03A}" type="slidenum">
              <a:rPr lang="en-US" smtClean="0"/>
              <a:t>‹#›</a:t>
            </a:fld>
            <a:endParaRPr lang="en-US"/>
          </a:p>
        </p:txBody>
      </p:sp>
    </p:spTree>
    <p:extLst>
      <p:ext uri="{BB962C8B-B14F-4D97-AF65-F5344CB8AC3E}">
        <p14:creationId xmlns:p14="http://schemas.microsoft.com/office/powerpoint/2010/main" val="314919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4BA407-EFA1-7FA4-0C30-C55DA883D2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17E538-2C38-B708-A798-C3F8526FB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CC1F0-E787-9F71-2572-8B976D40C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BFA9FA-A652-404D-BE65-545D295A3195}" type="datetimeFigureOut">
              <a:rPr lang="en-US" smtClean="0"/>
              <a:t>1/7/25</a:t>
            </a:fld>
            <a:endParaRPr lang="en-US"/>
          </a:p>
        </p:txBody>
      </p:sp>
      <p:sp>
        <p:nvSpPr>
          <p:cNvPr id="5" name="Footer Placeholder 4">
            <a:extLst>
              <a:ext uri="{FF2B5EF4-FFF2-40B4-BE49-F238E27FC236}">
                <a16:creationId xmlns:a16="http://schemas.microsoft.com/office/drawing/2014/main" id="{91920A42-2891-EDB9-7F74-0E6D185F0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A2F2C0-1642-44DF-9DD5-DC3F5C686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7CC9A0-76AD-D045-9EDA-B6178C27D03A}" type="slidenum">
              <a:rPr lang="en-US" smtClean="0"/>
              <a:t>‹#›</a:t>
            </a:fld>
            <a:endParaRPr lang="en-US"/>
          </a:p>
        </p:txBody>
      </p:sp>
    </p:spTree>
    <p:extLst>
      <p:ext uri="{BB962C8B-B14F-4D97-AF65-F5344CB8AC3E}">
        <p14:creationId xmlns:p14="http://schemas.microsoft.com/office/powerpoint/2010/main" val="2954469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ppjedi.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3A5C-B3DB-30EA-9E1E-E53AF10D8C10}"/>
              </a:ext>
            </a:extLst>
          </p:cNvPr>
          <p:cNvSpPr>
            <a:spLocks noGrp="1"/>
          </p:cNvSpPr>
          <p:nvPr>
            <p:ph type="ctrTitle"/>
          </p:nvPr>
        </p:nvSpPr>
        <p:spPr/>
        <p:txBody>
          <a:bodyPr/>
          <a:lstStyle/>
          <a:p>
            <a:r>
              <a:rPr lang="en-US" dirty="0"/>
              <a:t>SQL Injection</a:t>
            </a:r>
          </a:p>
        </p:txBody>
      </p:sp>
      <p:sp>
        <p:nvSpPr>
          <p:cNvPr id="3" name="Subtitle 2">
            <a:extLst>
              <a:ext uri="{FF2B5EF4-FFF2-40B4-BE49-F238E27FC236}">
                <a16:creationId xmlns:a16="http://schemas.microsoft.com/office/drawing/2014/main" id="{305E61F4-7A42-0ACA-BC53-D2CF0D5028E2}"/>
              </a:ext>
            </a:extLst>
          </p:cNvPr>
          <p:cNvSpPr>
            <a:spLocks noGrp="1"/>
          </p:cNvSpPr>
          <p:nvPr>
            <p:ph type="subTitle" idx="1"/>
          </p:nvPr>
        </p:nvSpPr>
        <p:spPr/>
        <p:txBody>
          <a:bodyPr/>
          <a:lstStyle/>
          <a:p>
            <a:r>
              <a:rPr lang="en-US" dirty="0"/>
              <a:t>What it is and how to defend against it</a:t>
            </a:r>
          </a:p>
          <a:p>
            <a:r>
              <a:rPr lang="en-US" dirty="0"/>
              <a:t>By </a:t>
            </a:r>
            <a:r>
              <a:rPr lang="en-US" dirty="0" err="1"/>
              <a:t>AppJedi</a:t>
            </a:r>
            <a:endParaRPr lang="en-US" dirty="0"/>
          </a:p>
          <a:p>
            <a:r>
              <a:rPr lang="en-US" sz="3200" dirty="0" err="1"/>
              <a:t>www.appjedi.net</a:t>
            </a:r>
            <a:endParaRPr lang="en-US" sz="3200" dirty="0"/>
          </a:p>
        </p:txBody>
      </p:sp>
      <p:pic>
        <p:nvPicPr>
          <p:cNvPr id="5" name="Picture 4" descr="A child being shot in a syringe&#10;&#10;Description automatically generated">
            <a:extLst>
              <a:ext uri="{FF2B5EF4-FFF2-40B4-BE49-F238E27FC236}">
                <a16:creationId xmlns:a16="http://schemas.microsoft.com/office/drawing/2014/main" id="{5B08BB6E-B8A1-C42A-77E2-877D7C4599A7}"/>
              </a:ext>
            </a:extLst>
          </p:cNvPr>
          <p:cNvPicPr>
            <a:picLocks noChangeAspect="1"/>
          </p:cNvPicPr>
          <p:nvPr/>
        </p:nvPicPr>
        <p:blipFill>
          <a:blip r:embed="rId2"/>
          <a:stretch>
            <a:fillRect/>
          </a:stretch>
        </p:blipFill>
        <p:spPr>
          <a:xfrm>
            <a:off x="8413717" y="262759"/>
            <a:ext cx="3231745" cy="2372101"/>
          </a:xfrm>
          <a:prstGeom prst="rect">
            <a:avLst/>
          </a:prstGeom>
        </p:spPr>
      </p:pic>
    </p:spTree>
    <p:extLst>
      <p:ext uri="{BB962C8B-B14F-4D97-AF65-F5344CB8AC3E}">
        <p14:creationId xmlns:p14="http://schemas.microsoft.com/office/powerpoint/2010/main" val="2988879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BD33-EB2A-21D5-4519-BE8B014A9161}"/>
              </a:ext>
            </a:extLst>
          </p:cNvPr>
          <p:cNvSpPr>
            <a:spLocks noGrp="1"/>
          </p:cNvSpPr>
          <p:nvPr>
            <p:ph type="title"/>
          </p:nvPr>
        </p:nvSpPr>
        <p:spPr/>
        <p:txBody>
          <a:bodyPr/>
          <a:lstStyle/>
          <a:p>
            <a:r>
              <a:rPr lang="en-US" dirty="0"/>
              <a:t>Why Stored Procedures?</a:t>
            </a:r>
          </a:p>
        </p:txBody>
      </p:sp>
      <p:sp>
        <p:nvSpPr>
          <p:cNvPr id="3" name="Content Placeholder 2">
            <a:extLst>
              <a:ext uri="{FF2B5EF4-FFF2-40B4-BE49-F238E27FC236}">
                <a16:creationId xmlns:a16="http://schemas.microsoft.com/office/drawing/2014/main" id="{14D47FCC-E8CE-1055-FA7F-1BB4906FDBE2}"/>
              </a:ext>
            </a:extLst>
          </p:cNvPr>
          <p:cNvSpPr>
            <a:spLocks noGrp="1"/>
          </p:cNvSpPr>
          <p:nvPr>
            <p:ph idx="1"/>
          </p:nvPr>
        </p:nvSpPr>
        <p:spPr/>
        <p:txBody>
          <a:bodyPr>
            <a:normAutofit lnSpcReduction="10000"/>
          </a:bodyPr>
          <a:lstStyle/>
          <a:p>
            <a:pPr marL="514350" indent="-514350">
              <a:buFont typeface="+mj-lt"/>
              <a:buAutoNum type="arabicPeriod"/>
            </a:pPr>
            <a:r>
              <a:rPr lang="en-US" dirty="0"/>
              <a:t>Database defends itself, not dependent on the application.</a:t>
            </a:r>
          </a:p>
          <a:p>
            <a:pPr marL="514350" indent="-514350">
              <a:buFont typeface="+mj-lt"/>
              <a:buAutoNum type="arabicPeriod"/>
            </a:pPr>
            <a:r>
              <a:rPr lang="en-US" dirty="0"/>
              <a:t>Additional layer of security and abstraction.  Table and column names hidden from the application.  (Principle of least privilege)</a:t>
            </a:r>
          </a:p>
          <a:p>
            <a:pPr marL="514350" indent="-514350">
              <a:buFont typeface="+mj-lt"/>
              <a:buAutoNum type="arabicPeriod"/>
            </a:pPr>
            <a:r>
              <a:rPr lang="en-US" dirty="0"/>
              <a:t>Protects against SQL Injection.</a:t>
            </a:r>
          </a:p>
          <a:p>
            <a:pPr marL="514350" indent="-514350">
              <a:buFont typeface="+mj-lt"/>
              <a:buAutoNum type="arabicPeriod"/>
            </a:pPr>
            <a:r>
              <a:rPr lang="en-US" dirty="0"/>
              <a:t>Reduced Network Traffic.</a:t>
            </a:r>
          </a:p>
          <a:p>
            <a:pPr marL="514350" indent="-514350">
              <a:buFont typeface="+mj-lt"/>
              <a:buAutoNum type="arabicPeriod"/>
            </a:pPr>
            <a:r>
              <a:rPr lang="en-US" dirty="0"/>
              <a:t>Shared between multiple app clients.</a:t>
            </a:r>
          </a:p>
          <a:p>
            <a:pPr marL="514350" indent="-514350">
              <a:buFont typeface="+mj-lt"/>
              <a:buAutoNum type="arabicPeriod"/>
            </a:pPr>
            <a:r>
              <a:rPr lang="en-US" dirty="0"/>
              <a:t>Centralize data processing.</a:t>
            </a:r>
          </a:p>
          <a:p>
            <a:pPr marL="514350" indent="-514350">
              <a:buFont typeface="+mj-lt"/>
              <a:buAutoNum type="arabicPeriod"/>
            </a:pPr>
            <a:endParaRPr lang="en-US" dirty="0"/>
          </a:p>
          <a:p>
            <a:pPr marL="0" indent="0">
              <a:buNone/>
            </a:pPr>
            <a:r>
              <a:rPr lang="en-US" dirty="0"/>
              <a:t>I will be producing a full video on stored procedures. </a:t>
            </a:r>
          </a:p>
        </p:txBody>
      </p:sp>
    </p:spTree>
    <p:extLst>
      <p:ext uri="{BB962C8B-B14F-4D97-AF65-F5344CB8AC3E}">
        <p14:creationId xmlns:p14="http://schemas.microsoft.com/office/powerpoint/2010/main" val="344298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DAA9-C7EF-EC04-C263-1CE6BA55FD98}"/>
              </a:ext>
            </a:extLst>
          </p:cNvPr>
          <p:cNvSpPr>
            <a:spLocks noGrp="1"/>
          </p:cNvSpPr>
          <p:nvPr>
            <p:ph type="title"/>
          </p:nvPr>
        </p:nvSpPr>
        <p:spPr/>
        <p:txBody>
          <a:bodyPr/>
          <a:lstStyle/>
          <a:p>
            <a:r>
              <a:rPr lang="en-US" dirty="0"/>
              <a:t>Data Validation</a:t>
            </a:r>
          </a:p>
        </p:txBody>
      </p:sp>
      <p:sp>
        <p:nvSpPr>
          <p:cNvPr id="3" name="Content Placeholder 2">
            <a:extLst>
              <a:ext uri="{FF2B5EF4-FFF2-40B4-BE49-F238E27FC236}">
                <a16:creationId xmlns:a16="http://schemas.microsoft.com/office/drawing/2014/main" id="{B689681C-057B-33DF-FF1F-F5D522C678AD}"/>
              </a:ext>
            </a:extLst>
          </p:cNvPr>
          <p:cNvSpPr>
            <a:spLocks noGrp="1"/>
          </p:cNvSpPr>
          <p:nvPr>
            <p:ph idx="1"/>
          </p:nvPr>
        </p:nvSpPr>
        <p:spPr/>
        <p:txBody>
          <a:bodyPr>
            <a:normAutofit/>
          </a:bodyPr>
          <a:lstStyle/>
          <a:p>
            <a:r>
              <a:rPr lang="en-US" dirty="0"/>
              <a:t>Data validation should always be done on the server.  By server that could be the app server or database server but I recommend the database server.</a:t>
            </a:r>
          </a:p>
          <a:p>
            <a:endParaRPr lang="en-US" dirty="0"/>
          </a:p>
          <a:p>
            <a:pPr marL="0" indent="0">
              <a:buNone/>
            </a:pPr>
            <a:r>
              <a:rPr lang="en-US" dirty="0"/>
              <a:t>We could add this snipped to our stored procedure:</a:t>
            </a:r>
          </a:p>
          <a:p>
            <a:pPr marL="0" indent="0">
              <a:buNone/>
            </a:pPr>
            <a:r>
              <a:rPr lang="en-US" sz="1600" dirty="0"/>
              <a:t> IF </a:t>
            </a:r>
            <a:r>
              <a:rPr lang="en-US" sz="1600" dirty="0" err="1"/>
              <a:t>p_username</a:t>
            </a:r>
            <a:r>
              <a:rPr lang="en-US" sz="1600" dirty="0"/>
              <a:t> LIKE '%--%' OR </a:t>
            </a:r>
            <a:r>
              <a:rPr lang="en-US" sz="1600" dirty="0" err="1"/>
              <a:t>p_username</a:t>
            </a:r>
            <a:r>
              <a:rPr lang="en-US" sz="1600" dirty="0"/>
              <a:t> LIKE '%''%' THEN</a:t>
            </a:r>
          </a:p>
          <a:p>
            <a:pPr marL="0" indent="0">
              <a:buNone/>
            </a:pPr>
            <a:r>
              <a:rPr lang="en-US" sz="1600" dirty="0"/>
              <a:t>       INSERT INTO </a:t>
            </a:r>
            <a:r>
              <a:rPr lang="en-US" sz="1600" dirty="0" err="1"/>
              <a:t>user_log</a:t>
            </a:r>
            <a:r>
              <a:rPr lang="en-US" sz="1600" dirty="0"/>
              <a:t> (username, status, message, </a:t>
            </a:r>
            <a:r>
              <a:rPr lang="en-US" sz="1600" dirty="0" err="1"/>
              <a:t>log_date</a:t>
            </a:r>
            <a:r>
              <a:rPr lang="en-US" sz="1600" dirty="0"/>
              <a:t>)</a:t>
            </a:r>
          </a:p>
          <a:p>
            <a:pPr marL="0" indent="0">
              <a:buNone/>
            </a:pPr>
            <a:r>
              <a:rPr lang="en-US" sz="1600" dirty="0"/>
              <a:t>	VALUES (</a:t>
            </a:r>
            <a:r>
              <a:rPr lang="en-US" sz="1600" dirty="0" err="1"/>
              <a:t>p_username</a:t>
            </a:r>
            <a:r>
              <a:rPr lang="en-US" sz="1600" dirty="0"/>
              <a:t>, -2, 'SQL INJECTION ATTEMPTED', SYSDATE());</a:t>
            </a:r>
          </a:p>
          <a:p>
            <a:pPr marL="0" indent="0">
              <a:buNone/>
            </a:pPr>
            <a:r>
              <a:rPr lang="en-US" sz="1600" dirty="0"/>
              <a:t>        SELECT -2 AS `status`, 'User Not Found' AS </a:t>
            </a:r>
            <a:r>
              <a:rPr lang="en-US" sz="1600" dirty="0" err="1"/>
              <a:t>message,userId</a:t>
            </a:r>
            <a:r>
              <a:rPr lang="en-US" sz="1600" dirty="0"/>
              <a:t>, </a:t>
            </a:r>
            <a:r>
              <a:rPr lang="en-US" sz="1600" dirty="0" err="1"/>
              <a:t>p_username</a:t>
            </a:r>
            <a:r>
              <a:rPr lang="en-US" sz="1600" dirty="0"/>
              <a:t> AS username, 0 AS </a:t>
            </a:r>
            <a:r>
              <a:rPr lang="en-US" sz="1600" dirty="0" err="1"/>
              <a:t>roleId</a:t>
            </a:r>
            <a:r>
              <a:rPr lang="en-US" sz="1600" dirty="0"/>
              <a:t>;</a:t>
            </a:r>
          </a:p>
          <a:p>
            <a:pPr marL="0" indent="0">
              <a:buNone/>
            </a:pPr>
            <a:r>
              <a:rPr lang="en-US" sz="1600" dirty="0"/>
              <a:t>        LEAVE main;</a:t>
            </a:r>
          </a:p>
          <a:p>
            <a:pPr marL="0" indent="0">
              <a:buNone/>
            </a:pPr>
            <a:r>
              <a:rPr lang="en-US" sz="1600" dirty="0"/>
              <a:t>  END IF;</a:t>
            </a:r>
          </a:p>
        </p:txBody>
      </p:sp>
    </p:spTree>
    <p:extLst>
      <p:ext uri="{BB962C8B-B14F-4D97-AF65-F5344CB8AC3E}">
        <p14:creationId xmlns:p14="http://schemas.microsoft.com/office/powerpoint/2010/main" val="419418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C66D-EF9B-59B3-C614-BBC6BE91B81B}"/>
              </a:ext>
            </a:extLst>
          </p:cNvPr>
          <p:cNvSpPr>
            <a:spLocks noGrp="1"/>
          </p:cNvSpPr>
          <p:nvPr>
            <p:ph type="title"/>
          </p:nvPr>
        </p:nvSpPr>
        <p:spPr/>
        <p:txBody>
          <a:bodyPr/>
          <a:lstStyle/>
          <a:p>
            <a:r>
              <a:rPr lang="en-US" dirty="0"/>
              <a:t>Email Alert Admin.</a:t>
            </a:r>
          </a:p>
        </p:txBody>
      </p:sp>
      <p:sp>
        <p:nvSpPr>
          <p:cNvPr id="3" name="Content Placeholder 2">
            <a:extLst>
              <a:ext uri="{FF2B5EF4-FFF2-40B4-BE49-F238E27FC236}">
                <a16:creationId xmlns:a16="http://schemas.microsoft.com/office/drawing/2014/main" id="{F2F18E27-4C9A-1E11-7CFE-B12B55E705DA}"/>
              </a:ext>
            </a:extLst>
          </p:cNvPr>
          <p:cNvSpPr>
            <a:spLocks noGrp="1"/>
          </p:cNvSpPr>
          <p:nvPr>
            <p:ph idx="1"/>
          </p:nvPr>
        </p:nvSpPr>
        <p:spPr/>
        <p:txBody>
          <a:bodyPr>
            <a:normAutofit/>
          </a:bodyPr>
          <a:lstStyle/>
          <a:p>
            <a:pPr marL="0" indent="0">
              <a:lnSpc>
                <a:spcPts val="1350"/>
              </a:lnSpc>
              <a:buNone/>
            </a:pPr>
            <a:endParaRPr lang="en-US" sz="1800" b="0" dirty="0">
              <a:solidFill>
                <a:srgbClr val="C586C0"/>
              </a:solidFill>
              <a:effectLst/>
              <a:latin typeface="Menlo" panose="020B0609030804020204" pitchFamily="49" charset="0"/>
            </a:endParaRPr>
          </a:p>
          <a:p>
            <a:pPr marL="0" indent="0">
              <a:lnSpc>
                <a:spcPts val="1350"/>
              </a:lnSpc>
              <a:buNone/>
            </a:pPr>
            <a:r>
              <a:rPr lang="en-US" sz="2400" b="0" dirty="0">
                <a:solidFill>
                  <a:srgbClr val="C586C0"/>
                </a:solidFill>
                <a:effectLst/>
                <a:latin typeface="Menlo" panose="020B0609030804020204" pitchFamily="49" charset="0"/>
              </a:rPr>
              <a:t>if</a:t>
            </a:r>
            <a:r>
              <a:rPr lang="en-US" sz="2400" b="0" dirty="0">
                <a:solidFill>
                  <a:srgbClr val="CCCCCC"/>
                </a:solidFill>
                <a:effectLst/>
                <a:latin typeface="Menlo" panose="020B0609030804020204" pitchFamily="49" charset="0"/>
              </a:rPr>
              <a:t>(</a:t>
            </a:r>
            <a:r>
              <a:rPr lang="en-US" sz="2400" b="0" dirty="0">
                <a:solidFill>
                  <a:srgbClr val="4FC1FF"/>
                </a:solidFill>
                <a:effectLst/>
                <a:latin typeface="Menlo" panose="020B0609030804020204" pitchFamily="49" charset="0"/>
              </a:rPr>
              <a:t>resp</a:t>
            </a:r>
            <a:r>
              <a:rPr lang="en-US" sz="2400" b="0" dirty="0">
                <a:solidFill>
                  <a:srgbClr val="CCCCCC"/>
                </a:solidFill>
                <a:effectLst/>
                <a:latin typeface="Menlo" panose="020B0609030804020204" pitchFamily="49" charset="0"/>
              </a:rPr>
              <a:t>[</a:t>
            </a:r>
            <a:r>
              <a:rPr lang="en-US" sz="2400" b="0" dirty="0">
                <a:solidFill>
                  <a:srgbClr val="B5CEA8"/>
                </a:solidFill>
                <a:effectLst/>
                <a:latin typeface="Menlo" panose="020B0609030804020204" pitchFamily="49" charset="0"/>
              </a:rPr>
              <a:t>0</a:t>
            </a:r>
            <a:r>
              <a:rPr lang="en-US" sz="2400" b="0" dirty="0">
                <a:solidFill>
                  <a:srgbClr val="CCCCCC"/>
                </a:solidFill>
                <a:effectLst/>
                <a:latin typeface="Menlo" panose="020B0609030804020204" pitchFamily="49" charset="0"/>
              </a:rPr>
              <a:t>].</a:t>
            </a:r>
            <a:r>
              <a:rPr lang="en-US" sz="2400" b="0" dirty="0">
                <a:solidFill>
                  <a:srgbClr val="9CDCFE"/>
                </a:solidFill>
                <a:effectLst/>
                <a:latin typeface="Menlo" panose="020B0609030804020204" pitchFamily="49" charset="0"/>
              </a:rPr>
              <a:t>status</a:t>
            </a:r>
            <a:r>
              <a:rPr lang="en-US" sz="2400" b="0" dirty="0">
                <a:solidFill>
                  <a:srgbClr val="D4D4D4"/>
                </a:solidFill>
                <a:effectLst/>
                <a:latin typeface="Menlo" panose="020B0609030804020204" pitchFamily="49" charset="0"/>
              </a:rPr>
              <a:t>===-</a:t>
            </a:r>
            <a:r>
              <a:rPr lang="en-US" sz="2400" b="0" dirty="0">
                <a:solidFill>
                  <a:srgbClr val="B5CEA8"/>
                </a:solidFill>
                <a:effectLst/>
                <a:latin typeface="Menlo" panose="020B0609030804020204" pitchFamily="49" charset="0"/>
              </a:rPr>
              <a:t>2</a:t>
            </a:r>
            <a:r>
              <a:rPr lang="en-US" sz="2400" b="0" dirty="0">
                <a:solidFill>
                  <a:srgbClr val="CCCCCC"/>
                </a:solidFill>
                <a:effectLst/>
                <a:latin typeface="Menlo" panose="020B0609030804020204" pitchFamily="49" charset="0"/>
              </a:rPr>
              <a:t>)</a:t>
            </a:r>
          </a:p>
          <a:p>
            <a:pPr marL="0" indent="0">
              <a:lnSpc>
                <a:spcPts val="1350"/>
              </a:lnSpc>
              <a:buNone/>
            </a:pPr>
            <a:r>
              <a:rPr lang="en-US" sz="2400" b="0" dirty="0">
                <a:solidFill>
                  <a:srgbClr val="CCCCCC"/>
                </a:solidFill>
                <a:effectLst/>
                <a:latin typeface="Menlo" panose="020B0609030804020204" pitchFamily="49" charset="0"/>
              </a:rPr>
              <a:t>{</a:t>
            </a:r>
          </a:p>
          <a:p>
            <a:pPr marL="457200" lvl="1" indent="0">
              <a:lnSpc>
                <a:spcPts val="1350"/>
              </a:lnSpc>
              <a:buNone/>
            </a:pPr>
            <a:r>
              <a:rPr lang="en-US" b="0" dirty="0">
                <a:solidFill>
                  <a:srgbClr val="6A9955"/>
                </a:solidFill>
                <a:effectLst/>
                <a:latin typeface="Menlo" panose="020B0609030804020204" pitchFamily="49" charset="0"/>
              </a:rPr>
              <a:t>// SQL </a:t>
            </a:r>
            <a:r>
              <a:rPr lang="en-US" b="0" dirty="0" err="1">
                <a:solidFill>
                  <a:srgbClr val="6A9955"/>
                </a:solidFill>
                <a:effectLst/>
                <a:latin typeface="Menlo" panose="020B0609030804020204" pitchFamily="49" charset="0"/>
              </a:rPr>
              <a:t>Injectio</a:t>
            </a:r>
            <a:r>
              <a:rPr lang="en-US" b="0" dirty="0">
                <a:solidFill>
                  <a:srgbClr val="6A9955"/>
                </a:solidFill>
                <a:effectLst/>
                <a:latin typeface="Menlo" panose="020B0609030804020204" pitchFamily="49" charset="0"/>
              </a:rPr>
              <a:t> attempted;</a:t>
            </a:r>
            <a:endParaRPr lang="en-US" b="0" dirty="0">
              <a:solidFill>
                <a:srgbClr val="CCCCCC"/>
              </a:solidFill>
              <a:effectLst/>
              <a:latin typeface="Menlo" panose="020B0609030804020204" pitchFamily="49" charset="0"/>
            </a:endParaRPr>
          </a:p>
          <a:p>
            <a:pPr marL="457200" lvl="1" indent="0">
              <a:lnSpc>
                <a:spcPts val="1350"/>
              </a:lnSpc>
              <a:buNone/>
            </a:pPr>
            <a:r>
              <a:rPr lang="en-US" b="0" dirty="0">
                <a:solidFill>
                  <a:srgbClr val="569CD6"/>
                </a:solidFill>
                <a:effectLst/>
                <a:latin typeface="Menlo" panose="020B0609030804020204" pitchFamily="49" charset="0"/>
              </a:rPr>
              <a:t>const</a:t>
            </a:r>
            <a:r>
              <a:rPr lang="en-US" b="0" dirty="0">
                <a:solidFill>
                  <a:srgbClr val="CCCCCC"/>
                </a:solidFill>
                <a:effectLst/>
                <a:latin typeface="Menlo" panose="020B0609030804020204" pitchFamily="49" charset="0"/>
              </a:rPr>
              <a:t> </a:t>
            </a:r>
            <a:r>
              <a:rPr lang="en-US" b="0" dirty="0" err="1">
                <a:solidFill>
                  <a:srgbClr val="4FC1FF"/>
                </a:solidFill>
                <a:effectLst/>
                <a:latin typeface="Menlo" panose="020B0609030804020204" pitchFamily="49" charset="0"/>
              </a:rPr>
              <a:t>contactEmail</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p>
          <a:p>
            <a:pPr marL="457200" lvl="1" indent="0">
              <a:lnSpc>
                <a:spcPts val="1350"/>
              </a:lnSpc>
              <a:buNone/>
            </a:pPr>
            <a:r>
              <a:rPr lang="en-US" b="0" dirty="0">
                <a:solidFill>
                  <a:srgbClr val="9CDCFE"/>
                </a:solidFill>
                <a:effectLst/>
                <a:latin typeface="Menlo" panose="020B0609030804020204" pitchFamily="49" charset="0"/>
              </a:rPr>
              <a:t>to:</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appjedi.net@gmail.com</a:t>
            </a:r>
            <a:r>
              <a:rPr lang="en-US" b="0" dirty="0">
                <a:solidFill>
                  <a:srgbClr val="CE9178"/>
                </a:solidFill>
                <a:effectLst/>
                <a:latin typeface="Menlo" panose="020B0609030804020204" pitchFamily="49" charset="0"/>
              </a:rPr>
              <a:t>"</a:t>
            </a:r>
            <a:r>
              <a:rPr lang="en-US" b="0" dirty="0">
                <a:solidFill>
                  <a:srgbClr val="CCCCCC"/>
                </a:solidFill>
                <a:effectLst/>
                <a:latin typeface="Menlo" panose="020B0609030804020204" pitchFamily="49" charset="0"/>
              </a:rPr>
              <a:t>,</a:t>
            </a:r>
          </a:p>
          <a:p>
            <a:pPr marL="457200" lvl="1" indent="0">
              <a:lnSpc>
                <a:spcPts val="1350"/>
              </a:lnSpc>
              <a:buNone/>
            </a:pPr>
            <a:r>
              <a:rPr lang="en-US" b="0" dirty="0">
                <a:solidFill>
                  <a:srgbClr val="9CDCFE"/>
                </a:solidFill>
                <a:effectLst/>
                <a:latin typeface="Menlo" panose="020B0609030804020204" pitchFamily="49" charset="0"/>
              </a:rPr>
              <a:t>from:</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appjedi.net@gmail.com</a:t>
            </a:r>
            <a:r>
              <a:rPr lang="en-US" b="0" dirty="0">
                <a:solidFill>
                  <a:srgbClr val="CE9178"/>
                </a:solidFill>
                <a:effectLst/>
                <a:latin typeface="Menlo" panose="020B0609030804020204" pitchFamily="49" charset="0"/>
              </a:rPr>
              <a:t>"</a:t>
            </a:r>
            <a:r>
              <a:rPr lang="en-US" b="0" dirty="0">
                <a:solidFill>
                  <a:srgbClr val="CCCCCC"/>
                </a:solidFill>
                <a:effectLst/>
                <a:latin typeface="Menlo" panose="020B0609030804020204" pitchFamily="49" charset="0"/>
              </a:rPr>
              <a:t>,</a:t>
            </a:r>
          </a:p>
          <a:p>
            <a:pPr marL="457200" lvl="1" indent="0">
              <a:lnSpc>
                <a:spcPts val="1350"/>
              </a:lnSpc>
              <a:buNone/>
            </a:pPr>
            <a:r>
              <a:rPr lang="en-US" b="0" dirty="0">
                <a:solidFill>
                  <a:srgbClr val="9CDCFE"/>
                </a:solidFill>
                <a:effectLst/>
                <a:latin typeface="Menlo" panose="020B0609030804020204" pitchFamily="49" charset="0"/>
              </a:rPr>
              <a:t>subject: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"SQL Injection Attempted."</a:t>
            </a:r>
            <a:r>
              <a:rPr lang="en-US" b="0" dirty="0">
                <a:solidFill>
                  <a:srgbClr val="CCCCCC"/>
                </a:solidFill>
                <a:effectLst/>
                <a:latin typeface="Menlo" panose="020B0609030804020204" pitchFamily="49" charset="0"/>
              </a:rPr>
              <a:t>,</a:t>
            </a:r>
          </a:p>
          <a:p>
            <a:pPr marL="457200" lvl="1" indent="0">
              <a:lnSpc>
                <a:spcPts val="1350"/>
              </a:lnSpc>
              <a:buNone/>
            </a:pPr>
            <a:r>
              <a:rPr lang="en-US" b="0" dirty="0">
                <a:solidFill>
                  <a:srgbClr val="9CDCFE"/>
                </a:solidFill>
                <a:effectLst/>
                <a:latin typeface="Menlo" panose="020B0609030804020204" pitchFamily="49" charset="0"/>
              </a:rPr>
              <a:t>html:</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JSON</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stringify</a:t>
            </a:r>
            <a:r>
              <a:rPr lang="en-US" b="0" dirty="0">
                <a:solidFill>
                  <a:srgbClr val="CCCCCC"/>
                </a:solidFill>
                <a:effectLst/>
                <a:latin typeface="Menlo" panose="020B0609030804020204" pitchFamily="49" charset="0"/>
              </a:rPr>
              <a:t>(</a:t>
            </a:r>
            <a:r>
              <a:rPr lang="en-US" b="0" dirty="0">
                <a:solidFill>
                  <a:srgbClr val="4FC1FF"/>
                </a:solidFill>
                <a:effectLst/>
                <a:latin typeface="Menlo" panose="020B0609030804020204" pitchFamily="49" charset="0"/>
              </a:rPr>
              <a:t>resp</a:t>
            </a:r>
            <a:r>
              <a:rPr lang="en-US" b="0" dirty="0">
                <a:solidFill>
                  <a:srgbClr val="CCCCCC"/>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CCCCCC"/>
                </a:solidFill>
                <a:effectLst/>
                <a:latin typeface="Menlo" panose="020B0609030804020204" pitchFamily="49" charset="0"/>
              </a:rPr>
              <a:t>])</a:t>
            </a:r>
          </a:p>
          <a:p>
            <a:pPr marL="0" indent="0">
              <a:lnSpc>
                <a:spcPts val="1350"/>
              </a:lnSpc>
              <a:buNone/>
            </a:pPr>
            <a:r>
              <a:rPr lang="en-US" sz="2400" b="0" dirty="0">
                <a:solidFill>
                  <a:srgbClr val="CCCCCC"/>
                </a:solidFill>
                <a:effectLst/>
                <a:latin typeface="Menlo" panose="020B0609030804020204" pitchFamily="49" charset="0"/>
              </a:rPr>
              <a:t>}</a:t>
            </a:r>
          </a:p>
          <a:p>
            <a:pPr marL="0" indent="0">
              <a:lnSpc>
                <a:spcPts val="1350"/>
              </a:lnSpc>
              <a:buNone/>
            </a:pPr>
            <a:r>
              <a:rPr lang="en-US" sz="2400" b="0" dirty="0">
                <a:solidFill>
                  <a:srgbClr val="569CD6"/>
                </a:solidFill>
                <a:effectLst/>
                <a:latin typeface="Menlo" panose="020B0609030804020204" pitchFamily="49" charset="0"/>
              </a:rPr>
              <a:t>const</a:t>
            </a:r>
            <a:r>
              <a:rPr lang="en-US" sz="2400" b="0" dirty="0">
                <a:solidFill>
                  <a:srgbClr val="CCCCCC"/>
                </a:solidFill>
                <a:effectLst/>
                <a:latin typeface="Menlo" panose="020B0609030804020204" pitchFamily="49" charset="0"/>
              </a:rPr>
              <a:t> </a:t>
            </a:r>
            <a:r>
              <a:rPr lang="en-US" sz="2400" b="0" dirty="0" err="1">
                <a:solidFill>
                  <a:srgbClr val="4FC1FF"/>
                </a:solidFill>
                <a:effectLst/>
                <a:latin typeface="Menlo" panose="020B0609030804020204" pitchFamily="49" charset="0"/>
              </a:rPr>
              <a:t>emailResp</a:t>
            </a:r>
            <a:r>
              <a:rPr lang="en-US" sz="2400" b="0" dirty="0">
                <a:solidFill>
                  <a:srgbClr val="CCCCCC"/>
                </a:solidFill>
                <a:effectLst/>
                <a:latin typeface="Menlo" panose="020B0609030804020204" pitchFamily="49" charset="0"/>
              </a:rPr>
              <a:t> </a:t>
            </a:r>
            <a:r>
              <a:rPr lang="en-US" sz="2400" b="0" dirty="0">
                <a:solidFill>
                  <a:srgbClr val="D4D4D4"/>
                </a:solidFill>
                <a:effectLst/>
                <a:latin typeface="Menlo" panose="020B0609030804020204" pitchFamily="49" charset="0"/>
              </a:rPr>
              <a:t>=</a:t>
            </a:r>
            <a:r>
              <a:rPr lang="en-US" sz="2400" b="0" dirty="0">
                <a:solidFill>
                  <a:srgbClr val="CCCCCC"/>
                </a:solidFill>
                <a:effectLst/>
                <a:latin typeface="Menlo" panose="020B0609030804020204" pitchFamily="49" charset="0"/>
              </a:rPr>
              <a:t> </a:t>
            </a:r>
            <a:r>
              <a:rPr lang="en-US" sz="2400" b="0" dirty="0">
                <a:solidFill>
                  <a:srgbClr val="C586C0"/>
                </a:solidFill>
                <a:effectLst/>
                <a:latin typeface="Menlo" panose="020B0609030804020204" pitchFamily="49" charset="0"/>
              </a:rPr>
              <a:t>await</a:t>
            </a:r>
            <a:r>
              <a:rPr lang="en-US" sz="2400" b="0" dirty="0">
                <a:solidFill>
                  <a:srgbClr val="CCCCCC"/>
                </a:solidFill>
                <a:effectLst/>
                <a:latin typeface="Menlo" panose="020B0609030804020204" pitchFamily="49" charset="0"/>
              </a:rPr>
              <a:t> </a:t>
            </a:r>
            <a:r>
              <a:rPr lang="en-US" sz="2400" b="0" dirty="0" err="1">
                <a:solidFill>
                  <a:srgbClr val="569CD6"/>
                </a:solidFill>
                <a:effectLst/>
                <a:latin typeface="Menlo" panose="020B0609030804020204" pitchFamily="49" charset="0"/>
              </a:rPr>
              <a:t>this</a:t>
            </a:r>
            <a:r>
              <a:rPr lang="en-US" sz="2400" b="0" dirty="0" err="1">
                <a:solidFill>
                  <a:srgbClr val="CCCCCC"/>
                </a:solidFill>
                <a:effectLst/>
                <a:latin typeface="Menlo" panose="020B0609030804020204" pitchFamily="49" charset="0"/>
              </a:rPr>
              <a:t>.</a:t>
            </a:r>
            <a:r>
              <a:rPr lang="en-US" sz="2400" b="0" dirty="0" err="1">
                <a:solidFill>
                  <a:srgbClr val="DCDCAA"/>
                </a:solidFill>
                <a:effectLst/>
                <a:latin typeface="Menlo" panose="020B0609030804020204" pitchFamily="49" charset="0"/>
              </a:rPr>
              <a:t>sendMail</a:t>
            </a:r>
            <a:r>
              <a:rPr lang="en-US" sz="2400" b="0" dirty="0">
                <a:solidFill>
                  <a:srgbClr val="CCCCCC"/>
                </a:solidFill>
                <a:effectLst/>
                <a:latin typeface="Menlo" panose="020B0609030804020204" pitchFamily="49" charset="0"/>
              </a:rPr>
              <a:t>(</a:t>
            </a:r>
            <a:r>
              <a:rPr lang="en-US" sz="2400" b="0" dirty="0" err="1">
                <a:solidFill>
                  <a:srgbClr val="4FC1FF"/>
                </a:solidFill>
                <a:effectLst/>
                <a:latin typeface="Menlo" panose="020B0609030804020204" pitchFamily="49" charset="0"/>
              </a:rPr>
              <a:t>contactEmail</a:t>
            </a:r>
            <a:r>
              <a:rPr lang="en-US" sz="2400" b="0" dirty="0">
                <a:solidFill>
                  <a:srgbClr val="CCCCCC"/>
                </a:solidFill>
                <a:effectLst/>
                <a:latin typeface="Menlo" panose="020B0609030804020204" pitchFamily="49" charset="0"/>
              </a:rPr>
              <a:t>);</a:t>
            </a:r>
          </a:p>
          <a:p>
            <a:pPr marL="0" indent="0">
              <a:lnSpc>
                <a:spcPts val="1350"/>
              </a:lnSpc>
              <a:buNone/>
            </a:pPr>
            <a:endParaRPr lang="en-US" sz="1600" b="0" dirty="0">
              <a:solidFill>
                <a:srgbClr val="CCCCCC"/>
              </a:solidFill>
              <a:effectLst/>
              <a:latin typeface="Menlo" panose="020B0609030804020204" pitchFamily="49" charset="0"/>
            </a:endParaRPr>
          </a:p>
          <a:p>
            <a:pPr marL="0" indent="0">
              <a:buNone/>
            </a:pPr>
            <a:endParaRPr lang="en-US" sz="1600" dirty="0"/>
          </a:p>
        </p:txBody>
      </p:sp>
    </p:spTree>
    <p:extLst>
      <p:ext uri="{BB962C8B-B14F-4D97-AF65-F5344CB8AC3E}">
        <p14:creationId xmlns:p14="http://schemas.microsoft.com/office/powerpoint/2010/main" val="62317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77B9-8D34-7738-0C77-7AE1B2F741A4}"/>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EE4F841-34EE-92F2-83FF-72B51DEE6A32}"/>
              </a:ext>
            </a:extLst>
          </p:cNvPr>
          <p:cNvSpPr>
            <a:spLocks noGrp="1"/>
          </p:cNvSpPr>
          <p:nvPr>
            <p:ph idx="1"/>
          </p:nvPr>
        </p:nvSpPr>
        <p:spPr>
          <a:xfrm>
            <a:off x="838200" y="1690688"/>
            <a:ext cx="10515600" cy="4351338"/>
          </a:xfrm>
        </p:spPr>
        <p:txBody>
          <a:bodyPr/>
          <a:lstStyle/>
          <a:p>
            <a:r>
              <a:rPr lang="en-US" b="1" dirty="0">
                <a:solidFill>
                  <a:srgbClr val="FF0000"/>
                </a:solidFill>
              </a:rPr>
              <a:t>NEVER USE </a:t>
            </a:r>
            <a:r>
              <a:rPr lang="en-US" b="1" strike="sngStrike" dirty="0">
                <a:solidFill>
                  <a:srgbClr val="FF0000"/>
                </a:solidFill>
              </a:rPr>
              <a:t>DYNAMIC SQL</a:t>
            </a:r>
            <a:r>
              <a:rPr lang="en-US" b="1" dirty="0">
                <a:solidFill>
                  <a:srgbClr val="FF0000"/>
                </a:solidFill>
              </a:rPr>
              <a:t>!!!  JUST SAY NO!!!</a:t>
            </a:r>
          </a:p>
          <a:p>
            <a:r>
              <a:rPr lang="en-US" b="1" dirty="0">
                <a:solidFill>
                  <a:srgbClr val="00B050"/>
                </a:solidFill>
              </a:rPr>
              <a:t>Always validate data on the server (app, database or both).</a:t>
            </a:r>
          </a:p>
          <a:p>
            <a:r>
              <a:rPr lang="en-US" b="1" dirty="0">
                <a:solidFill>
                  <a:srgbClr val="00B050"/>
                </a:solidFill>
              </a:rPr>
              <a:t>Use prepared statements or better yet stored procedures.</a:t>
            </a:r>
          </a:p>
          <a:p>
            <a:r>
              <a:rPr lang="en-US" b="1" dirty="0">
                <a:solidFill>
                  <a:srgbClr val="00B050"/>
                </a:solidFill>
              </a:rPr>
              <a:t>Log database access attempts.</a:t>
            </a:r>
          </a:p>
          <a:p>
            <a:endParaRPr lang="en-US" b="1" dirty="0">
              <a:solidFill>
                <a:srgbClr val="00B050"/>
              </a:solidFill>
            </a:endParaRPr>
          </a:p>
          <a:p>
            <a:pPr marL="0" indent="0">
              <a:buNone/>
            </a:pPr>
            <a:r>
              <a:rPr lang="en-US" b="1" dirty="0">
                <a:solidFill>
                  <a:srgbClr val="0070C0"/>
                </a:solidFill>
              </a:rPr>
              <a:t>Thank you.  Please </a:t>
            </a:r>
            <a:r>
              <a:rPr lang="en-US" b="1" dirty="0">
                <a:solidFill>
                  <a:srgbClr val="00B050"/>
                </a:solidFill>
              </a:rPr>
              <a:t>like</a:t>
            </a:r>
            <a:r>
              <a:rPr lang="en-US" b="1" dirty="0">
                <a:solidFill>
                  <a:srgbClr val="0070C0"/>
                </a:solidFill>
              </a:rPr>
              <a:t> and </a:t>
            </a:r>
            <a:r>
              <a:rPr lang="en-US" b="1" dirty="0">
                <a:solidFill>
                  <a:srgbClr val="00B050"/>
                </a:solidFill>
              </a:rPr>
              <a:t>subscribe</a:t>
            </a:r>
            <a:r>
              <a:rPr lang="en-US" b="1" dirty="0">
                <a:solidFill>
                  <a:srgbClr val="0070C0"/>
                </a:solidFill>
              </a:rPr>
              <a:t> to my channel.</a:t>
            </a:r>
          </a:p>
          <a:p>
            <a:pPr marL="0" indent="0">
              <a:buNone/>
            </a:pPr>
            <a:r>
              <a:rPr lang="en-US" b="1" dirty="0">
                <a:solidFill>
                  <a:srgbClr val="0070C0"/>
                </a:solidFill>
              </a:rPr>
              <a:t>Visit me online at:  </a:t>
            </a:r>
            <a:r>
              <a:rPr lang="en-US" sz="3600" b="1" dirty="0">
                <a:solidFill>
                  <a:srgbClr val="0070C0"/>
                </a:solidFill>
                <a:hlinkClick r:id="rId2">
                  <a:extLst>
                    <a:ext uri="{A12FA001-AC4F-418D-AE19-62706E023703}">
                      <ahyp:hlinkClr xmlns:ahyp="http://schemas.microsoft.com/office/drawing/2018/hyperlinkcolor" val="tx"/>
                    </a:ext>
                  </a:extLst>
                </a:hlinkClick>
              </a:rPr>
              <a:t>www.appjedi.net</a:t>
            </a:r>
            <a:endParaRPr lang="en-US" sz="3600" b="1" dirty="0">
              <a:solidFill>
                <a:srgbClr val="0070C0"/>
              </a:solidFill>
            </a:endParaRPr>
          </a:p>
          <a:p>
            <a:pPr marL="0" indent="0">
              <a:buNone/>
            </a:pPr>
            <a:r>
              <a:rPr lang="en-US" b="1" dirty="0"/>
              <a:t>	</a:t>
            </a:r>
            <a:r>
              <a:rPr lang="en-US" sz="2400" dirty="0"/>
              <a:t>see links for my LinkedIn, Reddit, Facebook</a:t>
            </a:r>
          </a:p>
        </p:txBody>
      </p:sp>
    </p:spTree>
    <p:extLst>
      <p:ext uri="{BB962C8B-B14F-4D97-AF65-F5344CB8AC3E}">
        <p14:creationId xmlns:p14="http://schemas.microsoft.com/office/powerpoint/2010/main" val="345372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86DF-16BC-0725-3C5A-5EA7E1A25276}"/>
              </a:ext>
            </a:extLst>
          </p:cNvPr>
          <p:cNvSpPr>
            <a:spLocks noGrp="1"/>
          </p:cNvSpPr>
          <p:nvPr>
            <p:ph type="title"/>
          </p:nvPr>
        </p:nvSpPr>
        <p:spPr/>
        <p:txBody>
          <a:bodyPr/>
          <a:lstStyle/>
          <a:p>
            <a:r>
              <a:rPr lang="en-US" dirty="0"/>
              <a:t>SQL Injection</a:t>
            </a:r>
          </a:p>
        </p:txBody>
      </p:sp>
      <p:sp>
        <p:nvSpPr>
          <p:cNvPr id="3" name="Content Placeholder 2">
            <a:extLst>
              <a:ext uri="{FF2B5EF4-FFF2-40B4-BE49-F238E27FC236}">
                <a16:creationId xmlns:a16="http://schemas.microsoft.com/office/drawing/2014/main" id="{A1422479-44F8-E3FC-8F9F-9F4ED7E8054D}"/>
              </a:ext>
            </a:extLst>
          </p:cNvPr>
          <p:cNvSpPr>
            <a:spLocks noGrp="1"/>
          </p:cNvSpPr>
          <p:nvPr>
            <p:ph idx="1"/>
          </p:nvPr>
        </p:nvSpPr>
        <p:spPr/>
        <p:txBody>
          <a:bodyPr/>
          <a:lstStyle/>
          <a:p>
            <a:pPr marL="0" indent="0">
              <a:buNone/>
            </a:pPr>
            <a:r>
              <a:rPr lang="en-US" dirty="0"/>
              <a:t>SQL Injection (SQLi) is a type of security vulnerability that allows attackers to manipulate a website or application's SQL queries by injecting malicious input into fields intended for user data. This vulnerability can lead to unauthorized access to databases, allowing attackers to view, modify, or delete sensitive information.</a:t>
            </a:r>
          </a:p>
        </p:txBody>
      </p:sp>
    </p:spTree>
    <p:extLst>
      <p:ext uri="{BB962C8B-B14F-4D97-AF65-F5344CB8AC3E}">
        <p14:creationId xmlns:p14="http://schemas.microsoft.com/office/powerpoint/2010/main" val="279736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1C58-BACC-792C-E140-480C3439EC47}"/>
              </a:ext>
            </a:extLst>
          </p:cNvPr>
          <p:cNvSpPr>
            <a:spLocks noGrp="1"/>
          </p:cNvSpPr>
          <p:nvPr>
            <p:ph type="title"/>
          </p:nvPr>
        </p:nvSpPr>
        <p:spPr/>
        <p:txBody>
          <a:bodyPr/>
          <a:lstStyle/>
          <a:p>
            <a:r>
              <a:rPr lang="en-US" dirty="0"/>
              <a:t>SQL Injection Example</a:t>
            </a:r>
          </a:p>
        </p:txBody>
      </p:sp>
      <p:sp>
        <p:nvSpPr>
          <p:cNvPr id="3" name="Content Placeholder 2">
            <a:extLst>
              <a:ext uri="{FF2B5EF4-FFF2-40B4-BE49-F238E27FC236}">
                <a16:creationId xmlns:a16="http://schemas.microsoft.com/office/drawing/2014/main" id="{B031024F-95D9-93C5-2323-361DCB0A9475}"/>
              </a:ext>
            </a:extLst>
          </p:cNvPr>
          <p:cNvSpPr>
            <a:spLocks noGrp="1"/>
          </p:cNvSpPr>
          <p:nvPr>
            <p:ph idx="1"/>
          </p:nvPr>
        </p:nvSpPr>
        <p:spPr/>
        <p:txBody>
          <a:bodyPr>
            <a:normAutofit lnSpcReduction="10000"/>
          </a:bodyPr>
          <a:lstStyle/>
          <a:p>
            <a:pPr marL="0" indent="0">
              <a:buNone/>
            </a:pPr>
            <a:endParaRPr lang="en-US" sz="1800" dirty="0"/>
          </a:p>
          <a:p>
            <a:pPr marL="0" indent="0">
              <a:buNone/>
            </a:pPr>
            <a:r>
              <a:rPr lang="en-US" sz="1800" dirty="0"/>
              <a:t>username = request[‘username’]</a:t>
            </a:r>
          </a:p>
          <a:p>
            <a:pPr marL="0" indent="0">
              <a:buNone/>
            </a:pPr>
            <a:r>
              <a:rPr lang="en-US" sz="1800" dirty="0"/>
              <a:t>password = request[‘password’]</a:t>
            </a:r>
          </a:p>
          <a:p>
            <a:pPr marL="0" indent="0">
              <a:buNone/>
            </a:pPr>
            <a:endParaRPr lang="en-US" sz="1800" dirty="0"/>
          </a:p>
          <a:p>
            <a:pPr marL="0" indent="0">
              <a:buNone/>
            </a:pPr>
            <a:r>
              <a:rPr lang="en-US" sz="1800" dirty="0"/>
              <a:t>query =“SELECT * FROM users WHERE username = ‘“+username+”’ AND password = ‘”+password+”’”</a:t>
            </a:r>
          </a:p>
          <a:p>
            <a:pPr marL="0" indent="0">
              <a:buNone/>
            </a:pPr>
            <a:r>
              <a:rPr lang="en-US" sz="1800" dirty="0"/>
              <a:t>If user enters:</a:t>
            </a:r>
          </a:p>
          <a:p>
            <a:pPr marL="0" indent="0">
              <a:buNone/>
            </a:pPr>
            <a:r>
              <a:rPr lang="en-US" sz="1800" dirty="0"/>
              <a:t>	username = “admin</a:t>
            </a:r>
            <a:r>
              <a:rPr lang="en-US" sz="1800" b="1" dirty="0">
                <a:solidFill>
                  <a:srgbClr val="FF0000"/>
                </a:solidFill>
              </a:rPr>
              <a:t>’ -- </a:t>
            </a:r>
            <a:r>
              <a:rPr lang="en-US" sz="1800" dirty="0"/>
              <a:t>”</a:t>
            </a:r>
          </a:p>
          <a:p>
            <a:pPr marL="0" indent="0">
              <a:buNone/>
            </a:pPr>
            <a:r>
              <a:rPr lang="en-US" sz="1800" dirty="0"/>
              <a:t>	password = “anything”. -- Will be ignored by SQL comment – (dash dash)</a:t>
            </a:r>
          </a:p>
          <a:p>
            <a:pPr marL="0" indent="0">
              <a:buNone/>
            </a:pPr>
            <a:r>
              <a:rPr lang="en-US" sz="1800" dirty="0"/>
              <a:t>Query Executed:</a:t>
            </a:r>
          </a:p>
          <a:p>
            <a:pPr marL="0" indent="0">
              <a:buNone/>
            </a:pPr>
            <a:endParaRPr lang="en-US" sz="1800" dirty="0"/>
          </a:p>
          <a:p>
            <a:pPr marL="0" indent="0">
              <a:buNone/>
            </a:pPr>
            <a:r>
              <a:rPr lang="en-US" sz="1800" dirty="0"/>
              <a:t>SELECT * FROM users WHERE username = ‘admin’;</a:t>
            </a:r>
          </a:p>
          <a:p>
            <a:pPr marL="0" indent="0">
              <a:buNone/>
            </a:pPr>
            <a:r>
              <a:rPr lang="en-US" sz="1800" dirty="0"/>
              <a:t>	-- is a comment in SQL so the password part is ignored.</a:t>
            </a:r>
          </a:p>
        </p:txBody>
      </p:sp>
    </p:spTree>
    <p:extLst>
      <p:ext uri="{BB962C8B-B14F-4D97-AF65-F5344CB8AC3E}">
        <p14:creationId xmlns:p14="http://schemas.microsoft.com/office/powerpoint/2010/main" val="31980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A0E2-348C-8693-72FA-DF896194E077}"/>
              </a:ext>
            </a:extLst>
          </p:cNvPr>
          <p:cNvSpPr>
            <a:spLocks noGrp="1"/>
          </p:cNvSpPr>
          <p:nvPr>
            <p:ph type="title"/>
          </p:nvPr>
        </p:nvSpPr>
        <p:spPr/>
        <p:txBody>
          <a:bodyPr/>
          <a:lstStyle/>
          <a:p>
            <a:r>
              <a:rPr lang="en-US" dirty="0"/>
              <a:t>SQL Injection fix	</a:t>
            </a:r>
          </a:p>
        </p:txBody>
      </p:sp>
      <p:sp>
        <p:nvSpPr>
          <p:cNvPr id="3" name="Content Placeholder 2">
            <a:extLst>
              <a:ext uri="{FF2B5EF4-FFF2-40B4-BE49-F238E27FC236}">
                <a16:creationId xmlns:a16="http://schemas.microsoft.com/office/drawing/2014/main" id="{EC1B9079-8B12-CED3-CD30-B1E1F8E642D2}"/>
              </a:ext>
            </a:extLst>
          </p:cNvPr>
          <p:cNvSpPr>
            <a:spLocks noGrp="1"/>
          </p:cNvSpPr>
          <p:nvPr>
            <p:ph idx="1"/>
          </p:nvPr>
        </p:nvSpPr>
        <p:spPr/>
        <p:txBody>
          <a:bodyPr>
            <a:normAutofit fontScale="92500" lnSpcReduction="10000"/>
          </a:bodyPr>
          <a:lstStyle/>
          <a:p>
            <a:pPr marL="0" indent="0">
              <a:buNone/>
            </a:pPr>
            <a:r>
              <a:rPr lang="en-US" dirty="0"/>
              <a:t>The prior example used dynamic SQL.</a:t>
            </a:r>
          </a:p>
          <a:p>
            <a:pPr marL="0" indent="0">
              <a:buNone/>
            </a:pPr>
            <a:endParaRPr lang="en-US" dirty="0"/>
          </a:p>
          <a:p>
            <a:pPr marL="0" indent="0">
              <a:buNone/>
            </a:pPr>
            <a:r>
              <a:rPr lang="en-US" dirty="0"/>
              <a:t>Dynamic SQL is a </a:t>
            </a:r>
            <a:r>
              <a:rPr lang="en-US" dirty="0" err="1"/>
              <a:t>sql</a:t>
            </a:r>
            <a:r>
              <a:rPr lang="en-US" dirty="0"/>
              <a:t> statement created at runtime using a string and values concatenated into the string.</a:t>
            </a:r>
          </a:p>
          <a:p>
            <a:pPr marL="0" indent="0">
              <a:buNone/>
            </a:pPr>
            <a:endParaRPr lang="en-US" dirty="0"/>
          </a:p>
          <a:p>
            <a:pPr marL="0" indent="0">
              <a:buNone/>
            </a:pPr>
            <a:r>
              <a:rPr lang="en-US" dirty="0"/>
              <a:t>Solutions:</a:t>
            </a:r>
          </a:p>
          <a:p>
            <a:pPr marL="514350" indent="-514350">
              <a:buFont typeface="+mj-lt"/>
              <a:buAutoNum type="arabicPeriod"/>
            </a:pPr>
            <a:r>
              <a:rPr lang="en-US" dirty="0"/>
              <a:t>Prepared Statements.</a:t>
            </a:r>
          </a:p>
          <a:p>
            <a:pPr marL="514350" indent="-514350">
              <a:buFont typeface="+mj-lt"/>
              <a:buAutoNum type="arabicPeriod"/>
            </a:pPr>
            <a:r>
              <a:rPr lang="en-US" dirty="0"/>
              <a:t>Stored procedures.</a:t>
            </a:r>
          </a:p>
          <a:p>
            <a:pPr marL="514350" indent="-514350">
              <a:buFont typeface="+mj-lt"/>
              <a:buAutoNum type="arabicPeriod"/>
            </a:pPr>
            <a:r>
              <a:rPr lang="en-US" dirty="0"/>
              <a:t>Validate user input.</a:t>
            </a:r>
          </a:p>
          <a:p>
            <a:pPr marL="514350" indent="-514350">
              <a:buFont typeface="+mj-lt"/>
              <a:buAutoNum type="arabicPeriod"/>
            </a:pPr>
            <a:r>
              <a:rPr lang="en-US" dirty="0"/>
              <a:t>Principle of least privileges.</a:t>
            </a:r>
          </a:p>
        </p:txBody>
      </p:sp>
    </p:spTree>
    <p:extLst>
      <p:ext uri="{BB962C8B-B14F-4D97-AF65-F5344CB8AC3E}">
        <p14:creationId xmlns:p14="http://schemas.microsoft.com/office/powerpoint/2010/main" val="198476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diagram of a computer&#10;&#10;Description automatically generated">
            <a:extLst>
              <a:ext uri="{FF2B5EF4-FFF2-40B4-BE49-F238E27FC236}">
                <a16:creationId xmlns:a16="http://schemas.microsoft.com/office/drawing/2014/main" id="{49E32E13-908B-858D-D2D4-C20EC676E649}"/>
              </a:ext>
            </a:extLst>
          </p:cNvPr>
          <p:cNvPicPr>
            <a:picLocks noChangeAspect="1"/>
          </p:cNvPicPr>
          <p:nvPr/>
        </p:nvPicPr>
        <p:blipFill>
          <a:blip r:embed="rId2"/>
          <a:srcRect t="2901" b="10243"/>
          <a:stretch/>
        </p:blipFill>
        <p:spPr>
          <a:xfrm>
            <a:off x="20" y="1282"/>
            <a:ext cx="12191980" cy="6856718"/>
          </a:xfrm>
          <a:prstGeom prst="rect">
            <a:avLst/>
          </a:prstGeom>
        </p:spPr>
      </p:pic>
    </p:spTree>
    <p:extLst>
      <p:ext uri="{BB962C8B-B14F-4D97-AF65-F5344CB8AC3E}">
        <p14:creationId xmlns:p14="http://schemas.microsoft.com/office/powerpoint/2010/main" val="266034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4D14-AC6C-54A3-671B-99A62D7513E3}"/>
              </a:ext>
            </a:extLst>
          </p:cNvPr>
          <p:cNvSpPr>
            <a:spLocks noGrp="1"/>
          </p:cNvSpPr>
          <p:nvPr>
            <p:ph type="title"/>
          </p:nvPr>
        </p:nvSpPr>
        <p:spPr/>
        <p:txBody>
          <a:bodyPr/>
          <a:lstStyle/>
          <a:p>
            <a:r>
              <a:rPr lang="en-US" dirty="0"/>
              <a:t>Dynamic SQL example:</a:t>
            </a:r>
          </a:p>
        </p:txBody>
      </p:sp>
      <p:sp>
        <p:nvSpPr>
          <p:cNvPr id="3" name="Content Placeholder 2">
            <a:extLst>
              <a:ext uri="{FF2B5EF4-FFF2-40B4-BE49-F238E27FC236}">
                <a16:creationId xmlns:a16="http://schemas.microsoft.com/office/drawing/2014/main" id="{80560F05-3A4F-68D0-9884-D171D547E9A1}"/>
              </a:ext>
            </a:extLst>
          </p:cNvPr>
          <p:cNvSpPr>
            <a:spLocks noGrp="1"/>
          </p:cNvSpPr>
          <p:nvPr>
            <p:ph idx="1"/>
          </p:nvPr>
        </p:nvSpPr>
        <p:spPr/>
        <p:txBody>
          <a:bodyPr>
            <a:normAutofit/>
          </a:bodyPr>
          <a:lstStyle/>
          <a:p>
            <a:pPr marL="0" indent="0">
              <a:lnSpc>
                <a:spcPts val="1350"/>
              </a:lnSpc>
              <a:buNone/>
            </a:pPr>
            <a:r>
              <a:rPr lang="en-US" sz="1400" b="0" dirty="0">
                <a:effectLst/>
                <a:latin typeface="Menlo" panose="020B0609030804020204" pitchFamily="49" charset="0"/>
              </a:rPr>
              <a:t>const </a:t>
            </a:r>
            <a:r>
              <a:rPr lang="en-US" sz="1400" b="0" dirty="0" err="1">
                <a:effectLst/>
                <a:latin typeface="Menlo" panose="020B0609030804020204" pitchFamily="49" charset="0"/>
              </a:rPr>
              <a:t>sql</a:t>
            </a:r>
            <a:r>
              <a:rPr lang="en-US" sz="1400" b="0" dirty="0">
                <a:effectLst/>
                <a:latin typeface="Menlo" panose="020B0609030804020204" pitchFamily="49" charset="0"/>
              </a:rPr>
              <a:t> = </a:t>
            </a:r>
          </a:p>
          <a:p>
            <a:pPr marL="0" indent="0">
              <a:lnSpc>
                <a:spcPts val="1350"/>
              </a:lnSpc>
              <a:buNone/>
            </a:pPr>
            <a:r>
              <a:rPr lang="en-US" sz="1400" b="0" dirty="0">
                <a:effectLst/>
                <a:latin typeface="Menlo" panose="020B0609030804020204" pitchFamily="49" charset="0"/>
              </a:rPr>
              <a:t>`SELECT * FROM users WHERE username = '${</a:t>
            </a:r>
            <a:r>
              <a:rPr lang="en-US" sz="1400" b="0" dirty="0" err="1">
                <a:effectLst/>
                <a:latin typeface="Menlo" panose="020B0609030804020204" pitchFamily="49" charset="0"/>
              </a:rPr>
              <a:t>user.username</a:t>
            </a:r>
            <a:r>
              <a:rPr lang="en-US" sz="1400" b="0" dirty="0">
                <a:effectLst/>
                <a:latin typeface="Menlo" panose="020B0609030804020204" pitchFamily="49" charset="0"/>
              </a:rPr>
              <a:t>}' AND password = '${</a:t>
            </a:r>
            <a:r>
              <a:rPr lang="en-US" sz="1400" b="0" dirty="0" err="1">
                <a:effectLst/>
                <a:latin typeface="Menlo" panose="020B0609030804020204" pitchFamily="49" charset="0"/>
              </a:rPr>
              <a:t>user.password</a:t>
            </a:r>
            <a:r>
              <a:rPr lang="en-US" sz="1400" b="0" dirty="0">
                <a:effectLst/>
                <a:latin typeface="Menlo" panose="020B0609030804020204" pitchFamily="49" charset="0"/>
              </a:rPr>
              <a:t>}’`;</a:t>
            </a:r>
          </a:p>
          <a:p>
            <a:pPr marL="0" indent="0">
              <a:lnSpc>
                <a:spcPts val="1350"/>
              </a:lnSpc>
              <a:buNone/>
            </a:pPr>
            <a:endParaRPr lang="en-US" sz="1400" b="0" dirty="0">
              <a:effectLst/>
              <a:latin typeface="Menlo" panose="020B0609030804020204" pitchFamily="49" charset="0"/>
            </a:endParaRPr>
          </a:p>
          <a:p>
            <a:pPr marL="0" indent="0">
              <a:lnSpc>
                <a:spcPts val="1350"/>
              </a:lnSpc>
              <a:buNone/>
            </a:pPr>
            <a:r>
              <a:rPr lang="en-US" sz="1400" b="0" dirty="0" err="1">
                <a:effectLst/>
                <a:latin typeface="Menlo" panose="020B0609030804020204" pitchFamily="49" charset="0"/>
              </a:rPr>
              <a:t>console.log</a:t>
            </a:r>
            <a:r>
              <a:rPr lang="en-US" sz="1400" b="0" dirty="0">
                <a:effectLst/>
                <a:latin typeface="Menlo" panose="020B0609030804020204" pitchFamily="49" charset="0"/>
              </a:rPr>
              <a:t>("LOGIN:", </a:t>
            </a:r>
            <a:r>
              <a:rPr lang="en-US" sz="1400" b="0" dirty="0" err="1">
                <a:effectLst/>
                <a:latin typeface="Menlo" panose="020B0609030804020204" pitchFamily="49" charset="0"/>
              </a:rPr>
              <a:t>sql</a:t>
            </a:r>
            <a:r>
              <a:rPr lang="en-US" sz="1400" b="0" dirty="0">
                <a:effectLst/>
                <a:latin typeface="Menlo" panose="020B0609030804020204" pitchFamily="49" charset="0"/>
              </a:rPr>
              <a:t>);</a:t>
            </a:r>
          </a:p>
          <a:p>
            <a:pPr marL="0" indent="0">
              <a:lnSpc>
                <a:spcPts val="1350"/>
              </a:lnSpc>
              <a:buNone/>
            </a:pPr>
            <a:r>
              <a:rPr lang="en-US" sz="1400" b="0" dirty="0">
                <a:effectLst/>
                <a:latin typeface="Menlo" panose="020B0609030804020204" pitchFamily="49" charset="0"/>
              </a:rPr>
              <a:t>const resp = await </a:t>
            </a:r>
            <a:r>
              <a:rPr lang="en-US" sz="1400" b="0" dirty="0" err="1">
                <a:effectLst/>
                <a:latin typeface="Menlo" panose="020B0609030804020204" pitchFamily="49" charset="0"/>
              </a:rPr>
              <a:t>this.query</a:t>
            </a:r>
            <a:r>
              <a:rPr lang="en-US" sz="1400" b="0" dirty="0">
                <a:effectLst/>
                <a:latin typeface="Menlo" panose="020B0609030804020204" pitchFamily="49" charset="0"/>
              </a:rPr>
              <a:t>(</a:t>
            </a:r>
            <a:r>
              <a:rPr lang="en-US" sz="1400" b="0" dirty="0" err="1">
                <a:effectLst/>
                <a:latin typeface="Menlo" panose="020B0609030804020204" pitchFamily="49" charset="0"/>
              </a:rPr>
              <a:t>sql</a:t>
            </a:r>
            <a:r>
              <a:rPr lang="en-US" sz="1400" b="0" dirty="0">
                <a:effectLst/>
                <a:latin typeface="Menlo" panose="020B0609030804020204" pitchFamily="49" charset="0"/>
              </a:rPr>
              <a:t>);</a:t>
            </a:r>
          </a:p>
          <a:p>
            <a:pPr marL="0" indent="0">
              <a:lnSpc>
                <a:spcPts val="1350"/>
              </a:lnSpc>
              <a:buNone/>
            </a:pPr>
            <a:r>
              <a:rPr lang="en-US" sz="1400" b="0" dirty="0" err="1">
                <a:effectLst/>
                <a:latin typeface="Menlo" panose="020B0609030804020204" pitchFamily="49" charset="0"/>
              </a:rPr>
              <a:t>console.log</a:t>
            </a:r>
            <a:r>
              <a:rPr lang="en-US" sz="1400" b="0" dirty="0">
                <a:effectLst/>
                <a:latin typeface="Menlo" panose="020B0609030804020204" pitchFamily="49" charset="0"/>
              </a:rPr>
              <a:t>("DAO.RESP:", resp[0]);</a:t>
            </a:r>
          </a:p>
          <a:p>
            <a:pPr marL="0" indent="0">
              <a:lnSpc>
                <a:spcPts val="1350"/>
              </a:lnSpc>
              <a:buNone/>
            </a:pPr>
            <a:endParaRPr lang="en-US" sz="1400" b="0" dirty="0">
              <a:effectLst/>
              <a:latin typeface="Menlo" panose="020B0609030804020204" pitchFamily="49" charset="0"/>
            </a:endParaRPr>
          </a:p>
          <a:p>
            <a:pPr marL="0" indent="0">
              <a:lnSpc>
                <a:spcPts val="1350"/>
              </a:lnSpc>
              <a:buNone/>
            </a:pPr>
            <a:r>
              <a:rPr lang="en-US" sz="1400" b="0" dirty="0">
                <a:effectLst/>
                <a:latin typeface="Menlo" panose="020B0609030804020204" pitchFamily="49" charset="0"/>
              </a:rPr>
              <a:t>if(resp[0]===undefined || resp[0].</a:t>
            </a:r>
            <a:r>
              <a:rPr lang="en-US" sz="1400" b="0" dirty="0" err="1">
                <a:effectLst/>
                <a:latin typeface="Menlo" panose="020B0609030804020204" pitchFamily="49" charset="0"/>
              </a:rPr>
              <a:t>user_id</a:t>
            </a:r>
            <a:r>
              <a:rPr lang="en-US" sz="1400" b="0" dirty="0">
                <a:effectLst/>
                <a:latin typeface="Menlo" panose="020B0609030804020204" pitchFamily="49" charset="0"/>
              </a:rPr>
              <a:t>&lt;1) {</a:t>
            </a:r>
          </a:p>
          <a:p>
            <a:pPr marL="0" indent="0">
              <a:lnSpc>
                <a:spcPts val="1350"/>
              </a:lnSpc>
              <a:buNone/>
            </a:pPr>
            <a:r>
              <a:rPr lang="en-US" sz="1400" b="0" dirty="0">
                <a:effectLst/>
                <a:latin typeface="Menlo" panose="020B0609030804020204" pitchFamily="49" charset="0"/>
              </a:rPr>
              <a:t>	return [{status:0, </a:t>
            </a:r>
            <a:r>
              <a:rPr lang="en-US" sz="1400" b="0" dirty="0" err="1">
                <a:effectLst/>
                <a:latin typeface="Menlo" panose="020B0609030804020204" pitchFamily="49" charset="0"/>
              </a:rPr>
              <a:t>message:"User</a:t>
            </a:r>
            <a:r>
              <a:rPr lang="en-US" sz="1400" b="0" dirty="0">
                <a:effectLst/>
                <a:latin typeface="Menlo" panose="020B0609030804020204" pitchFamily="49" charset="0"/>
              </a:rPr>
              <a:t> Not Authenticated"}];</a:t>
            </a:r>
          </a:p>
          <a:p>
            <a:pPr marL="0" indent="0">
              <a:lnSpc>
                <a:spcPts val="1350"/>
              </a:lnSpc>
              <a:buNone/>
            </a:pPr>
            <a:r>
              <a:rPr lang="en-US" sz="1400" b="0" dirty="0">
                <a:effectLst/>
                <a:latin typeface="Menlo" panose="020B0609030804020204" pitchFamily="49" charset="0"/>
              </a:rPr>
              <a:t>}else{</a:t>
            </a:r>
          </a:p>
          <a:p>
            <a:pPr marL="0" indent="0">
              <a:lnSpc>
                <a:spcPts val="1350"/>
              </a:lnSpc>
              <a:buNone/>
            </a:pPr>
            <a:r>
              <a:rPr lang="en-US" sz="1400" b="0" dirty="0">
                <a:effectLst/>
                <a:latin typeface="Menlo" panose="020B0609030804020204" pitchFamily="49" charset="0"/>
              </a:rPr>
              <a:t>	return [{status:1, </a:t>
            </a:r>
            <a:r>
              <a:rPr lang="en-US" sz="1400" b="0" dirty="0" err="1">
                <a:effectLst/>
                <a:latin typeface="Menlo" panose="020B0609030804020204" pitchFamily="49" charset="0"/>
              </a:rPr>
              <a:t>message:"User</a:t>
            </a:r>
            <a:r>
              <a:rPr lang="en-US" sz="1400" b="0" dirty="0">
                <a:effectLst/>
                <a:latin typeface="Menlo" panose="020B0609030804020204" pitchFamily="49" charset="0"/>
              </a:rPr>
              <a:t> </a:t>
            </a:r>
            <a:r>
              <a:rPr lang="en-US" sz="1400" b="0" dirty="0" err="1">
                <a:effectLst/>
                <a:latin typeface="Menlo" panose="020B0609030804020204" pitchFamily="49" charset="0"/>
              </a:rPr>
              <a:t>Authenticted</a:t>
            </a:r>
            <a:r>
              <a:rPr lang="en-US" sz="1400" b="0" dirty="0">
                <a:effectLst/>
                <a:latin typeface="Menlo" panose="020B0609030804020204" pitchFamily="49" charset="0"/>
              </a:rPr>
              <a:t>", </a:t>
            </a:r>
            <a:r>
              <a:rPr lang="en-US" sz="1400" b="0" dirty="0" err="1">
                <a:effectLst/>
                <a:latin typeface="Menlo" panose="020B0609030804020204" pitchFamily="49" charset="0"/>
              </a:rPr>
              <a:t>user_id</a:t>
            </a:r>
            <a:r>
              <a:rPr lang="en-US" sz="1400" b="0" dirty="0">
                <a:effectLst/>
                <a:latin typeface="Menlo" panose="020B0609030804020204" pitchFamily="49" charset="0"/>
              </a:rPr>
              <a:t>: resp[0].</a:t>
            </a:r>
            <a:r>
              <a:rPr lang="en-US" sz="1400" b="0" dirty="0" err="1">
                <a:effectLst/>
                <a:latin typeface="Menlo" panose="020B0609030804020204" pitchFamily="49" charset="0"/>
              </a:rPr>
              <a:t>user_id</a:t>
            </a:r>
            <a:r>
              <a:rPr lang="en-US" sz="1400" b="0" dirty="0">
                <a:effectLst/>
                <a:latin typeface="Menlo" panose="020B0609030804020204" pitchFamily="49" charset="0"/>
              </a:rPr>
              <a:t>, username: resp[0].username}];</a:t>
            </a:r>
          </a:p>
          <a:p>
            <a:pPr marL="0" indent="0">
              <a:lnSpc>
                <a:spcPts val="1350"/>
              </a:lnSpc>
              <a:buNone/>
            </a:pPr>
            <a:r>
              <a:rPr lang="en-US" sz="1400" b="0" dirty="0">
                <a:effectLst/>
                <a:latin typeface="Menlo" panose="020B0609030804020204" pitchFamily="49" charset="0"/>
              </a:rPr>
              <a:t>}</a:t>
            </a:r>
          </a:p>
          <a:p>
            <a:pPr marL="0" indent="0">
              <a:buNone/>
            </a:pPr>
            <a:endParaRPr lang="en-US" sz="1800" dirty="0"/>
          </a:p>
        </p:txBody>
      </p:sp>
    </p:spTree>
    <p:extLst>
      <p:ext uri="{BB962C8B-B14F-4D97-AF65-F5344CB8AC3E}">
        <p14:creationId xmlns:p14="http://schemas.microsoft.com/office/powerpoint/2010/main" val="357178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4093-5678-C122-A642-84A8FA606B38}"/>
              </a:ext>
            </a:extLst>
          </p:cNvPr>
          <p:cNvSpPr>
            <a:spLocks noGrp="1"/>
          </p:cNvSpPr>
          <p:nvPr>
            <p:ph type="title"/>
          </p:nvPr>
        </p:nvSpPr>
        <p:spPr/>
        <p:txBody>
          <a:bodyPr/>
          <a:lstStyle/>
          <a:p>
            <a:r>
              <a:rPr lang="en-US" dirty="0"/>
              <a:t>Prepared Statement</a:t>
            </a:r>
          </a:p>
        </p:txBody>
      </p:sp>
      <p:sp>
        <p:nvSpPr>
          <p:cNvPr id="3" name="Content Placeholder 2">
            <a:extLst>
              <a:ext uri="{FF2B5EF4-FFF2-40B4-BE49-F238E27FC236}">
                <a16:creationId xmlns:a16="http://schemas.microsoft.com/office/drawing/2014/main" id="{676C338D-3C1D-818D-BDF7-2CED773C8F65}"/>
              </a:ext>
            </a:extLst>
          </p:cNvPr>
          <p:cNvSpPr>
            <a:spLocks noGrp="1"/>
          </p:cNvSpPr>
          <p:nvPr>
            <p:ph idx="1"/>
          </p:nvPr>
        </p:nvSpPr>
        <p:spPr>
          <a:xfrm>
            <a:off x="838200" y="1690688"/>
            <a:ext cx="10515600" cy="4647359"/>
          </a:xfrm>
        </p:spPr>
        <p:txBody>
          <a:bodyPr>
            <a:normAutofit/>
          </a:bodyPr>
          <a:lstStyle/>
          <a:p>
            <a:pPr marL="0" indent="0">
              <a:lnSpc>
                <a:spcPts val="1350"/>
              </a:lnSpc>
              <a:buNone/>
            </a:pPr>
            <a:r>
              <a:rPr lang="en-US" sz="1600" b="0" dirty="0">
                <a:effectLst/>
                <a:latin typeface="Menlo" panose="020B0609030804020204" pitchFamily="49" charset="0"/>
              </a:rPr>
              <a:t>Prepared statements are pre-compiled and static not dynamic.</a:t>
            </a:r>
          </a:p>
          <a:p>
            <a:pPr marL="0" indent="0">
              <a:lnSpc>
                <a:spcPts val="1350"/>
              </a:lnSpc>
              <a:buNone/>
            </a:pPr>
            <a:endParaRPr lang="en-US" sz="1600" b="0" dirty="0">
              <a:effectLst/>
              <a:latin typeface="Menlo" panose="020B0609030804020204" pitchFamily="49" charset="0"/>
            </a:endParaRPr>
          </a:p>
          <a:p>
            <a:pPr marL="0" indent="0">
              <a:lnSpc>
                <a:spcPts val="1350"/>
              </a:lnSpc>
              <a:buNone/>
            </a:pPr>
            <a:r>
              <a:rPr lang="en-US" sz="1600" b="0" dirty="0">
                <a:effectLst/>
                <a:latin typeface="Menlo" panose="020B0609030804020204" pitchFamily="49" charset="0"/>
              </a:rPr>
              <a:t>const </a:t>
            </a:r>
            <a:r>
              <a:rPr lang="en-US" sz="1600" b="0" dirty="0" err="1">
                <a:effectLst/>
                <a:latin typeface="Menlo" panose="020B0609030804020204" pitchFamily="49" charset="0"/>
              </a:rPr>
              <a:t>sql</a:t>
            </a:r>
            <a:r>
              <a:rPr lang="en-US" sz="1600" b="0" dirty="0">
                <a:effectLst/>
                <a:latin typeface="Menlo" panose="020B0609030804020204" pitchFamily="49" charset="0"/>
              </a:rPr>
              <a:t> = "SELECT * FROM users WHERE username =? AND password =?";</a:t>
            </a:r>
          </a:p>
          <a:p>
            <a:pPr marL="0" indent="0">
              <a:lnSpc>
                <a:spcPts val="1350"/>
              </a:lnSpc>
              <a:buNone/>
            </a:pPr>
            <a:r>
              <a:rPr lang="en-US" sz="1600" b="0" dirty="0">
                <a:effectLst/>
                <a:latin typeface="Menlo" panose="020B0609030804020204" pitchFamily="49" charset="0"/>
              </a:rPr>
              <a:t>const values =[</a:t>
            </a:r>
            <a:r>
              <a:rPr lang="en-US" sz="1600" b="0" dirty="0" err="1">
                <a:effectLst/>
                <a:latin typeface="Menlo" panose="020B0609030804020204" pitchFamily="49" charset="0"/>
              </a:rPr>
              <a:t>user.username</a:t>
            </a:r>
            <a:r>
              <a:rPr lang="en-US" sz="1600" b="0" dirty="0">
                <a:effectLst/>
                <a:latin typeface="Menlo" panose="020B0609030804020204" pitchFamily="49" charset="0"/>
              </a:rPr>
              <a:t>, </a:t>
            </a:r>
            <a:r>
              <a:rPr lang="en-US" sz="1600" b="0" dirty="0" err="1">
                <a:effectLst/>
                <a:latin typeface="Menlo" panose="020B0609030804020204" pitchFamily="49" charset="0"/>
              </a:rPr>
              <a:t>user.password</a:t>
            </a:r>
            <a:r>
              <a:rPr lang="en-US" sz="1600" b="0" dirty="0">
                <a:effectLst/>
                <a:latin typeface="Menlo" panose="020B0609030804020204" pitchFamily="49" charset="0"/>
              </a:rPr>
              <a:t>];</a:t>
            </a:r>
          </a:p>
          <a:p>
            <a:pPr marL="0" indent="0">
              <a:lnSpc>
                <a:spcPts val="1350"/>
              </a:lnSpc>
              <a:buNone/>
            </a:pPr>
            <a:endParaRPr lang="en-US" sz="1600" b="0" dirty="0">
              <a:effectLst/>
              <a:latin typeface="Menlo" panose="020B0609030804020204" pitchFamily="49" charset="0"/>
            </a:endParaRPr>
          </a:p>
          <a:p>
            <a:pPr marL="0" indent="0">
              <a:lnSpc>
                <a:spcPts val="1350"/>
              </a:lnSpc>
              <a:buNone/>
            </a:pPr>
            <a:r>
              <a:rPr lang="en-US" sz="1600" b="0" dirty="0" err="1">
                <a:effectLst/>
                <a:latin typeface="Menlo" panose="020B0609030804020204" pitchFamily="49" charset="0"/>
              </a:rPr>
              <a:t>console.log</a:t>
            </a:r>
            <a:r>
              <a:rPr lang="en-US" sz="1600" b="0" dirty="0">
                <a:effectLst/>
                <a:latin typeface="Menlo" panose="020B0609030804020204" pitchFamily="49" charset="0"/>
              </a:rPr>
              <a:t>("LOGIN:", </a:t>
            </a:r>
            <a:r>
              <a:rPr lang="en-US" sz="1600" b="0" dirty="0" err="1">
                <a:effectLst/>
                <a:latin typeface="Menlo" panose="020B0609030804020204" pitchFamily="49" charset="0"/>
              </a:rPr>
              <a:t>sql,values</a:t>
            </a:r>
            <a:r>
              <a:rPr lang="en-US" sz="1600" b="0" dirty="0">
                <a:effectLst/>
                <a:latin typeface="Menlo" panose="020B0609030804020204" pitchFamily="49" charset="0"/>
              </a:rPr>
              <a:t>);</a:t>
            </a:r>
          </a:p>
          <a:p>
            <a:pPr marL="0" indent="0">
              <a:lnSpc>
                <a:spcPts val="1350"/>
              </a:lnSpc>
              <a:buNone/>
            </a:pPr>
            <a:r>
              <a:rPr lang="en-US" sz="1600" b="0" dirty="0">
                <a:effectLst/>
                <a:latin typeface="Menlo" panose="020B0609030804020204" pitchFamily="49" charset="0"/>
              </a:rPr>
              <a:t>const resp = await </a:t>
            </a:r>
            <a:r>
              <a:rPr lang="en-US" sz="1600" b="0" dirty="0" err="1">
                <a:effectLst/>
                <a:latin typeface="Menlo" panose="020B0609030804020204" pitchFamily="49" charset="0"/>
              </a:rPr>
              <a:t>this.query</a:t>
            </a:r>
            <a:r>
              <a:rPr lang="en-US" sz="1600" b="0" dirty="0">
                <a:effectLst/>
                <a:latin typeface="Menlo" panose="020B0609030804020204" pitchFamily="49" charset="0"/>
              </a:rPr>
              <a:t>(</a:t>
            </a:r>
            <a:r>
              <a:rPr lang="en-US" sz="1600" b="0" dirty="0" err="1">
                <a:effectLst/>
                <a:latin typeface="Menlo" panose="020B0609030804020204" pitchFamily="49" charset="0"/>
              </a:rPr>
              <a:t>sql,values</a:t>
            </a:r>
            <a:r>
              <a:rPr lang="en-US" sz="1600" b="0" dirty="0">
                <a:effectLst/>
                <a:latin typeface="Menlo" panose="020B0609030804020204" pitchFamily="49" charset="0"/>
              </a:rPr>
              <a:t>);</a:t>
            </a:r>
          </a:p>
          <a:p>
            <a:pPr marL="0" indent="0">
              <a:lnSpc>
                <a:spcPts val="1350"/>
              </a:lnSpc>
              <a:buNone/>
            </a:pPr>
            <a:r>
              <a:rPr lang="en-US" sz="1600" b="0" dirty="0" err="1">
                <a:effectLst/>
                <a:latin typeface="Menlo" panose="020B0609030804020204" pitchFamily="49" charset="0"/>
              </a:rPr>
              <a:t>console.log</a:t>
            </a:r>
            <a:r>
              <a:rPr lang="en-US" sz="1600" b="0" dirty="0">
                <a:effectLst/>
                <a:latin typeface="Menlo" panose="020B0609030804020204" pitchFamily="49" charset="0"/>
              </a:rPr>
              <a:t>("DAO.RESP:", resp);</a:t>
            </a:r>
          </a:p>
          <a:p>
            <a:pPr marL="0" indent="0">
              <a:lnSpc>
                <a:spcPts val="1350"/>
              </a:lnSpc>
              <a:buNone/>
            </a:pPr>
            <a:endParaRPr lang="en-US" sz="1600" b="0" dirty="0">
              <a:effectLst/>
              <a:latin typeface="Menlo" panose="020B0609030804020204" pitchFamily="49" charset="0"/>
            </a:endParaRPr>
          </a:p>
          <a:p>
            <a:pPr marL="0" indent="0">
              <a:lnSpc>
                <a:spcPts val="1350"/>
              </a:lnSpc>
              <a:buNone/>
            </a:pPr>
            <a:r>
              <a:rPr lang="en-US" sz="1600" b="0" dirty="0">
                <a:effectLst/>
                <a:latin typeface="Menlo" panose="020B0609030804020204" pitchFamily="49" charset="0"/>
              </a:rPr>
              <a:t>if(resp[0]===undefined || resp[0].</a:t>
            </a:r>
            <a:r>
              <a:rPr lang="en-US" sz="1600" b="0" dirty="0" err="1">
                <a:effectLst/>
                <a:latin typeface="Menlo" panose="020B0609030804020204" pitchFamily="49" charset="0"/>
              </a:rPr>
              <a:t>user_id</a:t>
            </a:r>
            <a:r>
              <a:rPr lang="en-US" sz="1600" b="0" dirty="0">
                <a:effectLst/>
                <a:latin typeface="Menlo" panose="020B0609030804020204" pitchFamily="49" charset="0"/>
              </a:rPr>
              <a:t>&lt;1) {</a:t>
            </a:r>
          </a:p>
          <a:p>
            <a:pPr marL="0" indent="0">
              <a:lnSpc>
                <a:spcPts val="1350"/>
              </a:lnSpc>
              <a:buNone/>
            </a:pPr>
            <a:r>
              <a:rPr lang="en-US" sz="1600" b="0" dirty="0">
                <a:effectLst/>
                <a:latin typeface="Menlo" panose="020B0609030804020204" pitchFamily="49" charset="0"/>
              </a:rPr>
              <a:t>	return [{status:0, </a:t>
            </a:r>
            <a:r>
              <a:rPr lang="en-US" sz="1600" b="0" dirty="0" err="1">
                <a:effectLst/>
                <a:latin typeface="Menlo" panose="020B0609030804020204" pitchFamily="49" charset="0"/>
              </a:rPr>
              <a:t>message:"User</a:t>
            </a:r>
            <a:r>
              <a:rPr lang="en-US" sz="1600" b="0" dirty="0">
                <a:effectLst/>
                <a:latin typeface="Menlo" panose="020B0609030804020204" pitchFamily="49" charset="0"/>
              </a:rPr>
              <a:t> Not Authenticated"}];</a:t>
            </a:r>
          </a:p>
          <a:p>
            <a:pPr marL="0" indent="0">
              <a:lnSpc>
                <a:spcPts val="1350"/>
              </a:lnSpc>
              <a:buNone/>
            </a:pPr>
            <a:r>
              <a:rPr lang="en-US" sz="1600" b="0" dirty="0">
                <a:effectLst/>
                <a:latin typeface="Menlo" panose="020B0609030804020204" pitchFamily="49" charset="0"/>
              </a:rPr>
              <a:t>}else{</a:t>
            </a:r>
          </a:p>
          <a:p>
            <a:pPr marL="0" indent="0">
              <a:lnSpc>
                <a:spcPts val="1350"/>
              </a:lnSpc>
              <a:buNone/>
            </a:pPr>
            <a:r>
              <a:rPr lang="en-US" sz="1600" b="0" dirty="0">
                <a:effectLst/>
                <a:latin typeface="Menlo" panose="020B0609030804020204" pitchFamily="49" charset="0"/>
              </a:rPr>
              <a:t>	return [{status:1, </a:t>
            </a:r>
            <a:r>
              <a:rPr lang="en-US" sz="1600" b="0" dirty="0" err="1">
                <a:effectLst/>
                <a:latin typeface="Menlo" panose="020B0609030804020204" pitchFamily="49" charset="0"/>
              </a:rPr>
              <a:t>message:"User</a:t>
            </a:r>
            <a:r>
              <a:rPr lang="en-US" sz="1600" b="0" dirty="0">
                <a:effectLst/>
                <a:latin typeface="Menlo" panose="020B0609030804020204" pitchFamily="49" charset="0"/>
              </a:rPr>
              <a:t> </a:t>
            </a:r>
            <a:r>
              <a:rPr lang="en-US" sz="1600" b="0" dirty="0" err="1">
                <a:effectLst/>
                <a:latin typeface="Menlo" panose="020B0609030804020204" pitchFamily="49" charset="0"/>
              </a:rPr>
              <a:t>Authenticted</a:t>
            </a:r>
            <a:r>
              <a:rPr lang="en-US" sz="1600" b="0" dirty="0">
                <a:effectLst/>
                <a:latin typeface="Menlo" panose="020B0609030804020204" pitchFamily="49" charset="0"/>
              </a:rPr>
              <a:t>", </a:t>
            </a:r>
            <a:r>
              <a:rPr lang="en-US" sz="1600" b="0" dirty="0" err="1">
                <a:effectLst/>
                <a:latin typeface="Menlo" panose="020B0609030804020204" pitchFamily="49" charset="0"/>
              </a:rPr>
              <a:t>user_id</a:t>
            </a:r>
            <a:r>
              <a:rPr lang="en-US" sz="1600" b="0" dirty="0">
                <a:effectLst/>
                <a:latin typeface="Menlo" panose="020B0609030804020204" pitchFamily="49" charset="0"/>
              </a:rPr>
              <a:t>: resp[0].</a:t>
            </a:r>
            <a:r>
              <a:rPr lang="en-US" sz="1600" b="0" dirty="0" err="1">
                <a:effectLst/>
                <a:latin typeface="Menlo" panose="020B0609030804020204" pitchFamily="49" charset="0"/>
              </a:rPr>
              <a:t>user_id</a:t>
            </a:r>
            <a:r>
              <a:rPr lang="en-US" sz="1600" b="0" dirty="0">
                <a:effectLst/>
                <a:latin typeface="Menlo" panose="020B0609030804020204" pitchFamily="49" charset="0"/>
              </a:rPr>
              <a:t>, username: resp[0].username}];</a:t>
            </a:r>
          </a:p>
          <a:p>
            <a:pPr marL="0" indent="0">
              <a:lnSpc>
                <a:spcPts val="1350"/>
              </a:lnSpc>
              <a:buNone/>
            </a:pPr>
            <a:r>
              <a:rPr lang="en-US" sz="1600" b="0" dirty="0">
                <a:effectLst/>
                <a:latin typeface="Menlo" panose="020B0609030804020204" pitchFamily="49" charset="0"/>
              </a:rPr>
              <a:t>}</a:t>
            </a:r>
          </a:p>
          <a:p>
            <a:endParaRPr lang="en-US" sz="1600" dirty="0"/>
          </a:p>
        </p:txBody>
      </p:sp>
    </p:spTree>
    <p:extLst>
      <p:ext uri="{BB962C8B-B14F-4D97-AF65-F5344CB8AC3E}">
        <p14:creationId xmlns:p14="http://schemas.microsoft.com/office/powerpoint/2010/main" val="54893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D37F-6BC8-B1E8-6AC1-03A6F01B8BBC}"/>
              </a:ext>
            </a:extLst>
          </p:cNvPr>
          <p:cNvSpPr>
            <a:spLocks noGrp="1"/>
          </p:cNvSpPr>
          <p:nvPr>
            <p:ph type="title"/>
          </p:nvPr>
        </p:nvSpPr>
        <p:spPr/>
        <p:txBody>
          <a:bodyPr/>
          <a:lstStyle/>
          <a:p>
            <a:r>
              <a:rPr lang="en-US" dirty="0"/>
              <a:t>Stored Procedure</a:t>
            </a:r>
          </a:p>
        </p:txBody>
      </p:sp>
      <p:sp>
        <p:nvSpPr>
          <p:cNvPr id="3" name="Content Placeholder 2">
            <a:extLst>
              <a:ext uri="{FF2B5EF4-FFF2-40B4-BE49-F238E27FC236}">
                <a16:creationId xmlns:a16="http://schemas.microsoft.com/office/drawing/2014/main" id="{0BE71FC3-F02C-4763-6C74-B91DC9375ACA}"/>
              </a:ext>
            </a:extLst>
          </p:cNvPr>
          <p:cNvSpPr>
            <a:spLocks noGrp="1"/>
          </p:cNvSpPr>
          <p:nvPr>
            <p:ph idx="1"/>
          </p:nvPr>
        </p:nvSpPr>
        <p:spPr/>
        <p:txBody>
          <a:bodyPr>
            <a:normAutofit fontScale="55000" lnSpcReduction="20000"/>
          </a:bodyPr>
          <a:lstStyle/>
          <a:p>
            <a:pPr marL="0" indent="0">
              <a:lnSpc>
                <a:spcPts val="1350"/>
              </a:lnSpc>
              <a:buNone/>
            </a:pPr>
            <a:endParaRPr lang="en-US" sz="1600" b="0" dirty="0">
              <a:solidFill>
                <a:srgbClr val="569CD6"/>
              </a:solidFill>
              <a:effectLst/>
              <a:latin typeface="Menlo" panose="020B0609030804020204" pitchFamily="49" charset="0"/>
            </a:endParaRPr>
          </a:p>
          <a:p>
            <a:pPr marL="0" indent="0">
              <a:lnSpc>
                <a:spcPts val="1350"/>
              </a:lnSpc>
              <a:buNone/>
            </a:pPr>
            <a:r>
              <a:rPr lang="en-US" sz="2500" b="0" dirty="0">
                <a:effectLst/>
                <a:latin typeface="Menlo" panose="020B0609030804020204" pitchFamily="49" charset="0"/>
              </a:rPr>
              <a:t>Stored procedures are also pre-compiled and static not dynamic.</a:t>
            </a:r>
          </a:p>
          <a:p>
            <a:pPr marL="0" indent="0">
              <a:lnSpc>
                <a:spcPts val="1350"/>
              </a:lnSpc>
              <a:buNone/>
            </a:pPr>
            <a:endParaRPr lang="en-US" sz="2500" dirty="0">
              <a:latin typeface="Menlo" panose="020B0609030804020204" pitchFamily="49" charset="0"/>
            </a:endParaRPr>
          </a:p>
          <a:p>
            <a:pPr marL="0" indent="0">
              <a:lnSpc>
                <a:spcPts val="1350"/>
              </a:lnSpc>
              <a:buNone/>
            </a:pPr>
            <a:r>
              <a:rPr lang="en-US" sz="2500" b="0" dirty="0">
                <a:effectLst/>
                <a:latin typeface="Menlo" panose="020B0609030804020204" pitchFamily="49" charset="0"/>
              </a:rPr>
              <a:t>const resp=await </a:t>
            </a:r>
            <a:r>
              <a:rPr lang="en-US" sz="2500" b="0" dirty="0" err="1">
                <a:effectLst/>
                <a:latin typeface="Menlo" panose="020B0609030804020204" pitchFamily="49" charset="0"/>
              </a:rPr>
              <a:t>this.call</a:t>
            </a:r>
            <a:r>
              <a:rPr lang="en-US" sz="2500" b="0" dirty="0">
                <a:effectLst/>
                <a:latin typeface="Menlo" panose="020B0609030804020204" pitchFamily="49" charset="0"/>
              </a:rPr>
              <a:t>("</a:t>
            </a:r>
            <a:r>
              <a:rPr lang="en-US" sz="2500" b="0" dirty="0" err="1">
                <a:effectLst/>
                <a:latin typeface="Menlo" panose="020B0609030804020204" pitchFamily="49" charset="0"/>
              </a:rPr>
              <a:t>usp_user_auth</a:t>
            </a:r>
            <a:r>
              <a:rPr lang="en-US" sz="2500" b="0" dirty="0">
                <a:effectLst/>
                <a:latin typeface="Menlo" panose="020B0609030804020204" pitchFamily="49" charset="0"/>
              </a:rPr>
              <a:t>", [</a:t>
            </a:r>
            <a:r>
              <a:rPr lang="en-US" sz="2500" b="0" dirty="0" err="1">
                <a:effectLst/>
                <a:latin typeface="Menlo" panose="020B0609030804020204" pitchFamily="49" charset="0"/>
              </a:rPr>
              <a:t>user.username</a:t>
            </a:r>
            <a:r>
              <a:rPr lang="en-US" sz="2500" b="0" dirty="0">
                <a:effectLst/>
                <a:latin typeface="Menlo" panose="020B0609030804020204" pitchFamily="49" charset="0"/>
              </a:rPr>
              <a:t>, </a:t>
            </a:r>
            <a:r>
              <a:rPr lang="en-US" sz="2500" b="0" dirty="0" err="1">
                <a:effectLst/>
                <a:latin typeface="Menlo" panose="020B0609030804020204" pitchFamily="49" charset="0"/>
              </a:rPr>
              <a:t>user.password</a:t>
            </a:r>
            <a:r>
              <a:rPr lang="en-US" sz="2500" b="0" dirty="0">
                <a:effectLst/>
                <a:latin typeface="Menlo" panose="020B0609030804020204" pitchFamily="49" charset="0"/>
              </a:rPr>
              <a:t>]);</a:t>
            </a:r>
          </a:p>
          <a:p>
            <a:pPr marL="0" indent="0">
              <a:lnSpc>
                <a:spcPts val="1350"/>
              </a:lnSpc>
              <a:buNone/>
            </a:pPr>
            <a:r>
              <a:rPr lang="en-US" sz="2500" dirty="0" err="1">
                <a:latin typeface="Menlo" panose="020B0609030804020204" pitchFamily="49" charset="0"/>
              </a:rPr>
              <a:t>console.log</a:t>
            </a:r>
            <a:r>
              <a:rPr lang="en-US" sz="2500" dirty="0">
                <a:latin typeface="Menlo" panose="020B0609030804020204" pitchFamily="49" charset="0"/>
              </a:rPr>
              <a:t> (“resp from </a:t>
            </a:r>
            <a:r>
              <a:rPr lang="en-US" sz="2500" dirty="0" err="1">
                <a:latin typeface="Menlo" panose="020B0609030804020204" pitchFamily="49" charset="0"/>
              </a:rPr>
              <a:t>sp</a:t>
            </a:r>
            <a:r>
              <a:rPr lang="en-US" sz="2500" dirty="0">
                <a:latin typeface="Menlo" panose="020B0609030804020204" pitchFamily="49" charset="0"/>
              </a:rPr>
              <a:t>:”,resp);</a:t>
            </a:r>
            <a:endParaRPr lang="en-US" sz="2500" b="0" dirty="0">
              <a:effectLst/>
              <a:latin typeface="Menlo" panose="020B0609030804020204" pitchFamily="49" charset="0"/>
            </a:endParaRPr>
          </a:p>
          <a:p>
            <a:pPr marL="0" indent="0">
              <a:lnSpc>
                <a:spcPts val="1350"/>
              </a:lnSpc>
              <a:buNone/>
            </a:pPr>
            <a:r>
              <a:rPr lang="en-US" sz="2500" b="0" dirty="0">
                <a:effectLst/>
                <a:latin typeface="Menlo" panose="020B0609030804020204" pitchFamily="49" charset="0"/>
              </a:rPr>
              <a:t>return resp;</a:t>
            </a:r>
          </a:p>
          <a:p>
            <a:pPr marL="0" indent="0">
              <a:buNone/>
            </a:pPr>
            <a:r>
              <a:rPr lang="en-US" sz="2500" dirty="0"/>
              <a:t>resp from </a:t>
            </a:r>
            <a:r>
              <a:rPr lang="en-US" sz="2500" dirty="0" err="1"/>
              <a:t>sp</a:t>
            </a:r>
            <a:r>
              <a:rPr lang="en-US" sz="2500" dirty="0"/>
              <a:t>: [</a:t>
            </a:r>
          </a:p>
          <a:p>
            <a:pPr marL="0" indent="0">
              <a:buNone/>
            </a:pPr>
            <a:r>
              <a:rPr lang="en-US" sz="2500" dirty="0"/>
              <a:t>  {</a:t>
            </a:r>
          </a:p>
          <a:p>
            <a:pPr marL="0" indent="0">
              <a:buNone/>
            </a:pPr>
            <a:r>
              <a:rPr lang="en-US" sz="2500" dirty="0"/>
              <a:t>    status: 1,</a:t>
            </a:r>
          </a:p>
          <a:p>
            <a:pPr marL="0" indent="0">
              <a:buNone/>
            </a:pPr>
            <a:r>
              <a:rPr lang="en-US" sz="2500" dirty="0"/>
              <a:t>    message: 'User Authenticated',</a:t>
            </a:r>
          </a:p>
          <a:p>
            <a:pPr marL="0" indent="0">
              <a:buNone/>
            </a:pPr>
            <a:r>
              <a:rPr lang="en-US" sz="2500" dirty="0"/>
              <a:t>    </a:t>
            </a:r>
            <a:r>
              <a:rPr lang="en-US" sz="2500" dirty="0" err="1"/>
              <a:t>userId</a:t>
            </a:r>
            <a:r>
              <a:rPr lang="en-US" sz="2500" dirty="0"/>
              <a:t>: 2,</a:t>
            </a:r>
          </a:p>
          <a:p>
            <a:pPr marL="0" indent="0">
              <a:buNone/>
            </a:pPr>
            <a:r>
              <a:rPr lang="en-US" sz="2500" dirty="0"/>
              <a:t>    username: '</a:t>
            </a:r>
            <a:r>
              <a:rPr lang="en-US" sz="2500" dirty="0" err="1"/>
              <a:t>testerb</a:t>
            </a:r>
            <a:r>
              <a:rPr lang="en-US" sz="2500" dirty="0"/>
              <a:t>',</a:t>
            </a:r>
          </a:p>
          <a:p>
            <a:pPr marL="0" indent="0">
              <a:buNone/>
            </a:pPr>
            <a:r>
              <a:rPr lang="en-US" sz="2500" dirty="0"/>
              <a:t>    </a:t>
            </a:r>
            <a:r>
              <a:rPr lang="en-US" sz="2500" dirty="0" err="1"/>
              <a:t>roleId</a:t>
            </a:r>
            <a:r>
              <a:rPr lang="en-US" sz="2500" dirty="0"/>
              <a:t>: 1</a:t>
            </a:r>
          </a:p>
          <a:p>
            <a:pPr marL="0" indent="0">
              <a:buNone/>
            </a:pPr>
            <a:r>
              <a:rPr lang="en-US" sz="2500" dirty="0"/>
              <a:t>  }</a:t>
            </a:r>
          </a:p>
          <a:p>
            <a:pPr marL="0" indent="0">
              <a:buNone/>
            </a:pPr>
            <a:r>
              <a:rPr lang="en-US" sz="2500" dirty="0"/>
              <a:t>]</a:t>
            </a:r>
          </a:p>
          <a:p>
            <a:pPr marL="0" indent="0">
              <a:buNone/>
            </a:pPr>
            <a:endParaRPr lang="en-US" dirty="0"/>
          </a:p>
        </p:txBody>
      </p:sp>
    </p:spTree>
    <p:extLst>
      <p:ext uri="{BB962C8B-B14F-4D97-AF65-F5344CB8AC3E}">
        <p14:creationId xmlns:p14="http://schemas.microsoft.com/office/powerpoint/2010/main" val="68667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490D-FA0B-BD1D-149F-3E90237C4D63}"/>
              </a:ext>
            </a:extLst>
          </p:cNvPr>
          <p:cNvSpPr>
            <a:spLocks noGrp="1"/>
          </p:cNvSpPr>
          <p:nvPr>
            <p:ph type="title"/>
          </p:nvPr>
        </p:nvSpPr>
        <p:spPr/>
        <p:txBody>
          <a:bodyPr/>
          <a:lstStyle/>
          <a:p>
            <a:r>
              <a:rPr lang="en-US" dirty="0"/>
              <a:t>Stored Procedure</a:t>
            </a:r>
          </a:p>
        </p:txBody>
      </p:sp>
      <p:sp>
        <p:nvSpPr>
          <p:cNvPr id="3" name="Content Placeholder 2">
            <a:extLst>
              <a:ext uri="{FF2B5EF4-FFF2-40B4-BE49-F238E27FC236}">
                <a16:creationId xmlns:a16="http://schemas.microsoft.com/office/drawing/2014/main" id="{B7350278-32DF-3B9B-1D7B-1AC4FA279CD2}"/>
              </a:ext>
            </a:extLst>
          </p:cNvPr>
          <p:cNvSpPr>
            <a:spLocks noGrp="1"/>
          </p:cNvSpPr>
          <p:nvPr>
            <p:ph idx="1"/>
          </p:nvPr>
        </p:nvSpPr>
        <p:spPr/>
        <p:txBody>
          <a:bodyPr>
            <a:normAutofit fontScale="55000" lnSpcReduction="20000"/>
          </a:bodyPr>
          <a:lstStyle/>
          <a:p>
            <a:pPr marL="0" indent="0">
              <a:buNone/>
            </a:pPr>
            <a:r>
              <a:rPr lang="en-US" dirty="0"/>
              <a:t>CREATE  PROCEDURE `</a:t>
            </a:r>
            <a:r>
              <a:rPr lang="en-US" dirty="0" err="1"/>
              <a:t>usp_user_auth</a:t>
            </a:r>
            <a:r>
              <a:rPr lang="en-US" dirty="0"/>
              <a:t>`(IN `</a:t>
            </a:r>
            <a:r>
              <a:rPr lang="en-US" dirty="0" err="1"/>
              <a:t>p_username</a:t>
            </a:r>
            <a:r>
              <a:rPr lang="en-US" dirty="0"/>
              <a:t>` VARCHAR(50), IN `</a:t>
            </a:r>
            <a:r>
              <a:rPr lang="en-US" dirty="0" err="1"/>
              <a:t>p_password</a:t>
            </a:r>
            <a:r>
              <a:rPr lang="en-US" dirty="0"/>
              <a:t>` VARCHAR(50))</a:t>
            </a:r>
          </a:p>
          <a:p>
            <a:pPr marL="0" indent="0">
              <a:buNone/>
            </a:pPr>
            <a:r>
              <a:rPr lang="en-US" dirty="0"/>
              <a:t>main: BEGIN</a:t>
            </a:r>
          </a:p>
          <a:p>
            <a:pPr marL="0" indent="0">
              <a:buNone/>
            </a:pPr>
            <a:r>
              <a:rPr lang="en-US" dirty="0"/>
              <a:t>	DECLARE </a:t>
            </a:r>
            <a:r>
              <a:rPr lang="en-US" dirty="0" err="1"/>
              <a:t>userId</a:t>
            </a:r>
            <a:r>
              <a:rPr lang="en-US" dirty="0"/>
              <a:t> INT;</a:t>
            </a:r>
          </a:p>
          <a:p>
            <a:pPr marL="0" indent="0">
              <a:buNone/>
            </a:pPr>
            <a:r>
              <a:rPr lang="en-US" dirty="0"/>
              <a:t>    DECLARE </a:t>
            </a:r>
            <a:r>
              <a:rPr lang="en-US" dirty="0" err="1"/>
              <a:t>roleId</a:t>
            </a:r>
            <a:r>
              <a:rPr lang="en-US" dirty="0"/>
              <a:t> INT;</a:t>
            </a:r>
          </a:p>
          <a:p>
            <a:pPr marL="0" indent="0">
              <a:buNone/>
            </a:pPr>
            <a:r>
              <a:rPr lang="en-US" dirty="0"/>
              <a:t>    SET </a:t>
            </a:r>
            <a:r>
              <a:rPr lang="en-US" dirty="0" err="1"/>
              <a:t>userId</a:t>
            </a:r>
            <a:r>
              <a:rPr lang="en-US" dirty="0"/>
              <a:t>=0;</a:t>
            </a:r>
          </a:p>
          <a:p>
            <a:pPr marL="0" indent="0">
              <a:buNone/>
            </a:pPr>
            <a:r>
              <a:rPr lang="en-US" dirty="0"/>
              <a:t>	SELECT </a:t>
            </a:r>
            <a:r>
              <a:rPr lang="en-US" dirty="0" err="1"/>
              <a:t>user_id</a:t>
            </a:r>
            <a:r>
              <a:rPr lang="en-US" dirty="0"/>
              <a:t>, </a:t>
            </a:r>
            <a:r>
              <a:rPr lang="en-US" dirty="0" err="1"/>
              <a:t>role_id</a:t>
            </a:r>
            <a:r>
              <a:rPr lang="en-US" dirty="0"/>
              <a:t> INTO </a:t>
            </a:r>
            <a:r>
              <a:rPr lang="en-US" dirty="0" err="1"/>
              <a:t>userId</a:t>
            </a:r>
            <a:r>
              <a:rPr lang="en-US" dirty="0"/>
              <a:t>, </a:t>
            </a:r>
            <a:r>
              <a:rPr lang="en-US" dirty="0" err="1"/>
              <a:t>roleId</a:t>
            </a:r>
            <a:r>
              <a:rPr lang="en-US" dirty="0"/>
              <a:t> FROM users WHERE username=</a:t>
            </a:r>
            <a:r>
              <a:rPr lang="en-US" dirty="0" err="1"/>
              <a:t>p_username</a:t>
            </a:r>
            <a:r>
              <a:rPr lang="en-US" dirty="0"/>
              <a:t> AND password=</a:t>
            </a:r>
            <a:r>
              <a:rPr lang="en-US" dirty="0" err="1"/>
              <a:t>p_password</a:t>
            </a:r>
            <a:r>
              <a:rPr lang="en-US" dirty="0"/>
              <a:t>;</a:t>
            </a:r>
          </a:p>
          <a:p>
            <a:pPr marL="0" indent="0">
              <a:buNone/>
            </a:pPr>
            <a:r>
              <a:rPr lang="en-US" dirty="0"/>
              <a:t>    IF </a:t>
            </a:r>
            <a:r>
              <a:rPr lang="en-US" dirty="0" err="1"/>
              <a:t>userId</a:t>
            </a:r>
            <a:r>
              <a:rPr lang="en-US" dirty="0"/>
              <a:t> &gt;0 THEN</a:t>
            </a:r>
          </a:p>
          <a:p>
            <a:pPr marL="0" indent="0">
              <a:buNone/>
            </a:pPr>
            <a:r>
              <a:rPr lang="en-US" dirty="0"/>
              <a:t>		SELECT 1 AS `status`, 'User Authenticated' AS message, </a:t>
            </a:r>
            <a:r>
              <a:rPr lang="en-US" dirty="0" err="1"/>
              <a:t>userId</a:t>
            </a:r>
            <a:r>
              <a:rPr lang="en-US" dirty="0"/>
              <a:t>, </a:t>
            </a:r>
            <a:r>
              <a:rPr lang="en-US" dirty="0" err="1"/>
              <a:t>p_username</a:t>
            </a:r>
            <a:r>
              <a:rPr lang="en-US" dirty="0"/>
              <a:t> AS username, </a:t>
            </a:r>
            <a:r>
              <a:rPr lang="en-US" dirty="0" err="1"/>
              <a:t>roleId</a:t>
            </a:r>
            <a:r>
              <a:rPr lang="en-US" dirty="0"/>
              <a:t>;</a:t>
            </a:r>
          </a:p>
          <a:p>
            <a:pPr marL="0" indent="0">
              <a:buNone/>
            </a:pPr>
            <a:r>
              <a:rPr lang="en-US" dirty="0"/>
              <a:t>	ELSE</a:t>
            </a:r>
          </a:p>
          <a:p>
            <a:pPr marL="0" indent="0">
              <a:buNone/>
            </a:pPr>
            <a:r>
              <a:rPr lang="en-US" dirty="0"/>
              <a:t>		SELECT -1 AS `status`, 'User NOT Authenticated' AS </a:t>
            </a:r>
            <a:r>
              <a:rPr lang="en-US" dirty="0" err="1"/>
              <a:t>message,userId</a:t>
            </a:r>
            <a:r>
              <a:rPr lang="en-US" dirty="0"/>
              <a:t>, </a:t>
            </a:r>
            <a:r>
              <a:rPr lang="en-US" dirty="0" err="1"/>
              <a:t>p_username</a:t>
            </a:r>
            <a:r>
              <a:rPr lang="en-US" dirty="0"/>
              <a:t> AS username, 0 AS </a:t>
            </a:r>
            <a:r>
              <a:rPr lang="en-US" dirty="0" err="1"/>
              <a:t>roleId</a:t>
            </a:r>
            <a:r>
              <a:rPr lang="en-US" dirty="0"/>
              <a:t>;</a:t>
            </a:r>
          </a:p>
          <a:p>
            <a:pPr marL="0" indent="0">
              <a:buNone/>
            </a:pPr>
            <a:r>
              <a:rPr lang="en-US" dirty="0"/>
              <a:t>	END IF;</a:t>
            </a:r>
          </a:p>
          <a:p>
            <a:pPr marL="0" indent="0">
              <a:buNone/>
            </a:pPr>
            <a:r>
              <a:rPr lang="en-US" dirty="0"/>
              <a:t>END</a:t>
            </a:r>
          </a:p>
        </p:txBody>
      </p:sp>
    </p:spTree>
    <p:extLst>
      <p:ext uri="{BB962C8B-B14F-4D97-AF65-F5344CB8AC3E}">
        <p14:creationId xmlns:p14="http://schemas.microsoft.com/office/powerpoint/2010/main" val="3619932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562</TotalTime>
  <Words>1032</Words>
  <Application>Microsoft Macintosh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Menlo</vt:lpstr>
      <vt:lpstr>Office Theme</vt:lpstr>
      <vt:lpstr>SQL Injection</vt:lpstr>
      <vt:lpstr>SQL Injection</vt:lpstr>
      <vt:lpstr>SQL Injection Example</vt:lpstr>
      <vt:lpstr>SQL Injection fix </vt:lpstr>
      <vt:lpstr>PowerPoint Presentation</vt:lpstr>
      <vt:lpstr>Dynamic SQL example:</vt:lpstr>
      <vt:lpstr>Prepared Statement</vt:lpstr>
      <vt:lpstr>Stored Procedure</vt:lpstr>
      <vt:lpstr>Stored Procedure</vt:lpstr>
      <vt:lpstr>Why Stored Procedures?</vt:lpstr>
      <vt:lpstr>Data Validation</vt:lpstr>
      <vt:lpstr>Email Alert Admin.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Timlin</dc:creator>
  <cp:lastModifiedBy>Robert Timlin</cp:lastModifiedBy>
  <cp:revision>61</cp:revision>
  <dcterms:created xsi:type="dcterms:W3CDTF">2025-01-06T16:54:18Z</dcterms:created>
  <dcterms:modified xsi:type="dcterms:W3CDTF">2025-01-07T18:45:41Z</dcterms:modified>
</cp:coreProperties>
</file>