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75" r:id="rId4"/>
    <p:sldId id="277" r:id="rId5"/>
    <p:sldId id="278" r:id="rId6"/>
    <p:sldId id="276" r:id="rId7"/>
    <p:sldId id="279" r:id="rId8"/>
    <p:sldId id="280" r:id="rId9"/>
    <p:sldId id="286" r:id="rId10"/>
    <p:sldId id="269" r:id="rId11"/>
    <p:sldId id="287" r:id="rId12"/>
    <p:sldId id="281" r:id="rId13"/>
    <p:sldId id="257" r:id="rId14"/>
    <p:sldId id="293" r:id="rId15"/>
    <p:sldId id="258" r:id="rId16"/>
    <p:sldId id="288" r:id="rId17"/>
    <p:sldId id="289" r:id="rId18"/>
    <p:sldId id="282" r:id="rId19"/>
    <p:sldId id="261" r:id="rId20"/>
    <p:sldId id="285" r:id="rId21"/>
    <p:sldId id="290" r:id="rId22"/>
    <p:sldId id="291" r:id="rId23"/>
    <p:sldId id="292" r:id="rId24"/>
    <p:sldId id="294" r:id="rId25"/>
    <p:sldId id="26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15"/>
    <p:restoredTop sz="94662"/>
  </p:normalViewPr>
  <p:slideViewPr>
    <p:cSldViewPr snapToGrid="0">
      <p:cViewPr varScale="1">
        <p:scale>
          <a:sx n="137" d="100"/>
          <a:sy n="137" d="100"/>
        </p:scale>
        <p:origin x="127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43D54-AA7E-D90F-3586-D3380A0AC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13392-A6D8-8A9A-5B1A-89D0CEAFC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82B62-6F22-6541-CFAA-CC55D442E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1AB14-5AEA-95FA-BAB4-7DEF457F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6ADA9-4893-8088-D348-68B24C3C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FC17-4E8C-DDF4-3AA2-DA21D55A2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5F918-6896-6622-F48D-25D95AE73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5D86B-33E6-338E-675A-E3F7E55A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27C20-AF90-8348-77AC-AE0EC5EF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0019C-5204-963A-92E8-7A883AB0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2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7E3D1-4C5B-026B-7ABE-A87B2A3DC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4098A-3F10-AB09-1E83-69FEBFE8A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8F634-D23A-575E-07A1-FF19A08D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EC636-6195-BB1F-AF5E-F247261D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6C9DF-F64D-5417-933C-6B9BD4DBC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8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726CD-D767-86C8-2394-DDF48DA8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A45CD-9C9D-0B95-8443-0608D9B82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61A69-2FE5-CEE9-157E-32CBB605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C2BBC-5A09-2309-8D77-A99496D0C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F9FFA-F258-048F-E992-185E942E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5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E938-37AB-C6B7-456F-30EE91A6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C32EB-8BF5-606E-8C7D-AD7D8F344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CFC86-6252-087F-8C25-1D483163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80D46-51B4-94B0-12C9-DAD3AE2C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25DE5-9809-58A2-3B32-5AA0F199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9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41E26-CCEC-93E6-197D-FEF33B5F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C709-CD84-2094-F3D6-D7A908527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9D804-53C1-08E3-B194-1FA9162EC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4DE21-9732-A8D7-D331-9ACE4FB29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7555C-20BC-DD34-B048-475189CB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C182C-725B-4640-E69A-3F165A49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9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9ABC-AC97-116D-AE44-FFD71A67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2C0BF-F429-069C-3396-FD7BC2D51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B9A43-5C2E-6EB2-2496-1AEF8329D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ABF84-A49F-51A2-E67F-8B37B567C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B8A4F-4407-EC27-F9B4-D21C01584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63B5C-6CE3-3645-A846-4B8036E6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94AC47-7292-A2E2-2658-2DB256FE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8AD898-6906-0DBB-6E8F-6D34586A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4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00D9-3FED-47E8-AD53-16AD24CE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AC3F6-E83D-0EDA-0862-F335B415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2A0DD-CC45-D711-F1A4-181907BA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EC8BF-6127-49B1-8380-AF73744D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1B0EE-6FC2-AB80-3240-AAE6C3FC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23F59-213A-1BF0-9AA6-F2C913FE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E96D9-899F-551B-65BE-7B4E1ED6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2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CC06-6EFF-4EDB-DD08-7B0D063D9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F3C9E-0F80-D19A-069D-405ECA65E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F9169-03E3-BC7A-9682-BD407B02A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ABC0A-66D8-02C7-3BAF-924D32D0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14A76-997C-AE1F-C921-07FEDF20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A3DA3-4D14-38FA-8CC5-556174AF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2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CBBBF-2CB4-3F34-5737-7614273E6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FB187-FEEF-22E9-919C-482781C1F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4513B-BEC5-BB71-EE93-6A5FC52FD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A3387-F61E-E77F-D03F-30F71BD9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A0032-D63B-70DD-3F17-BC7632E7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40381-4D89-B8BD-11A7-AD2DAC58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589D09-8527-678A-6C39-A17455C1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3333A-C5EB-EA4E-279B-83297DB20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9A7C2-D2E7-47CD-587D-5152164B7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6598D6-C04D-9446-A58F-36E01C46C344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038E2-3DB6-4914-2BC5-46ABF1647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D074B-7154-5DC6-A287-48FCEBE40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9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C05E-F812-16EF-DBF3-07F16A934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SQL: Structured Query Language</a:t>
            </a:r>
            <a:br>
              <a:rPr lang="en-US" dirty="0"/>
            </a:br>
            <a:r>
              <a:rPr lang="en-US" sz="4000" dirty="0"/>
              <a:t>By </a:t>
            </a:r>
            <a:r>
              <a:rPr lang="en-US" sz="4000" dirty="0" err="1"/>
              <a:t>AppJedi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D1DB5-BA77-C674-7DEA-5C9C2BAC7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Three</a:t>
            </a:r>
          </a:p>
          <a:p>
            <a:r>
              <a:rPr lang="en-US" dirty="0"/>
              <a:t>Friday December 26, 2024</a:t>
            </a:r>
          </a:p>
        </p:txBody>
      </p:sp>
    </p:spTree>
    <p:extLst>
      <p:ext uri="{BB962C8B-B14F-4D97-AF65-F5344CB8AC3E}">
        <p14:creationId xmlns:p14="http://schemas.microsoft.com/office/powerpoint/2010/main" val="2045926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7530-AC4D-1521-ACDE-BD36DDAD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537D2-A1A9-7A39-5022-F96EA774F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(INNER) JOIN: Returns records that have matching values in both tables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LEFT (OUTER) JOIN: Returns all records from the left table, and the matched records from the right table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RIGHT (OUTER) JOIN: Returns all records from the right table, and the matched records from the left table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FULL (OUTER) JOIN: Returns all records when there is a match in either left or right table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SELF JOIN: Join that combines the records of a table with itself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FULL JOIN: </a:t>
            </a:r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creates a new table by joining two tables as a whole. The joined table contains all records from both the tables and fills NULL values for missing matches on either side. In short, full join is a type of outer join that combines the result-sets of both left and right joins.</a:t>
            </a:r>
            <a:endParaRPr 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18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539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946E-50CA-3CA0-0C55-60D1973F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SubQuery</a:t>
            </a:r>
            <a:r>
              <a:rPr lang="en-US" dirty="0"/>
              <a:t> in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FC325-0A7E-B75C-A05F-775B7306F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SELECT p.name, </a:t>
            </a:r>
            <a:r>
              <a:rPr lang="en-US" sz="18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oc.order_count</a:t>
            </a:r>
            <a:endParaRPr lang="en-US" sz="1800" b="0" dirty="0">
              <a:solidFill>
                <a:srgbClr val="3367D6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FROM (SELECT </a:t>
            </a:r>
            <a:r>
              <a:rPr lang="en-US" sz="18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productID</a:t>
            </a: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, COUNT(*) AS </a:t>
            </a:r>
            <a:r>
              <a:rPr lang="en-US" sz="18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order_count</a:t>
            </a: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FROM </a:t>
            </a:r>
            <a:r>
              <a:rPr lang="en-US" sz="18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orderLine</a:t>
            </a: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</a:t>
            </a:r>
            <a:r>
              <a:rPr lang="en-US" sz="18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ol</a:t>
            </a: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GROUP BY 	</a:t>
            </a:r>
            <a:r>
              <a:rPr lang="en-US" sz="18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productID</a:t>
            </a: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) AS </a:t>
            </a:r>
            <a:r>
              <a:rPr lang="en-US" sz="18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oc</a:t>
            </a:r>
            <a:endParaRPr lang="en-US" sz="1800" b="0" dirty="0">
              <a:solidFill>
                <a:srgbClr val="3367D6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JOIN product p ON </a:t>
            </a:r>
            <a:r>
              <a:rPr lang="en-US" sz="18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oc.productID</a:t>
            </a: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= p.id</a:t>
            </a:r>
          </a:p>
          <a:p>
            <a:pPr marL="0" indent="0">
              <a:buNone/>
            </a:pPr>
            <a:endParaRPr lang="en-US" sz="1800" dirty="0">
              <a:solidFill>
                <a:srgbClr val="3367D6"/>
              </a:solidFill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9595535-B7FA-5C11-BD16-924F93F1E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457" y="2719840"/>
            <a:ext cx="2800253" cy="18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07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21CE-D03A-905B-3677-BF1E1EF0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&amp; Foreign Keys: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86050-2098-379A-50CE-822DAEFBB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Primary Key: Column or columns that uniquely identify a row in a table.  Best Practice is single column, integer and auto-generated by the database.</a:t>
            </a:r>
          </a:p>
          <a:p>
            <a:endParaRPr lang="en-US" dirty="0"/>
          </a:p>
          <a:p>
            <a:r>
              <a:rPr lang="en-US" dirty="0"/>
              <a:t>Foreign Key: Primary key of another table that links 0 to many rows in foreign key table to one row in the primary key table.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All of the tables in the </a:t>
            </a:r>
            <a:r>
              <a:rPr lang="en-US" sz="2400" dirty="0" err="1"/>
              <a:t>training_dataset</a:t>
            </a:r>
            <a:r>
              <a:rPr lang="en-US" sz="2400" dirty="0"/>
              <a:t> have </a:t>
            </a:r>
            <a:r>
              <a:rPr lang="en-US" sz="2400" dirty="0" err="1"/>
              <a:t>patient_id</a:t>
            </a:r>
            <a:r>
              <a:rPr lang="en-US" sz="2400" dirty="0"/>
              <a:t> as a key.</a:t>
            </a:r>
          </a:p>
          <a:p>
            <a:pPr marL="0" indent="0">
              <a:buNone/>
            </a:pPr>
            <a:r>
              <a:rPr lang="en-US" sz="2400" dirty="0"/>
              <a:t>In </a:t>
            </a:r>
            <a:r>
              <a:rPr lang="en-US" sz="2400" dirty="0" err="1"/>
              <a:t>DIM_Patient</a:t>
            </a:r>
            <a:r>
              <a:rPr lang="en-US" sz="2400" dirty="0"/>
              <a:t> it is the primary key and in the other tables foreign key. </a:t>
            </a:r>
          </a:p>
          <a:p>
            <a:pPr marL="0" indent="0">
              <a:buNone/>
            </a:pPr>
            <a:r>
              <a:rPr lang="en-US" sz="2400" dirty="0"/>
              <a:t>Best Practice is joins are based on primary/foreign key join.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16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C65F5-0DDE-CCE0-DD2E-436574AF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[INNER]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BBEF5-7D23-74C0-8603-AC96CAD80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SELECT </a:t>
            </a:r>
            <a:r>
              <a:rPr lang="en-US" sz="18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lastName</a:t>
            </a: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, </a:t>
            </a:r>
            <a:r>
              <a:rPr lang="en-US" sz="18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firstName</a:t>
            </a: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, </a:t>
            </a:r>
            <a:r>
              <a:rPr lang="en-US" sz="18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datePlaced</a:t>
            </a:r>
            <a:endParaRPr lang="en-US" sz="1800" b="0" dirty="0">
              <a:solidFill>
                <a:srgbClr val="3367D6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FROM customer c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JOIN `order` o ON c.id = </a:t>
            </a:r>
            <a:r>
              <a:rPr lang="en-US" sz="18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o.customerID</a:t>
            </a: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;</a:t>
            </a:r>
            <a:endParaRPr lang="en-US" sz="2200" dirty="0">
              <a:solidFill>
                <a:srgbClr val="3A474E"/>
              </a:solidFill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endParaRPr lang="en-US" sz="2200" b="0" dirty="0">
              <a:solidFill>
                <a:srgbClr val="3A474E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r>
              <a:rPr lang="en-US" sz="2200" b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INNER is optional.  You write the query as INNER JOIN or JOIN</a:t>
            </a:r>
          </a:p>
          <a:p>
            <a:pPr marL="0" indent="0">
              <a:buNone/>
            </a:pPr>
            <a:endParaRPr lang="en-US" sz="2200" dirty="0">
              <a:solidFill>
                <a:srgbClr val="3A474E"/>
              </a:solidFill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endParaRPr lang="en-US" sz="2200" b="0" dirty="0">
              <a:solidFill>
                <a:srgbClr val="3A474E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</p:txBody>
      </p:sp>
      <p:pic>
        <p:nvPicPr>
          <p:cNvPr id="6" name="Picture 5" descr="A green and black circle with a black background&#10;&#10;Description automatically generated">
            <a:extLst>
              <a:ext uri="{FF2B5EF4-FFF2-40B4-BE49-F238E27FC236}">
                <a16:creationId xmlns:a16="http://schemas.microsoft.com/office/drawing/2014/main" id="{AE8AEF78-6948-D1E8-D0B5-DCB49FF7C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418305"/>
            <a:ext cx="1574800" cy="107749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80BED26-6FE0-B9EB-E054-06E179FC9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365" y="4139978"/>
            <a:ext cx="4592650" cy="174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79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7521-A3F9-EC32-8E32-1B36C283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8B96C-7D36-5351-B25F-2592C631F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SELECT </a:t>
            </a:r>
            <a:r>
              <a:rPr lang="en-US" sz="2400" dirty="0" err="1"/>
              <a:t>c.id</a:t>
            </a:r>
            <a:r>
              <a:rPr lang="en-US" sz="2400" dirty="0"/>
              <a:t>, </a:t>
            </a:r>
            <a:r>
              <a:rPr lang="en-US" sz="2400" dirty="0" err="1"/>
              <a:t>c.lastName</a:t>
            </a:r>
            <a:r>
              <a:rPr lang="en-US" sz="2400" dirty="0"/>
              <a:t>, </a:t>
            </a:r>
            <a:r>
              <a:rPr lang="en-US" sz="2400" dirty="0" err="1"/>
              <a:t>c.firstName</a:t>
            </a:r>
            <a:r>
              <a:rPr lang="en-US" sz="2400" dirty="0"/>
              <a:t>, </a:t>
            </a:r>
            <a:r>
              <a:rPr lang="en-US" sz="2400" dirty="0" err="1"/>
              <a:t>o.datePlaced</a:t>
            </a:r>
            <a:r>
              <a:rPr lang="en-US" sz="2400" dirty="0"/>
              <a:t>, </a:t>
            </a:r>
            <a:r>
              <a:rPr lang="en-US" sz="2400" dirty="0" err="1"/>
              <a:t>o.id</a:t>
            </a:r>
            <a:r>
              <a:rPr lang="en-US" sz="2400" dirty="0"/>
              <a:t> AS </a:t>
            </a:r>
            <a:r>
              <a:rPr lang="en-US" sz="2400" dirty="0" err="1"/>
              <a:t>orderId</a:t>
            </a:r>
            <a:r>
              <a:rPr lang="en-US" sz="2400" dirty="0"/>
              <a:t>, </a:t>
            </a:r>
            <a:r>
              <a:rPr lang="en-US" sz="2400" dirty="0" err="1"/>
              <a:t>ol.productId,p.name</a:t>
            </a:r>
            <a:r>
              <a:rPr lang="en-US" sz="2400" dirty="0"/>
              <a:t> AS </a:t>
            </a:r>
            <a:r>
              <a:rPr lang="en-US" sz="2400" dirty="0" err="1"/>
              <a:t>productName</a:t>
            </a:r>
            <a:r>
              <a:rPr lang="en-US" sz="2400" dirty="0"/>
              <a:t>, </a:t>
            </a:r>
            <a:r>
              <a:rPr lang="en-US" sz="2400" dirty="0" err="1"/>
              <a:t>p.currentPrice,ol.quantity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FROM customer c </a:t>
            </a:r>
          </a:p>
          <a:p>
            <a:pPr marL="0" indent="0">
              <a:buNone/>
            </a:pPr>
            <a:r>
              <a:rPr lang="en-US" sz="2400" dirty="0"/>
              <a:t>JOIN `order` o ON </a:t>
            </a:r>
            <a:r>
              <a:rPr lang="en-US" sz="2400" dirty="0" err="1"/>
              <a:t>c.id</a:t>
            </a:r>
            <a:r>
              <a:rPr lang="en-US" sz="2400" dirty="0"/>
              <a:t> = </a:t>
            </a:r>
            <a:r>
              <a:rPr lang="en-US" sz="2400" dirty="0" err="1"/>
              <a:t>o.customerID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JOIN </a:t>
            </a:r>
            <a:r>
              <a:rPr lang="en-US" sz="2400" dirty="0" err="1"/>
              <a:t>orderLine</a:t>
            </a:r>
            <a:r>
              <a:rPr lang="en-US" sz="2400" dirty="0"/>
              <a:t> </a:t>
            </a:r>
            <a:r>
              <a:rPr lang="en-US" sz="2400" dirty="0" err="1"/>
              <a:t>ol</a:t>
            </a:r>
            <a:r>
              <a:rPr lang="en-US" sz="2400" dirty="0"/>
              <a:t> ON </a:t>
            </a:r>
            <a:r>
              <a:rPr lang="en-US" sz="2400" dirty="0" err="1"/>
              <a:t>o.id</a:t>
            </a:r>
            <a:r>
              <a:rPr lang="en-US" sz="2400" dirty="0"/>
              <a:t> = </a:t>
            </a:r>
            <a:r>
              <a:rPr lang="en-US" sz="2400" dirty="0" err="1"/>
              <a:t>ol.orderId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JOIN product p ON </a:t>
            </a:r>
            <a:r>
              <a:rPr lang="en-US" sz="2400" dirty="0" err="1"/>
              <a:t>ol.productId</a:t>
            </a:r>
            <a:r>
              <a:rPr lang="en-US" sz="2400" dirty="0"/>
              <a:t>=</a:t>
            </a:r>
            <a:r>
              <a:rPr lang="en-US" sz="2400" dirty="0" err="1"/>
              <a:t>p.id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1311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A622-D9C9-F7B5-7EC2-1F91B12F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A84D7-D7F8-16EC-EB73-701D560A2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SELECT </a:t>
            </a:r>
            <a:r>
              <a:rPr lang="en-US" sz="23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lastName</a:t>
            </a:r>
            <a:r>
              <a:rPr lang="en-US" sz="23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, </a:t>
            </a:r>
            <a:r>
              <a:rPr lang="en-US" sz="23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firstName</a:t>
            </a:r>
            <a:r>
              <a:rPr lang="en-US" sz="23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, </a:t>
            </a:r>
            <a:r>
              <a:rPr lang="en-US" sz="23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datePlaced</a:t>
            </a:r>
            <a:r>
              <a:rPr lang="en-US" sz="23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FROM customer c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LEFT JOIN `order` o ON c.id = </a:t>
            </a:r>
            <a:r>
              <a:rPr lang="en-US" sz="23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o.customerID</a:t>
            </a:r>
            <a:r>
              <a:rPr lang="en-US" sz="23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diagram of a table&#10;&#10;Description automatically generated">
            <a:extLst>
              <a:ext uri="{FF2B5EF4-FFF2-40B4-BE49-F238E27FC236}">
                <a16:creationId xmlns:a16="http://schemas.microsoft.com/office/drawing/2014/main" id="{E4C8EFBB-9536-CEDE-63E3-BFB8A1677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634" y="319088"/>
            <a:ext cx="4267200" cy="137160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68F686E-A798-2C21-2B0C-C4E081FFF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055" y="2685985"/>
            <a:ext cx="4227729" cy="289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75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40AB7-FE6C-D419-ADEF-342822408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4BA7-8111-B397-4558-EAE60757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9CD81-1F03-FF35-DB4E-1B8DD9327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SELECT </a:t>
            </a:r>
            <a:r>
              <a:rPr lang="en-US" sz="23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lastName</a:t>
            </a:r>
            <a:r>
              <a:rPr lang="en-US" sz="23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, </a:t>
            </a:r>
            <a:r>
              <a:rPr lang="en-US" sz="23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firstName</a:t>
            </a:r>
            <a:r>
              <a:rPr lang="en-US" sz="23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, </a:t>
            </a:r>
            <a:r>
              <a:rPr lang="en-US" sz="23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datePlaced</a:t>
            </a:r>
            <a:r>
              <a:rPr lang="en-US" sz="23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FROM customer c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RIGHT JOIN `order` o ON c.id = </a:t>
            </a:r>
            <a:r>
              <a:rPr lang="en-US" sz="23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o.customerID</a:t>
            </a:r>
            <a:r>
              <a:rPr lang="en-US" sz="23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diagram of a table&#10;&#10;Description automatically generated">
            <a:extLst>
              <a:ext uri="{FF2B5EF4-FFF2-40B4-BE49-F238E27FC236}">
                <a16:creationId xmlns:a16="http://schemas.microsoft.com/office/drawing/2014/main" id="{B7897299-D169-2C76-A02E-A3748E368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634" y="319088"/>
            <a:ext cx="4267200" cy="137160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163947C-87F3-4C60-834D-D809B1399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695" y="3623143"/>
            <a:ext cx="4592650" cy="1747449"/>
          </a:xfrm>
          <a:prstGeom prst="rect">
            <a:avLst/>
          </a:prstGeom>
        </p:spPr>
      </p:pic>
      <p:pic>
        <p:nvPicPr>
          <p:cNvPr id="9" name="Picture 8" descr="A diagram of a table&#10;&#10;Description automatically generated">
            <a:extLst>
              <a:ext uri="{FF2B5EF4-FFF2-40B4-BE49-F238E27FC236}">
                <a16:creationId xmlns:a16="http://schemas.microsoft.com/office/drawing/2014/main" id="{6E25B7FB-F034-7354-41BE-4FAA86098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609" y="403225"/>
            <a:ext cx="42672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34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D09F0-2A8F-4924-A5C4-E531C3130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F105-DBB7-3286-7966-6EF0A2F7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FD9EC-6D0A-8E07-5C4D-EF95B40D9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SELECT </a:t>
            </a:r>
            <a:r>
              <a:rPr lang="en-US" sz="23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lastName</a:t>
            </a:r>
            <a:r>
              <a:rPr lang="en-US" sz="23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, </a:t>
            </a:r>
            <a:r>
              <a:rPr lang="en-US" sz="23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firstName</a:t>
            </a:r>
            <a:r>
              <a:rPr lang="en-US" sz="23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, </a:t>
            </a:r>
            <a:r>
              <a:rPr lang="en-US" sz="23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datePlaced</a:t>
            </a:r>
            <a:r>
              <a:rPr lang="en-US" sz="23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FROM  `order` o 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RIGHT JOIN customer c ON </a:t>
            </a:r>
            <a:r>
              <a:rPr lang="en-US" sz="23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c.id</a:t>
            </a:r>
            <a:r>
              <a:rPr lang="en-US" sz="23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= </a:t>
            </a:r>
            <a:r>
              <a:rPr lang="en-US" sz="23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o.customerID</a:t>
            </a:r>
            <a:r>
              <a:rPr lang="en-US" sz="23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;</a:t>
            </a:r>
            <a:endParaRPr lang="en-US" dirty="0"/>
          </a:p>
        </p:txBody>
      </p:sp>
      <p:pic>
        <p:nvPicPr>
          <p:cNvPr id="5" name="Picture 4" descr="A diagram of a table&#10;&#10;Description automatically generated">
            <a:extLst>
              <a:ext uri="{FF2B5EF4-FFF2-40B4-BE49-F238E27FC236}">
                <a16:creationId xmlns:a16="http://schemas.microsoft.com/office/drawing/2014/main" id="{9BBD6BC8-2CED-0FBD-0664-18B8EF4A4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634" y="319088"/>
            <a:ext cx="4267200" cy="1371600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36C5A35-FC51-3645-D923-F8756C4A3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181" y="3284306"/>
            <a:ext cx="4227729" cy="2892657"/>
          </a:xfrm>
          <a:prstGeom prst="rect">
            <a:avLst/>
          </a:prstGeom>
        </p:spPr>
      </p:pic>
      <p:pic>
        <p:nvPicPr>
          <p:cNvPr id="6" name="Picture 5" descr="A diagram of a table&#10;&#10;Description automatically generated">
            <a:extLst>
              <a:ext uri="{FF2B5EF4-FFF2-40B4-BE49-F238E27FC236}">
                <a16:creationId xmlns:a16="http://schemas.microsoft.com/office/drawing/2014/main" id="{27F30662-A11C-8810-1610-9F99C4E5F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488" y="429535"/>
            <a:ext cx="42672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49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C906A-3D22-8E18-74F2-2B8C4F3E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 WITH WHERE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B6B39-D394-F7AD-CF62-364C523B0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SELECT </a:t>
            </a:r>
            <a:r>
              <a:rPr lang="en-US" sz="19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lastName</a:t>
            </a:r>
            <a:r>
              <a:rPr lang="en-US" sz="19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, </a:t>
            </a:r>
            <a:r>
              <a:rPr lang="en-US" sz="19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firstName</a:t>
            </a:r>
            <a:r>
              <a:rPr lang="en-US" sz="19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, </a:t>
            </a:r>
            <a:r>
              <a:rPr lang="en-US" sz="19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datePlaced</a:t>
            </a:r>
            <a:endParaRPr lang="en-US" sz="1900" b="0" dirty="0">
              <a:solidFill>
                <a:srgbClr val="3367D6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r>
              <a:rPr lang="en-US" sz="19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FROM customer c</a:t>
            </a:r>
          </a:p>
          <a:p>
            <a:pPr marL="0" indent="0">
              <a:buNone/>
            </a:pPr>
            <a:r>
              <a:rPr lang="en-US" sz="19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JOIN `order` o ON </a:t>
            </a:r>
            <a:r>
              <a:rPr lang="en-US" sz="19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c.id</a:t>
            </a:r>
            <a:r>
              <a:rPr lang="en-US" sz="19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= </a:t>
            </a:r>
            <a:r>
              <a:rPr lang="en-US" sz="19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o.customerID</a:t>
            </a:r>
            <a:endParaRPr lang="en-US" sz="1900" b="0" dirty="0">
              <a:solidFill>
                <a:srgbClr val="3367D6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r>
              <a:rPr lang="en-US" sz="19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WHERE </a:t>
            </a:r>
            <a:r>
              <a:rPr lang="en-US" sz="19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c.id</a:t>
            </a:r>
            <a:r>
              <a:rPr lang="en-US" sz="19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=1</a:t>
            </a:r>
            <a:r>
              <a:rPr lang="en-US" sz="1900" dirty="0">
                <a:solidFill>
                  <a:srgbClr val="3A474E"/>
                </a:solidFill>
                <a:highlight>
                  <a:srgbClr val="FFFFFF"/>
                </a:highlight>
                <a:latin typeface="Roboto Mono" pitchFamily="49" charset="0"/>
              </a:rPr>
              <a:t>;</a:t>
            </a:r>
          </a:p>
          <a:p>
            <a:pPr marL="0" indent="0">
              <a:buNone/>
            </a:pPr>
            <a:endParaRPr lang="en-US" sz="1900" b="0" dirty="0">
              <a:solidFill>
                <a:srgbClr val="3A474E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endParaRPr lang="en-US" sz="1900" b="0" dirty="0">
              <a:solidFill>
                <a:srgbClr val="3A474E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4A393629-0E45-81FE-2CAA-4531A9ACB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324" y="3542747"/>
            <a:ext cx="4411868" cy="142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03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FD0C-1C00-93F0-A57B-569DC7E4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SELF JOIN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3E195-E716-9566-F681-3F630822E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JOINing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a. table to itself.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Example: using employee table: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A screenshot of a table&#10;&#10;Description automatically generated">
            <a:extLst>
              <a:ext uri="{FF2B5EF4-FFF2-40B4-BE49-F238E27FC236}">
                <a16:creationId xmlns:a16="http://schemas.microsoft.com/office/drawing/2014/main" id="{BD3B5CAE-D4F6-7420-7314-35CB421F0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963" y="3333474"/>
            <a:ext cx="5928638" cy="206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6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FFBF-B745-4F05-CEBE-4054AD55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Syllabus.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E6D64-96DA-7CF2-3842-F404BE969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Goals: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Basic SELECT statement for data retrieval.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 clause filter rows.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Using wild cards.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Specifying columns and column aliases.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by (Sorting).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Limiting number of rows.</a:t>
            </a:r>
          </a:p>
          <a:p>
            <a:pPr marL="342900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SQL Operators: Arithmetic, Comparison, Logical</a:t>
            </a:r>
          </a:p>
          <a:p>
            <a:pPr marL="342900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SQL Null Functions: </a:t>
            </a:r>
          </a:p>
          <a:p>
            <a:pPr marL="342900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Set Operations: UNION, UNION ALL, INTERSECT, EXCEPT</a:t>
            </a:r>
          </a:p>
          <a:p>
            <a:pPr marL="342900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 queries.  </a:t>
            </a:r>
          </a:p>
          <a:p>
            <a:pPr marL="342900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Primary &amp; Foreign Keys</a:t>
            </a:r>
            <a:endParaRPr 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Joins:  INNER, LEFT, RIGHT, SELF, OUTER.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Aggregates: COUNT, SUM, AVG, MIN, MAX.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By and Having (filter).</a:t>
            </a:r>
          </a:p>
          <a:p>
            <a:pPr marL="342900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Temp tables (with)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CASE statements.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Views.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Date functions.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String functions.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Numeric Functions.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Stored Procedures.</a:t>
            </a:r>
          </a:p>
        </p:txBody>
      </p:sp>
    </p:spTree>
    <p:extLst>
      <p:ext uri="{BB962C8B-B14F-4D97-AF65-F5344CB8AC3E}">
        <p14:creationId xmlns:p14="http://schemas.microsoft.com/office/powerpoint/2010/main" val="2890455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D3324-78D7-8EBE-D505-CD43346C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JOIN example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0B99D-FF5F-CE46-2C18-382E0E038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SELECT </a:t>
            </a:r>
            <a:r>
              <a:rPr lang="en-US" sz="1800" dirty="0" err="1"/>
              <a:t>e.lastName</a:t>
            </a:r>
            <a:r>
              <a:rPr lang="en-US" sz="1800" dirty="0"/>
              <a:t>, </a:t>
            </a:r>
            <a:r>
              <a:rPr lang="en-US" sz="1800" dirty="0" err="1"/>
              <a:t>e.firstName</a:t>
            </a:r>
            <a:r>
              <a:rPr lang="en-US" sz="1800" dirty="0"/>
              <a:t>, </a:t>
            </a:r>
            <a:r>
              <a:rPr lang="en-US" sz="1800" dirty="0" err="1"/>
              <a:t>m.lastName</a:t>
            </a:r>
            <a:r>
              <a:rPr lang="en-US" sz="1800" dirty="0"/>
              <a:t> AS 'Manager Last Name', </a:t>
            </a:r>
            <a:r>
              <a:rPr lang="en-US" sz="1800" dirty="0" err="1"/>
              <a:t>m.firstName</a:t>
            </a:r>
            <a:r>
              <a:rPr lang="en-US" sz="1800" dirty="0"/>
              <a:t>  AS 'Manager First Name'</a:t>
            </a:r>
          </a:p>
          <a:p>
            <a:pPr marL="0" indent="0">
              <a:buNone/>
            </a:pPr>
            <a:r>
              <a:rPr lang="en-US" sz="1800" dirty="0"/>
              <a:t>FROM employees e</a:t>
            </a:r>
          </a:p>
          <a:p>
            <a:pPr marL="0" indent="0">
              <a:buNone/>
            </a:pPr>
            <a:r>
              <a:rPr lang="en-US" sz="1800" dirty="0"/>
              <a:t>JOIN employees m ON </a:t>
            </a:r>
            <a:r>
              <a:rPr lang="en-US" sz="1800" dirty="0" err="1"/>
              <a:t>e.managerId</a:t>
            </a:r>
            <a:r>
              <a:rPr lang="en-US" sz="1800" dirty="0"/>
              <a:t> = </a:t>
            </a:r>
            <a:r>
              <a:rPr lang="en-US" sz="1800" dirty="0" err="1"/>
              <a:t>m.employeeId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Note when joining a table to itself you must use table aliases, i.e. employees </a:t>
            </a:r>
            <a:r>
              <a:rPr lang="en-US" sz="1800" b="1" dirty="0"/>
              <a:t>e</a:t>
            </a:r>
            <a:r>
              <a:rPr lang="en-US" sz="1800" dirty="0"/>
              <a:t> and employees </a:t>
            </a:r>
            <a:r>
              <a:rPr lang="en-US" sz="1800" b="1" dirty="0"/>
              <a:t>m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E2370413-6C93-3A08-CF74-7FDF8E1EE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02" y="3696302"/>
            <a:ext cx="5983171" cy="193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32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A0F1-1AEB-7FC5-D33A-8CA65721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C31E2-5C49-0229-28C7-1BC2B4668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b="1" dirty="0"/>
              <a:t>full outer join</a:t>
            </a:r>
            <a:r>
              <a:rPr lang="en-US" sz="2400" dirty="0"/>
              <a:t> is a type of SQL join that combines the results of a </a:t>
            </a:r>
            <a:r>
              <a:rPr lang="en-US" sz="2400" b="1" dirty="0"/>
              <a:t>left join</a:t>
            </a:r>
            <a:r>
              <a:rPr lang="en-US" sz="2400" dirty="0"/>
              <a:t> and a </a:t>
            </a:r>
            <a:r>
              <a:rPr lang="en-US" sz="2400" b="1" dirty="0"/>
              <a:t>right join</a:t>
            </a:r>
            <a:r>
              <a:rPr lang="en-US" sz="2400" dirty="0"/>
              <a:t>. It returns all records from both tables, matching rows where there is a match between the two tables' keys and including NULLs where no match is found.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900" b="1" u="sng" dirty="0"/>
              <a:t>Key Points:</a:t>
            </a:r>
          </a:p>
          <a:p>
            <a:pPr>
              <a:buFont typeface="+mj-lt"/>
              <a:buAutoNum type="arabicPeriod"/>
            </a:pPr>
            <a:r>
              <a:rPr lang="en-US" sz="1900" b="1" dirty="0"/>
              <a:t>Matching Rows</a:t>
            </a:r>
            <a:r>
              <a:rPr lang="en-US" sz="1900" dirty="0"/>
              <a:t>: Where a match exists between the two tables, rows are combined.</a:t>
            </a:r>
          </a:p>
          <a:p>
            <a:pPr>
              <a:buFont typeface="+mj-lt"/>
              <a:buAutoNum type="arabicPeriod"/>
            </a:pPr>
            <a:r>
              <a:rPr lang="en-US" sz="1900" b="1" dirty="0"/>
              <a:t>Non-Matching Rows</a:t>
            </a:r>
            <a:r>
              <a:rPr lang="en-US" sz="1900" dirty="0"/>
              <a:t>: Rows with no match in either table are included in the result, with NULLs for the missing columns.</a:t>
            </a:r>
          </a:p>
          <a:p>
            <a:pPr>
              <a:buFont typeface="+mj-lt"/>
              <a:buAutoNum type="arabicPeriod"/>
            </a:pPr>
            <a:r>
              <a:rPr lang="en-US" sz="1900" b="1" dirty="0"/>
              <a:t>Result</a:t>
            </a:r>
            <a:r>
              <a:rPr lang="en-US" sz="1900" dirty="0"/>
              <a:t>: The result includes: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900" dirty="0"/>
              <a:t>All rows from the left table.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900" dirty="0"/>
              <a:t>All rows from the right table.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900" dirty="0"/>
              <a:t>Combined rows where a match exists.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7247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7243-09DE-85F1-890F-FBB678B3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4D5EC-9CBF-50DE-0AFB-3548B5BD5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deptName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employees e</a:t>
            </a:r>
          </a:p>
          <a:p>
            <a:pPr marL="0" indent="0">
              <a:buNone/>
            </a:pPr>
            <a:r>
              <a:rPr lang="en-US" dirty="0"/>
              <a:t>FULL JOIN departments d ON </a:t>
            </a:r>
            <a:r>
              <a:rPr lang="en-US" dirty="0" err="1"/>
              <a:t>e.deptId</a:t>
            </a:r>
            <a:r>
              <a:rPr lang="en-US" dirty="0"/>
              <a:t> = </a:t>
            </a:r>
            <a:r>
              <a:rPr lang="en-US" dirty="0" err="1"/>
              <a:t>d.deptId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8D33C67-E82E-977F-BD73-6077042A8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3544062"/>
            <a:ext cx="4028186" cy="272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68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C7959-6FBB-BE73-5D4C-73283102D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 in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B7178-064E-F69C-DBCD-31768BE15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337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Unfortunately MySQL doesn’t support FULL JOIN however you can emulate one with a UNION.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SELECT </a:t>
            </a:r>
            <a:r>
              <a:rPr lang="en-US" sz="2400" dirty="0" err="1"/>
              <a:t>lastName</a:t>
            </a:r>
            <a:r>
              <a:rPr lang="en-US" sz="2400" dirty="0"/>
              <a:t>, </a:t>
            </a:r>
            <a:r>
              <a:rPr lang="en-US" sz="2400" dirty="0" err="1"/>
              <a:t>firstName</a:t>
            </a:r>
            <a:r>
              <a:rPr lang="en-US" sz="2400" dirty="0"/>
              <a:t>, </a:t>
            </a:r>
            <a:r>
              <a:rPr lang="en-US" sz="2400" dirty="0" err="1"/>
              <a:t>deptName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FROM employees e</a:t>
            </a:r>
          </a:p>
          <a:p>
            <a:pPr marL="0" indent="0">
              <a:buNone/>
            </a:pPr>
            <a:r>
              <a:rPr lang="en-US" sz="2400" dirty="0"/>
              <a:t>LEFT JOIN departments d ON </a:t>
            </a:r>
            <a:r>
              <a:rPr lang="en-US" sz="2400" dirty="0" err="1"/>
              <a:t>e.deptId</a:t>
            </a:r>
            <a:r>
              <a:rPr lang="en-US" sz="2400" dirty="0"/>
              <a:t> = </a:t>
            </a:r>
            <a:r>
              <a:rPr lang="en-US" sz="2400" dirty="0" err="1"/>
              <a:t>d.deptId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UNION</a:t>
            </a:r>
          </a:p>
          <a:p>
            <a:pPr marL="0" indent="0">
              <a:buNone/>
            </a:pPr>
            <a:r>
              <a:rPr lang="en-US" sz="2400" dirty="0"/>
              <a:t>SELECT </a:t>
            </a:r>
            <a:r>
              <a:rPr lang="en-US" sz="2400" dirty="0" err="1"/>
              <a:t>lastName</a:t>
            </a:r>
            <a:r>
              <a:rPr lang="en-US" sz="2400" dirty="0"/>
              <a:t>, </a:t>
            </a:r>
            <a:r>
              <a:rPr lang="en-US" sz="2400" dirty="0" err="1"/>
              <a:t>firstName</a:t>
            </a:r>
            <a:r>
              <a:rPr lang="en-US" sz="2400" dirty="0"/>
              <a:t>, </a:t>
            </a:r>
            <a:r>
              <a:rPr lang="en-US" sz="2400" dirty="0" err="1"/>
              <a:t>deptName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FROM employees e</a:t>
            </a:r>
          </a:p>
          <a:p>
            <a:pPr marL="0" indent="0">
              <a:buNone/>
            </a:pPr>
            <a:r>
              <a:rPr lang="en-US" sz="2400" dirty="0"/>
              <a:t>RIGHT JOIN departments d ON </a:t>
            </a:r>
            <a:r>
              <a:rPr lang="en-US" sz="2400" dirty="0" err="1"/>
              <a:t>e.deptId</a:t>
            </a:r>
            <a:r>
              <a:rPr lang="en-US" sz="2400" dirty="0"/>
              <a:t> = </a:t>
            </a:r>
            <a:r>
              <a:rPr lang="en-US" sz="2400" dirty="0" err="1"/>
              <a:t>d.deptId</a:t>
            </a:r>
            <a:r>
              <a:rPr lang="en-U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98663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F812-1050-B03F-A340-4F3E211C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HR Department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2A778-C536-BC9E-33EB-D5AFC9F71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deptName</a:t>
            </a:r>
            <a:r>
              <a:rPr lang="en-US" dirty="0"/>
              <a:t>, </a:t>
            </a:r>
            <a:r>
              <a:rPr lang="en-US" dirty="0" err="1"/>
              <a:t>m.lastName</a:t>
            </a:r>
            <a:r>
              <a:rPr lang="en-US" dirty="0"/>
              <a:t> AS 'Manager Last Name', </a:t>
            </a:r>
            <a:r>
              <a:rPr lang="en-US" dirty="0" err="1"/>
              <a:t>m.firstName</a:t>
            </a:r>
            <a:r>
              <a:rPr lang="en-US" dirty="0"/>
              <a:t> AS 'Manager First Name',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e.lastName</a:t>
            </a:r>
            <a:r>
              <a:rPr lang="en-US" dirty="0"/>
              <a:t> AS 'Employee Last Name', </a:t>
            </a:r>
            <a:r>
              <a:rPr lang="en-US" dirty="0" err="1"/>
              <a:t>e.firstName</a:t>
            </a:r>
            <a:r>
              <a:rPr lang="en-US" dirty="0"/>
              <a:t> AS 'Employee First Name'</a:t>
            </a:r>
          </a:p>
          <a:p>
            <a:pPr marL="0" indent="0">
              <a:buNone/>
            </a:pPr>
            <a:r>
              <a:rPr lang="en-US" dirty="0"/>
              <a:t>FROM employees m</a:t>
            </a:r>
          </a:p>
          <a:p>
            <a:pPr marL="0" indent="0">
              <a:buNone/>
            </a:pPr>
            <a:r>
              <a:rPr lang="en-US" dirty="0"/>
              <a:t>LEFT JOIN departments d ON </a:t>
            </a:r>
            <a:r>
              <a:rPr lang="en-US" dirty="0" err="1"/>
              <a:t>m.deptId</a:t>
            </a:r>
            <a:r>
              <a:rPr lang="en-US" dirty="0"/>
              <a:t> = </a:t>
            </a:r>
            <a:r>
              <a:rPr lang="en-US" dirty="0" err="1"/>
              <a:t>d.deptId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LEFT JOIN employees e ON </a:t>
            </a:r>
            <a:r>
              <a:rPr lang="en-US" dirty="0" err="1"/>
              <a:t>e.managerId</a:t>
            </a:r>
            <a:r>
              <a:rPr lang="en-US" dirty="0"/>
              <a:t> = </a:t>
            </a:r>
            <a:r>
              <a:rPr lang="en-US" dirty="0" err="1"/>
              <a:t>d.managerId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UNION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deptName</a:t>
            </a:r>
            <a:r>
              <a:rPr lang="en-US" dirty="0"/>
              <a:t>, </a:t>
            </a:r>
            <a:r>
              <a:rPr lang="en-US" dirty="0" err="1"/>
              <a:t>m.lastName</a:t>
            </a:r>
            <a:r>
              <a:rPr lang="en-US" dirty="0"/>
              <a:t> AS 'Manager Last Name', </a:t>
            </a:r>
            <a:r>
              <a:rPr lang="en-US" dirty="0" err="1"/>
              <a:t>m.firstName</a:t>
            </a:r>
            <a:r>
              <a:rPr lang="en-US" dirty="0"/>
              <a:t> AS 'Manager First Name',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e.lastName</a:t>
            </a:r>
            <a:r>
              <a:rPr lang="en-US" dirty="0"/>
              <a:t> AS 'Employee Last Name', </a:t>
            </a:r>
            <a:r>
              <a:rPr lang="en-US" dirty="0" err="1"/>
              <a:t>e.firstName</a:t>
            </a:r>
            <a:r>
              <a:rPr lang="en-US" dirty="0"/>
              <a:t> AS 'Employee First Name'</a:t>
            </a:r>
          </a:p>
          <a:p>
            <a:pPr marL="0" indent="0">
              <a:buNone/>
            </a:pPr>
            <a:r>
              <a:rPr lang="en-US" dirty="0"/>
              <a:t>FROM employees m</a:t>
            </a:r>
          </a:p>
          <a:p>
            <a:pPr marL="0" indent="0">
              <a:buNone/>
            </a:pPr>
            <a:r>
              <a:rPr lang="en-US" dirty="0"/>
              <a:t>RIGHT JOIN departments d ON </a:t>
            </a:r>
            <a:r>
              <a:rPr lang="en-US" dirty="0" err="1"/>
              <a:t>m.deptId</a:t>
            </a:r>
            <a:r>
              <a:rPr lang="en-US" dirty="0"/>
              <a:t> = </a:t>
            </a:r>
            <a:r>
              <a:rPr lang="en-US" dirty="0" err="1"/>
              <a:t>d.deptId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RIGHT JOIN employees e ON </a:t>
            </a:r>
            <a:r>
              <a:rPr lang="en-US" dirty="0" err="1"/>
              <a:t>e.managerId</a:t>
            </a:r>
            <a:r>
              <a:rPr lang="en-US" dirty="0"/>
              <a:t> = </a:t>
            </a:r>
            <a:r>
              <a:rPr lang="en-US" dirty="0" err="1"/>
              <a:t>d.managerId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023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476B-C0EE-C041-E89E-7D94FCD5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CB9A3-D34E-0FB5-F937-3DB9FBC13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Leave your questions in the comment section.</a:t>
            </a:r>
          </a:p>
          <a:p>
            <a:r>
              <a:rPr lang="en-US" dirty="0"/>
              <a:t>Please like and subscribe to my channel.</a:t>
            </a:r>
          </a:p>
          <a:p>
            <a:r>
              <a:rPr lang="en-US" dirty="0"/>
              <a:t>Find me online at </a:t>
            </a:r>
            <a:r>
              <a:rPr lang="en-US" dirty="0" err="1"/>
              <a:t>www.appjedi.net</a:t>
            </a:r>
            <a:endParaRPr lang="en-US" dirty="0"/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1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BC39-BD8E-96DB-38C7-7A48786C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Sub-Queries: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7E6DE-85CE-7952-20E7-BF6F98A2D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SQL </a:t>
            </a: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Subquery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is a SELECT query within another query. It is also known as </a:t>
            </a: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Inner query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or </a:t>
            </a: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Nested query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 the query containing it is the outer query.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Sub Query Can used in Column List, FROM, JOIN and WHERE clause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50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16D1-D44E-65EA-4E4A-9C7040DB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Query IN example (WHERE)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F510-CCCA-7175-E756-80246405C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05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SELECT * FROM customer</a:t>
            </a:r>
          </a:p>
          <a:p>
            <a:pPr marL="0" indent="0">
              <a:buNone/>
            </a:pPr>
            <a:r>
              <a:rPr lang="en-US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WHERE id IN (</a:t>
            </a:r>
          </a:p>
          <a:p>
            <a:pPr marL="0" indent="0">
              <a:buNone/>
            </a:pPr>
            <a:r>
              <a:rPr lang="en-US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	SELECT </a:t>
            </a:r>
            <a:r>
              <a:rPr lang="en-US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customerID</a:t>
            </a:r>
            <a:endParaRPr lang="en-US" b="0" dirty="0">
              <a:solidFill>
                <a:srgbClr val="3367D6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	FROM `order`);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9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16D1-D44E-65EA-4E4A-9C7040DB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Query NOT IN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F510-CCCA-7175-E756-80246405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SELECT * FROM customer</a:t>
            </a:r>
          </a:p>
          <a:p>
            <a:pPr marL="0" indent="0">
              <a:buNone/>
            </a:pPr>
            <a:r>
              <a:rPr lang="en-US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WHERE id NOT IN (</a:t>
            </a:r>
          </a:p>
          <a:p>
            <a:pPr marL="0" indent="0">
              <a:buNone/>
            </a:pPr>
            <a:r>
              <a:rPr lang="en-US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	SELECT </a:t>
            </a:r>
            <a:r>
              <a:rPr lang="en-US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customerID</a:t>
            </a:r>
            <a:endParaRPr lang="en-US" b="0" dirty="0">
              <a:solidFill>
                <a:srgbClr val="3367D6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	FROM `order`);</a:t>
            </a:r>
            <a:endParaRPr lang="en-US" dirty="0">
              <a:solidFill>
                <a:srgbClr val="37474F"/>
              </a:solidFill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37474F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r>
              <a:rPr lang="en-US" dirty="0"/>
              <a:t>Exercise:  Try the above query with different columns, tables.</a:t>
            </a:r>
          </a:p>
          <a:p>
            <a:pPr marL="0" indent="0">
              <a:buNone/>
            </a:pPr>
            <a:endParaRPr lang="en-US" b="0" dirty="0">
              <a:solidFill>
                <a:srgbClr val="3A474E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6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E77E-F1B6-8AF6-FCEF-4A59A0C4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Query EXISTS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78293-306C-DBD0-96CC-7C74C8740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The EXISTS operator is used to test for the existence of any record in a subquery.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The EXISTS operator returns TRUE if the subquery returns one or more records.</a:t>
            </a:r>
          </a:p>
          <a:p>
            <a:pPr algn="l"/>
            <a:endParaRPr lang="en-US" sz="1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SELECT * FROM products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WHERE EXISTS(SELECT 1 FROM products WHERE 	</a:t>
            </a:r>
            <a:r>
              <a:rPr lang="en-US" sz="2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RegularPrice</a:t>
            </a:r>
            <a:r>
              <a:rPr lang="en-US" sz="2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&gt;100)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SELECT * FROM products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WHERE NOT EXISTS(SELECT 1 FROM products WHERE 	</a:t>
            </a:r>
            <a:r>
              <a:rPr lang="en-US" sz="2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RegularPrice</a:t>
            </a:r>
            <a:r>
              <a:rPr lang="en-US" sz="2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&gt;100)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42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26BB-69D0-7220-FB4A-DE83D4A0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Sub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A792E-DFB2-6277-D807-7ACC42733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* FROM customer</a:t>
            </a:r>
          </a:p>
          <a:p>
            <a:pPr marL="0" indent="0">
              <a:buNone/>
            </a:pPr>
            <a:r>
              <a:rPr lang="en-US" dirty="0"/>
              <a:t>WHERE (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) IN (SELECT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 FROM </a:t>
            </a:r>
            <a:r>
              <a:rPr lang="en-US" dirty="0" err="1"/>
              <a:t>customer_new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6E0823-9186-2161-5DD7-5040FA7F0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09" y="3647440"/>
            <a:ext cx="1026895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62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4230-0341-8A29-DB54-40C0238D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Source Sans 3"/>
              </a:rPr>
              <a:t>Correlated Subqueries as Column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396F3-1146-5014-94F2-000DC8FEE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77"/>
              </a:rPr>
              <a:t>Correlated subqueries are used for row-by-row processing. Each subquery is executed once for every row of the outer query.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SELECT </a:t>
            </a:r>
            <a:r>
              <a:rPr lang="en-US" sz="2400" dirty="0" err="1"/>
              <a:t>p.name</a:t>
            </a:r>
            <a:r>
              <a:rPr lang="en-US" sz="2400" dirty="0"/>
              <a:t>,(SELECT COUNT(*)  FROM </a:t>
            </a:r>
            <a:r>
              <a:rPr lang="en-US" sz="2400" dirty="0" err="1"/>
              <a:t>orderLine</a:t>
            </a:r>
            <a:r>
              <a:rPr lang="en-US" sz="2400" dirty="0"/>
              <a:t> </a:t>
            </a:r>
            <a:r>
              <a:rPr lang="en-US" sz="2400" dirty="0" err="1"/>
              <a:t>ol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		WHERE </a:t>
            </a:r>
            <a:r>
              <a:rPr lang="en-US" sz="2400" dirty="0" err="1"/>
              <a:t>ol.productID</a:t>
            </a:r>
            <a:r>
              <a:rPr lang="en-US" sz="2400" dirty="0"/>
              <a:t> = </a:t>
            </a:r>
            <a:r>
              <a:rPr lang="en-US" sz="2400" dirty="0" err="1"/>
              <a:t>p.id</a:t>
            </a:r>
            <a:r>
              <a:rPr lang="en-US" sz="2400" dirty="0"/>
              <a:t>) AS </a:t>
            </a:r>
            <a:r>
              <a:rPr lang="en-US" sz="2400" dirty="0" err="1"/>
              <a:t>cnt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FROM product p;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05032C0-D794-A0AE-CCD7-2E0BA920B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010" y="3783013"/>
            <a:ext cx="2393950" cy="239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7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946E-50CA-3CA0-0C55-60D1973F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SubQuery</a:t>
            </a:r>
            <a:r>
              <a:rPr lang="en-US" dirty="0"/>
              <a:t> in FROM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FC325-0A7E-B75C-A05F-775B7306F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083" y="185715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SELECT </a:t>
            </a:r>
            <a:r>
              <a:rPr lang="en-US" sz="18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p.name</a:t>
            </a: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, </a:t>
            </a:r>
            <a:r>
              <a:rPr lang="en-US" sz="18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oc.order_count</a:t>
            </a:r>
            <a:endParaRPr lang="en-US" sz="1800" b="0" dirty="0">
              <a:solidFill>
                <a:srgbClr val="3367D6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FROM product p, 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(SELECT </a:t>
            </a:r>
            <a:r>
              <a:rPr lang="en-US" sz="18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productID</a:t>
            </a: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, COUNT(*) AS </a:t>
            </a:r>
            <a:r>
              <a:rPr lang="en-US" sz="18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order_count</a:t>
            </a: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FROM </a:t>
            </a:r>
            <a:r>
              <a:rPr lang="en-US" sz="18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orderLine</a:t>
            </a: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</a:t>
            </a:r>
            <a:r>
              <a:rPr lang="en-US" sz="18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ol</a:t>
            </a: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GROUP BY </a:t>
            </a:r>
            <a:r>
              <a:rPr lang="en-US" sz="18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productID</a:t>
            </a:r>
            <a:endParaRPr lang="en-US" sz="1800" b="0" dirty="0">
              <a:solidFill>
                <a:srgbClr val="3367D6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		) AS </a:t>
            </a:r>
            <a:r>
              <a:rPr lang="en-US" sz="18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oc</a:t>
            </a:r>
            <a:endParaRPr lang="en-US" sz="1800" b="0" dirty="0">
              <a:solidFill>
                <a:srgbClr val="3367D6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       WHERE </a:t>
            </a:r>
            <a:r>
              <a:rPr lang="en-US" sz="18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oc.productID</a:t>
            </a: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= </a:t>
            </a:r>
            <a:r>
              <a:rPr lang="en-US" sz="18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p.id</a:t>
            </a:r>
            <a:endParaRPr lang="en-US" sz="1800" b="0" dirty="0">
              <a:solidFill>
                <a:srgbClr val="3367D6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04CF77C-5A28-FD80-4689-DBD65D379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842" y="4032824"/>
            <a:ext cx="2800253" cy="18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47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6344</TotalTime>
  <Words>1429</Words>
  <Application>Microsoft Macintosh PowerPoint</Application>
  <PresentationFormat>Widescreen</PresentationFormat>
  <Paragraphs>171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Aptos</vt:lpstr>
      <vt:lpstr>Aptos Display</vt:lpstr>
      <vt:lpstr>Arial</vt:lpstr>
      <vt:lpstr>inherit</vt:lpstr>
      <vt:lpstr>Nunito</vt:lpstr>
      <vt:lpstr>Roboto Mono</vt:lpstr>
      <vt:lpstr>Source Sans 3</vt:lpstr>
      <vt:lpstr>Symbol</vt:lpstr>
      <vt:lpstr>Verdana</vt:lpstr>
      <vt:lpstr>Office Theme</vt:lpstr>
      <vt:lpstr>Introduction to SQL: Structured Query Language By AppJedi</vt:lpstr>
      <vt:lpstr>Review Syllabus.</vt:lpstr>
      <vt:lpstr>Sub-Queries:</vt:lpstr>
      <vt:lpstr>Sub Query IN example (WHERE)</vt:lpstr>
      <vt:lpstr>Sub Query NOT IN example</vt:lpstr>
      <vt:lpstr>Sub Query EXISTS example:</vt:lpstr>
      <vt:lpstr>Compound Sub Query</vt:lpstr>
      <vt:lpstr>Correlated Subqueries as Column</vt:lpstr>
      <vt:lpstr>SubQuery in FROM</vt:lpstr>
      <vt:lpstr>JOINS:</vt:lpstr>
      <vt:lpstr>SubQuery in JOIN</vt:lpstr>
      <vt:lpstr>Primary &amp; Foreign Keys:</vt:lpstr>
      <vt:lpstr>[INNER] JOIN</vt:lpstr>
      <vt:lpstr>Multiple Joins</vt:lpstr>
      <vt:lpstr>LEFT JOIN</vt:lpstr>
      <vt:lpstr>RIGHT JOIN</vt:lpstr>
      <vt:lpstr>RIGHT JOIN</vt:lpstr>
      <vt:lpstr>INNER JOIN WITH WHERE CLAUSE</vt:lpstr>
      <vt:lpstr>SELF JOIN</vt:lpstr>
      <vt:lpstr>SELF JOIN example cont.</vt:lpstr>
      <vt:lpstr>FULL OUTER JOIN </vt:lpstr>
      <vt:lpstr>FULL JOIN Example:</vt:lpstr>
      <vt:lpstr>FULL JOIN in MySQL</vt:lpstr>
      <vt:lpstr>HR Department Report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SQL: Structured Query Language</dc:title>
  <dc:creator>Robert Timlin</dc:creator>
  <cp:lastModifiedBy>Robert Timlin</cp:lastModifiedBy>
  <cp:revision>263</cp:revision>
  <dcterms:created xsi:type="dcterms:W3CDTF">2024-04-28T18:01:14Z</dcterms:created>
  <dcterms:modified xsi:type="dcterms:W3CDTF">2024-12-26T21:12:01Z</dcterms:modified>
</cp:coreProperties>
</file>