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/>
    <p:restoredTop sz="86441"/>
  </p:normalViewPr>
  <p:slideViewPr>
    <p:cSldViewPr snapToGrid="0" snapToObjects="1">
      <p:cViewPr>
        <p:scale>
          <a:sx n="90" d="100"/>
          <a:sy n="90" d="100"/>
        </p:scale>
        <p:origin x="1304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8D17-6A01-9348-9404-D4310AE8B5AD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D21A-5BFA-A740-B545-B9318EE0C0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25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15845"/>
            <a:ext cx="9144000" cy="21941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02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31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5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005234" y="4075114"/>
            <a:ext cx="418676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9D9DE45-0919-4543-8B8D-2E0013DCA4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4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7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38146"/>
            <a:ext cx="10515600" cy="322432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91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3902"/>
            <a:ext cx="5181600" cy="4783061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3902"/>
            <a:ext cx="5181600" cy="4783061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28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5366" y="387428"/>
            <a:ext cx="6400800" cy="627334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82751"/>
            <a:ext cx="5157787" cy="11223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82751"/>
            <a:ext cx="5183188" cy="11223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37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48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356839"/>
            <a:ext cx="6172200" cy="5504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382751"/>
            <a:ext cx="3932237" cy="44862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7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23747"/>
            <a:ext cx="6172200" cy="54373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05054"/>
            <a:ext cx="3932237" cy="44639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0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5367" y="437181"/>
            <a:ext cx="6255834" cy="59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9298"/>
            <a:ext cx="10515600" cy="482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41A4-2495-194D-A5B6-3544BF73F7D2}" type="datetimeFigureOut">
              <a:rPr kumimoji="1" lang="zh-CN" altLang="en-US" smtClean="0"/>
              <a:pPr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E6D-822B-8243-B553-E8A1B6C1D2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728"/>
            <a:ext cx="2184645" cy="5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2.doc"/><Relationship Id="rId4" Type="http://schemas.openxmlformats.org/officeDocument/2006/relationships/image" Target="../media/image11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6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19288" y="1412875"/>
            <a:ext cx="7981950" cy="45418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4600" dirty="0">
                <a:solidFill>
                  <a:schemeClr val="hlink"/>
                </a:solidFill>
                <a:latin typeface="Times New Roman" charset="0"/>
              </a:rPr>
              <a:t/>
            </a:r>
            <a:br>
              <a:rPr lang="zh-CN" altLang="en-US" sz="4600" dirty="0">
                <a:solidFill>
                  <a:schemeClr val="hlink"/>
                </a:solidFill>
                <a:latin typeface="Times New Roman" charset="0"/>
              </a:rPr>
            </a:br>
            <a:r>
              <a:rPr lang="en-US" altLang="zh-CN" sz="5700" dirty="0" smtClean="0">
                <a:solidFill>
                  <a:schemeClr val="tx1"/>
                </a:solidFill>
                <a:latin typeface="Times New Roman" charset="0"/>
              </a:rPr>
              <a:t>HMM</a:t>
            </a:r>
            <a:r>
              <a:rPr lang="zh-CN" altLang="en-US" sz="5700" dirty="0" smtClean="0">
                <a:solidFill>
                  <a:schemeClr val="tx1"/>
                </a:solidFill>
                <a:latin typeface="Times New Roman" charset="0"/>
              </a:rPr>
              <a:t>与分词、词性标注、实体识别</a:t>
            </a:r>
            <a:r>
              <a:rPr lang="en-US" altLang="zh-CN" sz="2900" i="1" dirty="0">
                <a:solidFill>
                  <a:schemeClr val="tx1"/>
                </a:solidFill>
                <a:latin typeface="Times New Roman" charset="0"/>
              </a:rPr>
              <a:t/>
            </a:r>
            <a:br>
              <a:rPr lang="en-US" altLang="zh-CN" sz="2900" i="1" dirty="0">
                <a:solidFill>
                  <a:schemeClr val="tx1"/>
                </a:solidFill>
                <a:latin typeface="Times New Roman" charset="0"/>
              </a:rPr>
            </a:br>
            <a:r>
              <a:rPr lang="en-US" altLang="zh-CN" sz="2900" dirty="0">
                <a:solidFill>
                  <a:schemeClr val="tx1"/>
                </a:solidFill>
                <a:latin typeface="Times New Roman" charset="0"/>
              </a:rPr>
              <a:t/>
            </a:r>
            <a:br>
              <a:rPr lang="en-US" altLang="zh-CN" sz="2900" dirty="0">
                <a:solidFill>
                  <a:schemeClr val="tx1"/>
                </a:solidFill>
                <a:latin typeface="Times New Roman" charset="0"/>
              </a:rPr>
            </a:br>
            <a:endParaRPr lang="en-US" altLang="zh-CN" sz="2900" dirty="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Viterbi</a:t>
            </a:r>
            <a:r>
              <a:rPr lang="zh-CN" altLang="en-US" sz="2400"/>
              <a:t>算法</a:t>
            </a:r>
            <a:r>
              <a:rPr lang="zh-CN" altLang="en-US"/>
              <a:t> </a:t>
            </a:r>
          </a:p>
        </p:txBody>
      </p:sp>
      <p:graphicFrame>
        <p:nvGraphicFramePr>
          <p:cNvPr id="3758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93900" y="1841500"/>
          <a:ext cx="75057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文档" r:id="rId3" imgW="7505700" imgH="3759200" progId="Word.Document.8">
                  <p:embed/>
                </p:oleObj>
              </mc:Choice>
              <mc:Fallback>
                <p:oleObj name="文档" r:id="rId3" imgW="7505700" imgH="375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841500"/>
                        <a:ext cx="750570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3" y="2544762"/>
            <a:ext cx="6883400" cy="276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1668468"/>
            <a:ext cx="61849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1" y="3216832"/>
            <a:ext cx="4322763" cy="343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17024"/>
          <a:stretch/>
        </p:blipFill>
        <p:spPr>
          <a:xfrm>
            <a:off x="2122202" y="1016952"/>
            <a:ext cx="6590098" cy="14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7538" y="2986088"/>
            <a:ext cx="4743450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2906499"/>
            <a:ext cx="6892925" cy="2809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5" y="1408325"/>
            <a:ext cx="6184900" cy="120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3306762"/>
            <a:ext cx="10109200" cy="341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87" y="1568662"/>
            <a:ext cx="6184900" cy="120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5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输入的是：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我是机器学习从业者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输出为：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 是 机器 学习 从业者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2294"/>
          <a:stretch/>
        </p:blipFill>
        <p:spPr>
          <a:xfrm>
            <a:off x="1473200" y="1546225"/>
            <a:ext cx="901700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2044700"/>
            <a:ext cx="863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409825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364958"/>
            <a:ext cx="7962900" cy="48199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86388" y="2486025"/>
            <a:ext cx="2886075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63" y="2898629"/>
            <a:ext cx="8356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6"/>
            <a:ext cx="7343775" cy="823913"/>
          </a:xfrm>
        </p:spPr>
        <p:txBody>
          <a:bodyPr/>
          <a:lstStyle/>
          <a:p>
            <a:r>
              <a:rPr lang="zh-CN" altLang="en-US" sz="3800">
                <a:solidFill>
                  <a:schemeClr val="bg1"/>
                </a:solidFill>
                <a:latin typeface="Times New Roman" charset="0"/>
              </a:rPr>
              <a:t>一、隐马尔可夫模型的基本概念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916114"/>
            <a:ext cx="7921625" cy="4708525"/>
          </a:xfrm>
        </p:spPr>
        <p:txBody>
          <a:bodyPr/>
          <a:lstStyle/>
          <a:p>
            <a:pPr>
              <a:lnSpc>
                <a:spcPct val="125000"/>
              </a:lnSpc>
              <a:buFont typeface="Wingdings" charset="2"/>
              <a:buNone/>
            </a:pPr>
            <a:r>
              <a:rPr lang="zh-CN" altLang="en-US" b="1" dirty="0">
                <a:latin typeface="Times New Roman" charset="0"/>
              </a:rPr>
              <a:t>      </a:t>
            </a:r>
            <a:r>
              <a:rPr lang="zh-CN" altLang="en-US" sz="3600" b="1" dirty="0">
                <a:latin typeface="Times New Roman" charset="0"/>
              </a:rPr>
              <a:t>隐马尔可夫模型（</a:t>
            </a:r>
            <a:r>
              <a:rPr lang="en-US" altLang="zh-CN" sz="3600" b="1" dirty="0">
                <a:latin typeface="Times New Roman" charset="0"/>
              </a:rPr>
              <a:t>hidden Markov model , </a:t>
            </a:r>
            <a:r>
              <a:rPr lang="zh-CN" altLang="en-US" sz="3600" b="1" dirty="0">
                <a:latin typeface="Times New Roman" charset="0"/>
              </a:rPr>
              <a:t>记作：</a:t>
            </a:r>
            <a:r>
              <a:rPr lang="en-US" altLang="zh-CN" sz="3600" b="1" dirty="0">
                <a:latin typeface="Times New Roman" charset="0"/>
              </a:rPr>
              <a:t>HMM）</a:t>
            </a:r>
            <a:r>
              <a:rPr lang="zh-CN" altLang="en-US" sz="3600" b="1" dirty="0">
                <a:latin typeface="Times New Roman" charset="0"/>
              </a:rPr>
              <a:t>是马尔可夫模型的进一步发展</a:t>
            </a:r>
            <a:r>
              <a:rPr lang="zh-CN" altLang="en-US" sz="3600" b="1" dirty="0" smtClean="0">
                <a:latin typeface="Times New Roman" charset="0"/>
              </a:rPr>
              <a:t>。语音识别、生物信息识别、自然语言处理。</a:t>
            </a:r>
            <a:endParaRPr lang="zh-CN" altLang="en-US" sz="3600" dirty="0">
              <a:latin typeface="Times New Roman" charset="0"/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endParaRPr lang="zh-CN" altLang="en-US" sz="3600" dirty="0">
              <a:latin typeface="Times New Roman" charset="0"/>
            </a:endParaRPr>
          </a:p>
          <a:p>
            <a:pPr>
              <a:lnSpc>
                <a:spcPct val="125000"/>
              </a:lnSpc>
              <a:buFont typeface="Wingdings" charset="2"/>
              <a:buNone/>
            </a:pPr>
            <a:endParaRPr lang="zh-CN" altLang="en-US" b="1" dirty="0">
              <a:latin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90" y="0"/>
            <a:ext cx="817197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690" y="3429000"/>
            <a:ext cx="8171970" cy="152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063" y="114300"/>
            <a:ext cx="1379537" cy="1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1315845"/>
            <a:ext cx="9169400" cy="529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5" y="4401327"/>
            <a:ext cx="10274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84313"/>
            <a:ext cx="7924800" cy="44196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隐马尔可夫模型的示例</a:t>
            </a:r>
            <a:r>
              <a:rPr lang="en-US" altLang="zh-CN" sz="2400" b="1" dirty="0">
                <a:solidFill>
                  <a:schemeClr val="tx1"/>
                </a:solidFill>
              </a:rPr>
              <a:t>—</a:t>
            </a:r>
            <a:r>
              <a:rPr lang="zh-CN" altLang="en-US" sz="2400" b="1" dirty="0">
                <a:solidFill>
                  <a:schemeClr val="tx1"/>
                </a:solidFill>
              </a:rPr>
              <a:t>赌场欺诈问题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zh-CN" altLang="en-US" sz="2400" b="1" dirty="0"/>
              <a:t>某赌场在投骰子，根据点数决定胜负。在多次投</a:t>
            </a:r>
          </a:p>
          <a:p>
            <a:pPr>
              <a:buFont typeface="Wingdings" charset="2"/>
              <a:buNone/>
            </a:pPr>
            <a:r>
              <a:rPr lang="zh-CN" altLang="en-US" sz="2400" b="1" dirty="0"/>
              <a:t>掷骰子的时候采取了如下手段进行作弊：准备了</a:t>
            </a:r>
          </a:p>
          <a:p>
            <a:pPr>
              <a:buFont typeface="Wingdings" charset="2"/>
              <a:buNone/>
            </a:pPr>
            <a:r>
              <a:rPr lang="zh-CN" altLang="en-US" sz="2400" b="1" dirty="0"/>
              <a:t>两个骰子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，其中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为正常骰子，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为灌铅骰</a:t>
            </a:r>
          </a:p>
          <a:p>
            <a:pPr>
              <a:buFont typeface="Wingdings" charset="2"/>
              <a:buNone/>
            </a:pPr>
            <a:r>
              <a:rPr lang="zh-CN" altLang="en-US" sz="2400" b="1" dirty="0"/>
              <a:t>子，由于怕被发现，所有连续投掷的时候偶尔使</a:t>
            </a:r>
          </a:p>
          <a:p>
            <a:pPr>
              <a:buFont typeface="Wingdings" charset="2"/>
              <a:buNone/>
            </a:pPr>
            <a:r>
              <a:rPr lang="zh-CN" altLang="en-US" sz="2400" b="1" dirty="0"/>
              <a:t>用一下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之间转换的概率如下：</a:t>
            </a:r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4437063"/>
            <a:ext cx="4824413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13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5189" y="1636714"/>
          <a:ext cx="6918325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文档" r:id="rId3" imgW="6935953" imgH="4949738" progId="Word.Document.8">
                  <p:embed/>
                </p:oleObj>
              </mc:Choice>
              <mc:Fallback>
                <p:oleObj name="文档" r:id="rId3" imgW="6935953" imgH="4949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636714"/>
                        <a:ext cx="6918325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53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9650" y="1557338"/>
          <a:ext cx="75438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文档" r:id="rId3" imgW="7543233" imgH="4038218" progId="Word.Document.8">
                  <p:embed/>
                </p:oleObj>
              </mc:Choice>
              <mc:Fallback>
                <p:oleObj name="文档" r:id="rId3" imgW="7543233" imgH="4038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57338"/>
                        <a:ext cx="7543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3" y="1562100"/>
          <a:ext cx="7847012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文档" r:id="rId3" imgW="7851773" imgH="5299465" progId="Word.Document.8">
                  <p:embed/>
                </p:oleObj>
              </mc:Choice>
              <mc:Fallback>
                <p:oleObj name="文档" r:id="rId3" imgW="7851773" imgH="5299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62100"/>
                        <a:ext cx="7847012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94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1773239"/>
          <a:ext cx="6083300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文档" r:id="rId3" imgW="6099519" imgH="4057268" progId="Word.Document.8">
                  <p:embed/>
                </p:oleObj>
              </mc:Choice>
              <mc:Fallback>
                <p:oleObj name="文档" r:id="rId3" imgW="6099519" imgH="4057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73239"/>
                        <a:ext cx="6083300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15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82888" y="1557339"/>
          <a:ext cx="6083300" cy="41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文档" r:id="rId3" imgW="6099519" imgH="4153596" progId="Word.Document.8">
                  <p:embed/>
                </p:oleObj>
              </mc:Choice>
              <mc:Fallback>
                <p:oleObj name="文档" r:id="rId3" imgW="6099519" imgH="4153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557339"/>
                        <a:ext cx="6083300" cy="414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解码</a:t>
            </a:r>
            <a:r>
              <a:rPr lang="zh-CN" altLang="en-US" sz="2800"/>
              <a:t>问题（</a:t>
            </a:r>
            <a:r>
              <a:rPr lang="en-US" altLang="zh-CN" sz="2800" dirty="0"/>
              <a:t>decoding</a:t>
            </a:r>
            <a:r>
              <a:rPr lang="zh-CN" altLang="en-US" sz="2800" dirty="0"/>
              <a:t>）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1" y="1557339"/>
            <a:ext cx="7275513" cy="132397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sz="2400" b="1" dirty="0"/>
              <a:t>对于骰子作弊问题中，</a:t>
            </a:r>
            <a:r>
              <a:rPr lang="zh-CN" altLang="en-US" sz="2400" b="1" dirty="0">
                <a:solidFill>
                  <a:schemeClr val="tx1"/>
                </a:solidFill>
              </a:rPr>
              <a:t>解码问题</a:t>
            </a:r>
            <a:r>
              <a:rPr lang="zh-CN" altLang="en-US" sz="2400" b="1" dirty="0"/>
              <a:t>是：如果确实使用了</a:t>
            </a:r>
          </a:p>
          <a:p>
            <a:pPr>
              <a:buFont typeface="Wingdings" charset="2"/>
              <a:buNone/>
            </a:pPr>
            <a:r>
              <a:rPr lang="zh-CN" altLang="en-US" sz="2400" b="1" dirty="0"/>
              <a:t>作弊骰子，这些序列中哪些点时由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投掷出来的。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5189" y="2636838"/>
          <a:ext cx="7559675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文档" r:id="rId3" imgW="8960824" imgH="4025998" progId="Word.Document.8">
                  <p:embed/>
                </p:oleObj>
              </mc:Choice>
              <mc:Fallback>
                <p:oleObj name="文档" r:id="rId3" imgW="8960824" imgH="4025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636838"/>
                        <a:ext cx="7559675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9" y="238134"/>
            <a:ext cx="2111022" cy="10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9113</TotalTime>
  <Words>170</Words>
  <Application>Microsoft Macintosh PowerPoint</Application>
  <PresentationFormat>宽屏</PresentationFormat>
  <Paragraphs>19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DengXian</vt:lpstr>
      <vt:lpstr>Times New Roman</vt:lpstr>
      <vt:lpstr>Wingdings</vt:lpstr>
      <vt:lpstr>宋体</vt:lpstr>
      <vt:lpstr>Arial</vt:lpstr>
      <vt:lpstr>Office 主题</vt:lpstr>
      <vt:lpstr>文档</vt:lpstr>
      <vt:lpstr> HMM与分词、词性标注、实体识别  </vt:lpstr>
      <vt:lpstr>一、隐马尔可夫模型的基本概念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解码问题（decoding） </vt:lpstr>
      <vt:lpstr>Viterbi算法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hongjun wang</dc:creator>
  <cp:lastModifiedBy>B24847</cp:lastModifiedBy>
  <cp:revision>2063</cp:revision>
  <dcterms:created xsi:type="dcterms:W3CDTF">2018-01-09T13:42:23Z</dcterms:created>
  <dcterms:modified xsi:type="dcterms:W3CDTF">2018-12-09T12:29:04Z</dcterms:modified>
</cp:coreProperties>
</file>