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61" r:id="rId3"/>
    <p:sldId id="262" r:id="rId4"/>
    <p:sldId id="263" r:id="rId5"/>
    <p:sldId id="276" r:id="rId6"/>
    <p:sldId id="277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8" r:id="rId15"/>
    <p:sldId id="279" r:id="rId16"/>
    <p:sldId id="280" r:id="rId17"/>
    <p:sldId id="273" r:id="rId18"/>
    <p:sldId id="294" r:id="rId19"/>
    <p:sldId id="283" r:id="rId20"/>
    <p:sldId id="282" r:id="rId21"/>
    <p:sldId id="284" r:id="rId22"/>
    <p:sldId id="293" r:id="rId23"/>
    <p:sldId id="286" r:id="rId24"/>
    <p:sldId id="274" r:id="rId25"/>
    <p:sldId id="291" r:id="rId26"/>
    <p:sldId id="287" r:id="rId27"/>
    <p:sldId id="289" r:id="rId28"/>
    <p:sldId id="301" r:id="rId29"/>
    <p:sldId id="295" r:id="rId30"/>
    <p:sldId id="297" r:id="rId31"/>
    <p:sldId id="296" r:id="rId32"/>
    <p:sldId id="298" r:id="rId33"/>
    <p:sldId id="299" r:id="rId34"/>
    <p:sldId id="290" r:id="rId35"/>
    <p:sldId id="30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48985-DD4B-4F77-BCD4-6EC8D6354E4F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0D639-2578-4620-B411-DD3494D7E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5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ock\Pictures\图片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ock\Pictures\图片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60324"/>
            <a:ext cx="7643866" cy="10112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9B2B-B4FD-4E93-86D9-D831C7F60563}" type="datetimeFigureOut">
              <a:rPr lang="zh-CN" altLang="en-US" smtClean="0"/>
              <a:pPr/>
              <a:t>2012/10/30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3C34-44DA-4309-9C6E-3697F445A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indextest.youku.com/vr_keyword/id_http:/v.youku.com/v_show/id_XMjY4ODk5MzM2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oudera.com/resources/hadoop-world/" TargetMode="External"/><Relationship Id="rId3" Type="http://schemas.openxmlformats.org/officeDocument/2006/relationships/hyperlink" Target="http://hive.apache.org/" TargetMode="External"/><Relationship Id="rId7" Type="http://schemas.openxmlformats.org/officeDocument/2006/relationships/hyperlink" Target="http://www.hadoopworld.com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ookeeper.apache.org/" TargetMode="External"/><Relationship Id="rId5" Type="http://schemas.openxmlformats.org/officeDocument/2006/relationships/hyperlink" Target="http://hbase.apache.org/" TargetMode="External"/><Relationship Id="rId4" Type="http://schemas.openxmlformats.org/officeDocument/2006/relationships/hyperlink" Target="http://pig.apache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hadoop/PoweredB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卢学裕</a:t>
            </a:r>
            <a:r>
              <a:rPr lang="en-US" altLang="zh-CN" dirty="0" smtClean="0"/>
              <a:t>@</a:t>
            </a:r>
            <a:r>
              <a:rPr lang="zh-CN" altLang="en-US" dirty="0" smtClean="0"/>
              <a:t>优酷网</a:t>
            </a:r>
            <a:endParaRPr lang="en-US" altLang="zh-CN" dirty="0" smtClean="0"/>
          </a:p>
          <a:p>
            <a:r>
              <a:rPr lang="en-US" altLang="zh-CN" dirty="0" smtClean="0"/>
              <a:t>2012.07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NameNode Metadata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Meta-data </a:t>
            </a:r>
            <a:r>
              <a:rPr lang="zh-CN" altLang="en-US" sz="2400" b="1" dirty="0" smtClean="0"/>
              <a:t>存在内存中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整个</a:t>
            </a:r>
            <a:r>
              <a:rPr lang="en-US" altLang="zh-CN" sz="2400" dirty="0" smtClean="0"/>
              <a:t>Meta-data</a:t>
            </a:r>
            <a:r>
              <a:rPr lang="zh-CN" altLang="en-US" sz="2400" dirty="0" smtClean="0"/>
              <a:t>放入主内存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No demand paging of meta-data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Meta-data</a:t>
            </a:r>
            <a:r>
              <a:rPr lang="zh-CN" altLang="en-US" sz="2400" b="1" dirty="0" smtClean="0"/>
              <a:t>记录了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文件列表信息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每个文件的块列表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每个块对应的</a:t>
            </a:r>
            <a:r>
              <a:rPr lang="en-US" altLang="zh-CN" sz="2400" dirty="0" err="1" smtClean="0"/>
              <a:t>DataNode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文件属性，如创建时间、创建者、几份副本等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b="1" dirty="0" smtClean="0"/>
              <a:t>Transaction Log (</a:t>
            </a:r>
            <a:r>
              <a:rPr lang="en-US" altLang="zh-CN" sz="2400" b="1" dirty="0" err="1" smtClean="0"/>
              <a:t>EditLog</a:t>
            </a:r>
            <a:r>
              <a:rPr lang="en-US" altLang="zh-CN" sz="2400" b="1" dirty="0" smtClean="0"/>
              <a:t> 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</a:t>
            </a:r>
            <a:r>
              <a:rPr lang="zh-CN" altLang="en-US" sz="2400" dirty="0" smtClean="0"/>
              <a:t>记录了文件系统的每个变化，如创建文件、删除文件、修改文件的副本数等</a:t>
            </a:r>
            <a:endParaRPr lang="en-US" altLang="zh-CN" sz="24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 smtClean="0"/>
              <a:t>	– </a:t>
            </a:r>
            <a:r>
              <a:rPr lang="en-US" altLang="zh-CN" sz="2400" dirty="0" err="1" smtClean="0"/>
              <a:t>EditLog</a:t>
            </a:r>
            <a:r>
              <a:rPr lang="zh-CN" altLang="en-US" sz="2400" dirty="0" smtClean="0"/>
              <a:t>会被合并为</a:t>
            </a:r>
            <a:r>
              <a:rPr lang="en-US" altLang="zh-CN" sz="2400" dirty="0" err="1" smtClean="0"/>
              <a:t>FsImage</a:t>
            </a:r>
            <a:r>
              <a:rPr lang="zh-CN" altLang="en-US" sz="2400" dirty="0" smtClean="0"/>
              <a:t>并存入磁盘</a:t>
            </a:r>
            <a:endParaRPr lang="en-US" altLang="zh-CN" sz="2400" dirty="0" smtClean="0"/>
          </a:p>
          <a:p>
            <a:r>
              <a:rPr lang="en-US" altLang="zh-CN" sz="2400" b="1" dirty="0" smtClean="0"/>
              <a:t>Meta-data </a:t>
            </a:r>
            <a:r>
              <a:rPr lang="zh-CN" altLang="en-US" sz="2400" b="1" dirty="0" smtClean="0"/>
              <a:t>磁盘故障</a:t>
            </a:r>
            <a:endParaRPr lang="en-US" altLang="zh-CN" sz="2400" b="1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 smtClean="0"/>
              <a:t>	– 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可以维护多份数据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/>
              <a:t>DataNode</a:t>
            </a:r>
            <a:endParaRPr lang="en-US" altLang="zh-CN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A Block Server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将数据存储本机文件系统</a:t>
            </a:r>
            <a:r>
              <a:rPr lang="en-US" altLang="zh-CN" sz="2400" dirty="0" smtClean="0"/>
              <a:t>(e.g. ext3)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存储数据块的</a:t>
            </a:r>
            <a:r>
              <a:rPr lang="en-US" altLang="zh-CN" sz="2400" dirty="0" smtClean="0"/>
              <a:t>Meta-data(e.g. CRC, ID)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汇报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启动时向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注册本地存储的文件块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	–</a:t>
            </a:r>
            <a:r>
              <a:rPr lang="zh-CN" altLang="en-US" sz="2400" dirty="0" smtClean="0"/>
              <a:t>定期向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报告本机存活（心跳）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数据输送</a:t>
            </a:r>
            <a:endParaRPr lang="en-US" altLang="zh-CN" sz="24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接收来自客户端的写数据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向客户端发送数据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	–</a:t>
            </a:r>
            <a:r>
              <a:rPr lang="zh-CN" altLang="en-US" sz="2400" dirty="0" smtClean="0"/>
              <a:t>将数据传输到指定的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DataNodes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Block Replica 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b="1" dirty="0" smtClean="0"/>
              <a:t>机架感知</a:t>
            </a:r>
            <a:endParaRPr lang="en-US" altLang="zh-CN" sz="2400" b="1" dirty="0" smtClean="0"/>
          </a:p>
          <a:p>
            <a:pPr lvl="1"/>
            <a:r>
              <a:rPr lang="en-US" altLang="zh-CN" sz="2000" dirty="0" err="1" smtClean="0"/>
              <a:t>NameNode</a:t>
            </a:r>
            <a:r>
              <a:rPr lang="zh-CN" altLang="en-US" sz="2000" dirty="0" smtClean="0"/>
              <a:t>能感知机架，选择较优的方式</a:t>
            </a:r>
            <a:endParaRPr lang="en-US" altLang="zh-CN" sz="2000" dirty="0" smtClean="0"/>
          </a:p>
          <a:p>
            <a:pPr eaLnBrk="1" hangingPunct="1"/>
            <a:r>
              <a:rPr lang="zh-CN" altLang="en-US" sz="2400" b="1" dirty="0" smtClean="0"/>
              <a:t>假设有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份或以上，目前的策略是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一份放在本地节点上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第二份放在另外一个机架的节点上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第三份放在跟第二份同机架的不同节点上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其他的随机放置</a:t>
            </a:r>
            <a:endParaRPr lang="en-US" altLang="zh-CN" sz="2000" dirty="0" smtClean="0"/>
          </a:p>
          <a:p>
            <a:r>
              <a:rPr lang="zh-CN" altLang="en-US" sz="2400" b="1" dirty="0" smtClean="0"/>
              <a:t>客户端从最近的块读取</a:t>
            </a:r>
            <a:endParaRPr lang="en-US" altLang="zh-CN" sz="2400" b="1" dirty="0" smtClean="0"/>
          </a:p>
          <a:p>
            <a:pPr eaLnBrk="1" hangingPunct="1"/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Data Correctness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/>
              <a:t>用</a:t>
            </a:r>
            <a:r>
              <a:rPr lang="en-US" altLang="zh-CN" sz="2400" b="1" dirty="0" smtClean="0"/>
              <a:t>CRC32</a:t>
            </a:r>
            <a:r>
              <a:rPr lang="zh-CN" altLang="en-US" sz="2400" b="1" dirty="0" smtClean="0"/>
              <a:t>来做数据校验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	– </a:t>
            </a:r>
            <a:r>
              <a:rPr lang="en-US" altLang="zh-CN" sz="2400" dirty="0" smtClean="0"/>
              <a:t>Use CRC32</a:t>
            </a:r>
          </a:p>
          <a:p>
            <a:pPr eaLnBrk="1" hangingPunct="1"/>
            <a:r>
              <a:rPr lang="zh-CN" altLang="en-US" sz="2400" b="1" dirty="0" smtClean="0"/>
              <a:t>文件写入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	– </a:t>
            </a:r>
            <a:r>
              <a:rPr lang="zh-CN" altLang="en-US" sz="2800" dirty="0" smtClean="0"/>
              <a:t>由客户端负责计算</a:t>
            </a:r>
            <a:r>
              <a:rPr lang="en-US" altLang="zh-CN" sz="2800" dirty="0" smtClean="0"/>
              <a:t>CRC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	– checksum</a:t>
            </a:r>
            <a:r>
              <a:rPr lang="zh-CN" altLang="en-US" sz="2400" dirty="0" smtClean="0"/>
              <a:t>存放在</a:t>
            </a:r>
            <a:r>
              <a:rPr lang="en-US" altLang="zh-CN" sz="2400" dirty="0" err="1" smtClean="0"/>
              <a:t>DataNode</a:t>
            </a:r>
            <a:endParaRPr lang="en-US" altLang="zh-CN" sz="2400" dirty="0" smtClean="0"/>
          </a:p>
          <a:p>
            <a:pPr eaLnBrk="1" hangingPunct="1"/>
            <a:r>
              <a:rPr lang="zh-CN" altLang="en-US" sz="2400" b="1" dirty="0" smtClean="0"/>
              <a:t>文件读取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	–</a:t>
            </a:r>
            <a:r>
              <a:rPr lang="zh-CN" altLang="en-US" sz="2800" dirty="0" smtClean="0"/>
              <a:t>客户端从</a:t>
            </a:r>
            <a:r>
              <a:rPr lang="en-US" altLang="zh-CN" sz="2400" dirty="0" err="1" smtClean="0"/>
              <a:t>DataNode</a:t>
            </a:r>
            <a:r>
              <a:rPr lang="zh-CN" altLang="en-US" sz="2400" dirty="0" smtClean="0"/>
              <a:t>读取数据和</a:t>
            </a:r>
            <a:r>
              <a:rPr lang="en-US" altLang="zh-CN" sz="2400" dirty="0" smtClean="0"/>
              <a:t>checksum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	–</a:t>
            </a:r>
            <a:r>
              <a:rPr lang="zh-CN" altLang="en-US" sz="2400" dirty="0" smtClean="0"/>
              <a:t>由客户端校验，如果不通过，则客户端尝试从其他的副本读取数据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FS Shell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FS</a:t>
            </a:r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foodir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rmr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foodir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-cat /</a:t>
            </a:r>
            <a:r>
              <a:rPr lang="en-US" altLang="zh-CN" dirty="0" err="1" smtClean="0"/>
              <a:t>foodir</a:t>
            </a:r>
            <a:r>
              <a:rPr lang="en-US" altLang="zh-CN" dirty="0" smtClean="0"/>
              <a:t>/myfile.txt</a:t>
            </a:r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-tail /</a:t>
            </a:r>
            <a:r>
              <a:rPr lang="en-US" altLang="zh-CN" dirty="0" err="1" smtClean="0"/>
              <a:t>foodir</a:t>
            </a:r>
            <a:r>
              <a:rPr lang="en-US" altLang="zh-CN" dirty="0" smtClean="0"/>
              <a:t>/myfile.txt</a:t>
            </a:r>
          </a:p>
          <a:p>
            <a:pPr lvl="1"/>
            <a:r>
              <a:rPr lang="en-US" altLang="zh-CN" dirty="0" err="1" smtClean="0"/>
              <a:t>Chmod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chown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dus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更多命令请运行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–help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en-US" altLang="zh-CN" dirty="0" err="1" smtClean="0"/>
              <a:t>DFSAdmin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Safemode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upgradeProgress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refreshNodes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</a:p>
          <a:p>
            <a:r>
              <a:rPr lang="en-US" altLang="zh-CN" dirty="0" err="1" smtClean="0"/>
              <a:t>fsck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文件系统检查</a:t>
            </a:r>
            <a:endParaRPr lang="en-US" altLang="zh-CN" dirty="0" smtClean="0"/>
          </a:p>
          <a:p>
            <a:r>
              <a:rPr lang="en-US" altLang="zh-CN" dirty="0" smtClean="0"/>
              <a:t>Balancer</a:t>
            </a:r>
          </a:p>
          <a:p>
            <a:pPr lvl="1"/>
            <a:r>
              <a:rPr lang="zh-CN" altLang="en-US" dirty="0" smtClean="0"/>
              <a:t>集群均衡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UI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6"/>
            <a:ext cx="4040765" cy="54726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68760"/>
            <a:ext cx="3248025" cy="5200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Map-reduce Programming Paradigm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Map-reduce</a:t>
            </a:r>
            <a:r>
              <a:rPr lang="zh-CN" altLang="en-US" dirty="0" smtClean="0"/>
              <a:t>是一种适合分布式计算的编程范式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 | </a:t>
            </a:r>
            <a:r>
              <a:rPr lang="en-US" altLang="zh-CN" b="1" dirty="0" smtClean="0"/>
              <a:t>map </a:t>
            </a:r>
            <a:r>
              <a:rPr lang="en-US" altLang="zh-CN" dirty="0" smtClean="0"/>
              <a:t>| shuffle | </a:t>
            </a:r>
            <a:r>
              <a:rPr lang="en-US" altLang="zh-CN" b="1" dirty="0" smtClean="0"/>
              <a:t>reduce    </a:t>
            </a:r>
            <a:r>
              <a:rPr lang="en-US" altLang="zh-CN" dirty="0" smtClean="0"/>
              <a:t>| output</a:t>
            </a:r>
          </a:p>
          <a:p>
            <a:r>
              <a:rPr lang="zh-CN" altLang="en-US" dirty="0" smtClean="0"/>
              <a:t>最简单的实现方式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*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 ‘java’| sort      | </a:t>
            </a:r>
            <a:r>
              <a:rPr lang="en-US" altLang="zh-CN" dirty="0" err="1" smtClean="0"/>
              <a:t>uniq</a:t>
            </a:r>
            <a:r>
              <a:rPr lang="en-US" altLang="zh-CN" dirty="0" smtClean="0"/>
              <a:t> -c | cat &gt; file</a:t>
            </a:r>
          </a:p>
          <a:p>
            <a:r>
              <a:rPr lang="zh-CN" altLang="en-US" dirty="0" smtClean="0"/>
              <a:t>实现这种编程范式的有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</a:p>
          <a:p>
            <a:pPr lvl="1"/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Oracle</a:t>
            </a:r>
          </a:p>
          <a:p>
            <a:pPr lvl="1"/>
            <a:r>
              <a:rPr lang="en-US" altLang="zh-CN" dirty="0" err="1" smtClean="0"/>
              <a:t>Teradata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Hadoop Map/Reduce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5733256"/>
            <a:ext cx="873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(input) &lt;k1, v1&gt; 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map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smtClean="0"/>
              <a:t> &lt;k2, v2&gt; 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combine*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en-US" altLang="zh-CN" dirty="0" smtClean="0"/>
              <a:t>&lt;k2, v2&gt;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en-US" altLang="zh-CN" b="1" dirty="0" smtClean="0"/>
              <a:t>reduce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en-US" altLang="zh-CN" dirty="0" smtClean="0"/>
              <a:t>&lt;k3, v3&gt; (output)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6165304"/>
            <a:ext cx="405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combine </a:t>
            </a:r>
            <a:r>
              <a:rPr lang="zh-CN" altLang="en-US" dirty="0" smtClean="0"/>
              <a:t>过程可能没有，也可能有多次</a:t>
            </a:r>
            <a:endParaRPr lang="zh-CN" alt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39" y="1556792"/>
            <a:ext cx="71913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WordCount</a:t>
            </a:r>
            <a:r>
              <a:rPr lang="en-US" altLang="zh-CN" dirty="0" smtClean="0"/>
              <a:t>  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(©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周敏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altLang="zh-CN" sz="2400" dirty="0" err="1" smtClean="0">
                <a:solidFill>
                  <a:schemeClr val="bg1">
                    <a:lumMod val="65000"/>
                  </a:schemeClr>
                </a:solidFill>
              </a:rPr>
              <a:t>Taobao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467544" y="1509936"/>
            <a:ext cx="1606624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The weather </a:t>
            </a:r>
          </a:p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is good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467544" y="4051548"/>
            <a:ext cx="1606624" cy="952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This guy</a:t>
            </a:r>
          </a:p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is a </a:t>
            </a:r>
            <a:endParaRPr lang="en-US" altLang="zh-CN" dirty="0" smtClean="0">
              <a:ea typeface="宋体" pitchFamily="2" charset="-122"/>
            </a:endParaRPr>
          </a:p>
          <a:p>
            <a:pPr algn="ctr">
              <a:defRPr/>
            </a:pPr>
            <a:r>
              <a:rPr lang="en-US" altLang="zh-CN" dirty="0" smtClean="0">
                <a:ea typeface="宋体" pitchFamily="2" charset="-122"/>
              </a:rPr>
              <a:t>man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467544" y="2806080"/>
            <a:ext cx="1606624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Today </a:t>
            </a:r>
          </a:p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is good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467544" y="5557664"/>
            <a:ext cx="1606624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Good man</a:t>
            </a:r>
          </a:p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is good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607568" y="1259632"/>
            <a:ext cx="1295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the 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weather 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is 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good  1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2607568" y="2645296"/>
            <a:ext cx="1295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today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is 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good  1</a:t>
            </a: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607568" y="3851920"/>
            <a:ext cx="1295400" cy="1333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this  1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guy  1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is  1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a  1</a:t>
            </a:r>
          </a:p>
          <a:p>
            <a:pPr algn="r">
              <a:defRPr/>
            </a:pPr>
            <a:r>
              <a:rPr lang="en-US" altLang="zh-CN" dirty="0" smtClean="0">
                <a:ea typeface="宋体" pitchFamily="2" charset="-122"/>
              </a:rPr>
              <a:t>man  </a:t>
            </a:r>
            <a:r>
              <a:rPr lang="en-US" altLang="zh-CN" dirty="0">
                <a:ea typeface="宋体" pitchFamily="2" charset="-122"/>
              </a:rPr>
              <a:t>1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2607568" y="5329064"/>
            <a:ext cx="1295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good 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man 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is 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good  1</a:t>
            </a:r>
          </a:p>
        </p:txBody>
      </p:sp>
      <p:sp>
        <p:nvSpPr>
          <p:cNvPr id="12" name="AutoShape 28"/>
          <p:cNvSpPr>
            <a:spLocks noChangeArrowheads="1"/>
          </p:cNvSpPr>
          <p:nvPr/>
        </p:nvSpPr>
        <p:spPr bwMode="auto">
          <a:xfrm flipV="1">
            <a:off x="4067944" y="3271664"/>
            <a:ext cx="64807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5029200" y="1291208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a 1 </a:t>
            </a: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5029200" y="1628800"/>
            <a:ext cx="1295400" cy="1138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good  1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good  1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good  1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good  </a:t>
            </a:r>
            <a:r>
              <a:rPr lang="en-US" altLang="zh-CN" dirty="0" smtClean="0">
                <a:ea typeface="宋体" pitchFamily="2" charset="-122"/>
              </a:rPr>
              <a:t>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029200" y="4365104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man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man 1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5029200" y="4924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the  1</a:t>
            </a: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029200" y="6148114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weather 1</a:t>
            </a: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5029200" y="585021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today  1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5029200" y="2953321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guy 1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029200" y="3284984"/>
            <a:ext cx="12954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is 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is 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is  1</a:t>
            </a:r>
          </a:p>
          <a:p>
            <a:pPr algn="r">
              <a:defRPr/>
            </a:pPr>
            <a:r>
              <a:rPr lang="en-US" altLang="zh-CN">
                <a:ea typeface="宋体" pitchFamily="2" charset="-122"/>
              </a:rPr>
              <a:t>is  1</a:t>
            </a: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5029200" y="5555282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>
                <a:ea typeface="宋体" pitchFamily="2" charset="-122"/>
              </a:rPr>
              <a:t>this 1</a:t>
            </a:r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7162800" y="1672208"/>
            <a:ext cx="1295400" cy="6766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a  </a:t>
            </a:r>
            <a:r>
              <a:rPr lang="en-US" altLang="zh-CN" dirty="0" smtClean="0">
                <a:ea typeface="宋体" pitchFamily="2" charset="-122"/>
              </a:rPr>
              <a:t>1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good  </a:t>
            </a:r>
            <a:r>
              <a:rPr lang="en-US" altLang="zh-CN" dirty="0" smtClean="0">
                <a:ea typeface="宋体" pitchFamily="2" charset="-122"/>
              </a:rPr>
              <a:t>4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7162800" y="3364234"/>
            <a:ext cx="1295400" cy="12168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guy  </a:t>
            </a:r>
            <a:r>
              <a:rPr lang="en-US" altLang="zh-CN" dirty="0" smtClean="0">
                <a:ea typeface="宋体" pitchFamily="2" charset="-122"/>
              </a:rPr>
              <a:t>1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is  4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man  2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the  </a:t>
            </a:r>
            <a:r>
              <a:rPr lang="en-US" altLang="zh-CN" dirty="0" smtClean="0">
                <a:ea typeface="宋体" pitchFamily="2" charset="-122"/>
              </a:rPr>
              <a:t>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7165347" y="5578574"/>
            <a:ext cx="1295400" cy="874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this  </a:t>
            </a:r>
            <a:r>
              <a:rPr lang="en-US" altLang="zh-CN" dirty="0" smtClean="0">
                <a:ea typeface="宋体" pitchFamily="2" charset="-122"/>
              </a:rPr>
              <a:t>1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today  1</a:t>
            </a:r>
          </a:p>
          <a:p>
            <a:pPr algn="r">
              <a:defRPr/>
            </a:pPr>
            <a:r>
              <a:rPr lang="en-US" altLang="zh-CN" dirty="0">
                <a:ea typeface="宋体" pitchFamily="2" charset="-122"/>
              </a:rPr>
              <a:t>weather  </a:t>
            </a:r>
            <a:r>
              <a:rPr lang="en-US" altLang="zh-CN" dirty="0" smtClean="0">
                <a:ea typeface="宋体" pitchFamily="2" charset="-122"/>
              </a:rPr>
              <a:t>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4876800" y="1196752"/>
            <a:ext cx="1600200" cy="1618456"/>
          </a:xfrm>
          <a:prstGeom prst="rect">
            <a:avLst/>
          </a:prstGeom>
          <a:noFill/>
          <a:ln w="127">
            <a:solidFill>
              <a:schemeClr val="tx1"/>
            </a:solidFill>
            <a:prstDash val="dash"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4876800" y="2891408"/>
            <a:ext cx="1600200" cy="2438400"/>
          </a:xfrm>
          <a:prstGeom prst="rect">
            <a:avLst/>
          </a:prstGeom>
          <a:noFill/>
          <a:ln w="1270">
            <a:solidFill>
              <a:schemeClr val="tx1"/>
            </a:solidFill>
            <a:prstDash val="dash"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4876800" y="5445224"/>
            <a:ext cx="1600200" cy="1090786"/>
          </a:xfrm>
          <a:prstGeom prst="rect">
            <a:avLst/>
          </a:prstGeom>
          <a:noFill/>
          <a:ln w="1270">
            <a:solidFill>
              <a:schemeClr val="tx1"/>
            </a:solidFill>
            <a:prstDash val="dash"/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cxnSp>
        <p:nvCxnSpPr>
          <p:cNvPr id="38" name="直接箭头连接符 37"/>
          <p:cNvCxnSpPr>
            <a:stCxn id="4" idx="3"/>
            <a:endCxn id="8" idx="1"/>
          </p:cNvCxnSpPr>
          <p:nvPr/>
        </p:nvCxnSpPr>
        <p:spPr>
          <a:xfrm flipV="1">
            <a:off x="2074168" y="1831132"/>
            <a:ext cx="533400" cy="217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3"/>
            <a:endCxn id="9" idx="1"/>
          </p:cNvCxnSpPr>
          <p:nvPr/>
        </p:nvCxnSpPr>
        <p:spPr>
          <a:xfrm flipV="1">
            <a:off x="2074168" y="3140596"/>
            <a:ext cx="533400" cy="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3"/>
            <a:endCxn id="10" idx="1"/>
          </p:cNvCxnSpPr>
          <p:nvPr/>
        </p:nvCxnSpPr>
        <p:spPr>
          <a:xfrm flipV="1">
            <a:off x="2074168" y="4518670"/>
            <a:ext cx="533400" cy="9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" idx="3"/>
            <a:endCxn id="11" idx="1"/>
          </p:cNvCxnSpPr>
          <p:nvPr/>
        </p:nvCxnSpPr>
        <p:spPr>
          <a:xfrm>
            <a:off x="2074168" y="5900564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3"/>
            <a:endCxn id="23" idx="1"/>
          </p:cNvCxnSpPr>
          <p:nvPr/>
        </p:nvCxnSpPr>
        <p:spPr>
          <a:xfrm>
            <a:off x="6477000" y="2005980"/>
            <a:ext cx="685800" cy="45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25" idx="1"/>
          </p:cNvCxnSpPr>
          <p:nvPr/>
        </p:nvCxnSpPr>
        <p:spPr>
          <a:xfrm>
            <a:off x="6475186" y="3972681"/>
            <a:ext cx="68761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6" idx="3"/>
            <a:endCxn id="29" idx="1"/>
          </p:cNvCxnSpPr>
          <p:nvPr/>
        </p:nvCxnSpPr>
        <p:spPr>
          <a:xfrm>
            <a:off x="6477000" y="5990617"/>
            <a:ext cx="688347" cy="253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WordCount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Mapper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highlight>
                  <a:srgbClr val="E8F2FE"/>
                </a:highlight>
              </a:rPr>
              <a:t>public static</a:t>
            </a:r>
            <a:r>
              <a:rPr lang="en-US" altLang="zh-CN" sz="1800" b="1" dirty="0" smtClean="0">
                <a:solidFill>
                  <a:srgbClr val="000000"/>
                </a:solidFill>
                <a:highlight>
                  <a:srgbClr val="E8F2FE"/>
                </a:highlight>
              </a:rPr>
              <a:t> </a:t>
            </a:r>
            <a:r>
              <a:rPr lang="en-US" altLang="zh-CN" sz="1800" b="1" dirty="0" smtClean="0">
                <a:solidFill>
                  <a:srgbClr val="7F0055"/>
                </a:solidFill>
                <a:highlight>
                  <a:srgbClr val="E8F2FE"/>
                </a:highlight>
              </a:rPr>
              <a:t>class</a:t>
            </a:r>
            <a:r>
              <a:rPr lang="en-US" altLang="zh-CN" sz="1800" b="1" dirty="0" smtClean="0">
                <a:solidFill>
                  <a:srgbClr val="000000"/>
                </a:solidFill>
                <a:highlight>
                  <a:srgbClr val="E8F2FE"/>
                </a:highlight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WordCountMapper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7F0055"/>
                </a:solidFill>
              </a:rPr>
              <a:t>extends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                                Mapper&lt;</a:t>
            </a:r>
            <a:r>
              <a:rPr lang="en-US" altLang="zh-CN" sz="1800" b="1" dirty="0" err="1" smtClean="0">
                <a:solidFill>
                  <a:srgbClr val="000000"/>
                </a:solidFill>
              </a:rPr>
              <a:t>LongWritable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1800" b="1" dirty="0">
                <a:solidFill>
                  <a:srgbClr val="000000"/>
                </a:solidFill>
              </a:rPr>
              <a:t>Text, Text, </a:t>
            </a:r>
            <a:r>
              <a:rPr lang="en-US" altLang="zh-CN" sz="1800" b="1" dirty="0" err="1">
                <a:solidFill>
                  <a:srgbClr val="000000"/>
                </a:solidFill>
              </a:rPr>
              <a:t>IntWritable</a:t>
            </a:r>
            <a:r>
              <a:rPr lang="en-US" altLang="zh-CN" sz="1800" b="1" dirty="0">
                <a:solidFill>
                  <a:srgbClr val="000000"/>
                </a:solidFill>
              </a:rPr>
              <a:t>&gt;</a:t>
            </a:r>
            <a:r>
              <a:rPr lang="en-US" altLang="zh-CN" sz="1800" b="1" dirty="0" smtClean="0">
                <a:solidFill>
                  <a:srgbClr val="000000"/>
                </a:solidFill>
                <a:highlight>
                  <a:srgbClr val="E8F2FE"/>
                </a:highlight>
              </a:rPr>
              <a:t> {</a:t>
            </a:r>
            <a:endParaRPr lang="en-US" altLang="zh-CN" sz="1800" dirty="0" smtClean="0">
              <a:highlight>
                <a:srgbClr val="E8F2FE"/>
              </a:highlight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</a:rPr>
              <a:t> private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</a:rPr>
              <a:t>final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</a:rPr>
              <a:t>IntWritable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i="1" dirty="0" smtClean="0">
                <a:solidFill>
                  <a:srgbClr val="0000C0"/>
                </a:solidFill>
              </a:rPr>
              <a:t>ONE</a:t>
            </a:r>
            <a:r>
              <a:rPr lang="en-US" altLang="zh-CN" sz="2000" b="1" i="1" dirty="0" smtClean="0">
                <a:solidFill>
                  <a:srgbClr val="000000"/>
                </a:solidFill>
              </a:rPr>
              <a:t>= </a:t>
            </a:r>
            <a:r>
              <a:rPr lang="en-US" altLang="zh-CN" sz="2000" b="1" i="1" dirty="0">
                <a:solidFill>
                  <a:srgbClr val="7F0055"/>
                </a:solidFill>
              </a:rPr>
              <a:t>new</a:t>
            </a:r>
            <a:r>
              <a:rPr lang="en-US" altLang="zh-CN" sz="2000" b="1" i="1" dirty="0">
                <a:solidFill>
                  <a:srgbClr val="000000"/>
                </a:solidFill>
              </a:rPr>
              <a:t> </a:t>
            </a:r>
            <a:r>
              <a:rPr lang="en-US" altLang="zh-CN" sz="2000" b="1" i="1" dirty="0" err="1">
                <a:solidFill>
                  <a:srgbClr val="000000"/>
                </a:solidFill>
              </a:rPr>
              <a:t>IntWritable</a:t>
            </a:r>
            <a:r>
              <a:rPr lang="en-US" altLang="zh-CN" sz="2000" b="1" i="1" dirty="0">
                <a:solidFill>
                  <a:srgbClr val="000000"/>
                </a:solidFill>
              </a:rPr>
              <a:t>(1);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</a:rPr>
              <a:t>private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Text </a:t>
            </a:r>
            <a:r>
              <a:rPr lang="en-US" altLang="zh-CN" sz="2000" b="1" dirty="0">
                <a:solidFill>
                  <a:srgbClr val="0000C0"/>
                </a:solidFill>
              </a:rPr>
              <a:t>word</a:t>
            </a:r>
            <a:r>
              <a:rPr lang="en-US" altLang="zh-CN" sz="2000" b="1" dirty="0">
                <a:solidFill>
                  <a:srgbClr val="000000"/>
                </a:solidFill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</a:rPr>
              <a:t> Text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();</a:t>
            </a:r>
          </a:p>
          <a:p>
            <a:pPr marL="0" indent="0">
              <a:buNone/>
            </a:pPr>
            <a:endParaRPr lang="en-US" altLang="zh-CN" sz="18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</a:rPr>
              <a:t>protected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</a:rPr>
              <a:t>void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map(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LongWritable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key, Text value, Context context</a:t>
            </a:r>
            <a:r>
              <a:rPr lang="en-US" altLang="zh-CN" sz="2000" dirty="0" smtClean="0">
                <a:solidFill>
                  <a:srgbClr val="000000"/>
                </a:solidFill>
              </a:rPr>
              <a:t>) </a:t>
            </a:r>
            <a:r>
              <a:rPr lang="en-US" altLang="zh-CN" sz="2000" b="1" dirty="0" smtClean="0">
                <a:solidFill>
                  <a:srgbClr val="7F0055"/>
                </a:solidFill>
              </a:rPr>
              <a:t>throws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IOException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InterruptedException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D4D4D4"/>
                </a:highlight>
              </a:rPr>
              <a:t>StringTokenizer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D4D4D4"/>
                </a:highlight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D4D4D4"/>
                </a:highlight>
              </a:rPr>
              <a:t>itr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D4D4D4"/>
                </a:highlight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D4D4D4"/>
                </a:highlight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D4D4D4"/>
                </a:highlight>
              </a:rPr>
              <a:t>StringTokenizer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D4D4D4"/>
                </a:highlight>
              </a:rPr>
              <a:t>value.toString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</a:rPr>
              <a:t>());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</a:t>
            </a:r>
            <a:r>
              <a:rPr lang="en-US" altLang="zh-CN" sz="2000" b="1" dirty="0">
                <a:solidFill>
                  <a:srgbClr val="7F0055"/>
                </a:solidFill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</a:rPr>
              <a:t>itr.hasMoreTokens</a:t>
            </a:r>
            <a:r>
              <a:rPr lang="en-US" altLang="zh-CN" sz="2000" b="1" dirty="0">
                <a:solidFill>
                  <a:srgbClr val="000000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</a:t>
            </a:r>
            <a:r>
              <a:rPr lang="en-US" altLang="zh-CN" sz="2000" dirty="0" err="1">
                <a:solidFill>
                  <a:srgbClr val="0000C0"/>
                </a:solidFill>
              </a:rPr>
              <a:t>word</a:t>
            </a:r>
            <a:r>
              <a:rPr lang="en-US" altLang="zh-CN" sz="2000" dirty="0" err="1">
                <a:solidFill>
                  <a:srgbClr val="000000"/>
                </a:solidFill>
              </a:rPr>
              <a:t>.set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itr.nextToken</a:t>
            </a:r>
            <a:r>
              <a:rPr lang="en-US" altLang="zh-CN" sz="2000" dirty="0">
                <a:solidFill>
                  <a:srgbClr val="0000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</a:rPr>
              <a:t>context.write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>
                <a:solidFill>
                  <a:srgbClr val="0000C0"/>
                </a:solidFill>
              </a:rPr>
              <a:t>word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en-US" altLang="zh-CN" sz="2000" i="1" dirty="0" smtClean="0">
                <a:solidFill>
                  <a:srgbClr val="0000C0"/>
                </a:solidFill>
              </a:rPr>
              <a:t>ONE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);</a:t>
            </a:r>
            <a:endParaRPr lang="en-US" altLang="zh-CN" sz="20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</a:rPr>
              <a:t>}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}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Overview</a:t>
            </a:r>
          </a:p>
          <a:p>
            <a:r>
              <a:rPr lang="en-US" altLang="zh-CN" dirty="0" smtClean="0"/>
              <a:t>HDFS</a:t>
            </a:r>
          </a:p>
          <a:p>
            <a:r>
              <a:rPr lang="en-US" altLang="zh-CN" dirty="0" smtClean="0"/>
              <a:t>Map-reduce Programming Paradigm</a:t>
            </a:r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Map-reduce</a:t>
            </a:r>
          </a:p>
          <a:p>
            <a:r>
              <a:rPr lang="en-US" altLang="zh-CN" dirty="0" smtClean="0"/>
              <a:t>Job Scheduler</a:t>
            </a:r>
          </a:p>
          <a:p>
            <a:r>
              <a:rPr lang="en-US" altLang="zh-CN" dirty="0" smtClean="0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WordCount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b="1" dirty="0" smtClean="0"/>
              <a:t>Reducer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</a:rPr>
              <a:t>IntSumReducer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Reducer&lt;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</a:rPr>
              <a:t>Text,IntWritable,Text,IntWritable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&gt;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</a:rPr>
              <a:t>IntWritable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000" b="1" dirty="0">
                <a:solidFill>
                  <a:srgbClr val="0000C0"/>
                </a:solidFill>
                <a:latin typeface="Consolas"/>
              </a:rPr>
              <a:t>result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</a:rPr>
              <a:t>IntWritable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zh-CN" altLang="en-US" sz="2000" dirty="0">
              <a:latin typeface="Consola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reduce(Text key, 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</a:rPr>
              <a:t>Iterable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</a:rPr>
              <a:t>IntWritable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&gt; values,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                      Context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</a:rPr>
              <a:t>context</a:t>
            </a:r>
            <a:endParaRPr lang="en-US" altLang="zh-CN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</a:rPr>
              <a:t>InterruptedException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</a:rPr>
              <a:t>IntWritable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</a:rPr>
              <a:t> : values)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       sum +=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</a:rPr>
              <a:t>val.get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2000" dirty="0" err="1">
                <a:solidFill>
                  <a:srgbClr val="0000C0"/>
                </a:solidFill>
                <a:latin typeface="Consolas"/>
              </a:rPr>
              <a:t>result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</a:rPr>
              <a:t>.set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(sum);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</a:rPr>
              <a:t>context.write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(key, </a:t>
            </a:r>
            <a:r>
              <a:rPr lang="en-US" altLang="zh-CN" sz="2000" dirty="0">
                <a:solidFill>
                  <a:srgbClr val="0000C0"/>
                </a:solidFill>
                <a:latin typeface="Consolas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WordCount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b="1" dirty="0" smtClean="0"/>
              <a:t>Job Setup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82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11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Exception {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String[]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otherArgs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100" b="1" dirty="0" err="1" smtClean="0">
                <a:solidFill>
                  <a:srgbClr val="000000"/>
                </a:solidFill>
                <a:latin typeface="Courier New"/>
              </a:rPr>
              <a:t>GenericOptionsParser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(conf, </a:t>
            </a:r>
            <a:r>
              <a:rPr lang="en-US" altLang="zh-CN" sz="11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).</a:t>
            </a:r>
            <a:r>
              <a:rPr lang="en-US" altLang="zh-CN" sz="1100" b="1" dirty="0" err="1" smtClean="0">
                <a:solidFill>
                  <a:srgbClr val="000000"/>
                </a:solidFill>
                <a:latin typeface="Courier New"/>
              </a:rPr>
              <a:t>getRemainingArgs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altLang="zh-CN" sz="1100" b="1" dirty="0" err="1" smtClean="0">
                <a:solidFill>
                  <a:srgbClr val="000000"/>
                </a:solidFill>
                <a:latin typeface="Courier New"/>
              </a:rPr>
              <a:t>otherArgs.length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!= 2) {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System.err.println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100" dirty="0" smtClean="0">
                <a:solidFill>
                  <a:srgbClr val="2A00FF"/>
                </a:solidFill>
                <a:latin typeface="Courier New"/>
              </a:rPr>
              <a:t>"Usage: </a:t>
            </a:r>
            <a:r>
              <a:rPr lang="en-US" altLang="zh-CN" sz="1100" dirty="0" err="1" smtClean="0">
                <a:solidFill>
                  <a:srgbClr val="2A00FF"/>
                </a:solidFill>
                <a:latin typeface="Courier New"/>
              </a:rPr>
              <a:t>wordcount</a:t>
            </a:r>
            <a:r>
              <a:rPr lang="en-US" altLang="zh-CN" sz="1100" dirty="0" smtClean="0">
                <a:solidFill>
                  <a:srgbClr val="2A00FF"/>
                </a:solidFill>
                <a:latin typeface="Courier New"/>
              </a:rPr>
              <a:t> &lt;in&gt; &lt;out&gt;"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System.exit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(2);</a:t>
            </a:r>
          </a:p>
          <a:p>
            <a:pPr>
              <a:buNone/>
            </a:pPr>
            <a:r>
              <a:rPr lang="zh-CN" alt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Job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job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Job(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Configuration(), </a:t>
            </a:r>
            <a:r>
              <a:rPr lang="en-US" altLang="zh-CN" sz="1100" b="1" dirty="0" smtClean="0">
                <a:solidFill>
                  <a:srgbClr val="2A00FF"/>
                </a:solidFill>
                <a:latin typeface="Courier New"/>
              </a:rPr>
              <a:t>"word count"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job.setJarByClass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WordCount.</a:t>
            </a:r>
            <a:r>
              <a:rPr lang="en-US" altLang="zh-CN" sz="1100" b="1" dirty="0" err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zh-CN" alt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zh-CN" altLang="en-US" sz="1100" dirty="0" smtClean="0">
                <a:solidFill>
                  <a:srgbClr val="3F7F5F"/>
                </a:solidFill>
                <a:latin typeface="Courier New"/>
              </a:rPr>
              <a:t>设置输入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job.setInputFormatClass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TextInputFormat.</a:t>
            </a:r>
            <a:r>
              <a:rPr lang="en-US" altLang="zh-CN" sz="1100" b="1" dirty="0" err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FileInputFormat.addInputPath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(job, 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Path(</a:t>
            </a:r>
            <a:r>
              <a:rPr lang="en-US" altLang="zh-CN" sz="1100" b="1" dirty="0" err="1" smtClean="0">
                <a:solidFill>
                  <a:srgbClr val="000000"/>
                </a:solidFill>
                <a:latin typeface="Courier New"/>
              </a:rPr>
              <a:t>otherArgs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[0]));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smtClean="0">
                <a:solidFill>
                  <a:srgbClr val="3F7F5F"/>
                </a:solidFill>
                <a:latin typeface="Courier New"/>
              </a:rPr>
              <a:t>//Map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job.setMapperClass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WordCountMapper.</a:t>
            </a:r>
            <a:r>
              <a:rPr lang="en-US" altLang="zh-CN" sz="1100" b="1" dirty="0" err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smtClean="0">
                <a:solidFill>
                  <a:srgbClr val="3F7F5F"/>
                </a:solidFill>
                <a:latin typeface="Courier New"/>
              </a:rPr>
              <a:t>//Combine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job.setCombinerClass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IntSumReducer.</a:t>
            </a:r>
            <a:r>
              <a:rPr lang="en-US" altLang="zh-CN" sz="1100" b="1" dirty="0" err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smtClean="0">
                <a:solidFill>
                  <a:srgbClr val="3F7F5F"/>
                </a:solidFill>
                <a:latin typeface="Courier New"/>
              </a:rPr>
              <a:t>//Reduce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job.setReducerClass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IntSumReducer.</a:t>
            </a:r>
            <a:r>
              <a:rPr lang="en-US" altLang="zh-CN" sz="1100" b="1" dirty="0" err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zh-CN" alt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job.setOutputKeyClass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Text.</a:t>
            </a:r>
            <a:r>
              <a:rPr lang="en-US" altLang="zh-CN" sz="1100" b="1" dirty="0" err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job.setOutputValueClass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IntWritable.</a:t>
            </a:r>
            <a:r>
              <a:rPr lang="en-US" altLang="zh-CN" sz="1100" b="1" dirty="0" err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zh-CN" altLang="en-US" sz="11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zh-CN" sz="11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zh-CN" altLang="en-US" sz="1100" dirty="0" smtClean="0">
                <a:solidFill>
                  <a:srgbClr val="3F7F5F"/>
                </a:solidFill>
                <a:latin typeface="Courier New"/>
              </a:rPr>
              <a:t>设置输出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FileOutputFormat.setOutputPath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(job, 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 Path(</a:t>
            </a:r>
            <a:r>
              <a:rPr lang="en-US" altLang="zh-CN" sz="1100" b="1" dirty="0" err="1" smtClean="0">
                <a:solidFill>
                  <a:srgbClr val="000000"/>
                </a:solidFill>
                <a:latin typeface="Courier New"/>
              </a:rPr>
              <a:t>otherArgs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[1]));</a:t>
            </a:r>
          </a:p>
          <a:p>
            <a:pPr>
              <a:buNone/>
            </a:pPr>
            <a:r>
              <a:rPr lang="zh-CN" alt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zh-CN" altLang="en-US" sz="1100" dirty="0" smtClean="0">
                <a:solidFill>
                  <a:srgbClr val="3F7F5F"/>
                </a:solidFill>
                <a:latin typeface="Courier New"/>
              </a:rPr>
              <a:t>提交</a:t>
            </a:r>
            <a:r>
              <a:rPr lang="en-US" altLang="zh-CN" sz="1100" dirty="0" smtClean="0">
                <a:solidFill>
                  <a:srgbClr val="3F7F5F"/>
                </a:solidFill>
                <a:latin typeface="Courier New"/>
              </a:rPr>
              <a:t>Job</a:t>
            </a:r>
            <a:r>
              <a:rPr lang="zh-CN" altLang="en-US" sz="1100" dirty="0" smtClean="0">
                <a:solidFill>
                  <a:srgbClr val="3F7F5F"/>
                </a:solidFill>
                <a:latin typeface="Courier New"/>
              </a:rPr>
              <a:t>并执行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System.exit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100" dirty="0" err="1" smtClean="0">
                <a:solidFill>
                  <a:srgbClr val="000000"/>
                </a:solidFill>
                <a:latin typeface="Courier New"/>
              </a:rPr>
              <a:t>job.waitForCompletion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1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altLang="zh-CN" sz="1100" b="1" dirty="0" smtClean="0">
                <a:solidFill>
                  <a:srgbClr val="000000"/>
                </a:solidFill>
                <a:latin typeface="Courier New"/>
              </a:rPr>
              <a:t>) ? 0 : 1);</a:t>
            </a:r>
          </a:p>
          <a:p>
            <a:pPr>
              <a:buNone/>
            </a:pPr>
            <a:r>
              <a:rPr lang="zh-CN" altLang="en-US" sz="11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Inject Points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smtClean="0"/>
              <a:t>Input</a:t>
            </a:r>
          </a:p>
          <a:p>
            <a:pPr lvl="1"/>
            <a:r>
              <a:rPr lang="en-US" altLang="zh-CN" dirty="0" err="1" smtClean="0"/>
              <a:t>job.setInputFormatClass</a:t>
            </a:r>
            <a:r>
              <a:rPr lang="en-US" altLang="zh-CN" dirty="0" smtClean="0"/>
              <a:t>()</a:t>
            </a:r>
          </a:p>
          <a:p>
            <a:r>
              <a:rPr lang="en-US" altLang="zh-CN" b="1" dirty="0" smtClean="0"/>
              <a:t>Map</a:t>
            </a:r>
          </a:p>
          <a:p>
            <a:pPr lvl="1"/>
            <a:r>
              <a:rPr lang="en-US" altLang="zh-CN" dirty="0" err="1" smtClean="0"/>
              <a:t>job.setMapperClass</a:t>
            </a:r>
            <a:r>
              <a:rPr lang="en-US" altLang="zh-CN" dirty="0" smtClean="0"/>
              <a:t>()</a:t>
            </a:r>
          </a:p>
          <a:p>
            <a:r>
              <a:rPr lang="en-US" altLang="zh-CN" b="1" dirty="0" smtClean="0"/>
              <a:t>Combine*</a:t>
            </a:r>
          </a:p>
          <a:p>
            <a:pPr lvl="1"/>
            <a:r>
              <a:rPr lang="en-US" altLang="zh-CN" dirty="0" err="1" smtClean="0"/>
              <a:t>job.setCombinerClass</a:t>
            </a:r>
            <a:r>
              <a:rPr lang="en-US" altLang="zh-CN" dirty="0" smtClean="0"/>
              <a:t>()</a:t>
            </a:r>
          </a:p>
          <a:p>
            <a:r>
              <a:rPr lang="en-US" altLang="zh-CN" b="1" dirty="0" smtClean="0"/>
              <a:t>Shuffling</a:t>
            </a:r>
          </a:p>
          <a:p>
            <a:pPr lvl="1"/>
            <a:r>
              <a:rPr lang="en-US" altLang="zh-CN" dirty="0" err="1" smtClean="0"/>
              <a:t>job.setPartitionerClass</a:t>
            </a:r>
            <a:r>
              <a:rPr lang="en-US" altLang="zh-CN" dirty="0" smtClean="0"/>
              <a:t>()</a:t>
            </a:r>
          </a:p>
          <a:p>
            <a:r>
              <a:rPr lang="en-US" altLang="zh-CN" b="1" dirty="0" smtClean="0"/>
              <a:t>Sort</a:t>
            </a:r>
          </a:p>
          <a:p>
            <a:pPr lvl="1"/>
            <a:r>
              <a:rPr lang="en-US" altLang="zh-CN" dirty="0" err="1" smtClean="0"/>
              <a:t>job.setSortComparatorClass</a:t>
            </a:r>
            <a:r>
              <a:rPr lang="en-US" altLang="zh-CN" dirty="0" smtClean="0"/>
              <a:t>()</a:t>
            </a:r>
          </a:p>
          <a:p>
            <a:r>
              <a:rPr lang="en-US" altLang="zh-CN" b="1" dirty="0" smtClean="0"/>
              <a:t>Grouping</a:t>
            </a:r>
          </a:p>
          <a:p>
            <a:pPr lvl="1"/>
            <a:r>
              <a:rPr lang="en-US" altLang="zh-CN" dirty="0" err="1" smtClean="0"/>
              <a:t>job.setGroupingComparatorClass</a:t>
            </a:r>
            <a:r>
              <a:rPr lang="en-US" altLang="zh-CN" dirty="0" smtClean="0"/>
              <a:t>()</a:t>
            </a:r>
          </a:p>
          <a:p>
            <a:r>
              <a:rPr lang="en-US" altLang="zh-CN" b="1" dirty="0" smtClean="0"/>
              <a:t>Reduce</a:t>
            </a:r>
          </a:p>
          <a:p>
            <a:pPr lvl="1"/>
            <a:r>
              <a:rPr lang="en-US" altLang="zh-CN" dirty="0" err="1" smtClean="0"/>
              <a:t>job.setReducerClass</a:t>
            </a:r>
            <a:r>
              <a:rPr lang="en-US" altLang="zh-CN" dirty="0" smtClean="0"/>
              <a:t>()</a:t>
            </a:r>
          </a:p>
          <a:p>
            <a:r>
              <a:rPr lang="en-US" altLang="zh-CN" b="1" dirty="0" smtClean="0"/>
              <a:t>Output</a:t>
            </a:r>
          </a:p>
          <a:p>
            <a:pPr lvl="1"/>
            <a:r>
              <a:rPr lang="en-US" altLang="zh-CN" dirty="0" err="1" smtClean="0"/>
              <a:t>job.setOutputFormatClass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Job Tracker &amp; Task Tracker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Job &amp; Task</a:t>
            </a:r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会被分成多个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Reduce</a:t>
            </a:r>
          </a:p>
          <a:p>
            <a:r>
              <a:rPr lang="en-US" altLang="zh-CN" dirty="0" smtClean="0"/>
              <a:t>Job Tracker</a:t>
            </a:r>
          </a:p>
          <a:p>
            <a:pPr lvl="1"/>
            <a:r>
              <a:rPr lang="zh-CN" altLang="en-US" dirty="0" smtClean="0"/>
              <a:t>运行在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 ，管理和跟踪每个</a:t>
            </a:r>
            <a:r>
              <a:rPr lang="en-US" altLang="zh-CN" dirty="0" smtClean="0"/>
              <a:t>Job</a:t>
            </a:r>
          </a:p>
          <a:p>
            <a:pPr lvl="1"/>
            <a:r>
              <a:rPr lang="zh-CN" altLang="en-US" dirty="0" smtClean="0"/>
              <a:t>收集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的信息状态，并汇总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重新调度失败的任务</a:t>
            </a:r>
            <a:endParaRPr lang="en-US" altLang="zh-CN" dirty="0" smtClean="0"/>
          </a:p>
          <a:p>
            <a:r>
              <a:rPr lang="en-US" altLang="zh-CN" dirty="0" smtClean="0"/>
              <a:t>Task Tracker</a:t>
            </a:r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smtClean="0"/>
              <a:t>Job Tracker</a:t>
            </a:r>
            <a:r>
              <a:rPr lang="zh-CN" altLang="en-US" dirty="0" smtClean="0"/>
              <a:t>汇报状态（心跳）</a:t>
            </a:r>
          </a:p>
          <a:p>
            <a:pPr lvl="1"/>
            <a:r>
              <a:rPr lang="zh-CN" altLang="en-US" dirty="0" smtClean="0"/>
              <a:t>运行在每个计算节点上，管理和跟踪每个</a:t>
            </a:r>
            <a:r>
              <a:rPr lang="en-US" altLang="zh-CN" dirty="0" smtClean="0"/>
              <a:t>Task</a:t>
            </a:r>
          </a:p>
          <a:p>
            <a:pPr lvl="1"/>
            <a:r>
              <a:rPr lang="zh-CN" altLang="en-US" dirty="0" smtClean="0"/>
              <a:t>收集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的信息，并提供给</a:t>
            </a:r>
            <a:r>
              <a:rPr lang="en-US" altLang="zh-CN" dirty="0" smtClean="0"/>
              <a:t>Job Tracker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b="1" dirty="0" smtClean="0"/>
              <a:t>FIFO</a:t>
            </a:r>
          </a:p>
          <a:p>
            <a:pPr lvl="1" eaLnBrk="1" hangingPunct="1"/>
            <a:r>
              <a:rPr lang="zh-CN" altLang="en-US" sz="2400" dirty="0" smtClean="0"/>
              <a:t>先到先得，排队执行</a:t>
            </a:r>
            <a:endParaRPr lang="en-US" altLang="zh-CN" sz="2400" dirty="0" smtClean="0"/>
          </a:p>
          <a:p>
            <a:pPr eaLnBrk="1" hangingPunct="1"/>
            <a:r>
              <a:rPr lang="en-US" altLang="zh-CN" sz="2400" b="1" dirty="0" smtClean="0"/>
              <a:t>Fair Scheduler</a:t>
            </a:r>
            <a:r>
              <a:rPr lang="zh-CN" altLang="en-US" sz="2400" b="1" dirty="0" smtClean="0"/>
              <a:t>（公平调度器）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它的目的是让所有的作业随着时间的推移，都能平均的获取等同的共享资源。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按资源池（</a:t>
            </a:r>
            <a:r>
              <a:rPr lang="en-US" altLang="zh-CN" sz="2000" dirty="0" smtClean="0"/>
              <a:t>pool</a:t>
            </a:r>
            <a:r>
              <a:rPr lang="zh-CN" altLang="en-US" sz="2000" dirty="0" smtClean="0"/>
              <a:t>）来组织作业，并把资源按配置分到这些资源池里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http://hadoop.apache.org/common/docs/r0.20.2/fair_scheduler.html</a:t>
            </a:r>
          </a:p>
          <a:p>
            <a:r>
              <a:rPr lang="en-US" altLang="zh-CN" sz="2400" b="1" dirty="0" smtClean="0"/>
              <a:t>Capacity Scheduler</a:t>
            </a:r>
            <a:r>
              <a:rPr lang="zh-CN" altLang="en-US" sz="2400" b="1" dirty="0" smtClean="0"/>
              <a:t>（容量调度器）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/>
              <a:t>支持多个</a:t>
            </a:r>
            <a:r>
              <a:rPr lang="en-US" altLang="zh-CN" sz="2000" b="1" dirty="0" smtClean="0"/>
              <a:t>queue</a:t>
            </a:r>
            <a:r>
              <a:rPr lang="zh-CN" altLang="en-US" sz="2000" b="1" dirty="0" smtClean="0"/>
              <a:t>，每个</a:t>
            </a:r>
            <a:r>
              <a:rPr lang="en-US" altLang="zh-CN" sz="2000" b="1" dirty="0" smtClean="0"/>
              <a:t>Job</a:t>
            </a:r>
            <a:r>
              <a:rPr lang="zh-CN" altLang="en-US" sz="2000" b="1" dirty="0" smtClean="0"/>
              <a:t>提交到一个</a:t>
            </a:r>
            <a:r>
              <a:rPr lang="en-US" altLang="zh-CN" sz="2000" b="1" dirty="0" smtClean="0"/>
              <a:t>queue</a:t>
            </a:r>
            <a:r>
              <a:rPr lang="zh-CN" altLang="en-US" sz="2000" b="1" dirty="0" smtClean="0"/>
              <a:t>里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支持内存调度，对于需要高内存的任务，调度到有足够内存的节点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http://hadoop.apache.org/common/docs/r0.20.2/capacity_scheduler.html</a:t>
            </a:r>
          </a:p>
          <a:p>
            <a:pPr lvl="1" eaLnBrk="1" hangingPunct="1">
              <a:buNone/>
            </a:pP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4403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Job </a:t>
            </a:r>
            <a:r>
              <a:rPr lang="en-US" altLang="zh-CN" b="1" dirty="0" err="1" smtClean="0"/>
              <a:t>Sheduler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Job Scheduler Web UI</a:t>
            </a:r>
            <a:endParaRPr lang="zh-CN" alt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56792"/>
            <a:ext cx="9144000" cy="444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Job Shell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job –kill &lt;job-id&gt;</a:t>
            </a:r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job –list</a:t>
            </a:r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job -set-priority &lt;job-id&gt; &lt;priority&gt;</a:t>
            </a:r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job -status &lt;job-id&gt;</a:t>
            </a:r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job -kill-task &lt;task-id&gt;</a:t>
            </a:r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job -fail-task &lt;task-id&gt;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Job Web UI</a:t>
            </a:r>
            <a:endParaRPr lang="zh-CN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052736"/>
            <a:ext cx="4621277" cy="56612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92896"/>
            <a:ext cx="4338411" cy="414908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Hive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Select </a:t>
            </a:r>
            <a:endParaRPr lang="en-US" altLang="zh-CN" sz="6600" dirty="0" smtClean="0"/>
          </a:p>
          <a:p>
            <a:pPr marL="0" indent="0">
              <a:buNone/>
            </a:pPr>
            <a:r>
              <a:rPr lang="en-US" altLang="zh-CN" sz="6600" dirty="0" smtClean="0"/>
              <a:t>COUNT(DISTINCT </a:t>
            </a:r>
            <a:r>
              <a:rPr lang="en-US" altLang="zh-CN" sz="6600" dirty="0" err="1" smtClean="0"/>
              <a:t>guid</a:t>
            </a:r>
            <a:r>
              <a:rPr lang="en-US" altLang="zh-CN" sz="6600" dirty="0" smtClean="0"/>
              <a:t>)  as </a:t>
            </a:r>
            <a:r>
              <a:rPr lang="en-US" altLang="zh-CN" sz="6600" dirty="0" err="1" smtClean="0"/>
              <a:t>uv</a:t>
            </a:r>
            <a:r>
              <a:rPr lang="en-US" altLang="zh-CN" sz="6600" dirty="0" smtClean="0"/>
              <a:t> </a:t>
            </a:r>
          </a:p>
          <a:p>
            <a:pPr marL="0" indent="0">
              <a:buNone/>
            </a:pPr>
            <a:r>
              <a:rPr lang="en-US" altLang="zh-CN" sz="6600" dirty="0" smtClean="0"/>
              <a:t>from </a:t>
            </a:r>
            <a:r>
              <a:rPr lang="en-US" altLang="zh-CN" sz="6600" dirty="0" err="1" smtClean="0"/>
              <a:t>youku_pv</a:t>
            </a:r>
            <a:r>
              <a:rPr lang="en-US" altLang="zh-CN" sz="6600" dirty="0"/>
              <a:t>;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843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Hadoop</a:t>
            </a:r>
            <a:r>
              <a:rPr lang="en-US" altLang="zh-CN" b="1" dirty="0"/>
              <a:t> Next Generation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NameNode</a:t>
            </a:r>
            <a:r>
              <a:rPr lang="zh-CN" altLang="en-US" dirty="0" smtClean="0"/>
              <a:t>单点故障</a:t>
            </a:r>
            <a:endParaRPr lang="en-US" altLang="zh-CN" dirty="0" smtClean="0"/>
          </a:p>
          <a:p>
            <a:r>
              <a:rPr lang="en-US" altLang="zh-CN" dirty="0" smtClean="0"/>
              <a:t>YARN</a:t>
            </a:r>
          </a:p>
          <a:p>
            <a:pPr lvl="1"/>
            <a:r>
              <a:rPr lang="en-US" altLang="zh-CN" dirty="0"/>
              <a:t>Resource </a:t>
            </a:r>
            <a:r>
              <a:rPr lang="en-US" altLang="zh-CN" dirty="0" smtClean="0"/>
              <a:t>Manager</a:t>
            </a:r>
          </a:p>
          <a:p>
            <a:pPr lvl="1"/>
            <a:r>
              <a:rPr lang="en-US" altLang="zh-CN" dirty="0"/>
              <a:t>Job Scheduling/monitoring</a:t>
            </a:r>
            <a:endParaRPr lang="en-US" altLang="zh-CN" dirty="0" smtClean="0"/>
          </a:p>
          <a:p>
            <a:pPr lvl="1"/>
            <a:r>
              <a:rPr lang="en-US" altLang="zh-CN" dirty="0"/>
              <a:t>Application Submission </a:t>
            </a:r>
            <a:r>
              <a:rPr lang="en-US" altLang="zh-CN" dirty="0" smtClean="0"/>
              <a:t>Client</a:t>
            </a:r>
          </a:p>
          <a:p>
            <a:pPr lvl="1"/>
            <a:r>
              <a:rPr lang="en-US" altLang="zh-CN" dirty="0" err="1" smtClean="0"/>
              <a:t>ApplicationMaster</a:t>
            </a:r>
            <a:endParaRPr lang="en-US" altLang="zh-CN" dirty="0" smtClean="0"/>
          </a:p>
          <a:p>
            <a:r>
              <a:rPr lang="en-US" altLang="zh-CN" dirty="0"/>
              <a:t>New Programming </a:t>
            </a:r>
            <a:r>
              <a:rPr lang="en-US" altLang="zh-CN" dirty="0" smtClean="0"/>
              <a:t>Paradigm</a:t>
            </a:r>
          </a:p>
          <a:p>
            <a:pPr lvl="1"/>
            <a:r>
              <a:rPr lang="en-US" altLang="zh-CN" dirty="0" smtClean="0"/>
              <a:t>MPI</a:t>
            </a:r>
          </a:p>
          <a:p>
            <a:pPr lvl="1"/>
            <a:r>
              <a:rPr lang="en-US" altLang="zh-CN" dirty="0" smtClean="0"/>
              <a:t>Master-Worker</a:t>
            </a:r>
          </a:p>
          <a:p>
            <a:pPr lvl="1"/>
            <a:r>
              <a:rPr lang="en-US" altLang="zh-CN" dirty="0" smtClean="0"/>
              <a:t>Iterative models</a:t>
            </a:r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Customize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by yourself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9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/>
              <a:t>Hadoop</a:t>
            </a:r>
            <a:r>
              <a:rPr lang="en-US" altLang="zh-CN" b="1" dirty="0" smtClean="0"/>
              <a:t>, Why?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数据太多了，需要能存储、快速分析</a:t>
            </a:r>
            <a:r>
              <a:rPr lang="en-US" altLang="zh-CN" sz="2400" b="1" dirty="0" err="1" smtClean="0"/>
              <a:t>Pb</a:t>
            </a:r>
            <a:r>
              <a:rPr lang="zh-CN" altLang="en-US" sz="2400" b="1" dirty="0" smtClean="0"/>
              <a:t>级数据集的</a:t>
            </a:r>
            <a:r>
              <a:rPr lang="zh-CN" altLang="en-US" sz="2400" b="1" dirty="0"/>
              <a:t>系统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单机的存储、</a:t>
            </a:r>
            <a:r>
              <a:rPr lang="en-US" altLang="zh-CN" sz="2400" b="1" dirty="0" smtClean="0"/>
              <a:t>IO</a:t>
            </a:r>
            <a:r>
              <a:rPr lang="zh-CN" altLang="en-US" sz="2400" b="1" dirty="0" smtClean="0"/>
              <a:t>、内存、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有限，需要可扩展的集群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使用门槛低，数据分析是个庞杂的问题，</a:t>
            </a:r>
            <a:r>
              <a:rPr lang="en-US" altLang="zh-CN" sz="2400" b="1" dirty="0" smtClean="0"/>
              <a:t>MPI</a:t>
            </a:r>
            <a:r>
              <a:rPr lang="zh-CN" altLang="en-US" sz="2400" b="1" dirty="0" smtClean="0"/>
              <a:t>太复杂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单点故障问题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</a:t>
            </a:r>
            <a:r>
              <a:rPr lang="zh-CN" altLang="en-US" sz="2400" dirty="0" smtClean="0"/>
              <a:t>机器多了单点故障成为正常的异常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</a:t>
            </a:r>
            <a:r>
              <a:rPr lang="zh-CN" altLang="en-US" sz="2400" dirty="0" smtClean="0"/>
              <a:t>节点有增有减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err="1" smtClean="0"/>
              <a:t>Hadoop</a:t>
            </a:r>
            <a:r>
              <a:rPr lang="zh-CN" altLang="en-US" sz="2400" b="1" dirty="0" smtClean="0"/>
              <a:t>就是一个满足易用性、可靠性、可扩展性的存储计算平台，还是开源的！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1" y="60324"/>
            <a:ext cx="8175853" cy="1011222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Hadoop</a:t>
            </a:r>
            <a:r>
              <a:rPr lang="en-US" altLang="zh-CN" b="1" dirty="0"/>
              <a:t> Next Generation Architecture</a:t>
            </a:r>
            <a:endParaRPr lang="zh-CN" altLang="en-US" dirty="0"/>
          </a:p>
        </p:txBody>
      </p:sp>
      <p:pic>
        <p:nvPicPr>
          <p:cNvPr id="1026" name="Picture 2" descr="http://ydn.zenfs.com/blogs/22/MapReduce_Next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12776"/>
            <a:ext cx="8074251" cy="49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曲线连接符 3"/>
          <p:cNvCxnSpPr>
            <a:endCxn id="10" idx="2"/>
          </p:cNvCxnSpPr>
          <p:nvPr/>
        </p:nvCxnSpPr>
        <p:spPr>
          <a:xfrm rot="10800000">
            <a:off x="467544" y="5733256"/>
            <a:ext cx="5256584" cy="936104"/>
          </a:xfrm>
          <a:prstGeom prst="curvedConnector2">
            <a:avLst/>
          </a:prstGeom>
          <a:ln w="25400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/>
          <p:cNvCxnSpPr>
            <a:endCxn id="6" idx="0"/>
          </p:cNvCxnSpPr>
          <p:nvPr/>
        </p:nvCxnSpPr>
        <p:spPr>
          <a:xfrm rot="10800000" flipV="1">
            <a:off x="467544" y="145660"/>
            <a:ext cx="5256584" cy="908585"/>
          </a:xfrm>
          <a:prstGeom prst="curvedConnector2">
            <a:avLst/>
          </a:prstGeom>
          <a:ln w="25400">
            <a:solidFill>
              <a:schemeClr val="accent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1054246"/>
            <a:ext cx="576064" cy="93610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512" y="1990350"/>
            <a:ext cx="576064" cy="93459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广告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9512" y="2924944"/>
            <a:ext cx="576064" cy="93610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无线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9512" y="3861048"/>
            <a:ext cx="576064" cy="93610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9512" y="4797152"/>
            <a:ext cx="576064" cy="93610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播放器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19672" y="1844824"/>
            <a:ext cx="720000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pc="600" dirty="0" smtClean="0"/>
              <a:t>分布式日志收集系统</a:t>
            </a:r>
            <a:endParaRPr lang="zh-CN" altLang="en-US" spc="600" dirty="0"/>
          </a:p>
        </p:txBody>
      </p:sp>
      <p:cxnSp>
        <p:nvCxnSpPr>
          <p:cNvPr id="12" name="曲线连接符 11"/>
          <p:cNvCxnSpPr>
            <a:stCxn id="6" idx="3"/>
            <a:endCxn id="11" idx="1"/>
          </p:cNvCxnSpPr>
          <p:nvPr/>
        </p:nvCxnSpPr>
        <p:spPr>
          <a:xfrm>
            <a:off x="755576" y="1522298"/>
            <a:ext cx="864096" cy="187069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7" idx="3"/>
            <a:endCxn id="11" idx="1"/>
          </p:cNvCxnSpPr>
          <p:nvPr/>
        </p:nvCxnSpPr>
        <p:spPr>
          <a:xfrm>
            <a:off x="755576" y="2457647"/>
            <a:ext cx="864096" cy="9353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8" idx="3"/>
            <a:endCxn id="11" idx="1"/>
          </p:cNvCxnSpPr>
          <p:nvPr/>
        </p:nvCxnSpPr>
        <p:spPr>
          <a:xfrm>
            <a:off x="755576" y="3392996"/>
            <a:ext cx="86409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9" idx="3"/>
            <a:endCxn id="11" idx="1"/>
          </p:cNvCxnSpPr>
          <p:nvPr/>
        </p:nvCxnSpPr>
        <p:spPr>
          <a:xfrm flipV="1">
            <a:off x="755576" y="3392996"/>
            <a:ext cx="864096" cy="936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0" idx="3"/>
            <a:endCxn id="11" idx="1"/>
          </p:cNvCxnSpPr>
          <p:nvPr/>
        </p:nvCxnSpPr>
        <p:spPr>
          <a:xfrm flipV="1">
            <a:off x="755576" y="3392996"/>
            <a:ext cx="864096" cy="18722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>
            <a:off x="2699792" y="3501008"/>
            <a:ext cx="6048672" cy="3163792"/>
          </a:xfrm>
          <a:prstGeom prst="downArrow">
            <a:avLst>
              <a:gd name="adj1" fmla="val 82983"/>
              <a:gd name="adj2" fmla="val 23392"/>
            </a:avLst>
          </a:prstGeom>
          <a:solidFill>
            <a:schemeClr val="accent3">
              <a:alpha val="3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24368" y="3501008"/>
            <a:ext cx="3363856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HADOOP HDFS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88224" y="3508257"/>
            <a:ext cx="857256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HBASE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445480" y="3508257"/>
            <a:ext cx="785818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 flipV="1">
            <a:off x="2717552" y="116632"/>
            <a:ext cx="6048672" cy="3163792"/>
          </a:xfrm>
          <a:prstGeom prst="downArrow">
            <a:avLst>
              <a:gd name="adj1" fmla="val 82983"/>
              <a:gd name="adj2" fmla="val 23392"/>
            </a:avLst>
          </a:prstGeom>
          <a:solidFill>
            <a:schemeClr val="accent5">
              <a:alpha val="30000"/>
            </a:schemeClr>
          </a:solidFill>
          <a:ln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 rot="19357242">
            <a:off x="2314230" y="2896199"/>
            <a:ext cx="917440" cy="344763"/>
          </a:xfrm>
          <a:prstGeom prst="notchedRightArrow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 rot="2242758" flipV="1">
            <a:off x="2314230" y="3633242"/>
            <a:ext cx="917440" cy="344763"/>
          </a:xfrm>
          <a:prstGeom prst="notchedRightArrow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18362" y="4518412"/>
            <a:ext cx="5006930" cy="140184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31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numCol="2" rtlCol="0" anchor="t"/>
          <a:lstStyle/>
          <a:p>
            <a:pPr algn="ctr"/>
            <a:r>
              <a:rPr lang="zh-CN" altLang="en-US" sz="16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统计分析</a:t>
            </a:r>
            <a:endParaRPr lang="en-US" altLang="zh-CN" sz="1600" b="1" spc="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1600" spc="300" dirty="0" smtClean="0">
                <a:solidFill>
                  <a:schemeClr val="lt1"/>
                </a:solidFill>
              </a:rPr>
              <a:t>运营分析</a:t>
            </a:r>
            <a:endParaRPr lang="en-US" altLang="zh-CN" sz="1600" spc="300" dirty="0">
              <a:solidFill>
                <a:schemeClr val="lt1"/>
              </a:solidFill>
            </a:endParaRPr>
          </a:p>
          <a:p>
            <a:pPr algn="ctr"/>
            <a:r>
              <a:rPr lang="zh-CN" altLang="en-US" sz="1600" spc="300" dirty="0" smtClean="0"/>
              <a:t>用户分析</a:t>
            </a:r>
            <a:endParaRPr lang="en-US" altLang="zh-CN" sz="1600" spc="300" dirty="0" smtClean="0"/>
          </a:p>
          <a:p>
            <a:pPr algn="ctr"/>
            <a:r>
              <a:rPr lang="zh-CN" altLang="en-US" sz="1600" spc="300" dirty="0" smtClean="0"/>
              <a:t>数据开放平台</a:t>
            </a:r>
            <a:endParaRPr lang="en-US" altLang="zh-CN" sz="1600" spc="300" dirty="0" smtClean="0"/>
          </a:p>
          <a:p>
            <a:pPr algn="ctr"/>
            <a:r>
              <a:rPr lang="en-US" altLang="zh-CN" sz="1600" spc="300" dirty="0"/>
              <a:t>……</a:t>
            </a:r>
            <a:endParaRPr lang="en-US" altLang="zh-CN" sz="1600" spc="300" dirty="0" smtClean="0"/>
          </a:p>
          <a:p>
            <a:pPr algn="ctr"/>
            <a:r>
              <a:rPr lang="zh-CN" altLang="en-US" sz="1600" b="1" spc="300" dirty="0" smtClean="0">
                <a:solidFill>
                  <a:schemeClr val="tx1"/>
                </a:solidFill>
              </a:rPr>
              <a:t>数据挖掘</a:t>
            </a:r>
            <a:endParaRPr lang="en-US" altLang="zh-CN" sz="1600" b="1" spc="3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spc="300" dirty="0" smtClean="0"/>
              <a:t>相关推荐</a:t>
            </a:r>
            <a:endParaRPr lang="en-US" altLang="zh-CN" sz="1600" spc="300" dirty="0" smtClean="0"/>
          </a:p>
          <a:p>
            <a:pPr algn="ctr"/>
            <a:r>
              <a:rPr lang="zh-CN" altLang="en-US" sz="1600" spc="300" dirty="0" smtClean="0"/>
              <a:t>个性化推荐</a:t>
            </a:r>
            <a:endParaRPr lang="en-US" altLang="zh-CN" sz="1600" spc="300" dirty="0"/>
          </a:p>
          <a:p>
            <a:pPr algn="ctr"/>
            <a:r>
              <a:rPr lang="zh-CN" altLang="en-US" sz="1600" spc="300" dirty="0" smtClean="0"/>
              <a:t>精准广告</a:t>
            </a:r>
            <a:endParaRPr lang="en-US" altLang="zh-CN" sz="1600" spc="300" dirty="0" smtClean="0"/>
          </a:p>
          <a:p>
            <a:pPr algn="ctr"/>
            <a:r>
              <a:rPr lang="en-US" altLang="zh-CN" sz="1600" spc="300" dirty="0" smtClean="0">
                <a:solidFill>
                  <a:schemeClr val="lt1"/>
                </a:solidFill>
              </a:rPr>
              <a:t>……</a:t>
            </a:r>
            <a:endParaRPr lang="zh-CN" altLang="en-US" sz="1600" spc="300" dirty="0">
              <a:solidFill>
                <a:schemeClr val="l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8293" y="414908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MAP-REDUCE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733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90748" y="6016642"/>
            <a:ext cx="2262158" cy="369332"/>
          </a:xfrm>
          <a:prstGeom prst="rect">
            <a:avLst/>
          </a:prstGeom>
          <a:noFill/>
          <a:effectLst>
            <a:glow rad="101600">
              <a:srgbClr val="92D05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大数据批量计算系统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2900" y="442974"/>
            <a:ext cx="2262158" cy="369332"/>
          </a:xfrm>
          <a:prstGeom prst="rect">
            <a:avLst/>
          </a:prstGeom>
          <a:noFill/>
          <a:effectLst>
            <a:glow rad="101600">
              <a:srgbClr val="92D05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分布式实时计算系统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27602" y="2694968"/>
            <a:ext cx="5004000" cy="571504"/>
          </a:xfrm>
          <a:prstGeom prst="rect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分布式实时数据流处理系统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73440" y="1054246"/>
            <a:ext cx="1806372" cy="468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pc="600" dirty="0" smtClean="0"/>
              <a:t>反作弊系统</a:t>
            </a:r>
            <a:endParaRPr lang="zh-CN" altLang="en-US" spc="600" dirty="0"/>
          </a:p>
        </p:txBody>
      </p:sp>
      <p:sp>
        <p:nvSpPr>
          <p:cNvPr id="31" name="矩形 30"/>
          <p:cNvSpPr/>
          <p:nvPr/>
        </p:nvSpPr>
        <p:spPr>
          <a:xfrm>
            <a:off x="1073440" y="5245393"/>
            <a:ext cx="1806372" cy="468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pc="600" dirty="0" smtClean="0"/>
              <a:t>调度系统</a:t>
            </a:r>
            <a:endParaRPr lang="zh-CN" altLang="en-US" spc="600" dirty="0"/>
          </a:p>
        </p:txBody>
      </p:sp>
      <p:sp>
        <p:nvSpPr>
          <p:cNvPr id="32" name="矩形 31"/>
          <p:cNvSpPr/>
          <p:nvPr/>
        </p:nvSpPr>
        <p:spPr>
          <a:xfrm>
            <a:off x="3234927" y="877801"/>
            <a:ext cx="5006930" cy="1401840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100000">
                <a:schemeClr val="accent5"/>
              </a:gs>
            </a:gsLst>
            <a:lin ang="5400000" scaled="0"/>
          </a:gradFill>
          <a:ln>
            <a:prstDash val="sys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numCol="2" rtlCol="0" anchor="t"/>
          <a:lstStyle/>
          <a:p>
            <a:pPr algn="ctr"/>
            <a:r>
              <a:rPr lang="en-US" altLang="zh-CN" sz="1600" spc="300" dirty="0"/>
              <a:t>……</a:t>
            </a:r>
          </a:p>
          <a:p>
            <a:pPr algn="ctr"/>
            <a:r>
              <a:rPr lang="zh-CN" altLang="en-US" sz="1600" spc="300" dirty="0" smtClean="0">
                <a:solidFill>
                  <a:schemeClr val="lt1"/>
                </a:solidFill>
              </a:rPr>
              <a:t>接口系统监控</a:t>
            </a:r>
            <a:endParaRPr lang="en-US" altLang="zh-CN" sz="1600" spc="300" dirty="0">
              <a:solidFill>
                <a:schemeClr val="lt1"/>
              </a:solidFill>
            </a:endParaRPr>
          </a:p>
          <a:p>
            <a:pPr algn="ctr"/>
            <a:r>
              <a:rPr lang="zh-CN" altLang="en-US" sz="1600" spc="300" dirty="0" smtClean="0"/>
              <a:t>广告计数</a:t>
            </a:r>
            <a:endParaRPr lang="en-US" altLang="zh-CN" sz="1600" spc="300" dirty="0" smtClean="0"/>
          </a:p>
          <a:p>
            <a:pPr algn="ctr"/>
            <a:r>
              <a:rPr lang="zh-CN" altLang="en-US" sz="1600" spc="300" dirty="0" smtClean="0"/>
              <a:t>播放</a:t>
            </a:r>
            <a:r>
              <a:rPr lang="zh-CN" altLang="en-US" sz="1600" spc="300" dirty="0"/>
              <a:t>计数</a:t>
            </a:r>
            <a:endParaRPr lang="en-US" altLang="zh-CN" sz="1600" spc="300" dirty="0" smtClean="0"/>
          </a:p>
          <a:p>
            <a:pPr algn="ctr"/>
            <a:r>
              <a:rPr lang="zh-CN" altLang="en-US" sz="16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计数</a:t>
            </a:r>
            <a:r>
              <a:rPr lang="en-US" altLang="zh-CN" sz="16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1600" b="1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监控</a:t>
            </a:r>
            <a:endParaRPr lang="en-US" altLang="zh-CN" sz="1600" b="1" spc="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 sz="1600" spc="300" dirty="0" smtClean="0"/>
          </a:p>
          <a:p>
            <a:pPr algn="ctr"/>
            <a:r>
              <a:rPr lang="en-US" altLang="zh-CN" sz="1600" spc="300" dirty="0"/>
              <a:t>……</a:t>
            </a:r>
          </a:p>
          <a:p>
            <a:pPr algn="ctr"/>
            <a:r>
              <a:rPr lang="zh-CN" altLang="en-US" sz="1600" spc="300" dirty="0" smtClean="0"/>
              <a:t>作弊监测</a:t>
            </a:r>
            <a:endParaRPr lang="en-US" altLang="zh-CN" sz="1600" spc="300" dirty="0" smtClean="0"/>
          </a:p>
          <a:p>
            <a:pPr algn="ctr"/>
            <a:r>
              <a:rPr lang="en-US" altLang="zh-CN" sz="1600" dirty="0" err="1" smtClean="0"/>
              <a:t>PlayLog</a:t>
            </a:r>
            <a:r>
              <a:rPr lang="zh-CN" altLang="en-US" sz="1600" spc="300" dirty="0" smtClean="0"/>
              <a:t>记录</a:t>
            </a:r>
            <a:endParaRPr lang="en-US" altLang="zh-CN" sz="1600" spc="300" dirty="0"/>
          </a:p>
          <a:p>
            <a:pPr algn="ctr"/>
            <a:r>
              <a:rPr lang="zh-CN" altLang="en-US" sz="1600" spc="300" dirty="0" smtClean="0"/>
              <a:t>个性化推荐</a:t>
            </a:r>
            <a:endParaRPr lang="en-US" altLang="zh-CN" sz="1600" spc="300" dirty="0" smtClean="0"/>
          </a:p>
          <a:p>
            <a:pPr algn="ctr"/>
            <a:r>
              <a:rPr lang="zh-CN" altLang="en-US" sz="1600" b="1" spc="300" dirty="0" smtClean="0">
                <a:solidFill>
                  <a:schemeClr val="tx1"/>
                </a:solidFill>
              </a:rPr>
              <a:t>准实时计算</a:t>
            </a:r>
            <a:endParaRPr lang="en-US" altLang="zh-CN" sz="1600" b="1" spc="300" dirty="0">
              <a:solidFill>
                <a:schemeClr val="tx1"/>
              </a:solidFill>
            </a:endParaRPr>
          </a:p>
          <a:p>
            <a:pPr algn="ctr"/>
            <a:endParaRPr lang="zh-CN" altLang="en-US" sz="1600" spc="300" dirty="0">
              <a:solidFill>
                <a:schemeClr val="l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96" y="11663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优酷</a:t>
            </a:r>
            <a:r>
              <a:rPr lang="zh-CN" altLang="en-US" b="1" dirty="0" smtClean="0"/>
              <a:t>数据平台</a:t>
            </a:r>
            <a:r>
              <a:rPr lang="en-US" altLang="zh-CN" b="1" dirty="0" smtClean="0"/>
              <a:t>V2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9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优酷推荐系统</a:t>
            </a:r>
            <a:endParaRPr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2895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41162"/>
            <a:ext cx="20383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11" y="1086382"/>
            <a:ext cx="4117280" cy="335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_Foxma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04" y="3645024"/>
            <a:ext cx="5184576" cy="308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4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VideoProfile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8725"/>
            <a:ext cx="61150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3"/>
              </a:rPr>
              <a:t>演示指数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8" y="836712"/>
            <a:ext cx="7829550" cy="194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62" y="2780928"/>
            <a:ext cx="7104788" cy="408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7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Resources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http://hadoop.apache.org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http://hive.apache.org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http://pig.apache.org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http://hbase.apache.org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6"/>
              </a:rPr>
              <a:t>http://zookeeper.apache.org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World </a:t>
            </a:r>
          </a:p>
          <a:p>
            <a:pPr lvl="1"/>
            <a:r>
              <a:rPr lang="en-US" altLang="zh-CN" dirty="0">
                <a:hlinkClick r:id="rId7"/>
              </a:rPr>
              <a:t>http://www.hadoopworld.com</a:t>
            </a:r>
            <a:r>
              <a:rPr lang="en-US" altLang="zh-CN" dirty="0" smtClean="0">
                <a:hlinkClick r:id="rId7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8"/>
              </a:rPr>
              <a:t>http://www.cloudera.com/resources/hadoop-world/</a:t>
            </a:r>
            <a:endParaRPr lang="en-US" altLang="zh-CN" dirty="0" smtClean="0"/>
          </a:p>
          <a:p>
            <a:r>
              <a:rPr lang="zh-CN" altLang="en-US" dirty="0" smtClean="0"/>
              <a:t>推荐资料</a:t>
            </a:r>
            <a:endParaRPr lang="en-US" altLang="zh-CN" dirty="0" smtClean="0"/>
          </a:p>
          <a:p>
            <a:pPr lvl="1"/>
            <a:r>
              <a:rPr lang="en-US" altLang="zh-CN" dirty="0"/>
              <a:t>《</a:t>
            </a:r>
            <a:r>
              <a:rPr lang="en-US" altLang="zh-CN" dirty="0" err="1"/>
              <a:t>Hadoop</a:t>
            </a:r>
            <a:r>
              <a:rPr lang="zh-CN" altLang="en-US" dirty="0"/>
              <a:t>：</a:t>
            </a:r>
            <a:r>
              <a:rPr lang="en-US" altLang="zh-CN" dirty="0" err="1"/>
              <a:t>The.Definitive.Guid</a:t>
            </a:r>
            <a:r>
              <a:rPr lang="en-US" altLang="zh-CN" dirty="0"/>
              <a:t> 3rd </a:t>
            </a:r>
            <a:r>
              <a:rPr lang="en-US" altLang="zh-CN" dirty="0" smtClean="0"/>
              <a:t>》</a:t>
            </a:r>
          </a:p>
          <a:p>
            <a:pPr lvl="1"/>
            <a:r>
              <a:rPr lang="en-US" altLang="zh-CN" dirty="0" smtClean="0"/>
              <a:t>《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</a:t>
            </a:r>
          </a:p>
          <a:p>
            <a:pPr lvl="1"/>
            <a:r>
              <a:rPr lang="en-US" altLang="zh-CN" dirty="0" smtClean="0"/>
              <a:t>《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</a:p>
          <a:p>
            <a:pPr lvl="1"/>
            <a:r>
              <a:rPr lang="en-US" altLang="zh-CN" dirty="0"/>
              <a:t>《</a:t>
            </a:r>
            <a:r>
              <a:rPr lang="en-US" altLang="zh-CN" dirty="0" err="1"/>
              <a:t>hadoop</a:t>
            </a:r>
            <a:r>
              <a:rPr lang="zh-CN" altLang="en-US" dirty="0"/>
              <a:t>开发者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杂志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5338" y="2005097"/>
            <a:ext cx="53733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13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/>
              <a:t>Hadoop</a:t>
            </a:r>
            <a:r>
              <a:rPr lang="en-US" altLang="zh-CN" b="1" dirty="0" smtClean="0"/>
              <a:t> History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 smtClean="0"/>
              <a:t>Dec 2004</a:t>
            </a:r>
            <a:r>
              <a:rPr lang="en-US" altLang="zh-CN" b="1" dirty="0" smtClean="0"/>
              <a:t> – </a:t>
            </a:r>
            <a:r>
              <a:rPr lang="en-US" altLang="zh-CN" sz="2400" dirty="0" smtClean="0"/>
              <a:t>Google GFS paper published</a:t>
            </a:r>
          </a:p>
          <a:p>
            <a:pPr eaLnBrk="1" hangingPunct="1"/>
            <a:r>
              <a:rPr lang="en-US" altLang="zh-CN" sz="2400" b="1" dirty="0" smtClean="0"/>
              <a:t>July 2005</a:t>
            </a:r>
            <a:r>
              <a:rPr lang="en-US" altLang="zh-CN" b="1" dirty="0" smtClean="0"/>
              <a:t> – </a:t>
            </a:r>
            <a:r>
              <a:rPr lang="en-US" altLang="zh-CN" sz="2400" dirty="0" err="1" smtClean="0"/>
              <a:t>Nutch</a:t>
            </a:r>
            <a:r>
              <a:rPr lang="en-US" altLang="zh-CN" sz="2400" dirty="0" smtClean="0"/>
              <a:t> uses </a:t>
            </a:r>
            <a:r>
              <a:rPr lang="en-US" altLang="zh-CN" sz="2400" dirty="0" err="1" smtClean="0"/>
              <a:t>MapReduce</a:t>
            </a:r>
            <a:endParaRPr lang="en-US" altLang="zh-CN" sz="2400" dirty="0" smtClean="0"/>
          </a:p>
          <a:p>
            <a:pPr eaLnBrk="1" hangingPunct="1"/>
            <a:r>
              <a:rPr lang="en-US" altLang="zh-CN" sz="2400" b="1" dirty="0" smtClean="0"/>
              <a:t>Feb 2006</a:t>
            </a:r>
            <a:r>
              <a:rPr lang="en-US" altLang="zh-CN" b="1" dirty="0" smtClean="0"/>
              <a:t> – </a:t>
            </a:r>
            <a:r>
              <a:rPr lang="en-US" altLang="zh-CN" sz="2400" dirty="0" smtClean="0"/>
              <a:t>Becomes </a:t>
            </a:r>
            <a:r>
              <a:rPr lang="en-US" altLang="zh-CN" sz="2400" dirty="0" err="1" smtClean="0"/>
              <a:t>Lucene</a:t>
            </a:r>
            <a:r>
              <a:rPr lang="en-US" altLang="zh-CN" sz="2400" dirty="0" smtClean="0"/>
              <a:t> subproject</a:t>
            </a:r>
          </a:p>
          <a:p>
            <a:pPr eaLnBrk="1" hangingPunct="1"/>
            <a:r>
              <a:rPr lang="en-US" altLang="zh-CN" sz="2400" b="1" dirty="0" smtClean="0"/>
              <a:t>Apr 2007</a:t>
            </a:r>
            <a:r>
              <a:rPr lang="en-US" altLang="zh-CN" b="1" dirty="0" smtClean="0"/>
              <a:t> – </a:t>
            </a:r>
            <a:r>
              <a:rPr lang="en-US" altLang="zh-CN" sz="2400" dirty="0" smtClean="0"/>
              <a:t>Yahoo! on 1000-node cluster</a:t>
            </a:r>
          </a:p>
          <a:p>
            <a:r>
              <a:rPr lang="en-US" altLang="zh-CN" sz="2400" b="1" dirty="0" smtClean="0"/>
              <a:t>Apr 2008 –  </a:t>
            </a:r>
            <a:r>
              <a:rPr lang="en-US" altLang="zh-CN" sz="2400" dirty="0" smtClean="0"/>
              <a:t>Fastest </a:t>
            </a:r>
            <a:r>
              <a:rPr lang="en-US" altLang="zh-CN" sz="2400" dirty="0" err="1" smtClean="0"/>
              <a:t>QuickSort</a:t>
            </a:r>
            <a:r>
              <a:rPr lang="en-US" altLang="zh-CN" sz="2400" dirty="0" smtClean="0"/>
              <a:t> on 1TB</a:t>
            </a:r>
          </a:p>
          <a:p>
            <a:pPr eaLnBrk="1" hangingPunct="1"/>
            <a:r>
              <a:rPr lang="en-US" altLang="zh-CN" sz="2400" b="1" dirty="0" smtClean="0"/>
              <a:t>Jan 2008</a:t>
            </a:r>
            <a:r>
              <a:rPr lang="en-US" altLang="zh-CN" b="1" dirty="0" smtClean="0"/>
              <a:t> – </a:t>
            </a:r>
            <a:r>
              <a:rPr lang="en-US" altLang="zh-CN" sz="2400" dirty="0" smtClean="0"/>
              <a:t>An Apache Top Level Project</a:t>
            </a:r>
          </a:p>
          <a:p>
            <a:pPr eaLnBrk="1" hangingPunct="1"/>
            <a:r>
              <a:rPr lang="en-US" altLang="zh-CN" sz="2400" b="1" dirty="0" smtClean="0"/>
              <a:t>Jul 2008</a:t>
            </a:r>
            <a:r>
              <a:rPr lang="en-US" altLang="zh-CN" b="1" dirty="0" smtClean="0"/>
              <a:t> – </a:t>
            </a:r>
            <a:r>
              <a:rPr lang="en-US" altLang="zh-CN" sz="2400" dirty="0" smtClean="0"/>
              <a:t>A 4000 node test cluster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Hadoop</a:t>
            </a:r>
            <a:r>
              <a:rPr lang="en-US" altLang="zh-CN" b="1" dirty="0" smtClean="0"/>
              <a:t>-related projects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：数据仓库，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贡献</a:t>
            </a:r>
            <a:endParaRPr lang="en-US" altLang="zh-CN" dirty="0" smtClean="0"/>
          </a:p>
          <a:p>
            <a:r>
              <a:rPr lang="en-US" altLang="zh-CN" dirty="0" smtClean="0"/>
              <a:t>PIG</a:t>
            </a:r>
            <a:r>
              <a:rPr lang="zh-CN" altLang="en-US" dirty="0" smtClean="0"/>
              <a:t>：并行计算的一种高级语言，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贡献</a:t>
            </a:r>
            <a:endParaRPr lang="en-US" altLang="zh-CN" dirty="0" smtClean="0"/>
          </a:p>
          <a:p>
            <a:r>
              <a:rPr lang="en-US" altLang="zh-CN" dirty="0" err="1" smtClean="0"/>
              <a:t>Nutch</a:t>
            </a:r>
            <a:r>
              <a:rPr lang="zh-CN" altLang="en-US" dirty="0" smtClean="0"/>
              <a:t>：网页搜索软件，不只是爬虫</a:t>
            </a:r>
            <a:endParaRPr lang="en-US" altLang="zh-CN" dirty="0" smtClean="0"/>
          </a:p>
          <a:p>
            <a:r>
              <a:rPr lang="en-US" altLang="zh-CN" dirty="0" smtClean="0"/>
              <a:t>Avro</a:t>
            </a:r>
            <a:r>
              <a:rPr lang="zh-CN" altLang="en-US" dirty="0" smtClean="0"/>
              <a:t>：数据序列化系统</a:t>
            </a:r>
            <a:endParaRPr lang="en-US" altLang="zh-CN" dirty="0" smtClean="0"/>
          </a:p>
          <a:p>
            <a:r>
              <a:rPr lang="en-US" altLang="zh-CN" dirty="0" err="1" smtClean="0"/>
              <a:t>Chukwa</a:t>
            </a:r>
            <a:r>
              <a:rPr lang="zh-CN" altLang="en-US" dirty="0" smtClean="0"/>
              <a:t>：用于管理大规模分布式集群的数据收集系统</a:t>
            </a:r>
            <a:endParaRPr lang="en-US" altLang="zh-CN" dirty="0" smtClean="0"/>
          </a:p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：用于分布式应用的高性能协同服务</a:t>
            </a:r>
            <a:endParaRPr lang="en-US" altLang="zh-CN" dirty="0" smtClean="0"/>
          </a:p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：类似于</a:t>
            </a:r>
            <a:r>
              <a:rPr lang="en-US" altLang="zh-CN" dirty="0" err="1" smtClean="0"/>
              <a:t>BigTable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数据库系统</a:t>
            </a:r>
            <a:endParaRPr lang="en-US" altLang="zh-CN" dirty="0" smtClean="0"/>
          </a:p>
          <a:p>
            <a:r>
              <a:rPr lang="en-US" altLang="zh-CN" dirty="0" smtClean="0"/>
              <a:t>Mahout</a:t>
            </a:r>
            <a:r>
              <a:rPr lang="zh-CN" altLang="en-US" dirty="0" smtClean="0"/>
              <a:t>：分布式机器学习和数据挖掘的</a:t>
            </a:r>
            <a:r>
              <a:rPr lang="en-US" altLang="zh-CN" dirty="0" smtClean="0"/>
              <a:t>Lib</a:t>
            </a:r>
          </a:p>
          <a:p>
            <a:r>
              <a:rPr lang="en-US" altLang="zh-CN" dirty="0" smtClean="0"/>
              <a:t>Hama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BSP</a:t>
            </a:r>
            <a:r>
              <a:rPr lang="zh-CN" altLang="en-US" dirty="0" smtClean="0"/>
              <a:t>的超大规模科学计算框架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Who Uses </a:t>
            </a:r>
            <a:r>
              <a:rPr lang="en-US" altLang="zh-CN" b="1" dirty="0" err="1" smtClean="0"/>
              <a:t>Hadoop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b="1" dirty="0" smtClean="0"/>
              <a:t>Amazon </a:t>
            </a:r>
            <a:r>
              <a:rPr lang="zh-CN" altLang="en-US" sz="3100" dirty="0"/>
              <a:t>著名的</a:t>
            </a:r>
            <a:r>
              <a:rPr lang="en-US" altLang="zh-CN" sz="3100" dirty="0" smtClean="0"/>
              <a:t>AWS</a:t>
            </a:r>
          </a:p>
          <a:p>
            <a:r>
              <a:rPr lang="en-US" altLang="zh-CN" b="1" dirty="0" smtClean="0"/>
              <a:t>Adobe</a:t>
            </a:r>
          </a:p>
          <a:p>
            <a:r>
              <a:rPr lang="en-US" altLang="zh-CN" b="1" dirty="0" err="1" smtClean="0"/>
              <a:t>Adknowledge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behavioral targeting, </a:t>
            </a:r>
            <a:r>
              <a:rPr lang="en-US" altLang="zh-CN" sz="2000" dirty="0" err="1" smtClean="0"/>
              <a:t>clickstream</a:t>
            </a:r>
            <a:r>
              <a:rPr lang="en-US" altLang="zh-CN" sz="2000" dirty="0" smtClean="0"/>
              <a:t> analytics</a:t>
            </a:r>
          </a:p>
          <a:p>
            <a:r>
              <a:rPr lang="en-US" altLang="zh-CN" b="1" dirty="0" err="1" smtClean="0"/>
              <a:t>Alibaba</a:t>
            </a:r>
            <a:endParaRPr lang="en-US" altLang="zh-CN" b="1" dirty="0" smtClean="0"/>
          </a:p>
          <a:p>
            <a:r>
              <a:rPr lang="en-US" altLang="zh-CN" b="1" dirty="0" err="1" smtClean="0"/>
              <a:t>Baidu</a:t>
            </a:r>
            <a:r>
              <a:rPr lang="en-US" altLang="zh-CN" dirty="0" smtClean="0"/>
              <a:t>: </a:t>
            </a:r>
            <a:r>
              <a:rPr lang="zh-CN" altLang="en-US" dirty="0" smtClean="0"/>
              <a:t>搜索日志分析；每周处理</a:t>
            </a:r>
            <a:r>
              <a:rPr lang="en-US" altLang="zh-CN" dirty="0" smtClean="0"/>
              <a:t>3000TB 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b="1" dirty="0" err="1" smtClean="0"/>
              <a:t>Bixo</a:t>
            </a:r>
            <a:r>
              <a:rPr lang="en-US" altLang="zh-CN" b="1" dirty="0" smtClean="0"/>
              <a:t> Labs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 mining</a:t>
            </a:r>
          </a:p>
          <a:p>
            <a:r>
              <a:rPr lang="en-US" altLang="zh-CN" b="1" dirty="0" err="1" smtClean="0"/>
              <a:t>Datagraph</a:t>
            </a:r>
            <a:r>
              <a:rPr lang="zh-CN" altLang="en-US" dirty="0" smtClean="0"/>
              <a:t>：处理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数据，存储、索引</a:t>
            </a:r>
            <a:endParaRPr lang="en-US" altLang="zh-CN" dirty="0" smtClean="0"/>
          </a:p>
          <a:p>
            <a:r>
              <a:rPr lang="en-US" altLang="zh-CN" b="1" dirty="0" smtClean="0"/>
              <a:t>EBay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532 nodes</a:t>
            </a:r>
            <a:r>
              <a:rPr lang="zh-CN" altLang="en-US" dirty="0" smtClean="0"/>
              <a:t>，搜索优化和研究</a:t>
            </a:r>
            <a:endParaRPr lang="en-US" altLang="zh-CN" dirty="0" smtClean="0"/>
          </a:p>
          <a:p>
            <a:r>
              <a:rPr lang="en-US" altLang="zh-CN" b="1" dirty="0" smtClean="0"/>
              <a:t>ETH Zurich Systems Group</a:t>
            </a:r>
            <a:r>
              <a:rPr lang="zh-CN" altLang="en-US" dirty="0" smtClean="0"/>
              <a:t>：教学</a:t>
            </a:r>
            <a:r>
              <a:rPr lang="en-US" altLang="zh-CN" dirty="0" smtClean="0"/>
              <a:t>《 Massively Parallel Data Analysis with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》</a:t>
            </a:r>
          </a:p>
          <a:p>
            <a:r>
              <a:rPr lang="en-US" altLang="zh-CN" b="1" dirty="0" err="1" smtClean="0"/>
              <a:t>Facebook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1100 nodes, 12PB; 300 nodes, 3PB</a:t>
            </a:r>
          </a:p>
          <a:p>
            <a:r>
              <a:rPr lang="en-US" altLang="zh-CN" b="1" dirty="0" smtClean="0"/>
              <a:t>FOX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用于日志分析、数据挖掘、机器学习</a:t>
            </a:r>
            <a:endParaRPr lang="en-US" altLang="zh-CN" dirty="0" smtClean="0"/>
          </a:p>
          <a:p>
            <a:r>
              <a:rPr lang="en-US" altLang="zh-CN" b="1" dirty="0" smtClean="0"/>
              <a:t>Freestylers</a:t>
            </a:r>
            <a:r>
              <a:rPr lang="zh-CN" altLang="en-US" dirty="0" smtClean="0"/>
              <a:t>：构建基于图片的推荐系统</a:t>
            </a:r>
            <a:endParaRPr lang="en-US" altLang="zh-CN" dirty="0" smtClean="0"/>
          </a:p>
          <a:p>
            <a:r>
              <a:rPr lang="en-US" altLang="zh-CN" b="1" dirty="0" smtClean="0"/>
              <a:t>Google</a:t>
            </a:r>
          </a:p>
          <a:p>
            <a:r>
              <a:rPr lang="en-US" altLang="zh-CN" b="1" dirty="0" err="1" smtClean="0"/>
              <a:t>Gruter</a:t>
            </a:r>
            <a:r>
              <a:rPr lang="en-US" altLang="zh-CN" b="1" dirty="0" smtClean="0"/>
              <a:t>. Corp</a:t>
            </a:r>
            <a:r>
              <a:rPr lang="zh-CN" altLang="en-US" dirty="0" smtClean="0"/>
              <a:t>：索引、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分析、数据挖掘</a:t>
            </a:r>
            <a:endParaRPr lang="en-US" altLang="zh-CN" dirty="0" smtClean="0"/>
          </a:p>
          <a:p>
            <a:r>
              <a:rPr lang="en-US" altLang="zh-CN" b="1" dirty="0" err="1" smtClean="0"/>
              <a:t>Hulu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hosting </a:t>
            </a:r>
          </a:p>
          <a:p>
            <a:r>
              <a:rPr lang="en-US" altLang="zh-CN" b="1" dirty="0" smtClean="0"/>
              <a:t>IBM</a:t>
            </a:r>
          </a:p>
          <a:p>
            <a:r>
              <a:rPr lang="en-US" altLang="zh-CN" b="1" dirty="0" err="1" smtClean="0"/>
              <a:t>Krugle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：源代码搜索</a:t>
            </a:r>
            <a:endParaRPr lang="en-US" altLang="zh-CN" dirty="0" smtClean="0"/>
          </a:p>
          <a:p>
            <a:r>
              <a:rPr lang="en-US" altLang="zh-CN" b="1" dirty="0" smtClean="0"/>
              <a:t>Last.fm</a:t>
            </a:r>
            <a:r>
              <a:rPr lang="zh-CN" altLang="en-US" dirty="0" smtClean="0"/>
              <a:t>：图表计算、</a:t>
            </a:r>
            <a:r>
              <a:rPr lang="en-US" altLang="zh-CN" dirty="0" smtClean="0"/>
              <a:t>A/B</a:t>
            </a:r>
            <a:r>
              <a:rPr lang="zh-CN" altLang="en-US" dirty="0" smtClean="0"/>
              <a:t>测试，</a:t>
            </a:r>
            <a:r>
              <a:rPr lang="en-US" altLang="zh-CN" dirty="0" smtClean="0"/>
              <a:t>user profile</a:t>
            </a:r>
            <a:r>
              <a:rPr lang="zh-CN" altLang="en-US" dirty="0" smtClean="0"/>
              <a:t>分析，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级的报表处理</a:t>
            </a:r>
            <a:endParaRPr lang="en-US" altLang="zh-CN" dirty="0" smtClean="0"/>
          </a:p>
          <a:p>
            <a:r>
              <a:rPr lang="en-US" altLang="zh-CN" b="1" dirty="0" err="1" smtClean="0"/>
              <a:t>Lineberger</a:t>
            </a:r>
            <a:r>
              <a:rPr lang="en-US" altLang="zh-CN" b="1" dirty="0" smtClean="0"/>
              <a:t> Comprehensive Cancer Center</a:t>
            </a:r>
            <a:r>
              <a:rPr lang="zh-CN" altLang="en-US" dirty="0" smtClean="0"/>
              <a:t>：癌症相关的研究，使用</a:t>
            </a:r>
            <a:r>
              <a:rPr lang="en-US" altLang="zh-CN" dirty="0" err="1" smtClean="0"/>
              <a:t>SeqWare</a:t>
            </a:r>
            <a:endParaRPr lang="en-US" altLang="zh-CN" dirty="0" smtClean="0"/>
          </a:p>
          <a:p>
            <a:r>
              <a:rPr lang="en-US" altLang="zh-CN" b="1" dirty="0" smtClean="0"/>
              <a:t>LinkedIn 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这人你可能认识</a:t>
            </a:r>
            <a:endParaRPr lang="en-US" altLang="zh-CN" dirty="0" smtClean="0"/>
          </a:p>
          <a:p>
            <a:r>
              <a:rPr lang="en-US" altLang="zh-CN" b="1" dirty="0" smtClean="0"/>
              <a:t>The New York Times</a:t>
            </a:r>
          </a:p>
          <a:p>
            <a:r>
              <a:rPr lang="en-US" altLang="zh-CN" b="1" dirty="0" smtClean="0"/>
              <a:t>PARC</a:t>
            </a:r>
            <a:r>
              <a:rPr lang="zh-CN" altLang="en-US" dirty="0" smtClean="0"/>
              <a:t>：分析</a:t>
            </a:r>
            <a:r>
              <a:rPr lang="en-US" altLang="zh-CN" dirty="0" smtClean="0"/>
              <a:t>Wikipedia</a:t>
            </a:r>
            <a:r>
              <a:rPr lang="zh-CN" altLang="en-US" dirty="0" smtClean="0"/>
              <a:t>里的冲突</a:t>
            </a:r>
            <a:endParaRPr lang="en-US" altLang="zh-CN" dirty="0" smtClean="0"/>
          </a:p>
          <a:p>
            <a:r>
              <a:rPr lang="en-US" altLang="zh-CN" b="1" dirty="0" err="1" smtClean="0"/>
              <a:t>Pressflip</a:t>
            </a:r>
            <a:r>
              <a:rPr lang="zh-CN" altLang="en-US" dirty="0" smtClean="0"/>
              <a:t>：个性化搜索，训练</a:t>
            </a:r>
            <a:r>
              <a:rPr lang="en-US" altLang="zh-CN" dirty="0" smtClean="0"/>
              <a:t>SVM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b="1" dirty="0" smtClean="0"/>
              <a:t>Yahoo</a:t>
            </a:r>
            <a:r>
              <a:rPr lang="zh-CN" altLang="en-US" b="1" dirty="0" smtClean="0"/>
              <a:t>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4000 nodes (2*4cpu boxes w 4*1TB disk &amp; 16GB RAM) </a:t>
            </a:r>
          </a:p>
          <a:p>
            <a:r>
              <a:rPr lang="zh-CN" altLang="en-US" dirty="0"/>
              <a:t>优</a:t>
            </a:r>
            <a:r>
              <a:rPr lang="zh-CN" altLang="en-US" dirty="0" smtClean="0"/>
              <a:t>酷土豆</a:t>
            </a:r>
            <a:endParaRPr lang="en-US" altLang="zh-CN" dirty="0" smtClean="0"/>
          </a:p>
          <a:p>
            <a:r>
              <a:rPr lang="en-US" altLang="zh-CN" dirty="0" smtClean="0"/>
              <a:t>More on </a:t>
            </a:r>
            <a:r>
              <a:rPr lang="en-US" altLang="zh-CN" dirty="0" smtClean="0">
                <a:hlinkClick r:id="rId2"/>
              </a:rPr>
              <a:t>http://wiki.apache.org/hadoop/PoweredBy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Goals of HDFS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大数据集存储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10K nodes, 100 million files, 10 PB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应付硬件故障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用文件多副本应付故障问题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故障自动检测和恢复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更适合批量处理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搬移计算比搬移数据更廉价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数据一次写入，多次读取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– </a:t>
            </a:r>
            <a:r>
              <a:rPr lang="zh-CN" altLang="en-US" sz="2400" dirty="0" smtClean="0"/>
              <a:t>更注重数据读取的高吞吐量，而不是低延时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适应复杂的硬件及软件平台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File System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一个集群只有一个</a:t>
            </a:r>
            <a:r>
              <a:rPr lang="en-US" altLang="zh-CN" sz="2400" b="1" dirty="0" smtClean="0"/>
              <a:t>Namespace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跟</a:t>
            </a:r>
            <a:r>
              <a:rPr lang="en-US" altLang="zh-CN" sz="2400" b="1" dirty="0" smtClean="0"/>
              <a:t>Unix</a:t>
            </a:r>
            <a:r>
              <a:rPr lang="zh-CN" altLang="en-US" sz="2400" b="1" dirty="0" smtClean="0"/>
              <a:t>的文件系统</a:t>
            </a:r>
            <a:r>
              <a:rPr lang="en-US" altLang="zh-CN" sz="2400" b="1" dirty="0" smtClean="0"/>
              <a:t>Namespace</a:t>
            </a:r>
            <a:r>
              <a:rPr lang="zh-CN" altLang="en-US" sz="2400" b="1" dirty="0" smtClean="0"/>
              <a:t>很相似，不过不支持</a:t>
            </a:r>
            <a:r>
              <a:rPr lang="en-US" altLang="zh-CN" sz="2400" b="1" dirty="0" smtClean="0"/>
              <a:t>Hard link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Soft link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文件分块存储</a:t>
            </a:r>
            <a:endParaRPr lang="en-US" altLang="zh-CN" sz="2400" b="1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一般一块大小为</a:t>
            </a:r>
            <a:r>
              <a:rPr lang="en-US" altLang="zh-CN" sz="2000" dirty="0" smtClean="0"/>
              <a:t>64M</a:t>
            </a:r>
            <a:r>
              <a:rPr lang="zh-CN" altLang="en-US" sz="2000" dirty="0" smtClean="0"/>
              <a:t>，可配置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每块会被复制在多个</a:t>
            </a:r>
            <a:r>
              <a:rPr lang="en-US" altLang="zh-CN" sz="2000" dirty="0" err="1" smtClean="0"/>
              <a:t>DataNode</a:t>
            </a:r>
            <a:r>
              <a:rPr lang="zh-CN" altLang="en-US" sz="2000" dirty="0" smtClean="0"/>
              <a:t>上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支持回收站</a:t>
            </a:r>
            <a:endParaRPr lang="en-US" altLang="zh-CN" sz="2400" b="1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当一个文件被删除时会先放入用户下的回收站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回收站会被定期清除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恢复的方式是将文件从回收站移出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552450"/>
            <a:ext cx="83248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1571</Words>
  <Application>Microsoft Office PowerPoint</Application>
  <PresentationFormat>全屏显示(4:3)</PresentationFormat>
  <Paragraphs>386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Hadoop入门</vt:lpstr>
      <vt:lpstr>Outlines</vt:lpstr>
      <vt:lpstr>Hadoop, Why?</vt:lpstr>
      <vt:lpstr>Hadoop History</vt:lpstr>
      <vt:lpstr>Hadoop-related projects</vt:lpstr>
      <vt:lpstr>Who Uses Hadoop</vt:lpstr>
      <vt:lpstr>Goals of HDFS</vt:lpstr>
      <vt:lpstr>The File System</vt:lpstr>
      <vt:lpstr>PowerPoint 演示文稿</vt:lpstr>
      <vt:lpstr>NameNode Metadata</vt:lpstr>
      <vt:lpstr>DataNode</vt:lpstr>
      <vt:lpstr>Block Replica Placement</vt:lpstr>
      <vt:lpstr>Data Correctness</vt:lpstr>
      <vt:lpstr>FS Shell</vt:lpstr>
      <vt:lpstr>Web UI</vt:lpstr>
      <vt:lpstr>Map-reduce Programming Paradigm</vt:lpstr>
      <vt:lpstr>Hadoop Map/Reduce</vt:lpstr>
      <vt:lpstr>WordCount   (©周敏@Taobao)</vt:lpstr>
      <vt:lpstr>WordCount Mapper</vt:lpstr>
      <vt:lpstr>WordCount Reducer</vt:lpstr>
      <vt:lpstr>WordCount Job Setup</vt:lpstr>
      <vt:lpstr>Inject Points</vt:lpstr>
      <vt:lpstr>Job Tracker &amp; Task Tracker</vt:lpstr>
      <vt:lpstr>Job Sheduler</vt:lpstr>
      <vt:lpstr>Job Scheduler Web UI</vt:lpstr>
      <vt:lpstr>Job Shell</vt:lpstr>
      <vt:lpstr>Job Web UI</vt:lpstr>
      <vt:lpstr>Hive</vt:lpstr>
      <vt:lpstr>Hadoop Next Generation</vt:lpstr>
      <vt:lpstr>Hadoop Next Generation Architecture</vt:lpstr>
      <vt:lpstr>PowerPoint 演示文稿</vt:lpstr>
      <vt:lpstr>优酷推荐系统</vt:lpstr>
      <vt:lpstr>指数&amp;VideoProfile</vt:lpstr>
      <vt:lpstr>Resources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Hadoop及Mapreduce入门</dc:title>
  <dc:creator>tuuboo</dc:creator>
  <cp:lastModifiedBy>tuuboo</cp:lastModifiedBy>
  <cp:revision>220</cp:revision>
  <dcterms:created xsi:type="dcterms:W3CDTF">2011-03-07T04:33:53Z</dcterms:created>
  <dcterms:modified xsi:type="dcterms:W3CDTF">2012-10-30T10:17:57Z</dcterms:modified>
</cp:coreProperties>
</file>