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59" r:id="rId5"/>
    <p:sldId id="265" r:id="rId6"/>
    <p:sldId id="266" r:id="rId7"/>
    <p:sldId id="260" r:id="rId8"/>
    <p:sldId id="261" r:id="rId9"/>
    <p:sldId id="262" r:id="rId10"/>
    <p:sldId id="263" r:id="rId11"/>
    <p:sldId id="264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557DF-4E6A-4A79-AB75-8A71EAFDDEC8}" type="datetimeFigureOut">
              <a:rPr lang="en-IN" smtClean="0"/>
              <a:t>30-09-2021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A63C0-1DDB-4172-9EA9-E146F40A73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0353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557DF-4E6A-4A79-AB75-8A71EAFDDEC8}" type="datetimeFigureOut">
              <a:rPr lang="en-IN" smtClean="0"/>
              <a:t>30-09-2021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A63C0-1DDB-4172-9EA9-E146F40A73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5833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557DF-4E6A-4A79-AB75-8A71EAFDDEC8}" type="datetimeFigureOut">
              <a:rPr lang="en-IN" smtClean="0"/>
              <a:t>30-09-2021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A63C0-1DDB-4172-9EA9-E146F40A73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8816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557DF-4E6A-4A79-AB75-8A71EAFDDEC8}" type="datetimeFigureOut">
              <a:rPr lang="en-IN" smtClean="0"/>
              <a:t>30-09-2021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A63C0-1DDB-4172-9EA9-E146F40A73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57847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557DF-4E6A-4A79-AB75-8A71EAFDDEC8}" type="datetimeFigureOut">
              <a:rPr lang="en-IN" smtClean="0"/>
              <a:t>30-09-2021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A63C0-1DDB-4172-9EA9-E146F40A73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97619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557DF-4E6A-4A79-AB75-8A71EAFDDEC8}" type="datetimeFigureOut">
              <a:rPr lang="en-IN" smtClean="0"/>
              <a:t>30-09-2021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A63C0-1DDB-4172-9EA9-E146F40A73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80719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557DF-4E6A-4A79-AB75-8A71EAFDDEC8}" type="datetimeFigureOut">
              <a:rPr lang="en-IN" smtClean="0"/>
              <a:t>30-09-2021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A63C0-1DDB-4172-9EA9-E146F40A73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76652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557DF-4E6A-4A79-AB75-8A71EAFDDEC8}" type="datetimeFigureOut">
              <a:rPr lang="en-IN" smtClean="0"/>
              <a:t>30-09-2021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A63C0-1DDB-4172-9EA9-E146F40A73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44696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557DF-4E6A-4A79-AB75-8A71EAFDDEC8}" type="datetimeFigureOut">
              <a:rPr lang="en-IN" smtClean="0"/>
              <a:t>30-09-2021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A63C0-1DDB-4172-9EA9-E146F40A73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7981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557DF-4E6A-4A79-AB75-8A71EAFDDEC8}" type="datetimeFigureOut">
              <a:rPr lang="en-IN" smtClean="0"/>
              <a:t>30-09-2021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A90A63C0-1DDB-4172-9EA9-E146F40A73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1483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557DF-4E6A-4A79-AB75-8A71EAFDDEC8}" type="datetimeFigureOut">
              <a:rPr lang="en-IN" smtClean="0"/>
              <a:t>30-09-2021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A63C0-1DDB-4172-9EA9-E146F40A73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2890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557DF-4E6A-4A79-AB75-8A71EAFDDEC8}" type="datetimeFigureOut">
              <a:rPr lang="en-IN" smtClean="0"/>
              <a:t>30-09-2021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A63C0-1DDB-4172-9EA9-E146F40A73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4565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557DF-4E6A-4A79-AB75-8A71EAFDDEC8}" type="datetimeFigureOut">
              <a:rPr lang="en-IN" smtClean="0"/>
              <a:t>30-09-2021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A63C0-1DDB-4172-9EA9-E146F40A73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6576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557DF-4E6A-4A79-AB75-8A71EAFDDEC8}" type="datetimeFigureOut">
              <a:rPr lang="en-IN" smtClean="0"/>
              <a:t>30-09-2021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A63C0-1DDB-4172-9EA9-E146F40A73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1308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557DF-4E6A-4A79-AB75-8A71EAFDDEC8}" type="datetimeFigureOut">
              <a:rPr lang="en-IN" smtClean="0"/>
              <a:t>30-09-2021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A63C0-1DDB-4172-9EA9-E146F40A73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6468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557DF-4E6A-4A79-AB75-8A71EAFDDEC8}" type="datetimeFigureOut">
              <a:rPr lang="en-IN" smtClean="0"/>
              <a:t>30-09-2021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A63C0-1DDB-4172-9EA9-E146F40A73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8299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557DF-4E6A-4A79-AB75-8A71EAFDDEC8}" type="datetimeFigureOut">
              <a:rPr lang="en-IN" smtClean="0"/>
              <a:t>30-09-2021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A63C0-1DDB-4172-9EA9-E146F40A73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3430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F4557DF-4E6A-4A79-AB75-8A71EAFDDEC8}" type="datetimeFigureOut">
              <a:rPr lang="en-IN" smtClean="0"/>
              <a:t>30-09-2021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90A63C0-1DDB-4172-9EA9-E146F40A73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1712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f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15E4BE46-C8AC-482D-8EF7-50A730E274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069" y="148386"/>
            <a:ext cx="5216937" cy="51039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2B7A25A-0DA6-4556-AD1B-584A5C2DA66D}"/>
              </a:ext>
            </a:extLst>
          </p:cNvPr>
          <p:cNvSpPr txBox="1"/>
          <p:nvPr/>
        </p:nvSpPr>
        <p:spPr>
          <a:xfrm>
            <a:off x="9476855" y="4919008"/>
            <a:ext cx="27151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Vamsi Muvvala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Sarath Kanagala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 Venkat Kunchala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Prashanth Erugurala</a:t>
            </a:r>
          </a:p>
        </p:txBody>
      </p:sp>
    </p:spTree>
    <p:extLst>
      <p:ext uri="{BB962C8B-B14F-4D97-AF65-F5344CB8AC3E}">
        <p14:creationId xmlns:p14="http://schemas.microsoft.com/office/powerpoint/2010/main" val="2520931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erson wearing glasses&#10;&#10;Description automatically generated with low confidence">
            <a:extLst>
              <a:ext uri="{FF2B5EF4-FFF2-40B4-BE49-F238E27FC236}">
                <a16:creationId xmlns:a16="http://schemas.microsoft.com/office/drawing/2014/main" id="{5D8CD9D8-F998-49AC-B952-D3AFCC858A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8" b="-8"/>
          <a:stretch/>
        </p:blipFill>
        <p:spPr>
          <a:xfrm>
            <a:off x="975139" y="2146853"/>
            <a:ext cx="2410198" cy="2410198"/>
          </a:xfrm>
          <a:custGeom>
            <a:avLst/>
            <a:gdLst/>
            <a:ahLst/>
            <a:cxnLst/>
            <a:rect l="l" t="t" r="r" b="b"/>
            <a:pathLst>
              <a:path w="2849586" h="2849586">
                <a:moveTo>
                  <a:pt x="1424793" y="0"/>
                </a:moveTo>
                <a:cubicBezTo>
                  <a:pt x="2211684" y="0"/>
                  <a:pt x="2849586" y="637902"/>
                  <a:pt x="2849586" y="1424793"/>
                </a:cubicBezTo>
                <a:cubicBezTo>
                  <a:pt x="2849586" y="2211684"/>
                  <a:pt x="2211684" y="2849586"/>
                  <a:pt x="1424793" y="2849586"/>
                </a:cubicBezTo>
                <a:cubicBezTo>
                  <a:pt x="637902" y="2849586"/>
                  <a:pt x="0" y="2211684"/>
                  <a:pt x="0" y="1424793"/>
                </a:cubicBezTo>
                <a:cubicBezTo>
                  <a:pt x="0" y="637902"/>
                  <a:pt x="637902" y="0"/>
                  <a:pt x="1424793" y="0"/>
                </a:cubicBezTo>
                <a:close/>
              </a:path>
            </a:pathLst>
          </a:custGeom>
        </p:spPr>
      </p:pic>
      <p:pic>
        <p:nvPicPr>
          <p:cNvPr id="19" name="Picture 18" descr="A person with a beard&#10;&#10;Description automatically generated with low confidence">
            <a:extLst>
              <a:ext uri="{FF2B5EF4-FFF2-40B4-BE49-F238E27FC236}">
                <a16:creationId xmlns:a16="http://schemas.microsoft.com/office/drawing/2014/main" id="{48E4C6B2-E5A7-4F9B-AC58-21FDE4ED135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" b="10747"/>
          <a:stretch/>
        </p:blipFill>
        <p:spPr>
          <a:xfrm>
            <a:off x="3585647" y="2146853"/>
            <a:ext cx="2410198" cy="2410198"/>
          </a:xfrm>
          <a:custGeom>
            <a:avLst/>
            <a:gdLst/>
            <a:ahLst/>
            <a:cxnLst/>
            <a:rect l="l" t="t" r="r" b="b"/>
            <a:pathLst>
              <a:path w="2849586" h="2849586">
                <a:moveTo>
                  <a:pt x="1424793" y="0"/>
                </a:moveTo>
                <a:cubicBezTo>
                  <a:pt x="2211684" y="0"/>
                  <a:pt x="2849586" y="637902"/>
                  <a:pt x="2849586" y="1424793"/>
                </a:cubicBezTo>
                <a:cubicBezTo>
                  <a:pt x="2849586" y="2211684"/>
                  <a:pt x="2211684" y="2849586"/>
                  <a:pt x="1424793" y="2849586"/>
                </a:cubicBezTo>
                <a:cubicBezTo>
                  <a:pt x="637902" y="2849586"/>
                  <a:pt x="0" y="2211684"/>
                  <a:pt x="0" y="1424793"/>
                </a:cubicBezTo>
                <a:cubicBezTo>
                  <a:pt x="0" y="637902"/>
                  <a:pt x="637902" y="0"/>
                  <a:pt x="1424793" y="0"/>
                </a:cubicBezTo>
                <a:close/>
              </a:path>
            </a:pathLst>
          </a:custGeom>
        </p:spPr>
      </p:pic>
      <p:pic>
        <p:nvPicPr>
          <p:cNvPr id="23" name="Picture 22" descr="A person smiling for the camera&#10;&#10;Description automatically generated with medium confidence">
            <a:extLst>
              <a:ext uri="{FF2B5EF4-FFF2-40B4-BE49-F238E27FC236}">
                <a16:creationId xmlns:a16="http://schemas.microsoft.com/office/drawing/2014/main" id="{0D800994-2E25-42A7-AA7C-F5C036BB29A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" b="994"/>
          <a:stretch/>
        </p:blipFill>
        <p:spPr>
          <a:xfrm>
            <a:off x="6196155" y="2146853"/>
            <a:ext cx="2410198" cy="2410198"/>
          </a:xfrm>
          <a:custGeom>
            <a:avLst/>
            <a:gdLst/>
            <a:ahLst/>
            <a:cxnLst/>
            <a:rect l="l" t="t" r="r" b="b"/>
            <a:pathLst>
              <a:path w="2849586" h="2849586">
                <a:moveTo>
                  <a:pt x="1424793" y="0"/>
                </a:moveTo>
                <a:cubicBezTo>
                  <a:pt x="2211684" y="0"/>
                  <a:pt x="2849586" y="637902"/>
                  <a:pt x="2849586" y="1424793"/>
                </a:cubicBezTo>
                <a:cubicBezTo>
                  <a:pt x="2849586" y="2211684"/>
                  <a:pt x="2211684" y="2849586"/>
                  <a:pt x="1424793" y="2849586"/>
                </a:cubicBezTo>
                <a:cubicBezTo>
                  <a:pt x="637902" y="2849586"/>
                  <a:pt x="0" y="2211684"/>
                  <a:pt x="0" y="1424793"/>
                </a:cubicBezTo>
                <a:cubicBezTo>
                  <a:pt x="0" y="637902"/>
                  <a:pt x="637902" y="0"/>
                  <a:pt x="1424793" y="0"/>
                </a:cubicBezTo>
                <a:close/>
              </a:path>
            </a:pathLst>
          </a:custGeom>
        </p:spPr>
      </p:pic>
      <p:pic>
        <p:nvPicPr>
          <p:cNvPr id="17" name="Picture 16" descr="A person wearing a hat&#10;&#10;Description automatically generated with low confidence">
            <a:extLst>
              <a:ext uri="{FF2B5EF4-FFF2-40B4-BE49-F238E27FC236}">
                <a16:creationId xmlns:a16="http://schemas.microsoft.com/office/drawing/2014/main" id="{E03158BE-EF65-4F45-9C6A-C81B4A92B44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75" b="15625"/>
          <a:stretch/>
        </p:blipFill>
        <p:spPr>
          <a:xfrm>
            <a:off x="8806663" y="2146853"/>
            <a:ext cx="2410198" cy="2410198"/>
          </a:xfrm>
          <a:custGeom>
            <a:avLst/>
            <a:gdLst/>
            <a:ahLst/>
            <a:cxnLst/>
            <a:rect l="l" t="t" r="r" b="b"/>
            <a:pathLst>
              <a:path w="2849586" h="2849586">
                <a:moveTo>
                  <a:pt x="1424793" y="0"/>
                </a:moveTo>
                <a:cubicBezTo>
                  <a:pt x="2211684" y="0"/>
                  <a:pt x="2849586" y="637902"/>
                  <a:pt x="2849586" y="1424793"/>
                </a:cubicBezTo>
                <a:cubicBezTo>
                  <a:pt x="2849586" y="2211684"/>
                  <a:pt x="2211684" y="2849586"/>
                  <a:pt x="1424793" y="2849586"/>
                </a:cubicBezTo>
                <a:cubicBezTo>
                  <a:pt x="637902" y="2849586"/>
                  <a:pt x="0" y="2211684"/>
                  <a:pt x="0" y="1424793"/>
                </a:cubicBezTo>
                <a:cubicBezTo>
                  <a:pt x="0" y="637902"/>
                  <a:pt x="637902" y="0"/>
                  <a:pt x="1424793" y="0"/>
                </a:cubicBezTo>
                <a:close/>
              </a:path>
            </a:pathLst>
          </a:cu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F191DDE-A13B-43D1-B5C2-70348BA26A29}"/>
              </a:ext>
            </a:extLst>
          </p:cNvPr>
          <p:cNvSpPr txBox="1"/>
          <p:nvPr/>
        </p:nvSpPr>
        <p:spPr>
          <a:xfrm>
            <a:off x="1054128" y="4795934"/>
            <a:ext cx="2252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>
                <a:highlight>
                  <a:srgbClr val="00FFFF"/>
                </a:highlight>
              </a:rPr>
              <a:t>Devi Venkat Kunchala</a:t>
            </a:r>
          </a:p>
          <a:p>
            <a:pPr algn="ctr"/>
            <a:r>
              <a:rPr lang="en-IN" dirty="0"/>
              <a:t>Software Engineer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227E43E-2494-47C8-8CE2-7D7BBF1BBF02}"/>
              </a:ext>
            </a:extLst>
          </p:cNvPr>
          <p:cNvSpPr txBox="1"/>
          <p:nvPr/>
        </p:nvSpPr>
        <p:spPr>
          <a:xfrm>
            <a:off x="3773978" y="4771505"/>
            <a:ext cx="2221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highlight>
                  <a:srgbClr val="00FFFF"/>
                </a:highlight>
              </a:rPr>
              <a:t>Prashanth Erugurala</a:t>
            </a:r>
          </a:p>
          <a:p>
            <a:pPr algn="ctr"/>
            <a:r>
              <a:rPr lang="en-IN" dirty="0"/>
              <a:t>UI Developer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BCD243E-E883-4F1D-B595-C11B15C911BA}"/>
              </a:ext>
            </a:extLst>
          </p:cNvPr>
          <p:cNvSpPr txBox="1"/>
          <p:nvPr/>
        </p:nvSpPr>
        <p:spPr>
          <a:xfrm>
            <a:off x="6588371" y="4795933"/>
            <a:ext cx="16257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>
                <a:highlight>
                  <a:srgbClr val="00FFFF"/>
                </a:highlight>
              </a:rPr>
              <a:t>Vamsi Muvvala</a:t>
            </a:r>
          </a:p>
          <a:p>
            <a:pPr algn="ctr"/>
            <a:r>
              <a:rPr lang="en-IN" dirty="0"/>
              <a:t>Data Analyst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5EC3BC2-2E4B-413D-9742-3E79B2B2D625}"/>
              </a:ext>
            </a:extLst>
          </p:cNvPr>
          <p:cNvSpPr txBox="1"/>
          <p:nvPr/>
        </p:nvSpPr>
        <p:spPr>
          <a:xfrm>
            <a:off x="9032166" y="4795933"/>
            <a:ext cx="19591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>
                <a:highlight>
                  <a:srgbClr val="00FFFF"/>
                </a:highlight>
              </a:rPr>
              <a:t>Sarath Kanagala</a:t>
            </a:r>
          </a:p>
          <a:p>
            <a:pPr algn="ctr"/>
            <a:r>
              <a:rPr lang="en-IN" dirty="0"/>
              <a:t>Software Engineer</a:t>
            </a:r>
          </a:p>
        </p:txBody>
      </p:sp>
    </p:spTree>
    <p:extLst>
      <p:ext uri="{BB962C8B-B14F-4D97-AF65-F5344CB8AC3E}">
        <p14:creationId xmlns:p14="http://schemas.microsoft.com/office/powerpoint/2010/main" val="269818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7230DA-9A44-44D8-8D66-73954554CE97}"/>
              </a:ext>
            </a:extLst>
          </p:cNvPr>
          <p:cNvSpPr txBox="1"/>
          <p:nvPr/>
        </p:nvSpPr>
        <p:spPr>
          <a:xfrm>
            <a:off x="1945179" y="473825"/>
            <a:ext cx="22447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Plan of Action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2D5CDED-1B49-4959-9D58-95CF3207D7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6125876"/>
              </p:ext>
            </p:extLst>
          </p:nvPr>
        </p:nvGraphicFramePr>
        <p:xfrm>
          <a:off x="1945179" y="1571105"/>
          <a:ext cx="1172094" cy="748145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172094">
                  <a:extLst>
                    <a:ext uri="{9D8B030D-6E8A-4147-A177-3AD203B41FA5}">
                      <a16:colId xmlns:a16="http://schemas.microsoft.com/office/drawing/2014/main" val="2445728045"/>
                    </a:ext>
                  </a:extLst>
                </a:gridCol>
              </a:tblGrid>
              <a:tr h="74814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October 1st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56523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163365E-1D10-4ED9-81A0-D21339D0B8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001353"/>
              </p:ext>
            </p:extLst>
          </p:nvPr>
        </p:nvGraphicFramePr>
        <p:xfrm>
          <a:off x="3629890" y="1596044"/>
          <a:ext cx="1055717" cy="748144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055717">
                  <a:extLst>
                    <a:ext uri="{9D8B030D-6E8A-4147-A177-3AD203B41FA5}">
                      <a16:colId xmlns:a16="http://schemas.microsoft.com/office/drawing/2014/main" val="856211639"/>
                    </a:ext>
                  </a:extLst>
                </a:gridCol>
              </a:tblGrid>
              <a:tr h="74814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October 28th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98565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3F1C0DD-DA4F-4974-819A-4055F6AEA1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610617"/>
              </p:ext>
            </p:extLst>
          </p:nvPr>
        </p:nvGraphicFramePr>
        <p:xfrm>
          <a:off x="5198224" y="1596044"/>
          <a:ext cx="1296785" cy="748144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296785">
                  <a:extLst>
                    <a:ext uri="{9D8B030D-6E8A-4147-A177-3AD203B41FA5}">
                      <a16:colId xmlns:a16="http://schemas.microsoft.com/office/drawing/2014/main" val="1791031745"/>
                    </a:ext>
                  </a:extLst>
                </a:gridCol>
              </a:tblGrid>
              <a:tr h="74814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November 4th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4474909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091FEAE-ACB3-44E1-BC47-5452B5AEFE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720917"/>
              </p:ext>
            </p:extLst>
          </p:nvPr>
        </p:nvGraphicFramePr>
        <p:xfrm>
          <a:off x="7007626" y="1596043"/>
          <a:ext cx="1296785" cy="748145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296785">
                  <a:extLst>
                    <a:ext uri="{9D8B030D-6E8A-4147-A177-3AD203B41FA5}">
                      <a16:colId xmlns:a16="http://schemas.microsoft.com/office/drawing/2014/main" val="2787379285"/>
                    </a:ext>
                  </a:extLst>
                </a:gridCol>
              </a:tblGrid>
              <a:tr h="74814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November 30th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560669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5805500-1EDE-4718-8A87-3DB1C9E394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007843"/>
              </p:ext>
            </p:extLst>
          </p:nvPr>
        </p:nvGraphicFramePr>
        <p:xfrm>
          <a:off x="8817028" y="1620979"/>
          <a:ext cx="1172094" cy="723207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172094">
                  <a:extLst>
                    <a:ext uri="{9D8B030D-6E8A-4147-A177-3AD203B41FA5}">
                      <a16:colId xmlns:a16="http://schemas.microsoft.com/office/drawing/2014/main" val="3333903272"/>
                    </a:ext>
                  </a:extLst>
                </a:gridCol>
              </a:tblGrid>
              <a:tr h="723207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December 9th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993936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101442A-2BBF-4988-B83A-D23175B642A0}"/>
              </a:ext>
            </a:extLst>
          </p:cNvPr>
          <p:cNvCxnSpPr/>
          <p:nvPr/>
        </p:nvCxnSpPr>
        <p:spPr>
          <a:xfrm>
            <a:off x="1945179" y="3499659"/>
            <a:ext cx="800515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0D52496-2738-441C-A177-E663C55228A4}"/>
              </a:ext>
            </a:extLst>
          </p:cNvPr>
          <p:cNvCxnSpPr>
            <a:cxnSpLocks/>
          </p:cNvCxnSpPr>
          <p:nvPr/>
        </p:nvCxnSpPr>
        <p:spPr>
          <a:xfrm>
            <a:off x="2455892" y="2319250"/>
            <a:ext cx="25977" cy="11804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D63559F-E69F-4CEE-BDBA-CBF12D8039EF}"/>
              </a:ext>
            </a:extLst>
          </p:cNvPr>
          <p:cNvCxnSpPr/>
          <p:nvPr/>
        </p:nvCxnSpPr>
        <p:spPr>
          <a:xfrm>
            <a:off x="4144760" y="2344186"/>
            <a:ext cx="0" cy="11554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ECE4C67-4518-4D78-83BE-9553C54D693C}"/>
              </a:ext>
            </a:extLst>
          </p:cNvPr>
          <p:cNvCxnSpPr>
            <a:cxnSpLocks/>
          </p:cNvCxnSpPr>
          <p:nvPr/>
        </p:nvCxnSpPr>
        <p:spPr>
          <a:xfrm flipH="1">
            <a:off x="5836399" y="2344189"/>
            <a:ext cx="10218" cy="11554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D984F51-5B75-4945-9C8F-853EECA5BA4D}"/>
              </a:ext>
            </a:extLst>
          </p:cNvPr>
          <p:cNvCxnSpPr>
            <a:cxnSpLocks/>
          </p:cNvCxnSpPr>
          <p:nvPr/>
        </p:nvCxnSpPr>
        <p:spPr>
          <a:xfrm>
            <a:off x="7664327" y="2352500"/>
            <a:ext cx="0" cy="11554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F77CB18-1E33-476A-8375-0DAC2FEDB9A1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9403075" y="2344186"/>
            <a:ext cx="0" cy="11554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9584CC3-FBAB-42AA-94FC-C4CCF636B67F}"/>
              </a:ext>
            </a:extLst>
          </p:cNvPr>
          <p:cNvSpPr txBox="1"/>
          <p:nvPr/>
        </p:nvSpPr>
        <p:spPr>
          <a:xfrm>
            <a:off x="1945179" y="3639188"/>
            <a:ext cx="1468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Idea &amp; </a:t>
            </a:r>
            <a:r>
              <a:rPr lang="en-IN" dirty="0" err="1"/>
              <a:t>Desingning</a:t>
            </a:r>
            <a:endParaRPr lang="en-IN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FFA0706-FBE4-4FB8-BDDF-A6DF87EB72F5}"/>
              </a:ext>
            </a:extLst>
          </p:cNvPr>
          <p:cNvSpPr txBox="1"/>
          <p:nvPr/>
        </p:nvSpPr>
        <p:spPr>
          <a:xfrm>
            <a:off x="3557845" y="3639188"/>
            <a:ext cx="11998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Building the model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40CAD86-729F-431D-962E-E3E6A762C381}"/>
              </a:ext>
            </a:extLst>
          </p:cNvPr>
          <p:cNvSpPr txBox="1"/>
          <p:nvPr/>
        </p:nvSpPr>
        <p:spPr>
          <a:xfrm>
            <a:off x="5192682" y="3639187"/>
            <a:ext cx="1543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Development &amp; Testing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8A0062F-3EF5-457E-AB5D-3B96F6C4A6B7}"/>
              </a:ext>
            </a:extLst>
          </p:cNvPr>
          <p:cNvSpPr txBox="1"/>
          <p:nvPr/>
        </p:nvSpPr>
        <p:spPr>
          <a:xfrm>
            <a:off x="7007626" y="3639186"/>
            <a:ext cx="1413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Product Release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2EAE852-92F4-4873-BF86-EA3F5A3D1A56}"/>
              </a:ext>
            </a:extLst>
          </p:cNvPr>
          <p:cNvSpPr txBox="1"/>
          <p:nvPr/>
        </p:nvSpPr>
        <p:spPr>
          <a:xfrm>
            <a:off x="8817028" y="3639186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Scale-up</a:t>
            </a:r>
          </a:p>
        </p:txBody>
      </p:sp>
    </p:spTree>
    <p:extLst>
      <p:ext uri="{BB962C8B-B14F-4D97-AF65-F5344CB8AC3E}">
        <p14:creationId xmlns:p14="http://schemas.microsoft.com/office/powerpoint/2010/main" val="2197143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43F968-3606-4361-AA36-99BF1E970106}"/>
              </a:ext>
            </a:extLst>
          </p:cNvPr>
          <p:cNvSpPr txBox="1"/>
          <p:nvPr/>
        </p:nvSpPr>
        <p:spPr>
          <a:xfrm>
            <a:off x="1803862" y="615143"/>
            <a:ext cx="79070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Tools used for Team development &amp; Communication</a:t>
            </a: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583A6981-3090-4AF0-88ED-AEAED55033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862" y="1687577"/>
            <a:ext cx="3424238" cy="189071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7ECF59B-A5DB-416C-AD52-2E124AB1491C}"/>
              </a:ext>
            </a:extLst>
          </p:cNvPr>
          <p:cNvSpPr txBox="1"/>
          <p:nvPr/>
        </p:nvSpPr>
        <p:spPr>
          <a:xfrm>
            <a:off x="1792095" y="4294028"/>
            <a:ext cx="3436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Github</a:t>
            </a:r>
            <a:r>
              <a:rPr lang="en-IN" dirty="0"/>
              <a:t> for Product development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7CA2A5-791A-4091-9008-BA35E2A7DED8}"/>
              </a:ext>
            </a:extLst>
          </p:cNvPr>
          <p:cNvSpPr txBox="1"/>
          <p:nvPr/>
        </p:nvSpPr>
        <p:spPr>
          <a:xfrm>
            <a:off x="7299904" y="4294028"/>
            <a:ext cx="2644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/>
              <a:t>Zoom </a:t>
            </a:r>
            <a:r>
              <a:rPr lang="en-IN" dirty="0"/>
              <a:t>for Communication</a:t>
            </a:r>
          </a:p>
        </p:txBody>
      </p:sp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89170F5F-B772-418A-99CE-C60CB83839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9257" y="1608267"/>
            <a:ext cx="2759173" cy="2149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098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7783091-76C3-4229-97E8-2E3F5AA6ED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325" y="2214562"/>
            <a:ext cx="5467350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753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1051C2A-0ABA-4EFA-B32E-068E43FBC29A}"/>
              </a:ext>
            </a:extLst>
          </p:cNvPr>
          <p:cNvSpPr txBox="1"/>
          <p:nvPr/>
        </p:nvSpPr>
        <p:spPr>
          <a:xfrm>
            <a:off x="1909382" y="945276"/>
            <a:ext cx="4416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highlight>
                  <a:srgbClr val="FFFF00"/>
                </a:highlight>
              </a:rPr>
              <a:t>The pain we have addressed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B17B51-AED4-4BE4-BC28-EB19D76E00AA}"/>
              </a:ext>
            </a:extLst>
          </p:cNvPr>
          <p:cNvSpPr txBox="1"/>
          <p:nvPr/>
        </p:nvSpPr>
        <p:spPr>
          <a:xfrm>
            <a:off x="1909382" y="2274838"/>
            <a:ext cx="89777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800" dirty="0"/>
              <a:t>Hotels involve a lot of human intervention and face-to-face interaction with the staff, making the customers more prone to infections.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Customers face longer wait times during peak business hours.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18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Carrying keys with big RFID tags while leaving the room is a pain.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18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800" dirty="0"/>
              <a:t>People sometimes forget their IDs in a hurry.</a:t>
            </a:r>
          </a:p>
        </p:txBody>
      </p:sp>
    </p:spTree>
    <p:extLst>
      <p:ext uri="{BB962C8B-B14F-4D97-AF65-F5344CB8AC3E}">
        <p14:creationId xmlns:p14="http://schemas.microsoft.com/office/powerpoint/2010/main" val="800600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9A5BDF7-DD3B-4AC1-9096-CB90AF8A4822}"/>
              </a:ext>
            </a:extLst>
          </p:cNvPr>
          <p:cNvSpPr txBox="1"/>
          <p:nvPr/>
        </p:nvSpPr>
        <p:spPr>
          <a:xfrm>
            <a:off x="1985215" y="1098129"/>
            <a:ext cx="67688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solidFill>
                  <a:schemeClr val="accent2">
                    <a:lumMod val="75000"/>
                  </a:schemeClr>
                </a:solidFill>
              </a:rPr>
              <a:t>Solution using AI and Distributed Computing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B4BF96-DBC9-4CC5-927F-2A8E14A5D90D}"/>
              </a:ext>
            </a:extLst>
          </p:cNvPr>
          <p:cNvSpPr txBox="1"/>
          <p:nvPr/>
        </p:nvSpPr>
        <p:spPr>
          <a:xfrm>
            <a:off x="1985215" y="2289222"/>
            <a:ext cx="73733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A web application based that uses Artificial Intelligence to suggest the best hotel.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 The application uses distributed systems so that it can be accessed simultaneously by thousands of customers.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The Check-ins will be human interaction-free leading to more safer hotel stays.</a:t>
            </a:r>
          </a:p>
        </p:txBody>
      </p:sp>
    </p:spTree>
    <p:extLst>
      <p:ext uri="{BB962C8B-B14F-4D97-AF65-F5344CB8AC3E}">
        <p14:creationId xmlns:p14="http://schemas.microsoft.com/office/powerpoint/2010/main" val="2169856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90A1350-5D89-46C6-A2A7-BEA877559AF9}"/>
              </a:ext>
            </a:extLst>
          </p:cNvPr>
          <p:cNvSpPr txBox="1"/>
          <p:nvPr/>
        </p:nvSpPr>
        <p:spPr>
          <a:xfrm>
            <a:off x="1861202" y="479761"/>
            <a:ext cx="36375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solidFill>
                  <a:schemeClr val="accent2">
                    <a:lumMod val="75000"/>
                  </a:schemeClr>
                </a:solidFill>
              </a:rPr>
              <a:t>How our model works 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192402-6D0A-4BA0-A015-3846363427D1}"/>
              </a:ext>
            </a:extLst>
          </p:cNvPr>
          <p:cNvSpPr txBox="1"/>
          <p:nvPr/>
        </p:nvSpPr>
        <p:spPr>
          <a:xfrm>
            <a:off x="1861202" y="1463040"/>
            <a:ext cx="12410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highlight>
                  <a:srgbClr val="FF0000"/>
                </a:highlight>
              </a:rPr>
              <a:t>Booking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591B23-B6D7-4AA7-BA2F-FD82A3DEF52D}"/>
              </a:ext>
            </a:extLst>
          </p:cNvPr>
          <p:cNvSpPr txBox="1"/>
          <p:nvPr/>
        </p:nvSpPr>
        <p:spPr>
          <a:xfrm>
            <a:off x="1861202" y="2384764"/>
            <a:ext cx="63517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dirty="0"/>
              <a:t>Select a hotel room with best amenities from our collection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IN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dirty="0"/>
              <a:t>Make the payment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IN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dirty="0"/>
              <a:t>Get a QR Code</a:t>
            </a:r>
          </a:p>
        </p:txBody>
      </p:sp>
      <p:pic>
        <p:nvPicPr>
          <p:cNvPr id="15" name="Picture 14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09A05951-99C5-4948-8960-4F7034A3CF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9755" y="1899613"/>
            <a:ext cx="1489616" cy="3058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142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691DE87-FC21-439F-9072-0F3F25EBE0E9}"/>
              </a:ext>
            </a:extLst>
          </p:cNvPr>
          <p:cNvSpPr txBox="1"/>
          <p:nvPr/>
        </p:nvSpPr>
        <p:spPr>
          <a:xfrm>
            <a:off x="1886989" y="340822"/>
            <a:ext cx="36375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solidFill>
                  <a:schemeClr val="accent2">
                    <a:lumMod val="75000"/>
                  </a:schemeClr>
                </a:solidFill>
              </a:rPr>
              <a:t>How our model works 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08089F-4794-4314-8817-91B17223E6A7}"/>
              </a:ext>
            </a:extLst>
          </p:cNvPr>
          <p:cNvSpPr txBox="1"/>
          <p:nvPr/>
        </p:nvSpPr>
        <p:spPr>
          <a:xfrm>
            <a:off x="1886989" y="1288473"/>
            <a:ext cx="13612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highlight>
                  <a:srgbClr val="FFFF00"/>
                </a:highlight>
              </a:rPr>
              <a:t>Scanning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E56382-BD49-4AC0-B145-2B98DB6A5586}"/>
              </a:ext>
            </a:extLst>
          </p:cNvPr>
          <p:cNvSpPr txBox="1"/>
          <p:nvPr/>
        </p:nvSpPr>
        <p:spPr>
          <a:xfrm>
            <a:off x="1886990" y="2174569"/>
            <a:ext cx="60849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Scan your QR code at the hotel entrance’s GetInn Detector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The device takes a snapshot of you.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The time of your check-in for our record and safety measures.</a:t>
            </a:r>
          </a:p>
        </p:txBody>
      </p:sp>
      <p:pic>
        <p:nvPicPr>
          <p:cNvPr id="9" name="Picture 8" descr="Qr code&#10;&#10;Description automatically generated with medium confidence">
            <a:extLst>
              <a:ext uri="{FF2B5EF4-FFF2-40B4-BE49-F238E27FC236}">
                <a16:creationId xmlns:a16="http://schemas.microsoft.com/office/drawing/2014/main" id="{BD120EDF-C7AC-4729-AD1F-C7A8EACB4C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3630" y="1288473"/>
            <a:ext cx="3033690" cy="323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060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711B7D-1FF3-42C7-8265-B6DE2865267A}"/>
              </a:ext>
            </a:extLst>
          </p:cNvPr>
          <p:cNvSpPr txBox="1"/>
          <p:nvPr/>
        </p:nvSpPr>
        <p:spPr>
          <a:xfrm>
            <a:off x="1911927" y="307571"/>
            <a:ext cx="36375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solidFill>
                  <a:schemeClr val="accent2">
                    <a:lumMod val="75000"/>
                  </a:schemeClr>
                </a:solidFill>
              </a:rPr>
              <a:t>How our model works 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B2D4AC-E6D2-4760-BCB1-170974343317}"/>
              </a:ext>
            </a:extLst>
          </p:cNvPr>
          <p:cNvSpPr txBox="1"/>
          <p:nvPr/>
        </p:nvSpPr>
        <p:spPr>
          <a:xfrm>
            <a:off x="1911927" y="1288473"/>
            <a:ext cx="1303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highlight>
                  <a:srgbClr val="008000"/>
                </a:highlight>
              </a:rPr>
              <a:t>Check-in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023AD8-5484-42D6-8805-B074BFB098EC}"/>
              </a:ext>
            </a:extLst>
          </p:cNvPr>
          <p:cNvSpPr txBox="1"/>
          <p:nvPr/>
        </p:nvSpPr>
        <p:spPr>
          <a:xfrm>
            <a:off x="1911928" y="2207820"/>
            <a:ext cx="56443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Now the QR code’s accepted and you’re all good to check-in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The customers can directly enter their room without actually interacting with reception staff.</a:t>
            </a:r>
          </a:p>
        </p:txBody>
      </p:sp>
      <p:pic>
        <p:nvPicPr>
          <p:cNvPr id="9" name="Picture 8" descr="A few people looking at a computer&#10;&#10;Description automatically generated with low confidence">
            <a:extLst>
              <a:ext uri="{FF2B5EF4-FFF2-40B4-BE49-F238E27FC236}">
                <a16:creationId xmlns:a16="http://schemas.microsoft.com/office/drawing/2014/main" id="{DCFAE1A8-F39B-4CE7-8CDE-139D123FD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1549" y="569181"/>
            <a:ext cx="3049524" cy="2033016"/>
          </a:xfrm>
          <a:prstGeom prst="rect">
            <a:avLst/>
          </a:prstGeom>
        </p:spPr>
      </p:pic>
      <p:pic>
        <p:nvPicPr>
          <p:cNvPr id="11" name="Picture 10" descr="A person holding a remote control&#10;&#10;Description automatically generated with medium confidence">
            <a:extLst>
              <a:ext uri="{FF2B5EF4-FFF2-40B4-BE49-F238E27FC236}">
                <a16:creationId xmlns:a16="http://schemas.microsoft.com/office/drawing/2014/main" id="{17E9BDA6-C32A-4763-ACED-0CE2254E10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1549" y="2946484"/>
            <a:ext cx="3048000" cy="2033016"/>
          </a:xfrm>
          <a:prstGeom prst="rect">
            <a:avLst/>
          </a:prstGeom>
        </p:spPr>
      </p:pic>
      <p:sp>
        <p:nvSpPr>
          <p:cNvPr id="12" name="Multiplication Sign 11">
            <a:extLst>
              <a:ext uri="{FF2B5EF4-FFF2-40B4-BE49-F238E27FC236}">
                <a16:creationId xmlns:a16="http://schemas.microsoft.com/office/drawing/2014/main" id="{F102A7A2-6F95-458D-9DD9-F10C8ABCE2F3}"/>
              </a:ext>
            </a:extLst>
          </p:cNvPr>
          <p:cNvSpPr/>
          <p:nvPr/>
        </p:nvSpPr>
        <p:spPr>
          <a:xfrm>
            <a:off x="7837668" y="1585689"/>
            <a:ext cx="1138845" cy="1130532"/>
          </a:xfrm>
          <a:prstGeom prst="mathMultiply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4809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314CEEA-3DFA-4509-8D8C-A80E31DC24FE}"/>
              </a:ext>
            </a:extLst>
          </p:cNvPr>
          <p:cNvSpPr txBox="1"/>
          <p:nvPr/>
        </p:nvSpPr>
        <p:spPr>
          <a:xfrm>
            <a:off x="2032000" y="490451"/>
            <a:ext cx="86721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Our model in comparison with others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078B7F3-ADD0-4FBF-8F08-A7DC21C0B3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9073203"/>
              </p:ext>
            </p:extLst>
          </p:nvPr>
        </p:nvGraphicFramePr>
        <p:xfrm>
          <a:off x="2032000" y="3807653"/>
          <a:ext cx="8672176" cy="2272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8044">
                  <a:extLst>
                    <a:ext uri="{9D8B030D-6E8A-4147-A177-3AD203B41FA5}">
                      <a16:colId xmlns:a16="http://schemas.microsoft.com/office/drawing/2014/main" val="1062405905"/>
                    </a:ext>
                  </a:extLst>
                </a:gridCol>
                <a:gridCol w="2168044">
                  <a:extLst>
                    <a:ext uri="{9D8B030D-6E8A-4147-A177-3AD203B41FA5}">
                      <a16:colId xmlns:a16="http://schemas.microsoft.com/office/drawing/2014/main" val="980640889"/>
                    </a:ext>
                  </a:extLst>
                </a:gridCol>
                <a:gridCol w="2168044">
                  <a:extLst>
                    <a:ext uri="{9D8B030D-6E8A-4147-A177-3AD203B41FA5}">
                      <a16:colId xmlns:a16="http://schemas.microsoft.com/office/drawing/2014/main" val="2810035177"/>
                    </a:ext>
                  </a:extLst>
                </a:gridCol>
                <a:gridCol w="2168044">
                  <a:extLst>
                    <a:ext uri="{9D8B030D-6E8A-4147-A177-3AD203B41FA5}">
                      <a16:colId xmlns:a16="http://schemas.microsoft.com/office/drawing/2014/main" val="3078954656"/>
                    </a:ext>
                  </a:extLst>
                </a:gridCol>
              </a:tblGrid>
              <a:tr h="568034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GetINN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Treebo</a:t>
                      </a:r>
                      <a:r>
                        <a:rPr lang="en-IN" dirty="0"/>
                        <a:t> Hotels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Fab Hotels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905042"/>
                  </a:ext>
                </a:extLst>
              </a:tr>
              <a:tr h="56803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Human Interaction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High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1153046"/>
                  </a:ext>
                </a:extLst>
              </a:tr>
              <a:tr h="56803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Wait times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Medium to 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Medium to high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6316445"/>
                  </a:ext>
                </a:extLst>
              </a:tr>
              <a:tr h="56803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Sanitization times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Time stamps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27629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1FD64B2-54AF-49C8-A135-32C9156357BC}"/>
              </a:ext>
            </a:extLst>
          </p:cNvPr>
          <p:cNvSpPr txBox="1"/>
          <p:nvPr/>
        </p:nvSpPr>
        <p:spPr>
          <a:xfrm>
            <a:off x="2032000" y="1533499"/>
            <a:ext cx="86721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During the pandemic hotel businesses have lost $46 billion in revenue in the US alone and hundreds of billion dollars around the world.</a:t>
            </a:r>
          </a:p>
          <a:p>
            <a:endParaRPr lang="en-IN" dirty="0"/>
          </a:p>
          <a:p>
            <a:r>
              <a:rPr lang="en-IN" dirty="0"/>
              <a:t>Surviving the pandemic is the only key means to keep the hotel their businesses running.</a:t>
            </a:r>
          </a:p>
          <a:p>
            <a:endParaRPr lang="en-IN" dirty="0"/>
          </a:p>
          <a:p>
            <a:r>
              <a:rPr lang="en-IN" dirty="0"/>
              <a:t>So, We have provided a business model which follow strict health protocols and practices.</a:t>
            </a:r>
          </a:p>
        </p:txBody>
      </p:sp>
    </p:spTree>
    <p:extLst>
      <p:ext uri="{BB962C8B-B14F-4D97-AF65-F5344CB8AC3E}">
        <p14:creationId xmlns:p14="http://schemas.microsoft.com/office/powerpoint/2010/main" val="1859330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56A3DA1-3D8B-4DE7-A896-A72AAB30097A}"/>
              </a:ext>
            </a:extLst>
          </p:cNvPr>
          <p:cNvSpPr txBox="1"/>
          <p:nvPr/>
        </p:nvSpPr>
        <p:spPr>
          <a:xfrm>
            <a:off x="1895302" y="959535"/>
            <a:ext cx="25090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Our Target Market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5AF224-BE14-475F-8293-6C75D0CFB239}"/>
              </a:ext>
            </a:extLst>
          </p:cNvPr>
          <p:cNvSpPr txBox="1"/>
          <p:nvPr/>
        </p:nvSpPr>
        <p:spPr>
          <a:xfrm>
            <a:off x="1895302" y="1790532"/>
            <a:ext cx="363073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Business personalities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Three Star and above level hotels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Premium resorts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848405-9CE2-4169-B53B-CB0FF9F3C49E}"/>
              </a:ext>
            </a:extLst>
          </p:cNvPr>
          <p:cNvSpPr txBox="1"/>
          <p:nvPr/>
        </p:nvSpPr>
        <p:spPr>
          <a:xfrm>
            <a:off x="1895302" y="3637192"/>
            <a:ext cx="29656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Our Value Proposition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7679DA-610A-4BC3-B2A4-CE0896B0C5A5}"/>
              </a:ext>
            </a:extLst>
          </p:cNvPr>
          <p:cNvSpPr txBox="1"/>
          <p:nvPr/>
        </p:nvSpPr>
        <p:spPr>
          <a:xfrm>
            <a:off x="1895302" y="4468189"/>
            <a:ext cx="89843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 the current pandemic situation, our model can bring consistent business to the hotels since it follows strict health protocols and fast and smooth process.</a:t>
            </a:r>
          </a:p>
          <a:p>
            <a:endParaRPr lang="en-IN" dirty="0"/>
          </a:p>
          <a:p>
            <a:r>
              <a:rPr lang="en-IN" dirty="0"/>
              <a:t>Hotels with our model will be future-proof and generates more revenue.</a:t>
            </a:r>
          </a:p>
        </p:txBody>
      </p:sp>
    </p:spTree>
    <p:extLst>
      <p:ext uri="{BB962C8B-B14F-4D97-AF65-F5344CB8AC3E}">
        <p14:creationId xmlns:p14="http://schemas.microsoft.com/office/powerpoint/2010/main" val="1226628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E1BA53B-B375-419F-A6D0-C0DCD95B1328}"/>
              </a:ext>
            </a:extLst>
          </p:cNvPr>
          <p:cNvSpPr txBox="1"/>
          <p:nvPr/>
        </p:nvSpPr>
        <p:spPr>
          <a:xfrm>
            <a:off x="1742901" y="347534"/>
            <a:ext cx="50236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err="1"/>
              <a:t>GetINN’s</a:t>
            </a:r>
            <a:r>
              <a:rPr lang="en-IN" sz="2800" dirty="0"/>
              <a:t> Business Model Canvas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D9EB33E-7D59-4D01-8F3C-DAAA0100BB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8760671"/>
              </p:ext>
            </p:extLst>
          </p:nvPr>
        </p:nvGraphicFramePr>
        <p:xfrm>
          <a:off x="1742901" y="1955439"/>
          <a:ext cx="1964574" cy="3082073"/>
        </p:xfrm>
        <a:graphic>
          <a:graphicData uri="http://schemas.openxmlformats.org/drawingml/2006/table">
            <a:tbl>
              <a:tblPr/>
              <a:tblGrid>
                <a:gridCol w="1964574">
                  <a:extLst>
                    <a:ext uri="{9D8B030D-6E8A-4147-A177-3AD203B41FA5}">
                      <a16:colId xmlns:a16="http://schemas.microsoft.com/office/drawing/2014/main" val="1562696435"/>
                    </a:ext>
                  </a:extLst>
                </a:gridCol>
              </a:tblGrid>
              <a:tr h="3082073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3-star and above Hotels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IN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Premium Resorts</a:t>
                      </a:r>
                    </a:p>
                    <a:p>
                      <a:endParaRPr lang="en-IN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5881144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59EED375-7C84-4D2C-A72B-399200BCAB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583904"/>
              </p:ext>
            </p:extLst>
          </p:nvPr>
        </p:nvGraphicFramePr>
        <p:xfrm>
          <a:off x="1742901" y="1315360"/>
          <a:ext cx="9861665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2333">
                  <a:extLst>
                    <a:ext uri="{9D8B030D-6E8A-4147-A177-3AD203B41FA5}">
                      <a16:colId xmlns:a16="http://schemas.microsoft.com/office/drawing/2014/main" val="2366071153"/>
                    </a:ext>
                  </a:extLst>
                </a:gridCol>
                <a:gridCol w="1972333">
                  <a:extLst>
                    <a:ext uri="{9D8B030D-6E8A-4147-A177-3AD203B41FA5}">
                      <a16:colId xmlns:a16="http://schemas.microsoft.com/office/drawing/2014/main" val="3792854533"/>
                    </a:ext>
                  </a:extLst>
                </a:gridCol>
                <a:gridCol w="1972333">
                  <a:extLst>
                    <a:ext uri="{9D8B030D-6E8A-4147-A177-3AD203B41FA5}">
                      <a16:colId xmlns:a16="http://schemas.microsoft.com/office/drawing/2014/main" val="871755145"/>
                    </a:ext>
                  </a:extLst>
                </a:gridCol>
                <a:gridCol w="1972333">
                  <a:extLst>
                    <a:ext uri="{9D8B030D-6E8A-4147-A177-3AD203B41FA5}">
                      <a16:colId xmlns:a16="http://schemas.microsoft.com/office/drawing/2014/main" val="2284885240"/>
                    </a:ext>
                  </a:extLst>
                </a:gridCol>
                <a:gridCol w="1972333">
                  <a:extLst>
                    <a:ext uri="{9D8B030D-6E8A-4147-A177-3AD203B41FA5}">
                      <a16:colId xmlns:a16="http://schemas.microsoft.com/office/drawing/2014/main" val="8158756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Key Partners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Key Activities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Value Propositions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Customer Relationships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Customer</a:t>
                      </a:r>
                    </a:p>
                    <a:p>
                      <a:pPr algn="ctr"/>
                      <a:r>
                        <a:rPr lang="en-IN" dirty="0"/>
                        <a:t>Segments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2832245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5188A29-E1B0-499E-AED0-89A5A65FC2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4031015"/>
              </p:ext>
            </p:extLst>
          </p:nvPr>
        </p:nvGraphicFramePr>
        <p:xfrm>
          <a:off x="3707475" y="1949076"/>
          <a:ext cx="1964574" cy="1254556"/>
        </p:xfrm>
        <a:graphic>
          <a:graphicData uri="http://schemas.openxmlformats.org/drawingml/2006/table">
            <a:tbl>
              <a:tblPr/>
              <a:tblGrid>
                <a:gridCol w="1964574">
                  <a:extLst>
                    <a:ext uri="{9D8B030D-6E8A-4147-A177-3AD203B41FA5}">
                      <a16:colId xmlns:a16="http://schemas.microsoft.com/office/drawing/2014/main" val="3790395792"/>
                    </a:ext>
                  </a:extLst>
                </a:gridCol>
              </a:tblGrid>
              <a:tr h="1254556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Easy bookings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IN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Interaction-free check-ins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8564562"/>
                  </a:ext>
                </a:extLst>
              </a:tr>
            </a:tbl>
          </a:graphicData>
        </a:graphic>
      </p:graphicFrame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5A42CCA7-9A09-4260-87B0-D7063EB458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5496112"/>
              </p:ext>
            </p:extLst>
          </p:nvPr>
        </p:nvGraphicFramePr>
        <p:xfrm>
          <a:off x="3707475" y="3206864"/>
          <a:ext cx="196457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4574">
                  <a:extLst>
                    <a:ext uri="{9D8B030D-6E8A-4147-A177-3AD203B41FA5}">
                      <a16:colId xmlns:a16="http://schemas.microsoft.com/office/drawing/2014/main" val="7336898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Key Resources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5328313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585E84BE-1F25-4030-B373-C7EF603DFA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7223412"/>
              </p:ext>
            </p:extLst>
          </p:nvPr>
        </p:nvGraphicFramePr>
        <p:xfrm>
          <a:off x="3707475" y="3572856"/>
          <a:ext cx="1964574" cy="1463040"/>
        </p:xfrm>
        <a:graphic>
          <a:graphicData uri="http://schemas.openxmlformats.org/drawingml/2006/table">
            <a:tbl>
              <a:tblPr/>
              <a:tblGrid>
                <a:gridCol w="1964574">
                  <a:extLst>
                    <a:ext uri="{9D8B030D-6E8A-4147-A177-3AD203B41FA5}">
                      <a16:colId xmlns:a16="http://schemas.microsoft.com/office/drawing/2014/main" val="3576029850"/>
                    </a:ext>
                  </a:extLst>
                </a:gridCol>
              </a:tblGrid>
              <a:tr h="1237672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User Data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IN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User Feedback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IN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IN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0302252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1EACFFED-854C-46E8-8AEA-D9DEEAE975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295533"/>
              </p:ext>
            </p:extLst>
          </p:nvPr>
        </p:nvGraphicFramePr>
        <p:xfrm>
          <a:off x="5663695" y="1947460"/>
          <a:ext cx="2011729" cy="3088436"/>
        </p:xfrm>
        <a:graphic>
          <a:graphicData uri="http://schemas.openxmlformats.org/drawingml/2006/table">
            <a:tbl>
              <a:tblPr/>
              <a:tblGrid>
                <a:gridCol w="2011729">
                  <a:extLst>
                    <a:ext uri="{9D8B030D-6E8A-4147-A177-3AD203B41FA5}">
                      <a16:colId xmlns:a16="http://schemas.microsoft.com/office/drawing/2014/main" val="2586594219"/>
                    </a:ext>
                  </a:extLst>
                </a:gridCol>
              </a:tblGrid>
              <a:tr h="3088436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Safe stays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IN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More business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IN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More revenue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IN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Future ready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4619821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355F7CEC-1CDF-4B4D-BB8A-334CD63F6D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282144"/>
              </p:ext>
            </p:extLst>
          </p:nvPr>
        </p:nvGraphicFramePr>
        <p:xfrm>
          <a:off x="7675424" y="1949077"/>
          <a:ext cx="1964573" cy="1254556"/>
        </p:xfrm>
        <a:graphic>
          <a:graphicData uri="http://schemas.openxmlformats.org/drawingml/2006/table">
            <a:tbl>
              <a:tblPr/>
              <a:tblGrid>
                <a:gridCol w="1964573">
                  <a:extLst>
                    <a:ext uri="{9D8B030D-6E8A-4147-A177-3AD203B41FA5}">
                      <a16:colId xmlns:a16="http://schemas.microsoft.com/office/drawing/2014/main" val="3834191268"/>
                    </a:ext>
                  </a:extLst>
                </a:gridCol>
              </a:tblGrid>
              <a:tr h="1254556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Customer satisfaction as utmost priority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9590511"/>
                  </a:ext>
                </a:extLst>
              </a:tr>
            </a:tbl>
          </a:graphicData>
        </a:graphic>
      </p:graphicFrame>
      <p:graphicFrame>
        <p:nvGraphicFramePr>
          <p:cNvPr id="19" name="Table 19">
            <a:extLst>
              <a:ext uri="{FF2B5EF4-FFF2-40B4-BE49-F238E27FC236}">
                <a16:creationId xmlns:a16="http://schemas.microsoft.com/office/drawing/2014/main" id="{E4122371-4F0A-4545-8ECD-7B353D235E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000499"/>
              </p:ext>
            </p:extLst>
          </p:nvPr>
        </p:nvGraphicFramePr>
        <p:xfrm>
          <a:off x="7675424" y="3203632"/>
          <a:ext cx="196457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4573">
                  <a:extLst>
                    <a:ext uri="{9D8B030D-6E8A-4147-A177-3AD203B41FA5}">
                      <a16:colId xmlns:a16="http://schemas.microsoft.com/office/drawing/2014/main" val="5847943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Channels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057149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4C4CD835-E69B-48D7-8BCC-4BD8271E85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7622172"/>
              </p:ext>
            </p:extLst>
          </p:nvPr>
        </p:nvGraphicFramePr>
        <p:xfrm>
          <a:off x="7675424" y="3571239"/>
          <a:ext cx="1964573" cy="1463040"/>
        </p:xfrm>
        <a:graphic>
          <a:graphicData uri="http://schemas.openxmlformats.org/drawingml/2006/table">
            <a:tbl>
              <a:tblPr/>
              <a:tblGrid>
                <a:gridCol w="1964573">
                  <a:extLst>
                    <a:ext uri="{9D8B030D-6E8A-4147-A177-3AD203B41FA5}">
                      <a16:colId xmlns:a16="http://schemas.microsoft.com/office/drawing/2014/main" val="140153724"/>
                    </a:ext>
                  </a:extLst>
                </a:gridCol>
              </a:tblGrid>
              <a:tr h="14630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Flyers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IN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Online Ads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IN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Word of mouth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9394358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561B5A70-FB4F-4870-815E-9D81388AAC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494904"/>
              </p:ext>
            </p:extLst>
          </p:nvPr>
        </p:nvGraphicFramePr>
        <p:xfrm>
          <a:off x="9639997" y="1947459"/>
          <a:ext cx="1956221" cy="4418142"/>
        </p:xfrm>
        <a:graphic>
          <a:graphicData uri="http://schemas.openxmlformats.org/drawingml/2006/table">
            <a:tbl>
              <a:tblPr/>
              <a:tblGrid>
                <a:gridCol w="1956221">
                  <a:extLst>
                    <a:ext uri="{9D8B030D-6E8A-4147-A177-3AD203B41FA5}">
                      <a16:colId xmlns:a16="http://schemas.microsoft.com/office/drawing/2014/main" val="546708653"/>
                    </a:ext>
                  </a:extLst>
                </a:gridCol>
              </a:tblGrid>
              <a:tr h="4418142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Tourists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IN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Business personalities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IN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Customers with On-the-go bookings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9154919"/>
                  </a:ext>
                </a:extLst>
              </a:tr>
            </a:tbl>
          </a:graphicData>
        </a:graphic>
      </p:graphicFrame>
      <p:graphicFrame>
        <p:nvGraphicFramePr>
          <p:cNvPr id="22" name="Table 22">
            <a:extLst>
              <a:ext uri="{FF2B5EF4-FFF2-40B4-BE49-F238E27FC236}">
                <a16:creationId xmlns:a16="http://schemas.microsoft.com/office/drawing/2014/main" id="{58894FE2-BEA6-4DC2-B7C6-1C4A45BB18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476009"/>
              </p:ext>
            </p:extLst>
          </p:nvPr>
        </p:nvGraphicFramePr>
        <p:xfrm>
          <a:off x="1742901" y="5039128"/>
          <a:ext cx="789709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97096">
                  <a:extLst>
                    <a:ext uri="{9D8B030D-6E8A-4147-A177-3AD203B41FA5}">
                      <a16:colId xmlns:a16="http://schemas.microsoft.com/office/drawing/2014/main" val="1169113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Revenue Streams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0055101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8F611C46-6C6E-42D0-9D44-12CA16F97F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295044"/>
              </p:ext>
            </p:extLst>
          </p:nvPr>
        </p:nvGraphicFramePr>
        <p:xfrm>
          <a:off x="1751249" y="5451201"/>
          <a:ext cx="7888748" cy="914400"/>
        </p:xfrm>
        <a:graphic>
          <a:graphicData uri="http://schemas.openxmlformats.org/drawingml/2006/table">
            <a:tbl>
              <a:tblPr/>
              <a:tblGrid>
                <a:gridCol w="7888748">
                  <a:extLst>
                    <a:ext uri="{9D8B030D-6E8A-4147-A177-3AD203B41FA5}">
                      <a16:colId xmlns:a16="http://schemas.microsoft.com/office/drawing/2014/main" val="562514643"/>
                    </a:ext>
                  </a:extLst>
                </a:gridCol>
              </a:tblGrid>
              <a:tr h="741781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Commissions from hotels and resorts.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IN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Advertising on our website.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7243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46878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725</TotalTime>
  <Words>482</Words>
  <Application>Microsoft Office PowerPoint</Application>
  <PresentationFormat>Widescreen</PresentationFormat>
  <Paragraphs>132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Corbel</vt:lpstr>
      <vt:lpstr>Times New Roman</vt:lpstr>
      <vt:lpstr>Wingdings</vt:lpstr>
      <vt:lpstr>Parallax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Muvvala Vamsi Krishna</dc:creator>
  <cp:lastModifiedBy>Muvvala Vamsi Krishna</cp:lastModifiedBy>
  <cp:revision>10</cp:revision>
  <dcterms:created xsi:type="dcterms:W3CDTF">2021-09-30T04:13:47Z</dcterms:created>
  <dcterms:modified xsi:type="dcterms:W3CDTF">2021-09-30T16:36:42Z</dcterms:modified>
</cp:coreProperties>
</file>